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embeddedFontLst>
    <p:embeddedFont>
      <p:font typeface="Open Sans"/>
      <p:regular r:id="rId54"/>
      <p:bold r:id="rId55"/>
      <p:italic r:id="rId56"/>
      <p:boldItalic r:id="rId57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OpenSans-bold.fntdata"/><Relationship Id="rId10" Type="http://schemas.openxmlformats.org/officeDocument/2006/relationships/slide" Target="slides/slide5.xml"/><Relationship Id="rId54" Type="http://schemas.openxmlformats.org/officeDocument/2006/relationships/font" Target="fonts/OpenSans-regular.fntdata"/><Relationship Id="rId13" Type="http://schemas.openxmlformats.org/officeDocument/2006/relationships/slide" Target="slides/slide8.xml"/><Relationship Id="rId57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56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Part	I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Factor Models, Fama-French, and Pipeline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Fama-French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HML: High Minus 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HML = ½ (Small value returns +</a:t>
            </a:r>
            <a:b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Big value returns)</a:t>
            </a:r>
            <a:b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    - ½ (Small growth returns +</a:t>
            </a:r>
            <a:b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Big growth returns)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Fama-French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Partitioning our Universe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				   		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	Book Value</a:t>
            </a:r>
            <a:b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	Market Cap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500" y="2816025"/>
            <a:ext cx="3581400" cy="1352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Shape 124"/>
          <p:cNvCxnSpPr/>
          <p:nvPr/>
        </p:nvCxnSpPr>
        <p:spPr>
          <a:xfrm>
            <a:off x="890575" y="3492300"/>
            <a:ext cx="1568699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5" name="Shape 125"/>
          <p:cNvSpPr txBox="1"/>
          <p:nvPr/>
        </p:nvSpPr>
        <p:spPr>
          <a:xfrm>
            <a:off x="5121000" y="2501275"/>
            <a:ext cx="1362300" cy="2321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50th Percentile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806025" y="3457375"/>
            <a:ext cx="1362300" cy="232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30th Percentile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2806025" y="3111500"/>
            <a:ext cx="1568699" cy="232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70th Percentile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4906000" y="2022775"/>
            <a:ext cx="2633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Market Cap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Pipeline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➢"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Effectively: map-reduce on securities data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➢"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Before: algorithms limited to 500 securities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➢"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Now: unlimited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➢"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Compute on large universes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➢"/>
            </a:pPr>
            <a: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Filter universes down to desired sets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Pipeline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Pipeline allows us to swiftly work with literally every security in our database.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enables us to use large-scale strategies. This Fama-French implementation is a “Hello World” for a new class of strategies that users can deploy on Quantopian.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Fama-French &amp; Pipeline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5875"/>
            <a:ext cx="8520600" cy="283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Fama-French &amp; Pipeline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19250"/>
            <a:ext cx="8520599" cy="1940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Fama-French &amp; Pipeline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4025"/>
            <a:ext cx="8520601" cy="172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Fama-French &amp; Pipeline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9275"/>
            <a:ext cx="8520601" cy="1739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Fama-French &amp; Pipeline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581150"/>
            <a:ext cx="8520600" cy="2023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Fama-French &amp; Pipeline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285" y="1152475"/>
            <a:ext cx="7299430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Oversimplification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Linear Regression:</a:t>
            </a:r>
          </a:p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Height = Nutrition + Sleep + Genetics (+ Error)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Fama-French &amp; Pipeline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93" y="1152474"/>
            <a:ext cx="781401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Fama-French &amp; Pipeline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413" y="1152475"/>
            <a:ext cx="7083174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Fama-French &amp; Pipeline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2224"/>
            <a:ext cx="8520599" cy="263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Fama-French &amp; Pipeline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51366"/>
            <a:ext cx="8520600" cy="1040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Fama-French &amp; Pipeline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179" y="1152947"/>
            <a:ext cx="5767641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2707975" y="2526350"/>
            <a:ext cx="4623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Implementation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Ken French’s data library: to double-check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July 2015:</a:t>
            </a:r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325" y="2431050"/>
            <a:ext cx="424815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Implementation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Ken French’s data library: to double-check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August 2014 - August 2015: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0" y="2456175"/>
            <a:ext cx="41910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Monthly Fama-French Comparison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076" y="1152475"/>
            <a:ext cx="6779835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Monthly Fama-French Comparison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815" y="1152475"/>
            <a:ext cx="6852359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Is Our Implementation Better?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Ken French’s implementation uses only NYSE, NASDAQ, and AMEX.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use data from over 12 exchanges.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Linear Factor Models in Finance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78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Applications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➢"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Evaluate strategies with FF factor correlation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➢"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Coming: Pipeline in research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➢"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Pyfolio: regression against FF factors</a:t>
            </a:r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575" y="2541400"/>
            <a:ext cx="680085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Part	II</a:t>
            </a:r>
          </a:p>
        </p:txBody>
      </p:sp>
      <p:sp>
        <p:nvSpPr>
          <p:cNvPr id="265" name="Shape 26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Parameter Optimization in Research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Quantopian Research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➢"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iPython platform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➢"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run algorithms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➢"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import datasets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➢"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Python’s data-analytic libraries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Motivation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0300"/>
            <a:ext cx="8520599" cy="2518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612" y="457200"/>
            <a:ext cx="5438775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 algn="ctr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That’s just one strategy.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It’s not sufficiently rigorous.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want more general results.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 algn="ctr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Does there exist a simple, profitable strategy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lay investors that sells on market downturns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buys back on rebounds?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Parameter Optimization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➢"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Goal: optimize the percentage downturns and rebounds to sell and buy on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➢"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Space: [0, 25%] Downturns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➢"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		 [0, 25%] Rebounds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➢"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Increments of 0.5%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➢"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Benchmark: SPY returned ~85% between January 2002 and February 2015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Algorithm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228" y="0"/>
            <a:ext cx="444354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275725" y="5697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Iteration: 2500 backtests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76420"/>
            <a:ext cx="8520599" cy="3832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Linear Factor Models in Finance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Ffasdasdasd</a:t>
            </a:r>
          </a:p>
          <a:p>
            <a:pPr lvl="0" rtl="0">
              <a:spcBef>
                <a:spcPts val="0"/>
              </a:spcBef>
              <a:buNone/>
            </a:pPr>
            <a:b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an equity i: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	= returns on equity i</a:t>
            </a:r>
            <a:b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	= some constant</a:t>
            </a:r>
            <a:b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ix</a:t>
            </a: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	= change in return per unit change in F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b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</a:t>
            </a: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	= value of factor x</a:t>
            </a:r>
            <a:b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= random error</a:t>
            </a:r>
            <a:b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78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311700" y="90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Heatmap: 2500 backtests</a:t>
            </a: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425" y="801450"/>
            <a:ext cx="6563149" cy="434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311700" y="90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Threshold: Benchmark-Beating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762" y="829275"/>
            <a:ext cx="6576475" cy="43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311700" y="90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While we’re liquidated, why not pick up some</a:t>
            </a:r>
            <a:b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risk-free returns?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Let’s return 2% annually on any cash we hold </a:t>
            </a:r>
            <a:b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(to simulate buying treasury bills, etc.)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311700" y="90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Another 2500 backtests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44" name="Shape 3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750" y="792574"/>
            <a:ext cx="6572499" cy="435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311700" y="90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Threshold: Benchmark-Beating</a:t>
            </a:r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425" y="762000"/>
            <a:ext cx="6535149" cy="43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311700" y="90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Overfit to the Recession</a:t>
            </a: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9977"/>
            <a:ext cx="9144000" cy="3083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311700" y="90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Giveaway: best returns next to mediocre ones</a:t>
            </a:r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65" name="Shape 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800" y="1221800"/>
            <a:ext cx="5838400" cy="38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311700" y="90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Conclusions</a:t>
            </a: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311700" y="86355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➢"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Parameter optimization is powerful, but dangerous!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➢"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Next economic downturn: will it be structurally similar enough to the previous one for this model to be reliable? Probably not.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➢"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Does there exist a simple strategy for lay investors to ensure market-beating returns over times of economic downturn? Maybe, but not this one.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➢"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a lay investor is holding SPY during an economic downturn, they may as well hold on.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278675" y="4533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>
                <a:latin typeface="Open Sans"/>
                <a:ea typeface="Open Sans"/>
                <a:cs typeface="Open Sans"/>
                <a:sym typeface="Open Sans"/>
              </a:rPr>
              <a:t>Questions?</a:t>
            </a:r>
          </a:p>
        </p:txBody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311700" y="86355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contact@johnloeber.com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Fama-French Three-Factor Model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Linear Regression Model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Purpose: 	to describe returns of an </a:t>
            </a:r>
            <a:b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equity over some time period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639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Fama-French Three-Factor Model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Returns:</a:t>
            </a:r>
            <a:r>
              <a:rPr lang="en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(Rm-Rf),</a:t>
            </a:r>
            <a:r>
              <a:rPr lang="en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SMB,      HML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63904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x="4316850" y="1926275"/>
            <a:ext cx="510300" cy="1275599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Fama-French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Rm - Rf = Returns of market - risk free returns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Risk free rate of return =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Rm - Rf = Rm = S&amp;P500 (SPY)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Fama-French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Partitioning our Universe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				   		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	Book Value</a:t>
            </a:r>
            <a:b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	Market Cap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500" y="2816025"/>
            <a:ext cx="3581400" cy="1352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Shape 100"/>
          <p:cNvCxnSpPr/>
          <p:nvPr/>
        </p:nvCxnSpPr>
        <p:spPr>
          <a:xfrm>
            <a:off x="890575" y="3492300"/>
            <a:ext cx="1568699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1" name="Shape 101"/>
          <p:cNvSpPr txBox="1"/>
          <p:nvPr/>
        </p:nvSpPr>
        <p:spPr>
          <a:xfrm>
            <a:off x="5121000" y="2501275"/>
            <a:ext cx="1362300" cy="2321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50th Percentile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2806025" y="3457375"/>
            <a:ext cx="1362300" cy="232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30th Percentile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2806025" y="3111500"/>
            <a:ext cx="1568699" cy="232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70th Percentile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4906000" y="2022775"/>
            <a:ext cx="2633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Market Cap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Fama-French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SMB: Small Minus Big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SMB = ⅓	(Small value returns +</a:t>
            </a:r>
            <a:b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 Small neutral returns +</a:t>
            </a:r>
            <a:b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 Small growth returns)</a:t>
            </a:r>
            <a:b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    - ⅓ (Big value returns +</a:t>
            </a:r>
            <a:b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 Big neutral returns +</a:t>
            </a:r>
            <a:b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 Big growth returns)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