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74" r:id="rId5"/>
    <p:sldId id="270" r:id="rId6"/>
    <p:sldId id="273" r:id="rId7"/>
    <p:sldId id="275" r:id="rId8"/>
    <p:sldId id="285" r:id="rId9"/>
    <p:sldId id="286" r:id="rId10"/>
    <p:sldId id="276" r:id="rId11"/>
    <p:sldId id="277" r:id="rId12"/>
    <p:sldId id="278" r:id="rId13"/>
    <p:sldId id="279" r:id="rId14"/>
    <p:sldId id="281" r:id="rId15"/>
    <p:sldId id="289" r:id="rId16"/>
    <p:sldId id="290" r:id="rId17"/>
    <p:sldId id="282" r:id="rId18"/>
    <p:sldId id="284" r:id="rId19"/>
    <p:sldId id="291" r:id="rId20"/>
    <p:sldId id="263" r:id="rId21"/>
    <p:sldId id="288" r:id="rId22"/>
    <p:sldId id="265" r:id="rId23"/>
    <p:sldId id="266" r:id="rId2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5CB"/>
          </a:solidFill>
        </a:fill>
      </a:tcStyle>
    </a:wholeTbl>
    <a:band2H>
      <a:tcTxStyle/>
      <a:tcStyle>
        <a:tcBdr/>
        <a:fill>
          <a:solidFill>
            <a:srgbClr val="FFF3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1D1"/>
          </a:solidFill>
        </a:fill>
      </a:tcStyle>
    </a:wholeTbl>
    <a:band2H>
      <a:tcTxStyle/>
      <a:tcStyle>
        <a:tcBdr/>
        <a:fill>
          <a:solidFill>
            <a:srgbClr val="EB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8ECDA"/>
          </a:solidFill>
        </a:fill>
      </a:tcStyle>
    </a:wholeTbl>
    <a:band2H>
      <a:tcTxStyle/>
      <a:tcStyle>
        <a:tcBdr/>
        <a:fill>
          <a:solidFill>
            <a:srgbClr val="F4F6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2" autoAdjust="0"/>
    <p:restoredTop sz="94561" autoAdjust="0"/>
  </p:normalViewPr>
  <p:slideViewPr>
    <p:cSldViewPr snapToGrid="0">
      <p:cViewPr varScale="1">
        <p:scale>
          <a:sx n="52" d="100"/>
          <a:sy n="52" d="100"/>
        </p:scale>
        <p:origin x="1258" y="252"/>
      </p:cViewPr>
      <p:guideLst/>
    </p:cSldViewPr>
  </p:slideViewPr>
  <p:outlineViewPr>
    <p:cViewPr>
      <p:scale>
        <a:sx n="33" d="100"/>
        <a:sy n="33" d="100"/>
      </p:scale>
      <p:origin x="0" y="-505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09600" y="3406776"/>
            <a:ext cx="10972800" cy="1470026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533400"/>
            <a:ext cx="8534400" cy="1752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ClrTx/>
              <a:buSzTx/>
              <a:buFontTx/>
              <a:buNone/>
              <a:defRPr sz="2000"/>
            </a:lvl1pPr>
            <a:lvl2pPr marL="0" indent="457200">
              <a:lnSpc>
                <a:spcPct val="100000"/>
              </a:lnSpc>
              <a:buClrTx/>
              <a:buSzTx/>
              <a:buFontTx/>
              <a:buNone/>
              <a:defRPr sz="2000"/>
            </a:lvl2pPr>
            <a:lvl3pPr marL="0" indent="914400">
              <a:lnSpc>
                <a:spcPct val="100000"/>
              </a:lnSpc>
              <a:buClrTx/>
              <a:buSzTx/>
              <a:buFontTx/>
              <a:buNone/>
              <a:defRPr sz="2000"/>
            </a:lvl3pPr>
            <a:lvl4pPr marL="0" indent="1371600">
              <a:lnSpc>
                <a:spcPct val="100000"/>
              </a:lnSpc>
              <a:buClrTx/>
              <a:buSzTx/>
              <a:buFontTx/>
              <a:buNone/>
              <a:defRPr sz="2000"/>
            </a:lvl4pPr>
            <a:lvl5pPr marL="0" indent="1828800">
              <a:lnSpc>
                <a:spcPct val="100000"/>
              </a:lnSpc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452967" y="274639"/>
            <a:ext cx="11332635" cy="8461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4pPr marL="1727200" indent="-355600"/>
            <a:lvl5pPr marL="2184400" indent="-3556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452967" y="274639"/>
            <a:ext cx="11332635" cy="8461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00" y="643255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52283" y="274639"/>
            <a:ext cx="11333316" cy="846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52283" y="1600200"/>
            <a:ext cx="10972801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000000"/>
          </a:solidFill>
          <a:uFillTx/>
          <a:latin typeface="Georgia"/>
          <a:ea typeface="Georgia"/>
          <a:cs typeface="Georgia"/>
          <a:sym typeface="Georgia"/>
        </a:defRPr>
      </a:lvl9pPr>
    </p:titleStyle>
    <p:bodyStyle>
      <a:lvl1pPr marL="342900" marR="0" indent="-342900" algn="l" defTabSz="914400" rtl="0" latinLnBrk="0">
        <a:lnSpc>
          <a:spcPct val="90000"/>
        </a:lnSpc>
        <a:spcBef>
          <a:spcPts val="600"/>
        </a:spcBef>
        <a:spcAft>
          <a:spcPts val="0"/>
        </a:spcAft>
        <a:buClr>
          <a:srgbClr val="FFC000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90575" marR="0" indent="-333375" algn="l" defTabSz="914400" rtl="0" latinLnBrk="0">
        <a:lnSpc>
          <a:spcPct val="90000"/>
        </a:lnSpc>
        <a:spcBef>
          <a:spcPts val="600"/>
        </a:spcBef>
        <a:spcAft>
          <a:spcPts val="0"/>
        </a:spcAft>
        <a:buClr>
          <a:srgbClr val="FFC000"/>
        </a:buClr>
        <a:buSzPct val="100000"/>
        <a:buFont typeface="Arial"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600"/>
        </a:spcBef>
        <a:spcAft>
          <a:spcPts val="0"/>
        </a:spcAft>
        <a:buClr>
          <a:srgbClr val="FFC000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91639" marR="0" indent="-320039" algn="l" defTabSz="914400" rtl="0" latinLnBrk="0">
        <a:lnSpc>
          <a:spcPct val="90000"/>
        </a:lnSpc>
        <a:spcBef>
          <a:spcPts val="600"/>
        </a:spcBef>
        <a:spcAft>
          <a:spcPts val="0"/>
        </a:spcAft>
        <a:buClr>
          <a:srgbClr val="FFC000"/>
        </a:buClr>
        <a:buSzPct val="100000"/>
        <a:buFont typeface="Arial"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48839" marR="0" indent="-320039" algn="l" defTabSz="914400" rtl="0" latinLnBrk="0">
        <a:lnSpc>
          <a:spcPct val="90000"/>
        </a:lnSpc>
        <a:spcBef>
          <a:spcPts val="600"/>
        </a:spcBef>
        <a:spcAft>
          <a:spcPts val="0"/>
        </a:spcAft>
        <a:buClr>
          <a:srgbClr val="FFC000"/>
        </a:buClr>
        <a:buSzPct val="100000"/>
        <a:buFont typeface="Arial"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06039" marR="0" indent="-320039" algn="l" defTabSz="914400" rtl="0" latinLnBrk="0">
        <a:lnSpc>
          <a:spcPct val="90000"/>
        </a:lnSpc>
        <a:spcBef>
          <a:spcPts val="600"/>
        </a:spcBef>
        <a:spcAft>
          <a:spcPts val="0"/>
        </a:spcAft>
        <a:buClr>
          <a:srgbClr val="FFC000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63239" marR="0" indent="-320039" algn="l" defTabSz="914400" rtl="0" latinLnBrk="0">
        <a:lnSpc>
          <a:spcPct val="90000"/>
        </a:lnSpc>
        <a:spcBef>
          <a:spcPts val="600"/>
        </a:spcBef>
        <a:spcAft>
          <a:spcPts val="0"/>
        </a:spcAft>
        <a:buClr>
          <a:srgbClr val="FFC000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20440" marR="0" indent="-320040" algn="l" defTabSz="914400" rtl="0" latinLnBrk="0">
        <a:lnSpc>
          <a:spcPct val="90000"/>
        </a:lnSpc>
        <a:spcBef>
          <a:spcPts val="600"/>
        </a:spcBef>
        <a:spcAft>
          <a:spcPts val="0"/>
        </a:spcAft>
        <a:buClr>
          <a:srgbClr val="FFC000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77640" marR="0" indent="-320040" algn="l" defTabSz="914400" rtl="0" latinLnBrk="0">
        <a:lnSpc>
          <a:spcPct val="90000"/>
        </a:lnSpc>
        <a:spcBef>
          <a:spcPts val="600"/>
        </a:spcBef>
        <a:spcAft>
          <a:spcPts val="0"/>
        </a:spcAft>
        <a:buClr>
          <a:srgbClr val="FFC000"/>
        </a:buClr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203200" y="6432550"/>
            <a:ext cx="175687" cy="2769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latin typeface="Amasis MT Pro" panose="02040504050005020304" pitchFamily="18" charset="0"/>
                <a:cs typeface="Aparajita" panose="020B0502040204020203" pitchFamily="18" charset="0"/>
              </a:rPr>
              <a:t>1</a:t>
            </a:fld>
            <a:endParaRPr>
              <a:latin typeface="Amasis MT Pro" panose="02040504050005020304" pitchFamily="18" charset="0"/>
              <a:cs typeface="Aparajita" panose="020B0502040204020203" pitchFamily="18" charset="0"/>
            </a:endParaRPr>
          </a:p>
        </p:txBody>
      </p:sp>
      <p:sp>
        <p:nvSpPr>
          <p:cNvPr id="56" name="Title 1"/>
          <p:cNvSpPr txBox="1">
            <a:spLocks noGrp="1"/>
          </p:cNvSpPr>
          <p:nvPr>
            <p:ph type="ctrTitle"/>
          </p:nvPr>
        </p:nvSpPr>
        <p:spPr>
          <a:xfrm>
            <a:off x="141087" y="2558357"/>
            <a:ext cx="12001501" cy="604829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/>
            </a:lvl1pPr>
          </a:lstStyle>
          <a:p>
            <a:b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Diabetes </a:t>
            </a:r>
            <a:r>
              <a:rPr lang="en-US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Models 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71095" y="3886199"/>
            <a:ext cx="11649809" cy="241359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b="1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ation by Group 1:</a:t>
            </a:r>
          </a:p>
          <a:p>
            <a:pPr algn="ctr">
              <a:defRPr b="1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Ratnaprabha Keshwar and Manohar Babu Bunga</a:t>
            </a:r>
          </a:p>
          <a:p>
            <a:pPr algn="ctr">
              <a:defRPr b="1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 b="1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Wichita state University, Wichita, USA. </a:t>
            </a:r>
          </a:p>
          <a:p>
            <a:pPr algn="ctr">
              <a:defRPr b="1"/>
            </a:pPr>
            <a:b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Amasis MT Pro" panose="02040504050005020304" pitchFamily="18" charset="0"/>
                <a:cs typeface="Aparajita" panose="020B0502040204020203" pitchFamily="18" charset="0"/>
              </a:rPr>
            </a:br>
            <a:r>
              <a:rPr lang="en-US">
                <a:latin typeface="Amasis MT Pro" panose="02040504050005020304" pitchFamily="18" charset="0"/>
                <a:cs typeface="Aparajita" panose="020B0502040204020203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0AAB2-A6D9-9024-1554-3A9C5A018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>
            <a:extLst>
              <a:ext uri="{FF2B5EF4-FFF2-40B4-BE49-F238E27FC236}">
                <a16:creationId xmlns:a16="http://schemas.microsoft.com/office/drawing/2014/main" id="{81D5AC2E-8BAE-C79F-8787-7321C6EA53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4903" y="131494"/>
            <a:ext cx="11558018" cy="22967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795527">
              <a:defRPr sz="2436"/>
            </a:lvl1pPr>
          </a:lstStyle>
          <a:p>
            <a:endParaRPr/>
          </a:p>
          <a:p>
            <a:r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E63D0-D40A-AAE3-05B4-ECB518F1C9C0}"/>
              </a:ext>
            </a:extLst>
          </p:cNvPr>
          <p:cNvSpPr txBox="1"/>
          <p:nvPr/>
        </p:nvSpPr>
        <p:spPr>
          <a:xfrm>
            <a:off x="2570480" y="635015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defRPr sz="2400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algn="ctr">
              <a:defRPr sz="2400"/>
            </a:pP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5C6588-98A3-673A-277A-421376EBBE9C}"/>
              </a:ext>
            </a:extLst>
          </p:cNvPr>
          <p:cNvSpPr/>
          <p:nvPr/>
        </p:nvSpPr>
        <p:spPr>
          <a:xfrm>
            <a:off x="487679" y="1532467"/>
            <a:ext cx="11329417" cy="4927599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sz="20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DF636-9B0D-37F4-318D-4037DA7E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52" y="1895537"/>
            <a:ext cx="5543835" cy="3867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080965-DC04-DE10-654C-D3E6F5BA4F15}"/>
              </a:ext>
            </a:extLst>
          </p:cNvPr>
          <p:cNvSpPr txBox="1"/>
          <p:nvPr/>
        </p:nvSpPr>
        <p:spPr>
          <a:xfrm>
            <a:off x="6928574" y="2191286"/>
            <a:ext cx="4888522" cy="16312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Non-Diabetic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= 500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Diabetic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268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The number of Non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-Diabetic patients are almost twice the number of Diabetic patients.</a:t>
            </a: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5099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12BEE-3B51-E62E-0AF0-49322125F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B6DB-36EA-A55F-C445-348D4D7D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CA88D2-21F3-67CF-BD29-7540113B8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66" y="1600220"/>
            <a:ext cx="8290969" cy="603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Replaced 0s with NaN for invalid measurements.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Filled missing values:</a:t>
            </a:r>
          </a:p>
          <a:p>
            <a:pPr marL="733425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for: Glucose, BloodPressure (normally distributed)</a:t>
            </a:r>
          </a:p>
          <a:p>
            <a:pPr marL="733425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Median for: SkinThickness, Insulin, BMI (Right-skewed)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Scaling method is used to normalize all features for model compatibility.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original value of the feature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 = mean of the feature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 = standard deviation of the feature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= standardized value</a:t>
            </a:r>
          </a:p>
          <a:p>
            <a:pPr marL="447675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49B8A-0DD5-42E9-EBF0-86F92B2F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514" y="4192279"/>
            <a:ext cx="3568189" cy="106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283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3E665-9F00-9ACF-DA42-B466DA221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3CD2-BFEE-34AD-EC7E-FF9403BC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(ANOVA F-test)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889A6-95BF-123B-BDFA-AA90D5F8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1" y="1580043"/>
            <a:ext cx="9181515" cy="36979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EC9B7-BC03-E36D-DB35-FC2211E91831}"/>
              </a:ext>
            </a:extLst>
          </p:cNvPr>
          <p:cNvSpPr txBox="1"/>
          <p:nvPr/>
        </p:nvSpPr>
        <p:spPr>
          <a:xfrm>
            <a:off x="182880" y="5462955"/>
            <a:ext cx="11751212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Glucose, BMI,Age, Pregnancies, &amp; DiabetesPedigreeFunction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features had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very low p-values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strong statistical relationship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with diabetes occurrence.</a:t>
            </a: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4940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60C86-78B0-4C71-E9E0-08A077234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4CB8-C209-6190-AD84-F08AE152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68361-2C5F-0F35-394F-A1469C3E4DBB}"/>
              </a:ext>
            </a:extLst>
          </p:cNvPr>
          <p:cNvSpPr txBox="1"/>
          <p:nvPr/>
        </p:nvSpPr>
        <p:spPr>
          <a:xfrm>
            <a:off x="9279012" y="2417289"/>
            <a:ext cx="2786095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ANOVA feature selection helped reduce complexity and improved results.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provided a more reliable performance estimate.</a:t>
            </a: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BC805-CD02-4005-3A03-F73983132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83" y="1571049"/>
            <a:ext cx="8826863" cy="50892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3569631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36538-1254-7877-4D85-0A584C66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7613-0587-7DD7-6933-78B5F4A0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 Model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A809429-DC9C-5E8D-E0BE-D3EE8368E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2284" y="5612754"/>
            <a:ext cx="85697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Initial model overfitted the training data (100% accuracy at k=1)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used to prevent overfitting and select optimal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29038-3D4C-BD65-63FB-A99503CB0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610" y="1578491"/>
            <a:ext cx="5395549" cy="37952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86450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999A4-71AA-1DBD-DC62-C64D1340C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DA0B-8C82-727D-F28B-495F3908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K-NN with ANOVA Features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4CE2BE-A3E7-3908-17EA-BB7224C71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2284" y="5612754"/>
            <a:ext cx="85697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only selected features model performance (78.57% accuracy at best k=6)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ANOVA for feature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3A915-1486-AF72-995B-6EF506040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03" y="1452193"/>
            <a:ext cx="5843499" cy="411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716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394-27C4-B40B-B30D-2E09D9F19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19B7-3E42-11DE-E347-582202FA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K-NN with ANOVA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00BE28-E75A-39D1-92F9-C0F6BBA7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60" y="1503542"/>
            <a:ext cx="7597463" cy="468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8418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BB461-AD7A-2A44-6227-3351EF74E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4502-F228-5692-EE6F-ABFEC83B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K-NN Accuracy with Different CV Splits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E3F6BA-A420-C899-8C95-635B7B07C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3685" y="5850957"/>
            <a:ext cx="93367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Tried multiple values of k with CV= 3,5,6,8 to improve generalisation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 got the best k at CV = 3 with an accuracy of 0.7492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93A6B-2C35-06C6-7B64-9AA6A8B4C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510" y="1584708"/>
            <a:ext cx="6333980" cy="40735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762515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DB2B-70E9-EC58-95B6-169C6E2FF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6">
            <a:extLst>
              <a:ext uri="{FF2B5EF4-FFF2-40B4-BE49-F238E27FC236}">
                <a16:creationId xmlns:a16="http://schemas.microsoft.com/office/drawing/2014/main" id="{ECFE5104-68C2-1A5B-F3D5-4766785B34B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03200" y="6432550"/>
            <a:ext cx="233395" cy="2769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    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5548C8E3-F315-AF98-FE3F-DA2E8226F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281" y="274638"/>
            <a:ext cx="9606119" cy="100797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endParaRPr/>
          </a:p>
          <a:p>
            <a:r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BC56E-6014-0DBC-8F10-02F67E998655}"/>
              </a:ext>
            </a:extLst>
          </p:cNvPr>
          <p:cNvSpPr txBox="1"/>
          <p:nvPr/>
        </p:nvSpPr>
        <p:spPr>
          <a:xfrm>
            <a:off x="2804160" y="566728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defRPr sz="2400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KNN Model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7CD6D-302B-A911-B327-9CE966F4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566518"/>
            <a:ext cx="9175100" cy="5016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97949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3FBC8-5A94-498D-0AB3-D576239EE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6">
            <a:extLst>
              <a:ext uri="{FF2B5EF4-FFF2-40B4-BE49-F238E27FC236}">
                <a16:creationId xmlns:a16="http://schemas.microsoft.com/office/drawing/2014/main" id="{ADB5EE67-EB2C-4B20-76E3-DBD0F74A6BB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203200" y="6432550"/>
            <a:ext cx="233395" cy="27699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    </a:t>
            </a: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2D303A8B-85F9-F85D-5128-36D656B775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281" y="274638"/>
            <a:ext cx="9606119" cy="100797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endParaRPr/>
          </a:p>
          <a:p>
            <a:r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2EE3A-1561-ED7F-5C14-77DF6F67D752}"/>
              </a:ext>
            </a:extLst>
          </p:cNvPr>
          <p:cNvSpPr txBox="1"/>
          <p:nvPr/>
        </p:nvSpPr>
        <p:spPr>
          <a:xfrm>
            <a:off x="2804160" y="566728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defRPr sz="2400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88715-4850-DF80-8011-745A2278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667" y="1383580"/>
            <a:ext cx="6009272" cy="5282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627331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/>
          <p:cNvSpPr txBox="1">
            <a:spLocks noGrp="1"/>
          </p:cNvSpPr>
          <p:nvPr>
            <p:ph type="title"/>
          </p:nvPr>
        </p:nvSpPr>
        <p:spPr>
          <a:xfrm>
            <a:off x="452283" y="111760"/>
            <a:ext cx="11333316" cy="134112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endParaRPr/>
          </a:p>
          <a:p>
            <a:r>
              <a:t>    </a:t>
            </a:r>
          </a:p>
        </p:txBody>
      </p:sp>
      <p:sp>
        <p:nvSpPr>
          <p:cNvPr id="6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43667" y="1276478"/>
            <a:ext cx="11241585" cy="5296155"/>
          </a:xfrm>
          <a:prstGeom prst="rect">
            <a:avLst/>
          </a:prstGeom>
        </p:spPr>
        <p:txBody>
          <a:bodyPr>
            <a:noAutofit/>
          </a:bodyPr>
          <a:lstStyle/>
          <a:p>
            <a:endParaRPr sz="2000"/>
          </a:p>
          <a:p>
            <a:pPr algn="just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Diabetes is a chronic disease where the body cannot properly process blood sugar (glucose). </a:t>
            </a:r>
          </a:p>
          <a:p>
            <a:pPr algn="just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Early prediction and diagnosis of diabetes are very important because they can help patients manage the disease effectively and avoid severe health complications.</a:t>
            </a:r>
          </a:p>
          <a:p>
            <a:pPr algn="just"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used machine learning models to predict whether a patient has diabetes based on certain health measurements. We implemented the following models:</a:t>
            </a:r>
          </a:p>
          <a:p>
            <a:pPr marL="0" indent="0" algn="just">
              <a:lnSpc>
                <a:spcPct val="170000"/>
              </a:lnSpc>
              <a:buClr>
                <a:schemeClr val="tx1"/>
              </a:buClr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•	Logistic Regression</a:t>
            </a:r>
          </a:p>
          <a:p>
            <a:pPr marL="0" indent="0" algn="just">
              <a:lnSpc>
                <a:spcPct val="170000"/>
              </a:lnSpc>
              <a:buClr>
                <a:schemeClr val="tx1"/>
              </a:buClr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•	K-Nearest Neighbors (KNN)</a:t>
            </a:r>
          </a:p>
          <a:p>
            <a:pPr marL="0" indent="0" algn="just">
              <a:lnSpc>
                <a:spcPct val="170000"/>
              </a:lnSpc>
              <a:buNone/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sz="200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05ED1-84D7-E153-B588-C0C22930DA38}"/>
              </a:ext>
            </a:extLst>
          </p:cNvPr>
          <p:cNvSpPr txBox="1"/>
          <p:nvPr/>
        </p:nvSpPr>
        <p:spPr>
          <a:xfrm>
            <a:off x="2767406" y="528025"/>
            <a:ext cx="609420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defRPr sz="2400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203200" y="6432550"/>
            <a:ext cx="339193" cy="46166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endParaRPr/>
          </a:p>
          <a:p>
            <a:r>
              <a:t>       </a:t>
            </a:r>
          </a:p>
        </p:txBody>
      </p:sp>
      <p:sp>
        <p:nvSpPr>
          <p:cNvPr id="85" name="Title 1"/>
          <p:cNvSpPr txBox="1">
            <a:spLocks noGrp="1"/>
          </p:cNvSpPr>
          <p:nvPr>
            <p:ph type="title"/>
          </p:nvPr>
        </p:nvSpPr>
        <p:spPr>
          <a:xfrm>
            <a:off x="452283" y="274638"/>
            <a:ext cx="11333316" cy="4983162"/>
          </a:xfrm>
          <a:prstGeom prst="rect">
            <a:avLst/>
          </a:prstGeom>
        </p:spPr>
        <p:txBody>
          <a:bodyPr/>
          <a:lstStyle>
            <a:lvl1pPr algn="ctr"/>
          </a:lstStyle>
          <a:p>
            <a:endParaRPr/>
          </a:p>
          <a:p>
            <a:r>
              <a:t>    </a:t>
            </a:r>
          </a:p>
        </p:txBody>
      </p:sp>
      <p:sp>
        <p:nvSpPr>
          <p:cNvPr id="86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248530" y="1647985"/>
            <a:ext cx="11249464" cy="414790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approach helped identify key predictors like Glucose, BMI, and Age using ANOVA.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improved generalization and reduced overfitting across models.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included metrics beyond accuracy: Recall, Precision,&amp; F1-Score better medical applicability.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826E6-61DA-6DA0-BB41-0EBCF161E43F}"/>
              </a:ext>
            </a:extLst>
          </p:cNvPr>
          <p:cNvSpPr txBox="1"/>
          <p:nvPr/>
        </p:nvSpPr>
        <p:spPr>
          <a:xfrm>
            <a:off x="2865120" y="607368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defRPr sz="2400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Discussion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8100-607B-3151-12C6-E43FFA4B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28B66-1E77-2578-1705-8BCFD2FE2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Advanced Models like SVM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Handle Class Imbalance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Add more data to improve models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7501980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6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9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77628" y="1919177"/>
            <a:ext cx="11186126" cy="3837247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OpenML - Pima Indians Diabetes Database.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Pandas, NumPy, Matplotlib, Seaborn, Scikit-learn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 Referenced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Deep Learning Model for Early Detection of DiabetesPMC Article ID: PMC10107388</a:t>
            </a:r>
          </a:p>
          <a:p>
            <a:pPr marL="342900" lvl="1" indent="-3429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Professor Dr. Yeil Kwon</a:t>
            </a: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xfrm>
            <a:off x="452437" y="274638"/>
            <a:ext cx="11333164" cy="846138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&amp; Acknowledgments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lide Number Placeholder 6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97" name="Title 1"/>
          <p:cNvSpPr txBox="1">
            <a:spLocks noGrp="1"/>
          </p:cNvSpPr>
          <p:nvPr>
            <p:ph type="title" idx="4294967295"/>
          </p:nvPr>
        </p:nvSpPr>
        <p:spPr>
          <a:xfrm>
            <a:off x="114299" y="304800"/>
            <a:ext cx="11878410" cy="987669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3" name="Picture 2" descr="A robot with a thank you sign&#10;&#10;Description automatically generated">
            <a:extLst>
              <a:ext uri="{FF2B5EF4-FFF2-40B4-BE49-F238E27FC236}">
                <a16:creationId xmlns:a16="http://schemas.microsoft.com/office/drawing/2014/main" id="{8FCC1DBD-CC2A-8934-0725-83D7D03A8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6" b="15804"/>
          <a:stretch/>
        </p:blipFill>
        <p:spPr>
          <a:xfrm>
            <a:off x="2347314" y="1845159"/>
            <a:ext cx="7049904" cy="2926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E5AFC-824E-F8CA-135F-E0F01953980C}"/>
              </a:ext>
            </a:extLst>
          </p:cNvPr>
          <p:cNvSpPr txBox="1"/>
          <p:nvPr/>
        </p:nvSpPr>
        <p:spPr>
          <a:xfrm>
            <a:off x="304799" y="5291210"/>
            <a:ext cx="11343250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Thank you! We appreciate your time and look forward to your feedback!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1"/>
          <p:cNvSpPr txBox="1">
            <a:spLocks noGrp="1"/>
          </p:cNvSpPr>
          <p:nvPr>
            <p:ph type="title"/>
          </p:nvPr>
        </p:nvSpPr>
        <p:spPr>
          <a:xfrm>
            <a:off x="452283" y="274638"/>
            <a:ext cx="11333316" cy="289528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endParaRPr/>
          </a:p>
          <a:p>
            <a:r>
              <a:t>        </a:t>
            </a:r>
          </a:p>
        </p:txBody>
      </p:sp>
      <p:sp>
        <p:nvSpPr>
          <p:cNvPr id="6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33203" y="1595598"/>
            <a:ext cx="11623312" cy="395217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develop a machine learning model that can accurately predict whether a person is diabetic based on health-related features such as glucose level, BMI, age, and more.</a:t>
            </a:r>
          </a:p>
          <a:p>
            <a:pPr algn="just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By using classification algorithms like K-Nearest Neighbors (KNN) &amp; Logistic Regression, the project aims to:</a:t>
            </a:r>
          </a:p>
          <a:p>
            <a:pPr lvl="1" algn="just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key factors influencing diabetes.</a:t>
            </a:r>
          </a:p>
          <a:p>
            <a:pPr lvl="1" algn="just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compare the performance of different models.</a:t>
            </a:r>
          </a:p>
          <a:p>
            <a:pPr algn="just">
              <a:lnSpc>
                <a:spcPct val="16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37DCE-812F-978C-886C-D06C4E40B025}"/>
              </a:ext>
            </a:extLst>
          </p:cNvPr>
          <p:cNvSpPr txBox="1"/>
          <p:nvPr/>
        </p:nvSpPr>
        <p:spPr>
          <a:xfrm>
            <a:off x="2929599" y="484898"/>
            <a:ext cx="61713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defRPr sz="2400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6E750-21B7-61F0-0B0D-10EF3AC43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251384-698E-A3EE-05CD-B80018833AE4}"/>
              </a:ext>
            </a:extLst>
          </p:cNvPr>
          <p:cNvSpPr txBox="1"/>
          <p:nvPr/>
        </p:nvSpPr>
        <p:spPr>
          <a:xfrm>
            <a:off x="2808605" y="610056"/>
            <a:ext cx="6087745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defRPr sz="2400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pPr algn="ctr">
              <a:defRPr sz="2400"/>
            </a:pP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1808C-D2DE-A14A-0335-F1E76600FEA5}"/>
              </a:ext>
            </a:extLst>
          </p:cNvPr>
          <p:cNvSpPr/>
          <p:nvPr/>
        </p:nvSpPr>
        <p:spPr>
          <a:xfrm>
            <a:off x="487679" y="1757680"/>
            <a:ext cx="11329417" cy="4368484"/>
          </a:xfrm>
          <a:prstGeom prst="rect">
            <a:avLst/>
          </a:prstGeom>
        </p:spPr>
        <p:txBody>
          <a:bodyPr/>
          <a:lstStyle/>
          <a:p>
            <a:pPr lvl="0" algn="just">
              <a:lnSpc>
                <a:spcPct val="150000"/>
              </a:lnSpc>
              <a:buChar char="•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BB6E3-1372-15E0-0AB5-051939290E69}"/>
              </a:ext>
            </a:extLst>
          </p:cNvPr>
          <p:cNvSpPr txBox="1"/>
          <p:nvPr/>
        </p:nvSpPr>
        <p:spPr>
          <a:xfrm>
            <a:off x="487679" y="1757680"/>
            <a:ext cx="11329416" cy="37856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Main Source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National Institute of Diabetes and Digestive and Kidney Diseases (NIDDK)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Pima Indians Diabetes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Samples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768 female patients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8 diagnostic measurements  (e.g., Glucose, BMI, Age)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Outcome (1 = diabetic, 0 = non-diabetic)</a:t>
            </a:r>
          </a:p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0927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14A9DF-B81A-13C5-0797-213C8ABD229A}"/>
              </a:ext>
            </a:extLst>
          </p:cNvPr>
          <p:cNvSpPr txBox="1"/>
          <p:nvPr/>
        </p:nvSpPr>
        <p:spPr>
          <a:xfrm>
            <a:off x="2570480" y="635015"/>
            <a:ext cx="6096000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defRPr sz="2400"/>
            </a:pP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75C57E-4C63-1F54-7CD2-EC5DB3364988}"/>
              </a:ext>
            </a:extLst>
          </p:cNvPr>
          <p:cNvSpPr/>
          <p:nvPr/>
        </p:nvSpPr>
        <p:spPr>
          <a:xfrm>
            <a:off x="487679" y="1757680"/>
            <a:ext cx="11329417" cy="4368484"/>
          </a:xfrm>
          <a:prstGeom prst="rect">
            <a:avLst/>
          </a:prstGeom>
        </p:spPr>
        <p:txBody>
          <a:bodyPr/>
          <a:lstStyle/>
          <a:p>
            <a:pPr lvl="0" algn="just">
              <a:lnSpc>
                <a:spcPct val="150000"/>
              </a:lnSpc>
              <a:buChar char="•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line art of a computer server&#10;&#10;Description automatically generated with medium confidence">
            <a:extLst>
              <a:ext uri="{FF2B5EF4-FFF2-40B4-BE49-F238E27FC236}">
                <a16:creationId xmlns:a16="http://schemas.microsoft.com/office/drawing/2014/main" id="{F5B7C1A6-D70B-8D5A-F98C-7ACBA199B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8" b="-853"/>
          <a:stretch/>
        </p:blipFill>
        <p:spPr>
          <a:xfrm>
            <a:off x="8953014" y="3327902"/>
            <a:ext cx="3027830" cy="2597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A021FB-4C0D-F591-0B57-9853A6366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56" y="1556676"/>
            <a:ext cx="6201094" cy="4905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 logo for a health care company&#10;&#10;AI-generated content may be incorrect.">
            <a:extLst>
              <a:ext uri="{FF2B5EF4-FFF2-40B4-BE49-F238E27FC236}">
                <a16:creationId xmlns:a16="http://schemas.microsoft.com/office/drawing/2014/main" id="{9CAD008F-7691-F7C4-C555-8CB468050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73" y="1556675"/>
            <a:ext cx="2794274" cy="2684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00596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C9CB-9B96-60BB-581F-BB5A470C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D4C9E8-A845-7C64-DF97-BBA6A781E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98" y="1700970"/>
            <a:ext cx="10792123" cy="369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Univariate Analysis &amp; Bivariate Analysis.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Replaced 0s with NaN, handled missing values.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Standard Scaling method used to scale the features.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Logistic Regression,&amp; KNN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Evaluation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Accuracy, Precision, Recall, &amp; F1-score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across all models.</a:t>
            </a:r>
          </a:p>
        </p:txBody>
      </p:sp>
    </p:spTree>
    <p:extLst>
      <p:ext uri="{BB962C8B-B14F-4D97-AF65-F5344CB8AC3E}">
        <p14:creationId xmlns:p14="http://schemas.microsoft.com/office/powerpoint/2010/main" val="347075632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4778E-F1AD-457D-A800-3169D193A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A3F4FC-3A4C-8238-DD7A-E3D9D1E244D1}"/>
              </a:ext>
            </a:extLst>
          </p:cNvPr>
          <p:cNvSpPr txBox="1"/>
          <p:nvPr/>
        </p:nvSpPr>
        <p:spPr>
          <a:xfrm>
            <a:off x="2570480" y="635016"/>
            <a:ext cx="5935281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>
              <a:defRPr sz="2400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algn="ctr">
              <a:defRPr sz="2400"/>
            </a:pP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2977D9-84A8-682D-776D-DE4EFD109BCD}"/>
              </a:ext>
            </a:extLst>
          </p:cNvPr>
          <p:cNvSpPr/>
          <p:nvPr/>
        </p:nvSpPr>
        <p:spPr>
          <a:xfrm>
            <a:off x="374903" y="1641231"/>
            <a:ext cx="11558018" cy="4188836"/>
          </a:xfrm>
          <a:prstGeom prst="rect">
            <a:avLst/>
          </a:prstGeom>
        </p:spPr>
        <p:txBody>
          <a:bodyPr/>
          <a:lstStyle/>
          <a:p>
            <a:pPr>
              <a:buNone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3" indent="0">
              <a:lnSpc>
                <a:spcPct val="200000"/>
              </a:lnSpc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Pregnancies,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Glucose, BloodPressure, SkinThickness, Insulin, BMI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&amp; Outcome had 0s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&amp; Bivariate Analysis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9935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15F1-78D3-40EE-FD9C-ACF4F045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F8EE4C-45DB-45B0-2A68-D320A675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91" y="1651107"/>
            <a:ext cx="7938418" cy="3685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F26304-869F-B9BA-510F-3BD242065034}"/>
              </a:ext>
            </a:extLst>
          </p:cNvPr>
          <p:cNvSpPr txBox="1"/>
          <p:nvPr/>
        </p:nvSpPr>
        <p:spPr>
          <a:xfrm>
            <a:off x="294572" y="5728241"/>
            <a:ext cx="905194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Glucose &amp; BloodPressure are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</a:t>
            </a:r>
            <a:r>
              <a:rPr lang="en-US" sz="2000" b="1"/>
              <a:t> symmetric</a:t>
            </a:r>
            <a:r>
              <a:rPr lang="en-US" sz="2000"/>
              <a:t>, closer to a normal distribution.</a:t>
            </a: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00894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24BF8-3895-FC24-EE15-9F4B2E0C3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5089-0082-E266-AF42-43CFAC1B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DAC2E-5447-D547-B72D-6D135CD7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4" y="1675107"/>
            <a:ext cx="11525046" cy="3701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0A0877-DF1C-0033-CEE5-577DAA615BB2}"/>
              </a:ext>
            </a:extLst>
          </p:cNvPr>
          <p:cNvSpPr txBox="1"/>
          <p:nvPr/>
        </p:nvSpPr>
        <p:spPr>
          <a:xfrm>
            <a:off x="251614" y="5568684"/>
            <a:ext cx="8978303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Skin Thickness, Insulin &amp; BMI </a:t>
            </a:r>
            <a:r>
              <a:rPr lang="en-US" sz="20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show </a:t>
            </a:r>
            <a:r>
              <a:rPr lang="en-US" sz="20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right-skewed distributions</a:t>
            </a:r>
            <a:r>
              <a:rPr lang="en-US" sz="20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with outliers (especially Insulin)</a:t>
            </a: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50002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750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Amasis MT Pro</vt:lpstr>
      <vt:lpstr>Arial</vt:lpstr>
      <vt:lpstr>Calibri</vt:lpstr>
      <vt:lpstr>Georgia</vt:lpstr>
      <vt:lpstr>Times New Roman</vt:lpstr>
      <vt:lpstr>Wingdings</vt:lpstr>
      <vt:lpstr>Office Theme</vt:lpstr>
      <vt:lpstr>  Prediction of Diabetes Using Machine Learning Models </vt:lpstr>
      <vt:lpstr>     </vt:lpstr>
      <vt:lpstr>         </vt:lpstr>
      <vt:lpstr>PowerPoint Presentation</vt:lpstr>
      <vt:lpstr>PowerPoint Presentation</vt:lpstr>
      <vt:lpstr>Project Workflow</vt:lpstr>
      <vt:lpstr>PowerPoint Presentation</vt:lpstr>
      <vt:lpstr>Exploratory Data Analysis</vt:lpstr>
      <vt:lpstr>Exploratory Data Analysis</vt:lpstr>
      <vt:lpstr>     </vt:lpstr>
      <vt:lpstr>Data Preprocessing</vt:lpstr>
      <vt:lpstr>Feature Selection (ANOVA F-test)</vt:lpstr>
      <vt:lpstr>Logistic Regression Model</vt:lpstr>
      <vt:lpstr>K-Nearest Neighbors (KNN) Model</vt:lpstr>
      <vt:lpstr>K-NN with ANOVA Features</vt:lpstr>
      <vt:lpstr>K-NN with ANOVA Features</vt:lpstr>
      <vt:lpstr>K-NN Accuracy with Different CV Splits</vt:lpstr>
      <vt:lpstr>     </vt:lpstr>
      <vt:lpstr>     </vt:lpstr>
      <vt:lpstr>     </vt:lpstr>
      <vt:lpstr>Future Work</vt:lpstr>
      <vt:lpstr>References &amp; Acknowledgments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Neeraj Patil</dc:creator>
  <cp:lastModifiedBy>Neeraj Patil</cp:lastModifiedBy>
  <cp:revision>57</cp:revision>
  <dcterms:modified xsi:type="dcterms:W3CDTF">2025-05-07T18:05:12Z</dcterms:modified>
</cp:coreProperties>
</file>