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9"/>
  </p:notesMasterIdLst>
  <p:sldIdLst>
    <p:sldId id="256" r:id="rId2"/>
    <p:sldId id="257" r:id="rId3"/>
    <p:sldId id="258" r:id="rId4"/>
    <p:sldId id="259"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4660"/>
  </p:normalViewPr>
  <p:slideViewPr>
    <p:cSldViewPr>
      <p:cViewPr varScale="1">
        <p:scale>
          <a:sx n="81" d="100"/>
          <a:sy n="81" d="100"/>
        </p:scale>
        <p:origin x="140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87F8D0-659C-43BE-9E7C-79AC6D5766CD}" type="datetimeFigureOut">
              <a:rPr lang="en-US" smtClean="0"/>
              <a:t>2/20/2025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28B05-F789-499B-A887-CE0CA3FDB24B}" type="slidenum">
              <a:rPr lang="en-US" smtClean="0"/>
              <a:t>‹#›</a:t>
            </a:fld>
            <a:endParaRPr lang="en-US"/>
          </a:p>
        </p:txBody>
      </p:sp>
    </p:spTree>
    <p:extLst>
      <p:ext uri="{BB962C8B-B14F-4D97-AF65-F5344CB8AC3E}">
        <p14:creationId xmlns:p14="http://schemas.microsoft.com/office/powerpoint/2010/main" val="3404516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528B05-F789-499B-A887-CE0CA3FDB24B}" type="slidenum">
              <a:rPr lang="en-US" smtClean="0"/>
              <a:t>1</a:t>
            </a:fld>
            <a:endParaRPr lang="en-US"/>
          </a:p>
        </p:txBody>
      </p:sp>
    </p:spTree>
    <p:extLst>
      <p:ext uri="{BB962C8B-B14F-4D97-AF65-F5344CB8AC3E}">
        <p14:creationId xmlns:p14="http://schemas.microsoft.com/office/powerpoint/2010/main" val="238779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a:p>
            <a:endParaRPr lang="en-US" dirty="0"/>
          </a:p>
        </p:txBody>
      </p:sp>
      <p:sp>
        <p:nvSpPr>
          <p:cNvPr id="4" name="Slide Number Placeholder 3"/>
          <p:cNvSpPr>
            <a:spLocks noGrp="1"/>
          </p:cNvSpPr>
          <p:nvPr>
            <p:ph type="sldNum" sz="quarter" idx="10"/>
          </p:nvPr>
        </p:nvSpPr>
        <p:spPr/>
        <p:txBody>
          <a:bodyPr/>
          <a:lstStyle/>
          <a:p>
            <a:fld id="{11528B05-F789-499B-A887-CE0CA3FDB24B}" type="slidenum">
              <a:rPr lang="en-US" smtClean="0"/>
              <a:t>4</a:t>
            </a:fld>
            <a:endParaRPr lang="en-US"/>
          </a:p>
        </p:txBody>
      </p:sp>
    </p:spTree>
    <p:extLst>
      <p:ext uri="{BB962C8B-B14F-4D97-AF65-F5344CB8AC3E}">
        <p14:creationId xmlns:p14="http://schemas.microsoft.com/office/powerpoint/2010/main" val="267834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F3F9-1338-1688-44CA-E35BBF05A10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C2946B50-5566-FDC5-D04D-4C90148CD88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ABF4D-5609-2213-5DFD-22D7921B4FF6}"/>
              </a:ext>
            </a:extLst>
          </p:cNvPr>
          <p:cNvSpPr>
            <a:spLocks noGrp="1"/>
          </p:cNvSpPr>
          <p:nvPr>
            <p:ph type="dt" sz="half" idx="10"/>
          </p:nvPr>
        </p:nvSpPr>
        <p:spPr/>
        <p:txBody>
          <a:bodyPr/>
          <a:lstStyle/>
          <a:p>
            <a:fld id="{75CBBCED-EF45-4555-92B3-C308B89D48C8}" type="datetimeFigureOut">
              <a:rPr lang="en-US" smtClean="0"/>
              <a:t>2/20/2025</a:t>
            </a:fld>
            <a:endParaRPr lang="en-US"/>
          </a:p>
        </p:txBody>
      </p:sp>
      <p:sp>
        <p:nvSpPr>
          <p:cNvPr id="5" name="Footer Placeholder 4">
            <a:extLst>
              <a:ext uri="{FF2B5EF4-FFF2-40B4-BE49-F238E27FC236}">
                <a16:creationId xmlns:a16="http://schemas.microsoft.com/office/drawing/2014/main" id="{69DFE328-7CCD-5947-377C-95CC0A0C7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8CE30-EA21-C8B6-AE51-DAB8DD0E0427}"/>
              </a:ext>
            </a:extLst>
          </p:cNvPr>
          <p:cNvSpPr>
            <a:spLocks noGrp="1"/>
          </p:cNvSpPr>
          <p:nvPr>
            <p:ph type="sldNum" sz="quarter" idx="12"/>
          </p:nvPr>
        </p:nvSpPr>
        <p:spPr/>
        <p:txBody>
          <a:bodyPr/>
          <a:lstStyle/>
          <a:p>
            <a:fld id="{AC2FE789-EBD4-4C42-9A58-FCE68762D285}" type="slidenum">
              <a:rPr lang="en-US" smtClean="0"/>
              <a:t>‹#›</a:t>
            </a:fld>
            <a:endParaRPr lang="en-US"/>
          </a:p>
        </p:txBody>
      </p:sp>
    </p:spTree>
    <p:extLst>
      <p:ext uri="{BB962C8B-B14F-4D97-AF65-F5344CB8AC3E}">
        <p14:creationId xmlns:p14="http://schemas.microsoft.com/office/powerpoint/2010/main" val="97796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727A-DC24-6296-89E2-8FF825D0AA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8A3979-E6E5-2ECA-9345-4F5F8ABAEF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3BA37-1C3B-3951-209C-187BCD098BE1}"/>
              </a:ext>
            </a:extLst>
          </p:cNvPr>
          <p:cNvSpPr>
            <a:spLocks noGrp="1"/>
          </p:cNvSpPr>
          <p:nvPr>
            <p:ph type="dt" sz="half" idx="10"/>
          </p:nvPr>
        </p:nvSpPr>
        <p:spPr/>
        <p:txBody>
          <a:bodyPr/>
          <a:lstStyle/>
          <a:p>
            <a:fld id="{75CBBCED-EF45-4555-92B3-C308B89D48C8}" type="datetimeFigureOut">
              <a:rPr lang="en-US" smtClean="0"/>
              <a:t>2/20/2025</a:t>
            </a:fld>
            <a:endParaRPr lang="en-US"/>
          </a:p>
        </p:txBody>
      </p:sp>
      <p:sp>
        <p:nvSpPr>
          <p:cNvPr id="5" name="Footer Placeholder 4">
            <a:extLst>
              <a:ext uri="{FF2B5EF4-FFF2-40B4-BE49-F238E27FC236}">
                <a16:creationId xmlns:a16="http://schemas.microsoft.com/office/drawing/2014/main" id="{062E5D21-1D3C-5F13-D492-2CF9BC366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B4D7A-85A0-60E5-EABF-7DE51AC7425B}"/>
              </a:ext>
            </a:extLst>
          </p:cNvPr>
          <p:cNvSpPr>
            <a:spLocks noGrp="1"/>
          </p:cNvSpPr>
          <p:nvPr>
            <p:ph type="sldNum" sz="quarter" idx="12"/>
          </p:nvPr>
        </p:nvSpPr>
        <p:spPr/>
        <p:txBody>
          <a:bodyPr/>
          <a:lstStyle/>
          <a:p>
            <a:fld id="{AC2FE789-EBD4-4C42-9A58-FCE68762D285}" type="slidenum">
              <a:rPr lang="en-US" smtClean="0"/>
              <a:t>‹#›</a:t>
            </a:fld>
            <a:endParaRPr lang="en-US"/>
          </a:p>
        </p:txBody>
      </p:sp>
    </p:spTree>
    <p:extLst>
      <p:ext uri="{BB962C8B-B14F-4D97-AF65-F5344CB8AC3E}">
        <p14:creationId xmlns:p14="http://schemas.microsoft.com/office/powerpoint/2010/main" val="229828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BB1997-E2E5-B695-F745-5FE24962CBDD}"/>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12538-34EC-9381-B1A0-EA98F93B507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F7B53-D164-A2A8-9931-5695CA58D575}"/>
              </a:ext>
            </a:extLst>
          </p:cNvPr>
          <p:cNvSpPr>
            <a:spLocks noGrp="1"/>
          </p:cNvSpPr>
          <p:nvPr>
            <p:ph type="dt" sz="half" idx="10"/>
          </p:nvPr>
        </p:nvSpPr>
        <p:spPr/>
        <p:txBody>
          <a:bodyPr/>
          <a:lstStyle/>
          <a:p>
            <a:fld id="{75CBBCED-EF45-4555-92B3-C308B89D48C8}" type="datetimeFigureOut">
              <a:rPr lang="en-US" smtClean="0"/>
              <a:t>2/20/2025</a:t>
            </a:fld>
            <a:endParaRPr lang="en-US"/>
          </a:p>
        </p:txBody>
      </p:sp>
      <p:sp>
        <p:nvSpPr>
          <p:cNvPr id="5" name="Footer Placeholder 4">
            <a:extLst>
              <a:ext uri="{FF2B5EF4-FFF2-40B4-BE49-F238E27FC236}">
                <a16:creationId xmlns:a16="http://schemas.microsoft.com/office/drawing/2014/main" id="{7B3A2338-F725-EAA1-DBAA-3FB3BF5D4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BAF6C-BFB1-B91C-2B47-9DE7595F86ED}"/>
              </a:ext>
            </a:extLst>
          </p:cNvPr>
          <p:cNvSpPr>
            <a:spLocks noGrp="1"/>
          </p:cNvSpPr>
          <p:nvPr>
            <p:ph type="sldNum" sz="quarter" idx="12"/>
          </p:nvPr>
        </p:nvSpPr>
        <p:spPr/>
        <p:txBody>
          <a:bodyPr/>
          <a:lstStyle/>
          <a:p>
            <a:fld id="{AC2FE789-EBD4-4C42-9A58-FCE68762D285}" type="slidenum">
              <a:rPr lang="en-US" smtClean="0"/>
              <a:t>‹#›</a:t>
            </a:fld>
            <a:endParaRPr lang="en-US"/>
          </a:p>
        </p:txBody>
      </p:sp>
    </p:spTree>
    <p:extLst>
      <p:ext uri="{BB962C8B-B14F-4D97-AF65-F5344CB8AC3E}">
        <p14:creationId xmlns:p14="http://schemas.microsoft.com/office/powerpoint/2010/main" val="3819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DDA5-77F5-AD68-4DB7-EBF50E988F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D8D586-98D3-BC1A-68D5-8D1A22941A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F3CCB-8B83-B25B-0D48-6386A7A64AAF}"/>
              </a:ext>
            </a:extLst>
          </p:cNvPr>
          <p:cNvSpPr>
            <a:spLocks noGrp="1"/>
          </p:cNvSpPr>
          <p:nvPr>
            <p:ph type="dt" sz="half" idx="10"/>
          </p:nvPr>
        </p:nvSpPr>
        <p:spPr/>
        <p:txBody>
          <a:bodyPr/>
          <a:lstStyle/>
          <a:p>
            <a:fld id="{75CBBCED-EF45-4555-92B3-C308B89D48C8}" type="datetimeFigureOut">
              <a:rPr lang="en-US" smtClean="0"/>
              <a:t>2/20/2025</a:t>
            </a:fld>
            <a:endParaRPr lang="en-US"/>
          </a:p>
        </p:txBody>
      </p:sp>
      <p:sp>
        <p:nvSpPr>
          <p:cNvPr id="5" name="Footer Placeholder 4">
            <a:extLst>
              <a:ext uri="{FF2B5EF4-FFF2-40B4-BE49-F238E27FC236}">
                <a16:creationId xmlns:a16="http://schemas.microsoft.com/office/drawing/2014/main" id="{BCAB1A15-72CE-3BDC-DD61-3A1501832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64837-8552-C24B-0A6E-D771D0BA525A}"/>
              </a:ext>
            </a:extLst>
          </p:cNvPr>
          <p:cNvSpPr>
            <a:spLocks noGrp="1"/>
          </p:cNvSpPr>
          <p:nvPr>
            <p:ph type="sldNum" sz="quarter" idx="12"/>
          </p:nvPr>
        </p:nvSpPr>
        <p:spPr/>
        <p:txBody>
          <a:bodyPr/>
          <a:lstStyle/>
          <a:p>
            <a:fld id="{AC2FE789-EBD4-4C42-9A58-FCE68762D285}" type="slidenum">
              <a:rPr lang="en-US" smtClean="0"/>
              <a:t>‹#›</a:t>
            </a:fld>
            <a:endParaRPr lang="en-US"/>
          </a:p>
        </p:txBody>
      </p:sp>
    </p:spTree>
    <p:extLst>
      <p:ext uri="{BB962C8B-B14F-4D97-AF65-F5344CB8AC3E}">
        <p14:creationId xmlns:p14="http://schemas.microsoft.com/office/powerpoint/2010/main" val="421799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0F24-781F-0BF1-50FD-5637F23B343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B7FCB0-CED9-7328-43ED-4A700495C06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E5F2E1-5351-34D8-1896-D85428170EA8}"/>
              </a:ext>
            </a:extLst>
          </p:cNvPr>
          <p:cNvSpPr>
            <a:spLocks noGrp="1"/>
          </p:cNvSpPr>
          <p:nvPr>
            <p:ph type="dt" sz="half" idx="10"/>
          </p:nvPr>
        </p:nvSpPr>
        <p:spPr/>
        <p:txBody>
          <a:bodyPr/>
          <a:lstStyle/>
          <a:p>
            <a:fld id="{75CBBCED-EF45-4555-92B3-C308B89D48C8}" type="datetimeFigureOut">
              <a:rPr lang="en-US" smtClean="0"/>
              <a:t>2/20/2025</a:t>
            </a:fld>
            <a:endParaRPr lang="en-US"/>
          </a:p>
        </p:txBody>
      </p:sp>
      <p:sp>
        <p:nvSpPr>
          <p:cNvPr id="5" name="Footer Placeholder 4">
            <a:extLst>
              <a:ext uri="{FF2B5EF4-FFF2-40B4-BE49-F238E27FC236}">
                <a16:creationId xmlns:a16="http://schemas.microsoft.com/office/drawing/2014/main" id="{9BEDF1BC-AE98-436B-1D68-DA652D47D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FA75D-EBE9-13C6-7AD7-56471B1722C7}"/>
              </a:ext>
            </a:extLst>
          </p:cNvPr>
          <p:cNvSpPr>
            <a:spLocks noGrp="1"/>
          </p:cNvSpPr>
          <p:nvPr>
            <p:ph type="sldNum" sz="quarter" idx="12"/>
          </p:nvPr>
        </p:nvSpPr>
        <p:spPr/>
        <p:txBody>
          <a:bodyPr/>
          <a:lstStyle/>
          <a:p>
            <a:fld id="{AC2FE789-EBD4-4C42-9A58-FCE68762D285}" type="slidenum">
              <a:rPr lang="en-US" smtClean="0"/>
              <a:t>‹#›</a:t>
            </a:fld>
            <a:endParaRPr lang="en-US"/>
          </a:p>
        </p:txBody>
      </p:sp>
    </p:spTree>
    <p:extLst>
      <p:ext uri="{BB962C8B-B14F-4D97-AF65-F5344CB8AC3E}">
        <p14:creationId xmlns:p14="http://schemas.microsoft.com/office/powerpoint/2010/main" val="150055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0F7F-B607-A1A1-7643-31EBBF718B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43C85-BDBF-7D72-B10A-88FF6A2F2C4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4BCAE7-2B52-5D1B-C84E-4FE08D8477D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55439A-E7A9-273C-D5C5-C2450F183854}"/>
              </a:ext>
            </a:extLst>
          </p:cNvPr>
          <p:cNvSpPr>
            <a:spLocks noGrp="1"/>
          </p:cNvSpPr>
          <p:nvPr>
            <p:ph type="dt" sz="half" idx="10"/>
          </p:nvPr>
        </p:nvSpPr>
        <p:spPr/>
        <p:txBody>
          <a:bodyPr/>
          <a:lstStyle/>
          <a:p>
            <a:fld id="{75CBBCED-EF45-4555-92B3-C308B89D48C8}" type="datetimeFigureOut">
              <a:rPr lang="en-US" smtClean="0"/>
              <a:t>2/20/2025</a:t>
            </a:fld>
            <a:endParaRPr lang="en-US"/>
          </a:p>
        </p:txBody>
      </p:sp>
      <p:sp>
        <p:nvSpPr>
          <p:cNvPr id="6" name="Footer Placeholder 5">
            <a:extLst>
              <a:ext uri="{FF2B5EF4-FFF2-40B4-BE49-F238E27FC236}">
                <a16:creationId xmlns:a16="http://schemas.microsoft.com/office/drawing/2014/main" id="{D6A29C87-E42A-9CB8-B634-E21E63715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04C9E-FC8A-9360-5A2C-899B23425E11}"/>
              </a:ext>
            </a:extLst>
          </p:cNvPr>
          <p:cNvSpPr>
            <a:spLocks noGrp="1"/>
          </p:cNvSpPr>
          <p:nvPr>
            <p:ph type="sldNum" sz="quarter" idx="12"/>
          </p:nvPr>
        </p:nvSpPr>
        <p:spPr/>
        <p:txBody>
          <a:bodyPr/>
          <a:lstStyle/>
          <a:p>
            <a:fld id="{AC2FE789-EBD4-4C42-9A58-FCE68762D285}" type="slidenum">
              <a:rPr lang="en-US" smtClean="0"/>
              <a:t>‹#›</a:t>
            </a:fld>
            <a:endParaRPr lang="en-US"/>
          </a:p>
        </p:txBody>
      </p:sp>
    </p:spTree>
    <p:extLst>
      <p:ext uri="{BB962C8B-B14F-4D97-AF65-F5344CB8AC3E}">
        <p14:creationId xmlns:p14="http://schemas.microsoft.com/office/powerpoint/2010/main" val="252780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2D2F-4123-8E73-4405-8AA78844F8B8}"/>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BC4ADE-1E8F-11CE-5F98-1D53422356D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47D03-499E-28A1-E021-0939BCAA371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0253B7-86C4-2709-58E5-69F9DE2BD3E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A3F2D96-4D71-7850-B328-264B74241EC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B40D9C-A5AD-2A57-3DEA-91518F9A59A9}"/>
              </a:ext>
            </a:extLst>
          </p:cNvPr>
          <p:cNvSpPr>
            <a:spLocks noGrp="1"/>
          </p:cNvSpPr>
          <p:nvPr>
            <p:ph type="dt" sz="half" idx="10"/>
          </p:nvPr>
        </p:nvSpPr>
        <p:spPr/>
        <p:txBody>
          <a:bodyPr/>
          <a:lstStyle/>
          <a:p>
            <a:fld id="{75CBBCED-EF45-4555-92B3-C308B89D48C8}" type="datetimeFigureOut">
              <a:rPr lang="en-US" smtClean="0"/>
              <a:t>2/20/2025</a:t>
            </a:fld>
            <a:endParaRPr lang="en-US"/>
          </a:p>
        </p:txBody>
      </p:sp>
      <p:sp>
        <p:nvSpPr>
          <p:cNvPr id="8" name="Footer Placeholder 7">
            <a:extLst>
              <a:ext uri="{FF2B5EF4-FFF2-40B4-BE49-F238E27FC236}">
                <a16:creationId xmlns:a16="http://schemas.microsoft.com/office/drawing/2014/main" id="{B4D33E03-9795-FCED-630F-4AF2DED3FA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31E92C-0F9A-94A8-8234-0A4E03AF97E2}"/>
              </a:ext>
            </a:extLst>
          </p:cNvPr>
          <p:cNvSpPr>
            <a:spLocks noGrp="1"/>
          </p:cNvSpPr>
          <p:nvPr>
            <p:ph type="sldNum" sz="quarter" idx="12"/>
          </p:nvPr>
        </p:nvSpPr>
        <p:spPr/>
        <p:txBody>
          <a:bodyPr/>
          <a:lstStyle/>
          <a:p>
            <a:fld id="{AC2FE789-EBD4-4C42-9A58-FCE68762D285}" type="slidenum">
              <a:rPr lang="en-US" smtClean="0"/>
              <a:t>‹#›</a:t>
            </a:fld>
            <a:endParaRPr lang="en-US"/>
          </a:p>
        </p:txBody>
      </p:sp>
    </p:spTree>
    <p:extLst>
      <p:ext uri="{BB962C8B-B14F-4D97-AF65-F5344CB8AC3E}">
        <p14:creationId xmlns:p14="http://schemas.microsoft.com/office/powerpoint/2010/main" val="280386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831E-8BD9-233D-FAFF-A7F0BB3C77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9B8C0B-E0F3-E682-0BE5-72F38FDE4218}"/>
              </a:ext>
            </a:extLst>
          </p:cNvPr>
          <p:cNvSpPr>
            <a:spLocks noGrp="1"/>
          </p:cNvSpPr>
          <p:nvPr>
            <p:ph type="dt" sz="half" idx="10"/>
          </p:nvPr>
        </p:nvSpPr>
        <p:spPr/>
        <p:txBody>
          <a:bodyPr/>
          <a:lstStyle/>
          <a:p>
            <a:fld id="{75CBBCED-EF45-4555-92B3-C308B89D48C8}" type="datetimeFigureOut">
              <a:rPr lang="en-US" smtClean="0"/>
              <a:t>2/20/2025</a:t>
            </a:fld>
            <a:endParaRPr lang="en-US"/>
          </a:p>
        </p:txBody>
      </p:sp>
      <p:sp>
        <p:nvSpPr>
          <p:cNvPr id="4" name="Footer Placeholder 3">
            <a:extLst>
              <a:ext uri="{FF2B5EF4-FFF2-40B4-BE49-F238E27FC236}">
                <a16:creationId xmlns:a16="http://schemas.microsoft.com/office/drawing/2014/main" id="{1A2E9A5B-6634-6E7D-D5FF-6E11FB8F07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43C3F9-DD51-5597-5A5B-A1160285F390}"/>
              </a:ext>
            </a:extLst>
          </p:cNvPr>
          <p:cNvSpPr>
            <a:spLocks noGrp="1"/>
          </p:cNvSpPr>
          <p:nvPr>
            <p:ph type="sldNum" sz="quarter" idx="12"/>
          </p:nvPr>
        </p:nvSpPr>
        <p:spPr/>
        <p:txBody>
          <a:bodyPr/>
          <a:lstStyle/>
          <a:p>
            <a:fld id="{AC2FE789-EBD4-4C42-9A58-FCE68762D285}" type="slidenum">
              <a:rPr lang="en-US" smtClean="0"/>
              <a:t>‹#›</a:t>
            </a:fld>
            <a:endParaRPr lang="en-US"/>
          </a:p>
        </p:txBody>
      </p:sp>
    </p:spTree>
    <p:extLst>
      <p:ext uri="{BB962C8B-B14F-4D97-AF65-F5344CB8AC3E}">
        <p14:creationId xmlns:p14="http://schemas.microsoft.com/office/powerpoint/2010/main" val="2914477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1BE2A-D4B9-F554-F465-5CC67EB8F24E}"/>
              </a:ext>
            </a:extLst>
          </p:cNvPr>
          <p:cNvSpPr>
            <a:spLocks noGrp="1"/>
          </p:cNvSpPr>
          <p:nvPr>
            <p:ph type="dt" sz="half" idx="10"/>
          </p:nvPr>
        </p:nvSpPr>
        <p:spPr/>
        <p:txBody>
          <a:bodyPr/>
          <a:lstStyle/>
          <a:p>
            <a:fld id="{75CBBCED-EF45-4555-92B3-C308B89D48C8}" type="datetimeFigureOut">
              <a:rPr lang="en-US" smtClean="0"/>
              <a:t>2/20/2025</a:t>
            </a:fld>
            <a:endParaRPr lang="en-US"/>
          </a:p>
        </p:txBody>
      </p:sp>
      <p:sp>
        <p:nvSpPr>
          <p:cNvPr id="3" name="Footer Placeholder 2">
            <a:extLst>
              <a:ext uri="{FF2B5EF4-FFF2-40B4-BE49-F238E27FC236}">
                <a16:creationId xmlns:a16="http://schemas.microsoft.com/office/drawing/2014/main" id="{43209573-1C86-DC85-197F-84D5A19AA4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49552D-08EC-47E8-CF62-FE081E75D0B5}"/>
              </a:ext>
            </a:extLst>
          </p:cNvPr>
          <p:cNvSpPr>
            <a:spLocks noGrp="1"/>
          </p:cNvSpPr>
          <p:nvPr>
            <p:ph type="sldNum" sz="quarter" idx="12"/>
          </p:nvPr>
        </p:nvSpPr>
        <p:spPr/>
        <p:txBody>
          <a:bodyPr/>
          <a:lstStyle/>
          <a:p>
            <a:fld id="{AC2FE789-EBD4-4C42-9A58-FCE68762D285}" type="slidenum">
              <a:rPr lang="en-US" smtClean="0"/>
              <a:t>‹#›</a:t>
            </a:fld>
            <a:endParaRPr lang="en-US"/>
          </a:p>
        </p:txBody>
      </p:sp>
    </p:spTree>
    <p:extLst>
      <p:ext uri="{BB962C8B-B14F-4D97-AF65-F5344CB8AC3E}">
        <p14:creationId xmlns:p14="http://schemas.microsoft.com/office/powerpoint/2010/main" val="197852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D528-D8FA-252F-4DD7-7D4D3E83709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3081A1-D334-EB1B-0B65-CE7A97A8488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6DC602-4A18-EB17-7EE9-A7E9D06271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0890DC0-CA4A-64EE-1274-9CE8AB0804E6}"/>
              </a:ext>
            </a:extLst>
          </p:cNvPr>
          <p:cNvSpPr>
            <a:spLocks noGrp="1"/>
          </p:cNvSpPr>
          <p:nvPr>
            <p:ph type="dt" sz="half" idx="10"/>
          </p:nvPr>
        </p:nvSpPr>
        <p:spPr/>
        <p:txBody>
          <a:bodyPr/>
          <a:lstStyle/>
          <a:p>
            <a:fld id="{75CBBCED-EF45-4555-92B3-C308B89D48C8}" type="datetimeFigureOut">
              <a:rPr lang="en-US" smtClean="0"/>
              <a:t>2/20/2025</a:t>
            </a:fld>
            <a:endParaRPr lang="en-US"/>
          </a:p>
        </p:txBody>
      </p:sp>
      <p:sp>
        <p:nvSpPr>
          <p:cNvPr id="6" name="Footer Placeholder 5">
            <a:extLst>
              <a:ext uri="{FF2B5EF4-FFF2-40B4-BE49-F238E27FC236}">
                <a16:creationId xmlns:a16="http://schemas.microsoft.com/office/drawing/2014/main" id="{10ECCDAD-307C-C047-DFCA-86B43DFBA0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722B5-DE53-B8B7-D37F-D529A67C6EF0}"/>
              </a:ext>
            </a:extLst>
          </p:cNvPr>
          <p:cNvSpPr>
            <a:spLocks noGrp="1"/>
          </p:cNvSpPr>
          <p:nvPr>
            <p:ph type="sldNum" sz="quarter" idx="12"/>
          </p:nvPr>
        </p:nvSpPr>
        <p:spPr/>
        <p:txBody>
          <a:bodyPr/>
          <a:lstStyle/>
          <a:p>
            <a:fld id="{AC2FE789-EBD4-4C42-9A58-FCE68762D285}" type="slidenum">
              <a:rPr lang="en-US" smtClean="0"/>
              <a:t>‹#›</a:t>
            </a:fld>
            <a:endParaRPr lang="en-US"/>
          </a:p>
        </p:txBody>
      </p:sp>
    </p:spTree>
    <p:extLst>
      <p:ext uri="{BB962C8B-B14F-4D97-AF65-F5344CB8AC3E}">
        <p14:creationId xmlns:p14="http://schemas.microsoft.com/office/powerpoint/2010/main" val="71869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2C45-C558-854D-32B4-2C063E40F0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5BEAA-9F14-C0F2-2868-E8F97B2BF26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86A5134-62B9-381E-DEEC-601C603CA6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434F763-4268-8F93-AFAD-B93C751B0D1A}"/>
              </a:ext>
            </a:extLst>
          </p:cNvPr>
          <p:cNvSpPr>
            <a:spLocks noGrp="1"/>
          </p:cNvSpPr>
          <p:nvPr>
            <p:ph type="dt" sz="half" idx="10"/>
          </p:nvPr>
        </p:nvSpPr>
        <p:spPr/>
        <p:txBody>
          <a:bodyPr/>
          <a:lstStyle/>
          <a:p>
            <a:fld id="{75CBBCED-EF45-4555-92B3-C308B89D48C8}" type="datetimeFigureOut">
              <a:rPr lang="en-US" smtClean="0"/>
              <a:t>2/20/2025</a:t>
            </a:fld>
            <a:endParaRPr lang="en-US"/>
          </a:p>
        </p:txBody>
      </p:sp>
      <p:sp>
        <p:nvSpPr>
          <p:cNvPr id="6" name="Footer Placeholder 5">
            <a:extLst>
              <a:ext uri="{FF2B5EF4-FFF2-40B4-BE49-F238E27FC236}">
                <a16:creationId xmlns:a16="http://schemas.microsoft.com/office/drawing/2014/main" id="{91B2C005-9D6A-0544-403F-3B5E6E5AD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63413-964D-37DD-5726-04DDBD6F19D6}"/>
              </a:ext>
            </a:extLst>
          </p:cNvPr>
          <p:cNvSpPr>
            <a:spLocks noGrp="1"/>
          </p:cNvSpPr>
          <p:nvPr>
            <p:ph type="sldNum" sz="quarter" idx="12"/>
          </p:nvPr>
        </p:nvSpPr>
        <p:spPr/>
        <p:txBody>
          <a:bodyPr/>
          <a:lstStyle/>
          <a:p>
            <a:fld id="{AC2FE789-EBD4-4C42-9A58-FCE68762D285}" type="slidenum">
              <a:rPr lang="en-US" smtClean="0"/>
              <a:t>‹#›</a:t>
            </a:fld>
            <a:endParaRPr lang="en-US"/>
          </a:p>
        </p:txBody>
      </p:sp>
    </p:spTree>
    <p:extLst>
      <p:ext uri="{BB962C8B-B14F-4D97-AF65-F5344CB8AC3E}">
        <p14:creationId xmlns:p14="http://schemas.microsoft.com/office/powerpoint/2010/main" val="200297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110D0-467E-3828-CB87-C9B9497E8F3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7A0F95-D173-2315-EF5B-F21AB650C65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53EF71-E0E7-824C-61DC-9BE7293B3B1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5CBBCED-EF45-4555-92B3-C308B89D48C8}" type="datetimeFigureOut">
              <a:rPr lang="en-US" smtClean="0"/>
              <a:t>2/20/2025</a:t>
            </a:fld>
            <a:endParaRPr lang="en-US"/>
          </a:p>
        </p:txBody>
      </p:sp>
      <p:sp>
        <p:nvSpPr>
          <p:cNvPr id="5" name="Footer Placeholder 4">
            <a:extLst>
              <a:ext uri="{FF2B5EF4-FFF2-40B4-BE49-F238E27FC236}">
                <a16:creationId xmlns:a16="http://schemas.microsoft.com/office/drawing/2014/main" id="{4DFBD4C0-68A9-0614-0FDF-B3A70B40171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944A07-64D3-AF11-CBFD-067D4A92C0B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2FE789-EBD4-4C42-9A58-FCE68762D285}" type="slidenum">
              <a:rPr lang="en-US" smtClean="0"/>
              <a:t>‹#›</a:t>
            </a:fld>
            <a:endParaRPr lang="en-US"/>
          </a:p>
        </p:txBody>
      </p:sp>
    </p:spTree>
    <p:extLst>
      <p:ext uri="{BB962C8B-B14F-4D97-AF65-F5344CB8AC3E}">
        <p14:creationId xmlns:p14="http://schemas.microsoft.com/office/powerpoint/2010/main" val="360458705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8381999" cy="5029200"/>
          </a:xfrm>
        </p:spPr>
        <p:txBody>
          <a:bodyPr>
            <a:normAutofit fontScale="90000"/>
          </a:bodyPr>
          <a:lstStyle/>
          <a:p>
            <a:pPr marL="6350" marR="264160" indent="-6350">
              <a:lnSpc>
                <a:spcPct val="107000"/>
              </a:lnSpc>
              <a:spcAft>
                <a:spcPts val="795"/>
              </a:spcAft>
            </a:pPr>
            <a:r>
              <a:rPr lang="en-IN" sz="2000" b="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DEPARTMENT OF INFORMATION TECHNOLOGY </a:t>
            </a:r>
            <a:b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 </a:t>
            </a:r>
            <a:b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PROJECT 1</a:t>
            </a:r>
            <a:r>
              <a:rPr lang="en-IN" sz="2000" b="1" kern="100" baseline="30000" dirty="0">
                <a:solidFill>
                  <a:srgbClr val="000000"/>
                </a:solidFill>
                <a:latin typeface="Times New Roman" panose="02020603050405020304" pitchFamily="18" charset="0"/>
                <a:ea typeface="Bookman Old Style" panose="02050604050505020204" pitchFamily="18" charset="0"/>
                <a:cs typeface="Times New Roman" panose="02020603050405020304" pitchFamily="18" charset="0"/>
              </a:rPr>
              <a:t>st</a:t>
            </a:r>
            <a:r>
              <a:rPr lang="en-IN" sz="2000" b="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 REVIEW </a:t>
            </a:r>
            <a:br>
              <a:rPr lang="en-IN" sz="2000" b="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br>
            <a:br>
              <a:rPr lang="en-IN" sz="2000" b="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br>
            <a:r>
              <a:rPr lang="en-IN" sz="2000" i="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Domain</a:t>
            </a:r>
            <a:r>
              <a:rPr lang="en-IN" sz="2000" b="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 </a:t>
            </a:r>
            <a:b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Web Development</a:t>
            </a:r>
            <a:b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Team Members</a:t>
            </a:r>
            <a:r>
              <a:rPr lang="en-IN" sz="2000" b="1" i="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 </a:t>
            </a:r>
            <a:br>
              <a:rPr lang="en-IN" sz="2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Palanisamy</a:t>
            </a:r>
            <a:r>
              <a:rPr lang="en-IN" sz="2000" b="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 M-Final Year (611721205015) </a:t>
            </a:r>
            <a:br>
              <a:rPr lang="en-IN" sz="2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Rathikasri</a:t>
            </a:r>
            <a:r>
              <a:rPr lang="en-IN" sz="2000" b="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 K-Final Year (611721205021) </a:t>
            </a:r>
            <a:br>
              <a:rPr lang="en-IN" sz="2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Madhumitha</a:t>
            </a:r>
            <a:r>
              <a:rPr lang="en-IN" sz="2000" b="1" kern="1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 S-Final Year (611721205009) </a:t>
            </a:r>
            <a:b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itchFamily="18" charset="0"/>
              </a:rPr>
            </a:br>
            <a:r>
              <a:rPr lang="en-US" sz="2000" dirty="0">
                <a:latin typeface="Times New Roman" panose="02020603050405020304" pitchFamily="18" charset="0"/>
                <a:cs typeface="Times New Roman" pitchFamily="18" charset="0"/>
              </a:rPr>
              <a:t>Guide Name, Designation</a:t>
            </a:r>
            <a:br>
              <a:rPr lang="en-US" sz="2000" dirty="0">
                <a:latin typeface="Times New Roman" panose="02020603050405020304" pitchFamily="18" charset="0"/>
                <a:cs typeface="Times New Roman" pitchFamily="18" charset="0"/>
              </a:rPr>
            </a:br>
            <a:r>
              <a:rPr lang="en-US" sz="2000" b="1" dirty="0">
                <a:latin typeface="Times New Roman" panose="02020603050405020304" pitchFamily="18" charset="0"/>
                <a:cs typeface="Times New Roman" panose="02020603050405020304" pitchFamily="18" charset="0"/>
              </a:rPr>
              <a:t>Mrs. B. </a:t>
            </a:r>
            <a:r>
              <a:rPr lang="en-US" sz="2000" b="1" dirty="0" err="1">
                <a:latin typeface="Times New Roman" panose="02020603050405020304" pitchFamily="18" charset="0"/>
                <a:cs typeface="Times New Roman" panose="02020603050405020304" pitchFamily="18" charset="0"/>
              </a:rPr>
              <a:t>Sasikala</a:t>
            </a:r>
            <a:r>
              <a:rPr lang="en-US" sz="2000" b="1" dirty="0">
                <a:latin typeface="Times New Roman" panose="02020603050405020304" pitchFamily="18" charset="0"/>
                <a:cs typeface="Times New Roman" panose="02020603050405020304" pitchFamily="18" charset="0"/>
              </a:rPr>
              <a:t>, Assistant Professor,</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9677991535</a:t>
            </a:r>
            <a:br>
              <a:rPr lang="en-US" sz="2000" dirty="0">
                <a:latin typeface="Times New Roman" panose="02020603050405020304" pitchFamily="18" charset="0"/>
                <a:cs typeface="Times New Roman" panose="02020603050405020304" pitchFamily="18" charset="0"/>
              </a:rPr>
            </a:br>
            <a:br>
              <a:rPr lang="en-IN" sz="2000" kern="100" dirty="0">
                <a:solidFill>
                  <a:srgbClr val="000000"/>
                </a:solidFill>
                <a:effectLst/>
                <a:latin typeface="Times New Roman" panose="02020603050405020304" pitchFamily="18" charset="0"/>
                <a:ea typeface="Times New Roman" panose="02020603050405020304" pitchFamily="18" charset="0"/>
              </a:rPr>
            </a:br>
            <a:br>
              <a:rPr lang="en-US" sz="2400" dirty="0">
                <a:latin typeface="Times New Roman" pitchFamily="18" charset="0"/>
                <a:cs typeface="Times New Roman" pitchFamily="18" charset="0"/>
              </a:rPr>
            </a:b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51" y="228600"/>
            <a:ext cx="7509298" cy="1277815"/>
          </a:xfrm>
          <a:prstGeom prst="rect">
            <a:avLst/>
          </a:prstGeom>
        </p:spPr>
      </p:pic>
    </p:spTree>
    <p:extLst>
      <p:ext uri="{BB962C8B-B14F-4D97-AF65-F5344CB8AC3E}">
        <p14:creationId xmlns:p14="http://schemas.microsoft.com/office/powerpoint/2010/main" val="423203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77D5103-A3E9-81AE-FBDF-96321EF595B4}"/>
              </a:ext>
            </a:extLst>
          </p:cNvPr>
          <p:cNvSpPr>
            <a:spLocks noGrp="1"/>
          </p:cNvSpPr>
          <p:nvPr>
            <p:ph idx="1"/>
          </p:nvPr>
        </p:nvSpPr>
        <p:spPr>
          <a:xfrm>
            <a:off x="533400" y="838200"/>
            <a:ext cx="8077200" cy="5029200"/>
          </a:xfrm>
        </p:spPr>
        <p:txBody>
          <a:bodyPr/>
          <a:lstStyle/>
          <a:p>
            <a:pPr marL="0" marR="253365" indent="0" algn="ctr">
              <a:lnSpc>
                <a:spcPct val="107000"/>
              </a:lnSpc>
              <a:spcAft>
                <a:spcPts val="640"/>
              </a:spcAft>
              <a:buSzPts val="2400"/>
              <a:buNone/>
            </a:pPr>
            <a:r>
              <a:rPr lang="en-US" sz="3200" b="1" kern="100">
                <a:solidFill>
                  <a:srgbClr val="000000"/>
                </a:solidFill>
                <a:latin typeface="Times New Roman" panose="02020603050405020304" pitchFamily="18" charset="0"/>
                <a:ea typeface="Bookman Old Style" panose="02050604050505020204" pitchFamily="18" charset="0"/>
              </a:rPr>
              <a:t>E-Waste Connect: A Digital Solution for Sustainable Disposal</a:t>
            </a:r>
            <a:endParaRPr lang="en-US" sz="1600"/>
          </a:p>
          <a:p>
            <a:pPr marL="0" indent="0" algn="just">
              <a:buNone/>
            </a:pPr>
            <a:r>
              <a:rPr lang="en-US" sz="2400" b="1">
                <a:latin typeface="Times New Roman" panose="02020603050405020304" pitchFamily="18" charset="0"/>
                <a:cs typeface="Times New Roman" panose="02020603050405020304" pitchFamily="18" charset="0"/>
              </a:rPr>
              <a:t>Abstract</a:t>
            </a:r>
            <a:r>
              <a:rPr lang="en-US" sz="2000" b="1" dirty="0">
                <a:latin typeface="Times New Roman" panose="02020603050405020304" pitchFamily="18" charset="0"/>
                <a:cs typeface="Times New Roman" panose="02020603050405020304" pitchFamily="18" charset="0"/>
              </a:rPr>
              <a: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rapid accumulation of electronic waste (e-waste) is becoming a major environmental and health concern, largely due to improper disposal practices. Many individuals remain unaware of the appropriate e-waste disposal methods or the locations of nearby collection points. This leads to the improper handling of hazardous materials and poses a significant risk to both human health and the environment. Additionally, a lack of awareness and incentives has contributed to low participation in e-waste recycling efforts. To address these issues, this project proposes a web-based platform that acts as an intermediary between the public and local municipal authorities. The website allows individuals to report e-waste in their vicinity, enabling municipalities to receive and act on this information by dispatching cleaning workers for proper disposal. Furthermore, an incentivization mechanism is integrated into the platform, where the government or local authorities randomly select individuals who report e-waste for rewards, fostering greater public engagement and encouraging responsible recycling practices.</a:t>
            </a:r>
            <a:endParaRPr lang="en-IN"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5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9212F3-746A-4215-8DEC-6AF5C5446506}"/>
              </a:ext>
            </a:extLst>
          </p:cNvPr>
          <p:cNvSpPr>
            <a:spLocks noGrp="1"/>
          </p:cNvSpPr>
          <p:nvPr>
            <p:ph type="title"/>
          </p:nvPr>
        </p:nvSpPr>
        <p:spPr>
          <a:xfrm>
            <a:off x="628650" y="365126"/>
            <a:ext cx="7886700" cy="1325563"/>
          </a:xfrm>
        </p:spPr>
        <p:txBody>
          <a:bodyPr/>
          <a:lstStyle/>
          <a:p>
            <a:r>
              <a:rPr lang="en-IN" sz="2000" b="1" dirty="0">
                <a:latin typeface="Times New Roman" panose="02020603050405020304" pitchFamily="18" charset="0"/>
                <a:ea typeface="+mn-ea"/>
                <a:cs typeface="Times New Roman" panose="02020603050405020304" pitchFamily="18" charset="0"/>
              </a:rPr>
              <a:t>INTRODUCTION</a:t>
            </a:r>
          </a:p>
        </p:txBody>
      </p:sp>
      <p:sp>
        <p:nvSpPr>
          <p:cNvPr id="3" name="Content Placeholder 2"/>
          <p:cNvSpPr>
            <a:spLocks noGrp="1"/>
          </p:cNvSpPr>
          <p:nvPr>
            <p:ph idx="1"/>
          </p:nvPr>
        </p:nvSpPr>
        <p:spPr>
          <a:xfrm>
            <a:off x="628650" y="1524000"/>
            <a:ext cx="7886700" cy="4652963"/>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With the exponential growth of electronic devices, electronic waste (e-waste) has become a pressing environmental issue. E-waste, when not disposed of properly, releases toxic substances that can pollute soil, water, and air, while also posing significant risks to human health. Despite the growing awareness of e-waste's detrimental effects, improper disposal remains widespread due to factors such as lack of knowledge on correct disposal methods, absence of convenient collection points, and insufficient community engagement. Additionally, there is a clear gap in motivation for the public to participate in recycling initiatives, often due to the lack of a clear incentive or guidance on how to properly manage e-waste. To bridge this gap, this project presents an innovative solution: a website that connects the general public with municipal authorities, creating a streamlined communication channel for reporting e-waste. Through this platform, individuals can easily provide information about nearby e-waste, which is then accessed by the municipality's portal. Upon receiving the data, municipal authorities can dispatch workers to properly collect and dispose of the e-waste. This system not only simplifies the reporting process but also aims to motivate greater public participation in e-waste management through a unique rewards system. By randomly selecting individuals who contribute to reporting e-waste for rewards, the platform encourages more people to actively engage in the process, ultimately increasing e-waste collection rates and reducing environmental harm. This website aims to play a key role in addressing the growing e-waste issue by providing a sustainable and user-friendly solution that benefits both the public and the environment.</a:t>
            </a:r>
          </a:p>
        </p:txBody>
      </p:sp>
    </p:spTree>
    <p:extLst>
      <p:ext uri="{BB962C8B-B14F-4D97-AF65-F5344CB8AC3E}">
        <p14:creationId xmlns:p14="http://schemas.microsoft.com/office/powerpoint/2010/main" val="193591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6097-7331-41D7-B317-9EA425FE7AD5}"/>
              </a:ext>
            </a:extLst>
          </p:cNvPr>
          <p:cNvSpPr>
            <a:spLocks noGrp="1"/>
          </p:cNvSpPr>
          <p:nvPr>
            <p:ph type="title"/>
          </p:nvPr>
        </p:nvSpPr>
        <p:spPr/>
        <p:txBody>
          <a:bodyPr/>
          <a:lstStyle/>
          <a:p>
            <a:r>
              <a:rPr lang="en-US" sz="3600" b="1" kern="100" dirty="0">
                <a:solidFill>
                  <a:srgbClr val="000000"/>
                </a:solidFill>
                <a:latin typeface="Times New Roman" panose="02020603050405020304" pitchFamily="18" charset="0"/>
                <a:ea typeface="Times New Roman" panose="02020603050405020304" pitchFamily="18" charset="0"/>
              </a:rPr>
              <a:t>Literature Survey</a:t>
            </a:r>
            <a:endParaRPr lang="en-IN" dirty="0"/>
          </a:p>
        </p:txBody>
      </p:sp>
      <p:sp>
        <p:nvSpPr>
          <p:cNvPr id="5" name="Rectangle 2">
            <a:extLst>
              <a:ext uri="{FF2B5EF4-FFF2-40B4-BE49-F238E27FC236}">
                <a16:creationId xmlns:a16="http://schemas.microsoft.com/office/drawing/2014/main" id="{60D9AE42-1C52-4AC7-9F45-60A737CD8AF5}"/>
              </a:ext>
            </a:extLst>
          </p:cNvPr>
          <p:cNvSpPr>
            <a:spLocks noGrp="1" noChangeArrowheads="1"/>
          </p:cNvSpPr>
          <p:nvPr>
            <p:ph idx="1"/>
          </p:nvPr>
        </p:nvSpPr>
        <p:spPr bwMode="auto">
          <a:xfrm>
            <a:off x="581025" y="1828800"/>
            <a:ext cx="798195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Previous Studies on E-Waste Management: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Studies highlight the environmental impact of improper e-waste disposal.</a:t>
            </a:r>
          </a:p>
          <a:p>
            <a:pPr lvl="1" defTabSz="914400"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Technological interventions, like digital platforms, have been explored to improve public participation in recycling.</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latin typeface="Times New Roman" panose="02020603050405020304" pitchFamily="18" charset="0"/>
                <a:cs typeface="Times New Roman" panose="02020603050405020304" pitchFamily="18" charset="0"/>
              </a:rPr>
              <a:t>2.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Case Studies: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San Francisco, USA: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platform for e-waste reporting and collection coordination.</a:t>
            </a:r>
          </a:p>
          <a:p>
            <a:pPr lvl="1" defTabSz="914400"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Bangalore, India: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Mobile app to report and collect e-waste.</a:t>
            </a:r>
          </a:p>
          <a:p>
            <a:pPr lvl="1" defTabSz="914400"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Berlin, Germany: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Community-driven digital platform for timely e-waste collection.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Challenges: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public awareness and motivation for recycling.</a:t>
            </a:r>
          </a:p>
          <a:p>
            <a:pPr lvl="1" defTabSz="914400"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Logistical challenges in coordinating collection.</a:t>
            </a:r>
          </a:p>
          <a:p>
            <a:pPr lvl="1" defTabSz="914400"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Difficulty in implementing and maintaining digital platforms.</a:t>
            </a:r>
          </a:p>
        </p:txBody>
      </p:sp>
    </p:spTree>
    <p:extLst>
      <p:ext uri="{BB962C8B-B14F-4D97-AF65-F5344CB8AC3E}">
        <p14:creationId xmlns:p14="http://schemas.microsoft.com/office/powerpoint/2010/main" val="116523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95373"/>
            <a:ext cx="8229600" cy="609600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Existing System:</a:t>
            </a:r>
          </a:p>
          <a:p>
            <a:pPr marL="0" indent="0">
              <a:buNone/>
            </a:pPr>
            <a:endParaRPr lang="en-US" sz="2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Problem</a:t>
            </a:r>
            <a:r>
              <a:rPr lang="en-US" sz="1600" dirty="0">
                <a:latin typeface="Times New Roman" panose="02020603050405020304" pitchFamily="18" charset="0"/>
                <a:cs typeface="Times New Roman" panose="02020603050405020304" pitchFamily="18" charset="0"/>
              </a:rPr>
              <a:t>: The rapid growth of e-waste leads to environmental and health challenges due to improper disposal.</a:t>
            </a:r>
          </a:p>
          <a:p>
            <a:r>
              <a:rPr lang="en-US" sz="1600" b="1" dirty="0">
                <a:latin typeface="Times New Roman" panose="02020603050405020304" pitchFamily="18" charset="0"/>
                <a:cs typeface="Times New Roman" panose="02020603050405020304" pitchFamily="18" charset="0"/>
              </a:rPr>
              <a:t>Challenges</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Public unaware of proper disposal methods and nearby collection points.</a:t>
            </a:r>
          </a:p>
          <a:p>
            <a:pPr lvl="1"/>
            <a:r>
              <a:rPr lang="en-US" sz="1600" dirty="0">
                <a:latin typeface="Times New Roman" panose="02020603050405020304" pitchFamily="18" charset="0"/>
                <a:cs typeface="Times New Roman" panose="02020603050405020304" pitchFamily="18" charset="0"/>
              </a:rPr>
              <a:t>Low participation in e-waste recycling initiatives.</a:t>
            </a:r>
          </a:p>
          <a:p>
            <a:pPr lvl="1"/>
            <a:endParaRPr lang="en-US" sz="16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Proposed System:</a:t>
            </a:r>
          </a:p>
          <a:p>
            <a:pPr marL="0" indent="0">
              <a:buNone/>
            </a:pPr>
            <a:endParaRPr lang="en-US" sz="2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Objective</a:t>
            </a:r>
            <a:r>
              <a:rPr lang="en-US" sz="1600" dirty="0">
                <a:latin typeface="Times New Roman" panose="02020603050405020304" pitchFamily="18" charset="0"/>
                <a:cs typeface="Times New Roman" panose="02020603050405020304" pitchFamily="18" charset="0"/>
              </a:rPr>
              <a:t>: Develop a website that connects the public and municipalities for proper e-waste disposal.</a:t>
            </a:r>
          </a:p>
          <a:p>
            <a:r>
              <a:rPr lang="en-US" sz="1600" b="1" dirty="0">
                <a:latin typeface="Times New Roman" panose="02020603050405020304" pitchFamily="18" charset="0"/>
                <a:cs typeface="Times New Roman" panose="02020603050405020304" pitchFamily="18" charset="0"/>
              </a:rPr>
              <a:t>Methodology</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Users can report nearby e-waste on the platform.</a:t>
            </a:r>
          </a:p>
          <a:p>
            <a:pPr lvl="1"/>
            <a:r>
              <a:rPr lang="en-US" sz="1600" dirty="0">
                <a:latin typeface="Times New Roman" panose="02020603050405020304" pitchFamily="18" charset="0"/>
                <a:cs typeface="Times New Roman" panose="02020603050405020304" pitchFamily="18" charset="0"/>
              </a:rPr>
              <a:t>Municipalities access the information and dispatch cleaning workers for proper disposal.</a:t>
            </a:r>
          </a:p>
          <a:p>
            <a:pPr lvl="1"/>
            <a:r>
              <a:rPr lang="en-US" sz="1600" dirty="0">
                <a:latin typeface="Times New Roman" panose="02020603050405020304" pitchFamily="18" charset="0"/>
                <a:cs typeface="Times New Roman" panose="02020603050405020304" pitchFamily="18" charset="0"/>
              </a:rPr>
              <a:t>Rewards system to incentivize users who report e-waste.</a:t>
            </a:r>
          </a:p>
          <a:p>
            <a:r>
              <a:rPr lang="en-US" sz="1600" b="1" dirty="0">
                <a:latin typeface="Times New Roman" panose="02020603050405020304" pitchFamily="18" charset="0"/>
                <a:cs typeface="Times New Roman" panose="02020603050405020304" pitchFamily="18" charset="0"/>
              </a:rPr>
              <a:t>Benefits</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Increased participation in recycling.</a:t>
            </a:r>
          </a:p>
          <a:p>
            <a:pPr lvl="1"/>
            <a:r>
              <a:rPr lang="en-US" sz="1600" dirty="0">
                <a:latin typeface="Times New Roman" panose="02020603050405020304" pitchFamily="18" charset="0"/>
                <a:cs typeface="Times New Roman" panose="02020603050405020304" pitchFamily="18" charset="0"/>
              </a:rPr>
              <a:t>Sustainable and efficient e-waste management in urban areas.</a:t>
            </a:r>
          </a:p>
        </p:txBody>
      </p:sp>
    </p:spTree>
    <p:extLst>
      <p:ext uri="{BB962C8B-B14F-4D97-AF65-F5344CB8AC3E}">
        <p14:creationId xmlns:p14="http://schemas.microsoft.com/office/powerpoint/2010/main" val="428639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4A865-DD14-F460-71B1-B599FAF6583B}"/>
              </a:ext>
            </a:extLst>
          </p:cNvPr>
          <p:cNvSpPr>
            <a:spLocks noGrp="1"/>
          </p:cNvSpPr>
          <p:nvPr>
            <p:ph idx="1"/>
          </p:nvPr>
        </p:nvSpPr>
        <p:spPr>
          <a:xfrm>
            <a:off x="457200" y="381000"/>
            <a:ext cx="8229600" cy="6019800"/>
          </a:xfrm>
        </p:spPr>
        <p:txBody>
          <a:bodyPr>
            <a:normAutofit/>
          </a:bodyPr>
          <a:lstStyle/>
          <a:p>
            <a:pPr marL="0" indent="0">
              <a:buNone/>
            </a:pPr>
            <a:r>
              <a:rPr lang="en-IN" sz="2400" b="1">
                <a:latin typeface="Times New Roman" panose="02020603050405020304" pitchFamily="18" charset="0"/>
                <a:cs typeface="Times New Roman" panose="02020603050405020304" pitchFamily="18" charset="0"/>
              </a:rPr>
              <a:t>Software </a:t>
            </a:r>
            <a:r>
              <a:rPr lang="en-IN" sz="2400" b="1" dirty="0">
                <a:latin typeface="Times New Roman" panose="02020603050405020304" pitchFamily="18" charset="0"/>
                <a:cs typeface="Times New Roman" panose="02020603050405020304" pitchFamily="18" charset="0"/>
              </a:rPr>
              <a:t>Requirements:</a:t>
            </a:r>
          </a:p>
          <a:p>
            <a:pPr marL="0" indent="0">
              <a:buNone/>
            </a:pPr>
            <a:endParaRPr lang="en-IN" sz="2400" b="1" dirty="0">
              <a:latin typeface="Times New Roman" panose="02020603050405020304" pitchFamily="18" charset="0"/>
              <a:cs typeface="Times New Roman" panose="02020603050405020304" pitchFamily="18" charset="0"/>
            </a:endParaRPr>
          </a:p>
          <a:p>
            <a:pPr lvl="1"/>
            <a:r>
              <a:rPr lang="en-IN" sz="1600" b="1" dirty="0">
                <a:latin typeface="Times New Roman" panose="02020603050405020304" pitchFamily="18" charset="0"/>
                <a:cs typeface="Times New Roman" panose="02020603050405020304" pitchFamily="18" charset="0"/>
              </a:rPr>
              <a:t>Frontend:</a:t>
            </a:r>
            <a:r>
              <a:rPr lang="en-IN" sz="1600" dirty="0">
                <a:latin typeface="Times New Roman" panose="02020603050405020304" pitchFamily="18" charset="0"/>
                <a:cs typeface="Times New Roman" panose="02020603050405020304" pitchFamily="18" charset="0"/>
              </a:rPr>
              <a:t> ReactJS for a dynamic and responsive user interface.</a:t>
            </a:r>
          </a:p>
          <a:p>
            <a:pPr lvl="1"/>
            <a:r>
              <a:rPr lang="en-IN" sz="1600" b="1" dirty="0">
                <a:latin typeface="Times New Roman" panose="02020603050405020304" pitchFamily="18" charset="0"/>
                <a:cs typeface="Times New Roman" panose="02020603050405020304" pitchFamily="18" charset="0"/>
              </a:rPr>
              <a:t>Backend:</a:t>
            </a:r>
            <a:r>
              <a:rPr lang="en-IN" sz="1600" dirty="0">
                <a:latin typeface="Times New Roman" panose="02020603050405020304" pitchFamily="18" charset="0"/>
                <a:cs typeface="Times New Roman" panose="02020603050405020304" pitchFamily="18" charset="0"/>
              </a:rPr>
              <a:t> Node.js with Express.js for handling server-side logic and API requests.</a:t>
            </a:r>
          </a:p>
          <a:p>
            <a:pPr lvl="1"/>
            <a:r>
              <a:rPr lang="en-IN" sz="1600" b="1" dirty="0">
                <a:latin typeface="Times New Roman" panose="02020603050405020304" pitchFamily="18" charset="0"/>
                <a:cs typeface="Times New Roman" panose="02020603050405020304" pitchFamily="18" charset="0"/>
              </a:rPr>
              <a:t>Database:</a:t>
            </a:r>
            <a:r>
              <a:rPr lang="en-IN" sz="1600" dirty="0">
                <a:latin typeface="Times New Roman" panose="02020603050405020304" pitchFamily="18" charset="0"/>
                <a:cs typeface="Times New Roman" panose="02020603050405020304" pitchFamily="18" charset="0"/>
              </a:rPr>
              <a:t> PostgreSQL for structured data management or MongoDB for flexible data storage.</a:t>
            </a:r>
          </a:p>
          <a:p>
            <a:pPr lvl="1"/>
            <a:r>
              <a:rPr lang="en-IN" sz="1600" b="1" dirty="0">
                <a:latin typeface="Times New Roman" panose="02020603050405020304" pitchFamily="18" charset="0"/>
                <a:cs typeface="Times New Roman" panose="02020603050405020304" pitchFamily="18" charset="0"/>
              </a:rPr>
              <a:t>Cloud Services:</a:t>
            </a:r>
            <a:r>
              <a:rPr lang="en-IN" sz="1600" dirty="0">
                <a:latin typeface="Times New Roman" panose="02020603050405020304" pitchFamily="18" charset="0"/>
                <a:cs typeface="Times New Roman" panose="02020603050405020304" pitchFamily="18" charset="0"/>
              </a:rPr>
              <a:t> Firebase/AWS for authentication, hosting, and notifications.</a:t>
            </a:r>
          </a:p>
          <a:p>
            <a:pPr lvl="1"/>
            <a:r>
              <a:rPr lang="en-IN" sz="1600" b="1" dirty="0">
                <a:latin typeface="Times New Roman" panose="02020603050405020304" pitchFamily="18" charset="0"/>
                <a:cs typeface="Times New Roman" panose="02020603050405020304" pitchFamily="18" charset="0"/>
              </a:rPr>
              <a:t>Google Maps API:</a:t>
            </a:r>
            <a:r>
              <a:rPr lang="en-IN" sz="1600" dirty="0">
                <a:latin typeface="Times New Roman" panose="02020603050405020304" pitchFamily="18" charset="0"/>
                <a:cs typeface="Times New Roman" panose="02020603050405020304" pitchFamily="18" charset="0"/>
              </a:rPr>
              <a:t> To display nearby e-waste collection points.</a:t>
            </a:r>
          </a:p>
          <a:p>
            <a:pPr lvl="1"/>
            <a:r>
              <a:rPr lang="en-IN" sz="1600" b="1" dirty="0">
                <a:latin typeface="Times New Roman" panose="02020603050405020304" pitchFamily="18" charset="0"/>
                <a:cs typeface="Times New Roman" panose="02020603050405020304" pitchFamily="18" charset="0"/>
              </a:rPr>
              <a:t>AI Integration:</a:t>
            </a:r>
            <a:r>
              <a:rPr lang="en-IN" sz="1600" dirty="0">
                <a:latin typeface="Times New Roman" panose="02020603050405020304" pitchFamily="18" charset="0"/>
                <a:cs typeface="Times New Roman" panose="02020603050405020304" pitchFamily="18" charset="0"/>
              </a:rPr>
              <a:t> Sentiment analysis to encourage user engagement and reward selection automation.</a:t>
            </a:r>
          </a:p>
          <a:p>
            <a:pPr marL="342900" lvl="1"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Hardware Requirements:</a:t>
            </a:r>
          </a:p>
          <a:p>
            <a:pPr marL="0" indent="0">
              <a:buNone/>
            </a:pPr>
            <a:endParaRPr lang="en-IN" sz="2400" b="1" dirty="0">
              <a:latin typeface="Times New Roman" panose="02020603050405020304" pitchFamily="18" charset="0"/>
              <a:cs typeface="Times New Roman" panose="02020603050405020304" pitchFamily="18" charset="0"/>
            </a:endParaRPr>
          </a:p>
          <a:p>
            <a:pPr lvl="1"/>
            <a:r>
              <a:rPr lang="en-IN" sz="1600" b="1" dirty="0">
                <a:latin typeface="Times New Roman" panose="02020603050405020304" pitchFamily="18" charset="0"/>
                <a:cs typeface="Times New Roman" panose="02020603050405020304" pitchFamily="18" charset="0"/>
              </a:rPr>
              <a:t>User Devices:</a:t>
            </a:r>
            <a:r>
              <a:rPr lang="en-IN" sz="1600" dirty="0">
                <a:latin typeface="Times New Roman" panose="02020603050405020304" pitchFamily="18" charset="0"/>
                <a:cs typeface="Times New Roman" panose="02020603050405020304" pitchFamily="18" charset="0"/>
              </a:rPr>
              <a:t> Smartphones, tablets, or computers for e-waste reporting.</a:t>
            </a:r>
          </a:p>
          <a:p>
            <a:pPr lvl="1"/>
            <a:r>
              <a:rPr lang="en-IN" sz="1600" b="1" dirty="0">
                <a:latin typeface="Times New Roman" panose="02020603050405020304" pitchFamily="18" charset="0"/>
                <a:cs typeface="Times New Roman" panose="02020603050405020304" pitchFamily="18" charset="0"/>
              </a:rPr>
              <a:t>Server Infrastructure:</a:t>
            </a:r>
            <a:r>
              <a:rPr lang="en-IN" sz="1600" dirty="0">
                <a:latin typeface="Times New Roman" panose="02020603050405020304" pitchFamily="18" charset="0"/>
                <a:cs typeface="Times New Roman" panose="02020603050405020304" pitchFamily="18" charset="0"/>
              </a:rPr>
              <a:t> Cloud hosting (AWS, Azure, or Firebase) for scalable data storage.</a:t>
            </a:r>
          </a:p>
          <a:p>
            <a:pPr lvl="1"/>
            <a:r>
              <a:rPr lang="en-IN" sz="1600" b="1" dirty="0">
                <a:latin typeface="Times New Roman" panose="02020603050405020304" pitchFamily="18" charset="0"/>
                <a:cs typeface="Times New Roman" panose="02020603050405020304" pitchFamily="18" charset="0"/>
              </a:rPr>
              <a:t>Municipal Dashboard:</a:t>
            </a:r>
            <a:r>
              <a:rPr lang="en-IN" sz="1600" dirty="0">
                <a:latin typeface="Times New Roman" panose="02020603050405020304" pitchFamily="18" charset="0"/>
                <a:cs typeface="Times New Roman" panose="02020603050405020304" pitchFamily="18" charset="0"/>
              </a:rPr>
              <a:t> Web-based portal for authorities to monitor and manage reports.</a:t>
            </a:r>
          </a:p>
          <a:p>
            <a:pPr lvl="1"/>
            <a:r>
              <a:rPr lang="en-IN" sz="1600" b="1" dirty="0">
                <a:latin typeface="Times New Roman" panose="02020603050405020304" pitchFamily="18" charset="0"/>
                <a:cs typeface="Times New Roman" panose="02020603050405020304" pitchFamily="18" charset="0"/>
              </a:rPr>
              <a:t>GPS Tracking System:</a:t>
            </a:r>
            <a:r>
              <a:rPr lang="en-IN" sz="1600" dirty="0">
                <a:latin typeface="Times New Roman" panose="02020603050405020304" pitchFamily="18" charset="0"/>
                <a:cs typeface="Times New Roman" panose="02020603050405020304" pitchFamily="18" charset="0"/>
              </a:rPr>
              <a:t> To optimize e-waste pickup routes for cleaning workers.</a:t>
            </a:r>
          </a:p>
          <a:p>
            <a:pPr lvl="1"/>
            <a:r>
              <a:rPr lang="en-IN" sz="1600" b="1" dirty="0">
                <a:latin typeface="Times New Roman" panose="02020603050405020304" pitchFamily="18" charset="0"/>
                <a:cs typeface="Times New Roman" panose="02020603050405020304" pitchFamily="18" charset="0"/>
              </a:rPr>
              <a:t>Automated Reward System:</a:t>
            </a:r>
            <a:r>
              <a:rPr lang="en-IN" sz="1600" dirty="0">
                <a:latin typeface="Times New Roman" panose="02020603050405020304" pitchFamily="18" charset="0"/>
                <a:cs typeface="Times New Roman" panose="02020603050405020304" pitchFamily="18" charset="0"/>
              </a:rPr>
              <a:t> AI-based selection and notification for user incentives.</a:t>
            </a:r>
          </a:p>
        </p:txBody>
      </p:sp>
    </p:spTree>
    <p:extLst>
      <p:ext uri="{BB962C8B-B14F-4D97-AF65-F5344CB8AC3E}">
        <p14:creationId xmlns:p14="http://schemas.microsoft.com/office/powerpoint/2010/main" val="425143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5A73AC-F63B-8049-1EFC-0653CD921920}"/>
              </a:ext>
            </a:extLst>
          </p:cNvPr>
          <p:cNvSpPr>
            <a:spLocks noGrp="1"/>
          </p:cNvSpPr>
          <p:nvPr>
            <p:ph idx="1"/>
          </p:nvPr>
        </p:nvSpPr>
        <p:spPr>
          <a:xfrm>
            <a:off x="457200" y="1752600"/>
            <a:ext cx="8229600" cy="4373563"/>
          </a:xfrm>
        </p:spPr>
        <p:txBody>
          <a:bodyPr/>
          <a:lstStyle/>
          <a:p>
            <a:pPr marL="0" indent="0">
              <a:buNone/>
            </a:pPr>
            <a:endParaRPr lang="en-US" dirty="0"/>
          </a:p>
          <a:p>
            <a:pPr marL="0" indent="0">
              <a:buNone/>
            </a:pPr>
            <a:endParaRPr lang="en-IN" dirty="0"/>
          </a:p>
          <a:p>
            <a:pPr marL="0" indent="0">
              <a:buNone/>
            </a:pPr>
            <a:endParaRPr lang="en-IN" dirty="0"/>
          </a:p>
          <a:p>
            <a:pPr marL="0" indent="0" algn="ctr">
              <a:buNone/>
            </a:pPr>
            <a:r>
              <a:rPr lang="en-IN" sz="7600" b="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32334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TotalTime>
  <Words>903</Words>
  <Application>Microsoft Office PowerPoint</Application>
  <PresentationFormat>On-screen Show (4:3)</PresentationFormat>
  <Paragraphs>58</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Calibri Light</vt:lpstr>
      <vt:lpstr>Times New Roman</vt:lpstr>
      <vt:lpstr>Office Theme</vt:lpstr>
      <vt:lpstr>DEPARTMENT OF INFORMATION TECHNOLOGY    PROJECT 1st REVIEW   Domain  Web Development  Team Members  Palanisamy M-Final Year (611721205015)  Rathikasri K-Final Year (611721205021)  Madhumitha S-Final Year (611721205009)   Guide Name, Designation Mrs. B. Sasikala, Assistant Professor, 9677991535   </vt:lpstr>
      <vt:lpstr>PowerPoint Presentation</vt:lpstr>
      <vt:lpstr>INTRODUCTION</vt:lpstr>
      <vt:lpstr>Literature Survey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 namo narayanaaa..</dc:creator>
  <cp:lastModifiedBy>PALANI SAMY</cp:lastModifiedBy>
  <cp:revision>21</cp:revision>
  <dcterms:created xsi:type="dcterms:W3CDTF">2025-01-22T07:18:30Z</dcterms:created>
  <dcterms:modified xsi:type="dcterms:W3CDTF">2025-02-20T10:07:31Z</dcterms:modified>
</cp:coreProperties>
</file>