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3"/>
    <p:sldId id="257" r:id="rId4"/>
    <p:sldId id="258" r:id="rId5"/>
    <p:sldId id="259" r:id="rId6"/>
    <p:sldId id="260" r:id="rId7"/>
    <p:sldId id="261" r:id="rId8"/>
    <p:sldId id="272" r:id="rId9"/>
    <p:sldId id="269" r:id="rId10"/>
    <p:sldId id="262" r:id="rId11"/>
    <p:sldId id="263" r:id="rId12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20204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20204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20204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20204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20204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20204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20204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20204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-562" y="-67"/>
      </p:cViewPr>
      <p:guideLst>
        <p:guide orient="horz" pos="1620"/>
        <p:guide pos="288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 panose="020B0604020202020204"/>
      </a:defRPr>
    </a:lvl1pPr>
    <a:lvl2pPr indent="228600" latinLnBrk="0">
      <a:defRPr sz="1400">
        <a:latin typeface="+mn-lt"/>
        <a:ea typeface="+mn-ea"/>
        <a:cs typeface="+mn-cs"/>
        <a:sym typeface="Arial" panose="020B0604020202020204"/>
      </a:defRPr>
    </a:lvl2pPr>
    <a:lvl3pPr indent="457200" latinLnBrk="0">
      <a:defRPr sz="1400">
        <a:latin typeface="+mn-lt"/>
        <a:ea typeface="+mn-ea"/>
        <a:cs typeface="+mn-cs"/>
        <a:sym typeface="Arial" panose="020B0604020202020204"/>
      </a:defRPr>
    </a:lvl3pPr>
    <a:lvl4pPr indent="685800" latinLnBrk="0">
      <a:defRPr sz="1400">
        <a:latin typeface="+mn-lt"/>
        <a:ea typeface="+mn-ea"/>
        <a:cs typeface="+mn-cs"/>
        <a:sym typeface="Arial" panose="020B0604020202020204"/>
      </a:defRPr>
    </a:lvl4pPr>
    <a:lvl5pPr indent="914400" latinLnBrk="0">
      <a:defRPr sz="1400">
        <a:latin typeface="+mn-lt"/>
        <a:ea typeface="+mn-ea"/>
        <a:cs typeface="+mn-cs"/>
        <a:sym typeface="Arial" panose="020B0604020202020204"/>
      </a:defRPr>
    </a:lvl5pPr>
    <a:lvl6pPr indent="1143000" latinLnBrk="0">
      <a:defRPr sz="1400">
        <a:latin typeface="+mn-lt"/>
        <a:ea typeface="+mn-ea"/>
        <a:cs typeface="+mn-cs"/>
        <a:sym typeface="Arial" panose="020B0604020202020204"/>
      </a:defRPr>
    </a:lvl6pPr>
    <a:lvl7pPr indent="1371600" latinLnBrk="0">
      <a:defRPr sz="1400">
        <a:latin typeface="+mn-lt"/>
        <a:ea typeface="+mn-ea"/>
        <a:cs typeface="+mn-cs"/>
        <a:sym typeface="Arial" panose="020B0604020202020204"/>
      </a:defRPr>
    </a:lvl7pPr>
    <a:lvl8pPr indent="1600200" latinLnBrk="0">
      <a:defRPr sz="1400">
        <a:latin typeface="+mn-lt"/>
        <a:ea typeface="+mn-ea"/>
        <a:cs typeface="+mn-cs"/>
        <a:sym typeface="Arial" panose="020B0604020202020204"/>
      </a:defRPr>
    </a:lvl8pPr>
    <a:lvl9pPr indent="1828800" latinLnBrk="0">
      <a:defRPr sz="1400">
        <a:latin typeface="+mn-lt"/>
        <a:ea typeface="+mn-ea"/>
        <a:cs typeface="+mn-cs"/>
        <a:sym typeface="Arial" panose="020B0604020202020204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 hasCustomPrompt="1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 hasCustomPrompt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 hasCustomPrompt="1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 hasCustomPrompt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 hasCustomPrompt="1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 hasCustomPrompt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 hasCustomPrompt="1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 hasCustomPrompt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 hasCustomPrompt="1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73" name="Title Text"/>
          <p:cNvSpPr>
            <a:spLocks noGrp="1"/>
          </p:cNvSpPr>
          <p:nvPr>
            <p:ph type="title" hasCustomPrompt="1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 hasCustomPrompt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/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 hasCustomPrompt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 panose="020B0604020202020204"/>
        <a:buChar char="●"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 panose="020B0604020202020204"/>
        </a:defRPr>
      </a:lvl1pPr>
      <a:lvl2pPr marL="1005205" marR="0" indent="-408305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 panose="020B0604020202020204"/>
        <a:buChar char="○"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 panose="020B0604020202020204"/>
        </a:defRPr>
      </a:lvl2pPr>
      <a:lvl3pPr marL="1462405" marR="0" indent="-408305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 panose="020B0604020202020204"/>
        <a:buChar char="■"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 panose="020B0604020202020204"/>
        </a:defRPr>
      </a:lvl3pPr>
      <a:lvl4pPr marL="1919605" marR="0" indent="-408305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 panose="020B0604020202020204"/>
        <a:buChar char="●"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 panose="020B0604020202020204"/>
        </a:defRPr>
      </a:lvl4pPr>
      <a:lvl5pPr marL="2376805" marR="0" indent="-408305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 panose="020B0604020202020204"/>
        <a:buChar char="○"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 panose="020B0604020202020204"/>
        </a:defRPr>
      </a:lvl5pPr>
      <a:lvl6pPr marL="2834005" marR="0" indent="-408305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 panose="020B0604020202020204"/>
        <a:buChar char="■"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 panose="020B0604020202020204"/>
        </a:defRPr>
      </a:lvl6pPr>
      <a:lvl7pPr marL="3291205" marR="0" indent="-408305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 panose="020B0604020202020204"/>
        <a:buChar char="●"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 panose="020B0604020202020204"/>
        </a:defRPr>
      </a:lvl7pPr>
      <a:lvl8pPr marL="3748405" marR="0" indent="-408305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 panose="020B0604020202020204"/>
        <a:buChar char="○"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 panose="020B0604020202020204"/>
        </a:defRPr>
      </a:lvl8pPr>
      <a:lvl9pPr marL="4205605" marR="0" indent="-408305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 panose="020B0604020202020204"/>
        <a:buChar char="■"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 panose="020B06040202020202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98751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[Division Name] - [Engagement Manager], [Senior Consultant], [Junior Consultant]</a:t>
            </a:r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200">
              <a:defRPr sz="500" b="1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  <a:endParaRPr b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1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162" name="Shape 114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Appendix</a:t>
            </a:r>
          </a:p>
        </p:txBody>
      </p:sp>
      <p:sp>
        <p:nvSpPr>
          <p:cNvPr id="163" name="Shape 115"/>
          <p:cNvSpPr/>
          <p:nvPr/>
        </p:nvSpPr>
        <p:spPr>
          <a:xfrm>
            <a:off x="205025" y="1083299"/>
            <a:ext cx="8565600" cy="535305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 </a:t>
            </a:r>
            <a:r>
              <a:rPr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supporting items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that attachment.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200">
              <a:defRPr sz="500" b="1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  <a:endParaRPr b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64194" y="2321815"/>
            <a:ext cx="5459402" cy="1171575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/>
          <a:p>
            <a:pPr marL="101600">
              <a:lnSpc>
                <a:spcPct val="115000"/>
              </a:lnSpc>
              <a:buClr>
                <a:srgbClr val="000000"/>
              </a:buClr>
              <a:buSzPts val="2000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IN" sz="140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sz="140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1600">
              <a:lnSpc>
                <a:spcPct val="115000"/>
              </a:lnSpc>
              <a:buClr>
                <a:srgbClr val="000000"/>
              </a:buClr>
              <a:buSzPts val="2000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IN" sz="140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sz="1400">
                <a:latin typeface="Times New Roman" panose="02020603050405020304" pitchFamily="18" charset="0"/>
                <a:cs typeface="Times New Roman" panose="02020603050405020304" pitchFamily="18" charset="0"/>
              </a:rPr>
              <a:t>Data Exploration</a:t>
            </a:r>
            <a:endParaRPr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1600">
              <a:lnSpc>
                <a:spcPct val="115000"/>
              </a:lnSpc>
              <a:buClr>
                <a:srgbClr val="000000"/>
              </a:buClr>
              <a:buSzPts val="2000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IN" sz="140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sz="1400">
                <a:latin typeface="Times New Roman" panose="02020603050405020304" pitchFamily="18" charset="0"/>
                <a:cs typeface="Times New Roman" panose="02020603050405020304" pitchFamily="18" charset="0"/>
              </a:rPr>
              <a:t>Model Development</a:t>
            </a:r>
            <a:endParaRPr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1600">
              <a:lnSpc>
                <a:spcPct val="115000"/>
              </a:lnSpc>
              <a:buClr>
                <a:srgbClr val="000000"/>
              </a:buClr>
              <a:buSzPts val="2000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IN" sz="140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sz="1400"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</a:t>
            </a:r>
            <a:endParaRPr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200">
              <a:defRPr sz="500" b="1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  <a:endParaRPr b="0"/>
          </a:p>
        </p:txBody>
      </p:sp>
      <p:sp>
        <p:nvSpPr>
          <p:cNvPr id="123" name="Shape 72"/>
          <p:cNvSpPr/>
          <p:nvPr/>
        </p:nvSpPr>
        <p:spPr>
          <a:xfrm>
            <a:off x="205025" y="1513829"/>
            <a:ext cx="8565600" cy="535305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algn="ctr"/>
            <a:r>
              <a:rPr lang="en-I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513829"/>
            <a:ext cx="8565600" cy="535305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algn="ctr"/>
            <a:r>
              <a:rPr lang="en-I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ustomers </a:t>
            </a:r>
            <a:r>
              <a:rPr lang="en-I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nalysis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4" name="Shape 73"/>
          <p:cNvSpPr/>
          <p:nvPr/>
        </p:nvSpPr>
        <p:spPr>
          <a:xfrm>
            <a:off x="205025" y="2414279"/>
            <a:ext cx="4134600" cy="1418590"/>
          </a:xfrm>
          <a:prstGeom prst="rect">
            <a:avLst/>
          </a:prstGeom>
          <a:ln w="12700">
            <a:miter lim="400000"/>
          </a:ln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algn="l">
              <a:buFont typeface="Wingdings" panose="05000000000000000000" pitchFamily="2" charset="2"/>
            </a:pPr>
            <a:r>
              <a:rPr lang="en-IN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Age distributions</a:t>
            </a: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Wingdings" panose="05000000000000000000" pitchFamily="2" charset="2"/>
            </a:pPr>
            <a:r>
              <a:rPr lang="en-IN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bike purchases in 3 years</a:t>
            </a:r>
            <a:r>
              <a:rPr lang="en-IN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percentages</a:t>
            </a:r>
            <a:r>
              <a:rPr lang="en-IN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Wingdings" panose="05000000000000000000" pitchFamily="2" charset="2"/>
            </a:pPr>
            <a:r>
              <a:rPr lang="en-IN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Job industry category.</a:t>
            </a: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Wingdings" panose="05000000000000000000" pitchFamily="2" charset="2"/>
            </a:pPr>
            <a:r>
              <a:rPr lang="en-IN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Wealth segments</a:t>
            </a: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Wingdings" panose="05000000000000000000" pitchFamily="2" charset="2"/>
            </a:pPr>
            <a:r>
              <a:rPr lang="en-IN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cars own on each states</a:t>
            </a: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200">
              <a:defRPr sz="500" b="1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  <a:endParaRPr b="0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605790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Customers’ age distribution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" name="Shape 82"/>
          <p:cNvSpPr/>
          <p:nvPr/>
        </p:nvSpPr>
        <p:spPr>
          <a:xfrm>
            <a:off x="152400" y="1834934"/>
            <a:ext cx="4134600" cy="3136265"/>
          </a:xfrm>
          <a:prstGeom prst="rect">
            <a:avLst/>
          </a:prstGeom>
          <a:ln w="12700">
            <a:miter lim="400000"/>
          </a:ln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lnSpc>
                <a:spcPct val="100000"/>
              </a:lnSpc>
              <a:buFont typeface="Wingdings" panose="05000000000000000000" charset="0"/>
              <a:buChar char="Ø"/>
            </a:pPr>
            <a:r>
              <a:rPr lang="en-IN" alt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/>
              </a:rPr>
              <a:t>From the histograms we observe that:</a:t>
            </a:r>
            <a:endParaRPr lang="en-IN" altLang="en-US" sz="1400" dirty="0">
              <a:latin typeface="Times New Roman" panose="02020603050405020304" pitchFamily="18" charset="0"/>
              <a:cs typeface="Times New Roman" panose="02020603050405020304" pitchFamily="18" charset="0"/>
              <a:sym typeface="Arial" panose="020B0604020202020204"/>
            </a:endParaRP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alt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/>
              </a:rPr>
              <a:t>Age -</a:t>
            </a:r>
            <a:r>
              <a:rPr lang="en-I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/>
              </a:rPr>
              <a:t> (42 - 48) </a:t>
            </a:r>
            <a:r>
              <a:rPr lang="en-IN" alt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/>
              </a:rPr>
              <a:t>has maximum new costumers.</a:t>
            </a:r>
            <a:endParaRPr lang="en-IN" altLang="en-US" sz="1200" dirty="0">
              <a:latin typeface="Times New Roman" panose="02020603050405020304" pitchFamily="18" charset="0"/>
              <a:cs typeface="Times New Roman" panose="02020603050405020304" pitchFamily="18" charset="0"/>
              <a:sym typeface="Arial" panose="020B0604020202020204"/>
            </a:endParaRP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alt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/>
              </a:rPr>
              <a:t>Age - </a:t>
            </a:r>
            <a:r>
              <a:rPr lang="en-I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/>
              </a:rPr>
              <a:t>(40 - 50)</a:t>
            </a:r>
            <a:r>
              <a:rPr lang="en-IN" alt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/>
              </a:rPr>
              <a:t> has maximum old colstumers.</a:t>
            </a:r>
            <a:endParaRPr lang="en-IN" altLang="en-US" sz="1200" dirty="0">
              <a:latin typeface="Times New Roman" panose="02020603050405020304" pitchFamily="18" charset="0"/>
              <a:cs typeface="Times New Roman" panose="02020603050405020304" pitchFamily="18" charset="0"/>
              <a:sym typeface="Arial" panose="020B0604020202020204"/>
            </a:endParaRPr>
          </a:p>
          <a:p>
            <a:pPr marL="285750" lvl="0" indent="-285750">
              <a:lnSpc>
                <a:spcPct val="100000"/>
              </a:lnSpc>
              <a:buFont typeface="Wingdings" panose="05000000000000000000" charset="0"/>
              <a:buChar char="Ø"/>
            </a:pPr>
            <a:r>
              <a:rPr lang="en-IN" alt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/>
              </a:rPr>
              <a:t>So comparing both there is a drastic increse of new costumers in age group between </a:t>
            </a:r>
            <a:r>
              <a:rPr lang="en-IN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/>
              </a:rPr>
              <a:t>(59-89)</a:t>
            </a:r>
            <a:endParaRPr lang="en-IN" altLang="en-US" sz="1400" dirty="0">
              <a:latin typeface="Times New Roman" panose="02020603050405020304" pitchFamily="18" charset="0"/>
              <a:cs typeface="Times New Roman" panose="02020603050405020304" pitchFamily="18" charset="0"/>
              <a:sym typeface="Arial" panose="020B0604020202020204"/>
            </a:endParaRPr>
          </a:p>
          <a:p>
            <a:pPr marL="285750" lvl="0" indent="-285750">
              <a:lnSpc>
                <a:spcPct val="100000"/>
              </a:lnSpc>
              <a:buFont typeface="Wingdings" panose="05000000000000000000" charset="0"/>
              <a:buChar char="Ø"/>
            </a:pPr>
            <a:r>
              <a:rPr lang="en-IN" alt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/>
              </a:rPr>
              <a:t>Age group of </a:t>
            </a:r>
            <a:r>
              <a:rPr lang="en-IN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/>
              </a:rPr>
              <a:t>(18 - 25)</a:t>
            </a:r>
            <a:r>
              <a:rPr lang="en-IN" alt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/>
              </a:rPr>
              <a:t> the ratio remaining almost same.</a:t>
            </a:r>
            <a:endParaRPr lang="en-IN" altLang="en-US" sz="1400" dirty="0">
              <a:latin typeface="Times New Roman" panose="02020603050405020304" pitchFamily="18" charset="0"/>
              <a:cs typeface="Times New Roman" panose="02020603050405020304" pitchFamily="18" charset="0"/>
              <a:sym typeface="Arial" panose="020B0604020202020204"/>
            </a:endParaRPr>
          </a:p>
          <a:p>
            <a:pPr marL="285750" lvl="0" indent="-285750">
              <a:lnSpc>
                <a:spcPct val="100000"/>
              </a:lnSpc>
              <a:buFont typeface="Wingdings" panose="05000000000000000000" charset="0"/>
              <a:buChar char="Ø"/>
            </a:pPr>
            <a:r>
              <a:rPr lang="en-IN" alt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/>
              </a:rPr>
              <a:t>So from the comparision the age group between (</a:t>
            </a:r>
            <a:r>
              <a:rPr lang="en-IN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/>
              </a:rPr>
              <a:t>40 - 50)</a:t>
            </a:r>
            <a:r>
              <a:rPr lang="en-IN" alt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/>
              </a:rPr>
              <a:t> must be focused more.</a:t>
            </a:r>
            <a:endParaRPr lang="en-IN" altLang="en-US" sz="1400" dirty="0">
              <a:latin typeface="Times New Roman" panose="02020603050405020304" pitchFamily="18" charset="0"/>
              <a:cs typeface="Times New Roman" panose="02020603050405020304" pitchFamily="18" charset="0"/>
              <a:sym typeface="Arial" panose="020B0604020202020204"/>
            </a:endParaRPr>
          </a:p>
          <a:p>
            <a:pPr marL="285750" lvl="0" indent="-285750">
              <a:lnSpc>
                <a:spcPct val="100000"/>
              </a:lnSpc>
              <a:buFont typeface="Wingdings" panose="05000000000000000000" charset="0"/>
              <a:buChar char="Ø"/>
            </a:pPr>
            <a:r>
              <a:rPr lang="en-IN" alt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/>
              </a:rPr>
              <a:t>It is clearly seen that there is </a:t>
            </a:r>
            <a:r>
              <a:rPr lang="en-IN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/>
              </a:rPr>
              <a:t>5%</a:t>
            </a:r>
            <a:r>
              <a:rPr lang="en-IN" alt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/>
              </a:rPr>
              <a:t> increase in the above mentioned age group as comapred to othe age groups in new coustumer list dataset and </a:t>
            </a:r>
            <a:r>
              <a:rPr lang="en-IN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/>
              </a:rPr>
              <a:t>10%</a:t>
            </a:r>
            <a:r>
              <a:rPr lang="en-IN" alt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/>
              </a:rPr>
              <a:t> increses in the costumer demographic dataset.</a:t>
            </a:r>
            <a:endParaRPr lang="en-IN" altLang="en-US" sz="1400" dirty="0">
              <a:latin typeface="Times New Roman" panose="02020603050405020304" pitchFamily="18" charset="0"/>
              <a:cs typeface="Times New Roman" panose="02020603050405020304" pitchFamily="18" charset="0"/>
              <a:sym typeface="Arial" panose="020B0604020202020204"/>
            </a:endParaRPr>
          </a:p>
          <a:p>
            <a:pPr marL="457200" lvl="1">
              <a:lnSpc>
                <a:spcPct val="100000"/>
              </a:lnSpc>
              <a:buFont typeface="Arial" panose="020B0604020202020204" pitchFamily="34" charset="0"/>
            </a:pPr>
            <a:endParaRPr lang="en-IN" altLang="en-US" sz="1400" dirty="0">
              <a:latin typeface="Times New Roman" panose="02020603050405020304" pitchFamily="18" charset="0"/>
              <a:cs typeface="Times New Roman" panose="02020603050405020304" pitchFamily="18" charset="0"/>
              <a:sym typeface="Arial" panose="020B0604020202020204"/>
            </a:endParaRPr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200">
              <a:defRPr sz="500" b="1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  <a:endParaRPr b="0"/>
          </a:p>
        </p:txBody>
      </p:sp>
      <p:pic>
        <p:nvPicPr>
          <p:cNvPr id="6" name="Picture 5" descr="compar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18355" y="820420"/>
            <a:ext cx="4551045" cy="42875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1080" y="919480"/>
            <a:ext cx="1592580" cy="1447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1420" y="900430"/>
            <a:ext cx="1897380" cy="18288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35305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Bike purchases last 3 years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2" name="Shape 91"/>
          <p:cNvSpPr/>
          <p:nvPr/>
        </p:nvSpPr>
        <p:spPr>
          <a:xfrm>
            <a:off x="205025" y="2164724"/>
            <a:ext cx="4134600" cy="1418590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charset="0"/>
              <a:buChar char="Ø"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we can see, our new customers mostly Female with 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50.6%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purchases </a:t>
            </a:r>
            <a:r>
              <a:rPr lang="en-IN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Male contributed to 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47.7%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purchases with 23,765 bikes</a:t>
            </a: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 we should focus on advertises on Female customers than Male customers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200">
              <a:defRPr sz="500" b="1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  <a:endParaRPr b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94580" y="874395"/>
            <a:ext cx="4213860" cy="414528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3260" y="989965"/>
            <a:ext cx="1851660" cy="13716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28600" y="895350"/>
            <a:ext cx="8565600" cy="535305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Job industry category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1" name="Shape 100"/>
          <p:cNvSpPr/>
          <p:nvPr/>
        </p:nvSpPr>
        <p:spPr>
          <a:xfrm>
            <a:off x="228600" y="1428750"/>
            <a:ext cx="2895600" cy="3151505"/>
          </a:xfrm>
          <a:prstGeom prst="rect">
            <a:avLst/>
          </a:prstGeom>
          <a:ln w="12700">
            <a:miter lim="400000"/>
          </a:ln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charset="0"/>
              <a:buChar char="Ø"/>
            </a:pPr>
            <a:r>
              <a:rPr lang="en-IN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can see that in job industry category the people belonging to </a:t>
            </a:r>
            <a:r>
              <a:rPr lang="en-IN" alt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manufacturing and fainancial services </a:t>
            </a:r>
            <a:r>
              <a:rPr lang="en-IN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comparises more than other sectors.</a:t>
            </a:r>
            <a:endParaRPr lang="en-IN" alt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IN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both the datasets it is having same senario so suggestion would be to focus strongly on manufacturing and fainance sector and also to develope a startegy for grabbing the hold on other sectors.</a:t>
            </a:r>
            <a:endParaRPr lang="en-IN" alt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200">
              <a:defRPr sz="500" b="1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  <a:endParaRPr b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24400" y="820420"/>
            <a:ext cx="4451985" cy="430276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4250" y="4780915"/>
            <a:ext cx="2599690" cy="17526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p/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836" y="-19685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p>
            <a:pPr defTabSz="457200">
              <a:defRPr sz="500" b="1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  <a:endParaRPr b="0"/>
          </a:p>
        </p:txBody>
      </p:sp>
      <p:sp>
        <p:nvSpPr>
          <p:cNvPr id="5" name="Text Box 4"/>
          <p:cNvSpPr txBox="1"/>
          <p:nvPr/>
        </p:nvSpPr>
        <p:spPr>
          <a:xfrm>
            <a:off x="400050" y="1664970"/>
            <a:ext cx="3907790" cy="181356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 all ages, the number of 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Mass Customers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is the highest so we should focus on this social class.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After that, we should focus on 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High Net Customer. </a:t>
            </a:r>
            <a:endParaRPr lang="en-US" sz="1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Then 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Affluent Customers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but mostly second and third quadrant</a:t>
            </a:r>
            <a:endParaRPr kumimoji="0" 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Arial" panose="020B0604020202020204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08880" y="1581150"/>
            <a:ext cx="4084320" cy="18973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2165" y="3303270"/>
            <a:ext cx="3066415" cy="17526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64626"/>
            <a:ext cx="8565600" cy="514468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>
                <a:latin typeface="Comic Sans MS" panose="030F0702030302020204" pitchFamily="66" charset="0"/>
                <a:cs typeface="Times New Roman" panose="02020603050405020304" pitchFamily="18" charset="0"/>
              </a:rPr>
              <a:t>Numbers of cars owned</a:t>
            </a:r>
            <a:endParaRPr lang="en-US" dirty="0">
              <a:latin typeface="Comic Sans MS" panose="030F0702030302020204" pitchFamily="66" charset="0"/>
              <a:cs typeface="Times New Roman" panose="02020603050405020304" pitchFamily="18" charset="0"/>
            </a:endParaRPr>
          </a:p>
        </p:txBody>
      </p:sp>
      <p:sp>
        <p:nvSpPr>
          <p:cNvPr id="151" name="Shape 100"/>
          <p:cNvSpPr/>
          <p:nvPr/>
        </p:nvSpPr>
        <p:spPr>
          <a:xfrm>
            <a:off x="173080" y="1843120"/>
            <a:ext cx="4134600" cy="2443480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charset="0"/>
              <a:buChar char="Ø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NSW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should be considered the most since numbers of customers don’t own cars is significantly larger than that own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QLD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has more customers that own car that who don’t but we can try to have something so that those owns car will buy bikes.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200">
              <a:defRPr sz="500" b="1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  <a:endParaRPr b="0"/>
          </a:p>
        </p:txBody>
      </p:sp>
      <p:pic>
        <p:nvPicPr>
          <p:cNvPr id="3" name="Picture 2" descr="A picture containing screenshot&#10;&#10;Description automatically generated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1581150"/>
            <a:ext cx="4170929" cy="2827959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79751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Appendix</a:t>
            </a:r>
          </a:p>
        </p:txBody>
      </p:sp>
      <p:sp>
        <p:nvSpPr>
          <p:cNvPr id="15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200">
              <a:defRPr sz="500" b="1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  <a:endParaRPr b="0"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 panose="020B060402020202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 panose="020B060402020202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 panose="020B060402020202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 panose="020B060402020202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3934</Words>
  <Application>WPS Presentation</Application>
  <PresentationFormat>On-screen Show (16:9)</PresentationFormat>
  <Paragraphs>92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5" baseType="lpstr">
      <vt:lpstr>Arial</vt:lpstr>
      <vt:lpstr>SimSun</vt:lpstr>
      <vt:lpstr>Wingdings</vt:lpstr>
      <vt:lpstr>Arial</vt:lpstr>
      <vt:lpstr>Open Sans Extrabold</vt:lpstr>
      <vt:lpstr>Open Sans Light</vt:lpstr>
      <vt:lpstr>Calibri</vt:lpstr>
      <vt:lpstr>Open Sans</vt:lpstr>
      <vt:lpstr>Segoe Print</vt:lpstr>
      <vt:lpstr>Comic Sans MS</vt:lpstr>
      <vt:lpstr>Times New Roman</vt:lpstr>
      <vt:lpstr>Microsoft YaHei</vt:lpstr>
      <vt:lpstr>Arial Unicode MS</vt:lpstr>
      <vt:lpstr>Wingdings</vt:lpstr>
      <vt:lpstr>Simple Light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satya</cp:lastModifiedBy>
  <cp:revision>7</cp:revision>
  <dcterms:created xsi:type="dcterms:W3CDTF">2020-06-18T12:44:22Z</dcterms:created>
  <dcterms:modified xsi:type="dcterms:W3CDTF">2020-06-18T18:25:15Z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1033-11.2.0.9431</vt:lpwstr>
  </property>
</Properties>
</file>