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67" r:id="rId5"/>
    <p:sldId id="271" r:id="rId6"/>
    <p:sldId id="264" r:id="rId7"/>
    <p:sldId id="260" r:id="rId8"/>
    <p:sldId id="261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4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8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C01C-E534-4F6A-B91E-6212A81C5119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648" y="0"/>
            <a:ext cx="6140918" cy="686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2" y="720725"/>
            <a:ext cx="5023821" cy="58335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 </a:t>
            </a:r>
            <a:r>
              <a:rPr lang="en-US" b="1" dirty="0" err="1" smtClean="0"/>
              <a:t>Hirees</a:t>
            </a:r>
            <a:r>
              <a:rPr lang="en-US" b="1" dirty="0" smtClean="0"/>
              <a:t>, Retention &amp; Decrease In Repeat Maltreatment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i="1" dirty="0" smtClean="0"/>
              <a:t>Division of Child Protection</a:t>
            </a:r>
            <a:br>
              <a:rPr lang="en-US" sz="2400" b="1" i="1" dirty="0" smtClean="0"/>
            </a:br>
            <a:r>
              <a:rPr lang="en-US" sz="2400" b="1" i="1" dirty="0" smtClean="0"/>
              <a:t>Administration for Children’s 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400" b="1" dirty="0" err="1" smtClean="0"/>
              <a:t>Feola</a:t>
            </a:r>
            <a:r>
              <a:rPr lang="en-US" sz="2400" b="1" dirty="0" smtClean="0"/>
              <a:t> Murray, Bronx South Zone 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/>
              <a:t>Judine</a:t>
            </a:r>
            <a:r>
              <a:rPr lang="en-US" sz="2400" b="1" dirty="0" smtClean="0"/>
              <a:t> Dobson, Bronx North Zone 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96" y="325006"/>
            <a:ext cx="4220958" cy="460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08" y="5017820"/>
            <a:ext cx="4266392" cy="10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473" y="2191150"/>
            <a:ext cx="4745182" cy="99900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The Challenge: 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5473" y="3564225"/>
            <a:ext cx="5825021" cy="244660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Staff retention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b="1" dirty="0" smtClean="0">
                <a:solidFill>
                  <a:schemeClr val="tx1"/>
                </a:solidFill>
              </a:rPr>
              <a:t>preparedness</a:t>
            </a:r>
            <a:r>
              <a:rPr lang="en-US" sz="2800" dirty="0" smtClean="0">
                <a:solidFill>
                  <a:schemeClr val="tx1"/>
                </a:solidFill>
              </a:rPr>
              <a:t> among new </a:t>
            </a:r>
            <a:r>
              <a:rPr lang="en-US" sz="2800" dirty="0" err="1" smtClean="0">
                <a:solidFill>
                  <a:schemeClr val="tx1"/>
                </a:solidFill>
              </a:rPr>
              <a:t>hirees</a:t>
            </a:r>
            <a:r>
              <a:rPr lang="en-US" sz="2800" dirty="0" smtClean="0">
                <a:solidFill>
                  <a:schemeClr val="tx1"/>
                </a:solidFill>
              </a:rPr>
              <a:t> serve as barriers to effectively manage caseloads, therefore contributing to </a:t>
            </a:r>
            <a:r>
              <a:rPr lang="en-US" sz="2800" b="1" dirty="0" smtClean="0">
                <a:solidFill>
                  <a:schemeClr val="tx1"/>
                </a:solidFill>
              </a:rPr>
              <a:t>higher rates of repeat maltreatment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4" t="816" r="12374" b="-816"/>
          <a:stretch/>
        </p:blipFill>
        <p:spPr>
          <a:xfrm>
            <a:off x="6095991" y="27711"/>
            <a:ext cx="60960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Our Hypothesis: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5257659"/>
            <a:ext cx="12192000" cy="11289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If we survey new </a:t>
            </a:r>
            <a:r>
              <a:rPr lang="en-US" sz="2800" dirty="0" err="1" smtClean="0">
                <a:solidFill>
                  <a:schemeClr val="tx1"/>
                </a:solidFill>
              </a:rPr>
              <a:t>hirees</a:t>
            </a:r>
            <a:r>
              <a:rPr lang="en-US" sz="2800" dirty="0" smtClean="0">
                <a:solidFill>
                  <a:schemeClr val="tx1"/>
                </a:solidFill>
              </a:rPr>
              <a:t>, their supervisors and trainers, we will have a better understanding of how to provide quality supervision, better prepare new </a:t>
            </a:r>
            <a:r>
              <a:rPr lang="en-US" sz="2800" dirty="0" err="1" smtClean="0">
                <a:solidFill>
                  <a:schemeClr val="tx1"/>
                </a:solidFill>
              </a:rPr>
              <a:t>hirees</a:t>
            </a:r>
            <a:r>
              <a:rPr lang="en-US" sz="2800" dirty="0" smtClean="0">
                <a:solidFill>
                  <a:schemeClr val="tx1"/>
                </a:solidFill>
              </a:rPr>
              <a:t> to transition into mainstream units, and to effectively manage the demands of their caseloads. We hypothesize that this understanding and appropriate response could lead to </a:t>
            </a:r>
            <a:r>
              <a:rPr lang="en-US" dirty="0" smtClean="0"/>
              <a:t>an increase in staff retention and</a:t>
            </a:r>
            <a:r>
              <a:rPr lang="en-US" sz="2800" dirty="0" smtClean="0">
                <a:solidFill>
                  <a:schemeClr val="tx1"/>
                </a:solidFill>
              </a:rPr>
              <a:t> reduction in repeat maltreatment.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6928" r="-133" b="35644"/>
          <a:stretch/>
        </p:blipFill>
        <p:spPr>
          <a:xfrm>
            <a:off x="838200" y="1385047"/>
            <a:ext cx="10115326" cy="38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The Data Indicate: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74645"/>
            <a:ext cx="6172200" cy="409918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a 1/3  (~32%) of Child Protective Specialist have 1-3 years of staffing experience*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average caseload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Bronx, Zone  A: (Data Pending)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Bronx, Zone E: (Data Pending)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Staffing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Bronx, Zone  A</a:t>
            </a:r>
            <a:r>
              <a:rPr lang="en-US" dirty="0" smtClean="0"/>
              <a:t>: (Data Pending)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Bronx, Zone E: </a:t>
            </a:r>
            <a:r>
              <a:rPr lang="en-US" dirty="0" smtClean="0"/>
              <a:t>(Data Pending)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1.5 months is an average transition time from training unit to PD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Treatment numbers show ……. (Data Pending)</a:t>
            </a:r>
          </a:p>
        </p:txBody>
      </p:sp>
    </p:spTree>
    <p:extLst>
      <p:ext uri="{BB962C8B-B14F-4D97-AF65-F5344CB8AC3E}">
        <p14:creationId xmlns:p14="http://schemas.microsoft.com/office/powerpoint/2010/main" val="1755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Innovation Activities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2"/>
          <a:stretch/>
        </p:blipFill>
        <p:spPr>
          <a:xfrm>
            <a:off x="941295" y="2019799"/>
            <a:ext cx="2003612" cy="1705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2"/>
          <a:stretch/>
        </p:blipFill>
        <p:spPr>
          <a:xfrm>
            <a:off x="4407273" y="2126602"/>
            <a:ext cx="1878106" cy="159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10"/>
          <a:stretch/>
        </p:blipFill>
        <p:spPr>
          <a:xfrm>
            <a:off x="7602071" y="1690688"/>
            <a:ext cx="2671482" cy="20167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5130" y="4275729"/>
            <a:ext cx="2935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and conduct a survey for current and past trainees w/in 18 months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0012" y="4160748"/>
            <a:ext cx="37024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survey outcome, a number of strategies may be recommended. One strategy may be the design </a:t>
            </a:r>
            <a:r>
              <a:rPr lang="en-US" dirty="0"/>
              <a:t>a curriculum for new hires that strengthen the transitional/immersion process that could also positively impact repeat maltreatment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2435" y="4160748"/>
            <a:ext cx="439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</a:t>
            </a:r>
            <a:r>
              <a:rPr lang="en-US" dirty="0" smtClean="0"/>
              <a:t>appropriate strategies in </a:t>
            </a:r>
            <a:r>
              <a:rPr lang="en-US" dirty="0"/>
              <a:t>Bronx A &amp; E</a:t>
            </a:r>
          </a:p>
        </p:txBody>
      </p:sp>
    </p:spTree>
    <p:extLst>
      <p:ext uri="{BB962C8B-B14F-4D97-AF65-F5344CB8AC3E}">
        <p14:creationId xmlns:p14="http://schemas.microsoft.com/office/powerpoint/2010/main" val="36954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8" y="4900"/>
            <a:ext cx="1029708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900"/>
            <a:ext cx="6140918" cy="686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9278" y="514678"/>
            <a:ext cx="5196840" cy="583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Research is ongoing and includes the areas of: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Staff Retention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Peer mentoring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Repeat maltreatment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Workload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 Arrow 7"/>
          <p:cNvSpPr/>
          <p:nvPr/>
        </p:nvSpPr>
        <p:spPr>
          <a:xfrm>
            <a:off x="1078027" y="741145"/>
            <a:ext cx="7190074" cy="5265019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79" y="0"/>
            <a:ext cx="10297085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78240" y="0"/>
            <a:ext cx="3413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43" y="2931459"/>
            <a:ext cx="2766957" cy="12578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Progress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700" dirty="0" smtClean="0"/>
              <a:t>Say something about evaluation)</a:t>
            </a: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12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085839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324768"/>
            <a:ext cx="5634318" cy="42084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 smtClean="0">
                <a:solidFill>
                  <a:schemeClr val="bg1"/>
                </a:solidFill>
                <a:latin typeface="+mj-lt"/>
              </a:rPr>
              <a:t>Learn More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Feola Murray, Feola.murray@acs.nyc.gov</a:t>
            </a:r>
            <a:endParaRPr lang="en-US" u="sng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Judine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obson,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Judine.dobson@acs.nyc.gov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08" y="207422"/>
            <a:ext cx="4647202" cy="4946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08" y="5276012"/>
            <a:ext cx="4266392" cy="10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261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New Hirees, Retention &amp; Decrease In Repeat Maltreatment  Division of Child Protection Administration for Children’s Services  Feola Murray, Bronx South Zone E Judine Dobson, Bronx North Zone A </vt:lpstr>
      <vt:lpstr>The Challenge: </vt:lpstr>
      <vt:lpstr>Our Hypothesis: </vt:lpstr>
      <vt:lpstr>The Data Indicate: </vt:lpstr>
      <vt:lpstr>Innovation Activities</vt:lpstr>
      <vt:lpstr>PowerPoint Presentation</vt:lpstr>
      <vt:lpstr>Evaluating Progress (Say something about evaluation) </vt:lpstr>
      <vt:lpstr>PowerPoint Presentation</vt:lpstr>
    </vt:vector>
  </TitlesOfParts>
  <Company>Department of Children and Families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DCFSTUDENT29</dc:creator>
  <cp:lastModifiedBy>Dominic Cappello</cp:lastModifiedBy>
  <cp:revision>54</cp:revision>
  <cp:lastPrinted>2017-06-16T18:11:30Z</cp:lastPrinted>
  <dcterms:created xsi:type="dcterms:W3CDTF">2017-06-16T14:27:39Z</dcterms:created>
  <dcterms:modified xsi:type="dcterms:W3CDTF">2017-08-27T21:57:45Z</dcterms:modified>
</cp:coreProperties>
</file>