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4" r:id="rId4"/>
    <p:sldId id="263" r:id="rId5"/>
    <p:sldId id="265" r:id="rId6"/>
    <p:sldId id="260" r:id="rId7"/>
    <p:sldId id="261"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744" autoAdjust="0"/>
    <p:restoredTop sz="94660"/>
  </p:normalViewPr>
  <p:slideViewPr>
    <p:cSldViewPr snapToGrid="0">
      <p:cViewPr varScale="1">
        <p:scale>
          <a:sx n="116" d="100"/>
          <a:sy n="116" d="100"/>
        </p:scale>
        <p:origin x="200"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81665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938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2030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83347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F8C01C-E534-4F6A-B91E-6212A81C511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37787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F8C01C-E534-4F6A-B91E-6212A81C511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15133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F8C01C-E534-4F6A-B91E-6212A81C5119}"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66617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8C01C-E534-4F6A-B91E-6212A81C5119}"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44060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8C01C-E534-4F6A-B91E-6212A81C5119}"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9338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428275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366850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8C01C-E534-4F6A-B91E-6212A81C5119}" type="datetimeFigureOut">
              <a:rPr lang="en-US" smtClean="0"/>
              <a:t>9/26/17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C093E-EF02-4D1A-99F7-3D5734F7B1AC}" type="slidenum">
              <a:rPr lang="en-US" smtClean="0"/>
              <a:t>‹#›</a:t>
            </a:fld>
            <a:endParaRPr lang="en-US"/>
          </a:p>
        </p:txBody>
      </p:sp>
    </p:spTree>
    <p:extLst>
      <p:ext uri="{BB962C8B-B14F-4D97-AF65-F5344CB8AC3E}">
        <p14:creationId xmlns:p14="http://schemas.microsoft.com/office/powerpoint/2010/main" val="200987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140918" cy="68629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2388" y="1298447"/>
            <a:ext cx="5409397" cy="4623225"/>
          </a:xfrm>
        </p:spPr>
        <p:txBody>
          <a:bodyPr>
            <a:normAutofit fontScale="90000"/>
          </a:bodyPr>
          <a:lstStyle/>
          <a:p>
            <a:r>
              <a:rPr lang="en-US">
                <a:solidFill>
                  <a:schemeClr val="bg1"/>
                </a:solidFill>
              </a:rPr>
              <a:t>Supportive </a:t>
            </a:r>
            <a:r>
              <a:rPr lang="en-US" smtClean="0">
                <a:solidFill>
                  <a:schemeClr val="bg1"/>
                </a:solidFill>
              </a:rPr>
              <a:t>Services </a:t>
            </a:r>
            <a:r>
              <a:rPr lang="en-US" dirty="0">
                <a:solidFill>
                  <a:schemeClr val="bg1"/>
                </a:solidFill>
              </a:rPr>
              <a:t>Role in Decreasing Repeat Alleged Maltreatment Reports on Family Service cases</a:t>
            </a:r>
            <a:r>
              <a:rPr lang="en-US" dirty="0" smtClean="0">
                <a:solidFill>
                  <a:schemeClr val="bg1"/>
                </a:solidFill>
              </a:rPr>
              <a:t>.</a:t>
            </a:r>
            <a:br>
              <a:rPr lang="en-US" dirty="0" smtClean="0">
                <a:solidFill>
                  <a:schemeClr val="bg1"/>
                </a:solidFill>
              </a:rPr>
            </a:br>
            <a:r>
              <a:rPr lang="en-US" dirty="0"/>
              <a:t/>
            </a:r>
            <a:br>
              <a:rPr lang="en-US" dirty="0"/>
            </a:br>
            <a:r>
              <a:rPr lang="en-US" sz="2700" dirty="0" err="1" smtClean="0">
                <a:solidFill>
                  <a:schemeClr val="bg1"/>
                </a:solidFill>
              </a:rPr>
              <a:t>Isiaka</a:t>
            </a:r>
            <a:r>
              <a:rPr lang="en-US" sz="2700" dirty="0" smtClean="0">
                <a:solidFill>
                  <a:schemeClr val="bg1"/>
                </a:solidFill>
              </a:rPr>
              <a:t> </a:t>
            </a:r>
            <a:r>
              <a:rPr lang="en-US" sz="2700" dirty="0" err="1" smtClean="0">
                <a:solidFill>
                  <a:schemeClr val="bg1"/>
                </a:solidFill>
              </a:rPr>
              <a:t>Oyesile</a:t>
            </a:r>
            <a:r>
              <a:rPr lang="en-US" sz="2700" dirty="0">
                <a:solidFill>
                  <a:schemeClr val="bg1"/>
                </a:solidFill>
              </a:rPr>
              <a:t>, Child Protection Manager</a:t>
            </a:r>
            <a:br>
              <a:rPr lang="en-US" sz="2700" dirty="0">
                <a:solidFill>
                  <a:schemeClr val="bg1"/>
                </a:solidFill>
              </a:rPr>
            </a:br>
            <a:r>
              <a:rPr lang="en-US" sz="2700" dirty="0">
                <a:solidFill>
                  <a:schemeClr val="bg1"/>
                </a:solidFill>
              </a:rPr>
              <a:t>Brooklyn West Family Service Unit</a:t>
            </a:r>
            <a:br>
              <a:rPr lang="en-US" sz="2700" dirty="0">
                <a:solidFill>
                  <a:schemeClr val="bg1"/>
                </a:solidFill>
              </a:rPr>
            </a:br>
            <a:r>
              <a:rPr lang="en-US" sz="2700" dirty="0">
                <a:solidFill>
                  <a:schemeClr val="bg1"/>
                </a:solidFill>
              </a:rPr>
              <a:t>David </a:t>
            </a:r>
            <a:r>
              <a:rPr lang="en-US" sz="2700" dirty="0" err="1">
                <a:solidFill>
                  <a:schemeClr val="bg1"/>
                </a:solidFill>
              </a:rPr>
              <a:t>Reznik</a:t>
            </a:r>
            <a:r>
              <a:rPr lang="en-US" sz="2700" dirty="0">
                <a:solidFill>
                  <a:schemeClr val="bg1"/>
                </a:solidFill>
              </a:rPr>
              <a:t>, Child Protection Manager</a:t>
            </a:r>
            <a:br>
              <a:rPr lang="en-US" sz="2700" dirty="0">
                <a:solidFill>
                  <a:schemeClr val="bg1"/>
                </a:solidFill>
              </a:rPr>
            </a:br>
            <a:r>
              <a:rPr lang="en-US" sz="2700" dirty="0">
                <a:solidFill>
                  <a:schemeClr val="bg1"/>
                </a:solidFill>
              </a:rPr>
              <a:t>Bronx South Administration</a:t>
            </a:r>
            <a:r>
              <a:rPr lang="en-US" dirty="0"/>
              <a:t/>
            </a:r>
            <a:br>
              <a:rPr lang="en-US" dirty="0"/>
            </a:br>
            <a:endParaRPr lang="en-US"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08" y="514678"/>
            <a:ext cx="4088592" cy="44616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08" y="5276012"/>
            <a:ext cx="4266392" cy="1074391"/>
          </a:xfrm>
          <a:prstGeom prst="rect">
            <a:avLst/>
          </a:prstGeom>
        </p:spPr>
      </p:pic>
    </p:spTree>
    <p:extLst>
      <p:ext uri="{BB962C8B-B14F-4D97-AF65-F5344CB8AC3E}">
        <p14:creationId xmlns:p14="http://schemas.microsoft.com/office/powerpoint/2010/main" val="420765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429" y="0"/>
            <a:ext cx="10307615" cy="6858000"/>
          </a:xfrm>
          <a:prstGeom prst="rect">
            <a:avLst/>
          </a:prstGeom>
        </p:spPr>
      </p:pic>
      <p:sp>
        <p:nvSpPr>
          <p:cNvPr id="10" name="Rectangle 9"/>
          <p:cNvSpPr/>
          <p:nvPr/>
        </p:nvSpPr>
        <p:spPr>
          <a:xfrm>
            <a:off x="6051082" y="0"/>
            <a:ext cx="6140918" cy="686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6661484" y="755310"/>
            <a:ext cx="5196840" cy="5833543"/>
          </a:xfrm>
        </p:spPr>
        <p:txBody>
          <a:bodyPr>
            <a:normAutofit fontScale="90000"/>
          </a:bodyPr>
          <a:lstStyle/>
          <a:p>
            <a:pPr lvl="0"/>
            <a:r>
              <a:rPr lang="en-US" dirty="0" smtClean="0">
                <a:solidFill>
                  <a:schemeClr val="bg1"/>
                </a:solidFill>
              </a:rPr>
              <a:t>THE CHALLENGE:    WHAT DATA TELL US</a:t>
            </a:r>
            <a:br>
              <a:rPr lang="en-US" dirty="0" smtClean="0">
                <a:solidFill>
                  <a:schemeClr val="bg1"/>
                </a:solidFill>
              </a:rPr>
            </a:br>
            <a:r>
              <a:rPr lang="en-US" dirty="0" smtClean="0">
                <a:solidFill>
                  <a:schemeClr val="bg1"/>
                </a:solidFill>
              </a:rPr>
              <a:t/>
            </a:r>
            <a:br>
              <a:rPr lang="en-US" dirty="0" smtClean="0">
                <a:solidFill>
                  <a:schemeClr val="bg1"/>
                </a:solidFill>
              </a:rPr>
            </a:br>
            <a:r>
              <a:rPr lang="en-US" sz="2700" dirty="0">
                <a:solidFill>
                  <a:schemeClr val="bg1"/>
                </a:solidFill>
              </a:rPr>
              <a:t>NYC Administration for Children Services is challenged with the frequency rate of new alleged maltreatment report concerning families who are being serviced by the Family Service Unit (FSU). </a:t>
            </a: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-NYC </a:t>
            </a:r>
            <a:r>
              <a:rPr lang="en-US" sz="2700" dirty="0">
                <a:solidFill>
                  <a:schemeClr val="bg1"/>
                </a:solidFill>
              </a:rPr>
              <a:t>Repeat Maltreatment Investigation Report (years 2014, 2015 and 2016).</a:t>
            </a:r>
            <a:br>
              <a:rPr lang="en-US" sz="2700" dirty="0">
                <a:solidFill>
                  <a:schemeClr val="bg1"/>
                </a:solidFill>
              </a:rPr>
            </a:br>
            <a:r>
              <a:rPr lang="en-US" sz="2700" dirty="0" smtClean="0">
                <a:solidFill>
                  <a:schemeClr val="bg1"/>
                </a:solidFill>
              </a:rPr>
              <a:t>-NYC </a:t>
            </a:r>
            <a:r>
              <a:rPr lang="en-US" sz="2700" dirty="0">
                <a:solidFill>
                  <a:schemeClr val="bg1"/>
                </a:solidFill>
              </a:rPr>
              <a:t>Face to Face FSU Report (years 2014 and 2015).</a:t>
            </a:r>
            <a:br>
              <a:rPr lang="en-US" sz="2700" dirty="0">
                <a:solidFill>
                  <a:schemeClr val="bg1"/>
                </a:solidFill>
              </a:rPr>
            </a:br>
            <a:r>
              <a:rPr lang="en-US" sz="2700" dirty="0" smtClean="0">
                <a:solidFill>
                  <a:schemeClr val="bg1"/>
                </a:solidFill>
              </a:rPr>
              <a:t>-Sampling </a:t>
            </a:r>
            <a:r>
              <a:rPr lang="en-US" sz="2700" dirty="0">
                <a:solidFill>
                  <a:schemeClr val="bg1"/>
                </a:solidFill>
              </a:rPr>
              <a:t>and Case Review of FSU Service cases. </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92086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472" y="0"/>
            <a:ext cx="10248568" cy="6858000"/>
          </a:xfrm>
          <a:prstGeom prst="rect">
            <a:avLst/>
          </a:prstGeom>
        </p:spPr>
      </p:pic>
      <p:sp>
        <p:nvSpPr>
          <p:cNvPr id="10" name="Rectangle 9"/>
          <p:cNvSpPr/>
          <p:nvPr/>
        </p:nvSpPr>
        <p:spPr>
          <a:xfrm>
            <a:off x="0" y="0"/>
            <a:ext cx="6140918" cy="68629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639278" y="514678"/>
            <a:ext cx="5196840" cy="583354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SOLUTIONS: WHAT RESEARCH INDICATE</a:t>
            </a:r>
            <a:br>
              <a:rPr lang="en-US" dirty="0" smtClean="0">
                <a:solidFill>
                  <a:schemeClr val="bg1"/>
                </a:solidFill>
              </a:rPr>
            </a:br>
            <a:endParaRPr lang="en-US" dirty="0" smtClean="0">
              <a:solidFill>
                <a:schemeClr val="bg1"/>
              </a:solidFill>
            </a:endParaRPr>
          </a:p>
          <a:p>
            <a:r>
              <a:rPr lang="en-US" sz="3400" dirty="0">
                <a:solidFill>
                  <a:schemeClr val="bg1"/>
                </a:solidFill>
              </a:rPr>
              <a:t>Research </a:t>
            </a:r>
            <a:r>
              <a:rPr lang="en-US" sz="3400" dirty="0" smtClean="0">
                <a:solidFill>
                  <a:schemeClr val="bg1"/>
                </a:solidFill>
              </a:rPr>
              <a:t>demonstrates </a:t>
            </a:r>
            <a:r>
              <a:rPr lang="en-US" sz="3400" dirty="0">
                <a:solidFill>
                  <a:schemeClr val="bg1"/>
                </a:solidFill>
              </a:rPr>
              <a:t>if a family who had a previous indicated maltreatment report (regardless whether the children were remanded in or out foster care), were provided with supportive services (such as a Preventive Service Agency) the rate of a repeated maltreatment report is less than to those families who have not received any additional support.</a:t>
            </a:r>
          </a:p>
          <a:p>
            <a:endParaRPr lang="en-US" dirty="0">
              <a:solidFill>
                <a:schemeClr val="bg1"/>
              </a:solidFill>
            </a:endParaRPr>
          </a:p>
        </p:txBody>
      </p:sp>
    </p:spTree>
    <p:extLst>
      <p:ext uri="{BB962C8B-B14F-4D97-AF65-F5344CB8AC3E}">
        <p14:creationId xmlns:p14="http://schemas.microsoft.com/office/powerpoint/2010/main" val="101277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0"/>
            <a:ext cx="10297085" cy="6858000"/>
          </a:xfrm>
          <a:prstGeom prst="rect">
            <a:avLst/>
          </a:prstGeom>
        </p:spPr>
      </p:pic>
      <p:sp>
        <p:nvSpPr>
          <p:cNvPr id="5" name="Rectangle 4"/>
          <p:cNvSpPr/>
          <p:nvPr/>
        </p:nvSpPr>
        <p:spPr>
          <a:xfrm>
            <a:off x="6092791" y="0"/>
            <a:ext cx="6099207"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18433" y="422878"/>
            <a:ext cx="5348437" cy="6112675"/>
          </a:xfrm>
        </p:spPr>
        <p:txBody>
          <a:bodyPr>
            <a:noAutofit/>
          </a:bodyPr>
          <a:lstStyle/>
          <a:p>
            <a:r>
              <a:rPr lang="en-US" sz="4000" dirty="0" smtClean="0">
                <a:solidFill>
                  <a:schemeClr val="bg1"/>
                </a:solidFill>
              </a:rPr>
              <a:t>HYPOTHESIS</a:t>
            </a:r>
            <a:br>
              <a:rPr lang="en-US" sz="4000" dirty="0" smtClean="0">
                <a:solidFill>
                  <a:schemeClr val="bg1"/>
                </a:solidFill>
              </a:rPr>
            </a:br>
            <a:r>
              <a:rPr lang="en-US" sz="4000" dirty="0" smtClean="0">
                <a:solidFill>
                  <a:schemeClr val="bg1"/>
                </a:solidFill>
              </a:rPr>
              <a:t/>
            </a:r>
            <a:br>
              <a:rPr lang="en-US" sz="4000" dirty="0" smtClean="0">
                <a:solidFill>
                  <a:schemeClr val="bg1"/>
                </a:solidFill>
              </a:rPr>
            </a:br>
            <a:r>
              <a:rPr lang="en-US" sz="2400" dirty="0"/>
              <a:t>If a family receives effective services (which includes but is not limited to a dependable collaboration between the workers of the Family Service Unit and the Preventive agency, along with the Family Service Unit meeting the required monthly home visit to the family</a:t>
            </a:r>
            <a:r>
              <a:rPr lang="en-US" sz="2400" dirty="0" smtClean="0"/>
              <a:t>), </a:t>
            </a:r>
            <a:r>
              <a:rPr lang="en-US" sz="2400" dirty="0">
                <a:solidFill>
                  <a:schemeClr val="bg1"/>
                </a:solidFill>
              </a:rPr>
              <a:t>we will be able decrease the frequency of a new alleged maltreatment report. </a:t>
            </a:r>
            <a:r>
              <a:rPr lang="en-US" sz="4000" dirty="0"/>
              <a:t/>
            </a:r>
            <a:br>
              <a:rPr lang="en-US" sz="4000" dirty="0"/>
            </a:br>
            <a:endParaRPr lang="en-US" sz="4000" dirty="0">
              <a:solidFill>
                <a:schemeClr val="bg1"/>
              </a:solidFill>
            </a:endParaRPr>
          </a:p>
        </p:txBody>
      </p:sp>
    </p:spTree>
    <p:extLst>
      <p:ext uri="{BB962C8B-B14F-4D97-AF65-F5344CB8AC3E}">
        <p14:creationId xmlns:p14="http://schemas.microsoft.com/office/powerpoint/2010/main" val="428883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432" y="4900"/>
            <a:ext cx="10248568" cy="6858000"/>
          </a:xfrm>
          <a:prstGeom prst="rect">
            <a:avLst/>
          </a:prstGeom>
        </p:spPr>
      </p:pic>
      <p:sp>
        <p:nvSpPr>
          <p:cNvPr id="16" name="Rectangle 15"/>
          <p:cNvSpPr/>
          <p:nvPr/>
        </p:nvSpPr>
        <p:spPr>
          <a:xfrm>
            <a:off x="0" y="4900"/>
            <a:ext cx="6140918" cy="68629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1" y="644893"/>
            <a:ext cx="5139088" cy="4832092"/>
          </a:xfrm>
          <a:prstGeom prst="rect">
            <a:avLst/>
          </a:prstGeom>
          <a:noFill/>
        </p:spPr>
        <p:txBody>
          <a:bodyPr wrap="square" rtlCol="0">
            <a:spAutoFit/>
          </a:bodyPr>
          <a:lstStyle/>
          <a:p>
            <a:r>
              <a:rPr lang="en-US" sz="4400" dirty="0" smtClean="0">
                <a:solidFill>
                  <a:schemeClr val="bg1"/>
                </a:solidFill>
              </a:rPr>
              <a:t>OUR INNOVATION</a:t>
            </a:r>
          </a:p>
          <a:p>
            <a:endParaRPr lang="en-US" sz="2400" dirty="0" smtClean="0">
              <a:solidFill>
                <a:schemeClr val="bg1"/>
              </a:solidFill>
            </a:endParaRPr>
          </a:p>
          <a:p>
            <a:r>
              <a:rPr lang="en-US" sz="2400" dirty="0" smtClean="0">
                <a:solidFill>
                  <a:schemeClr val="bg1"/>
                </a:solidFill>
                <a:latin typeface="+mj-lt"/>
              </a:rPr>
              <a:t>Area: </a:t>
            </a:r>
            <a:r>
              <a:rPr lang="en-US" sz="2400" dirty="0">
                <a:solidFill>
                  <a:schemeClr val="bg1"/>
                </a:solidFill>
                <a:latin typeface="+mj-lt"/>
              </a:rPr>
              <a:t>Brooklyn West Zone G and Bronx South Zone F. </a:t>
            </a:r>
            <a:endParaRPr lang="en-US" sz="2400" dirty="0" smtClean="0">
              <a:solidFill>
                <a:schemeClr val="bg1"/>
              </a:solidFill>
              <a:latin typeface="+mj-lt"/>
            </a:endParaRPr>
          </a:p>
          <a:p>
            <a:endParaRPr lang="en-US" sz="2400" dirty="0" smtClean="0">
              <a:solidFill>
                <a:schemeClr val="bg1"/>
              </a:solidFill>
              <a:latin typeface="+mj-lt"/>
            </a:endParaRPr>
          </a:p>
          <a:p>
            <a:r>
              <a:rPr lang="en-US" sz="2400" dirty="0" smtClean="0">
                <a:solidFill>
                  <a:schemeClr val="bg1"/>
                </a:solidFill>
                <a:latin typeface="+mj-lt"/>
              </a:rPr>
              <a:t>-Review data on families and Family Services</a:t>
            </a:r>
          </a:p>
          <a:p>
            <a:r>
              <a:rPr lang="en-US" sz="2400" dirty="0" smtClean="0">
                <a:solidFill>
                  <a:schemeClr val="bg1"/>
                </a:solidFill>
                <a:latin typeface="+mj-lt"/>
              </a:rPr>
              <a:t>-Conduct Case Reviews</a:t>
            </a:r>
          </a:p>
          <a:p>
            <a:r>
              <a:rPr lang="en-US" sz="2400" dirty="0" smtClean="0">
                <a:solidFill>
                  <a:schemeClr val="bg1"/>
                </a:solidFill>
                <a:latin typeface="+mj-lt"/>
              </a:rPr>
              <a:t>-Assess collaboration between Family Service Unit and Preventive</a:t>
            </a:r>
          </a:p>
          <a:p>
            <a:r>
              <a:rPr lang="en-US" sz="2400" dirty="0" smtClean="0">
                <a:solidFill>
                  <a:schemeClr val="bg1"/>
                </a:solidFill>
                <a:latin typeface="+mj-lt"/>
              </a:rPr>
              <a:t>-Make recommendations to leadership for next steps based on best practice </a:t>
            </a:r>
            <a:endParaRPr lang="en-US" sz="2400" dirty="0">
              <a:solidFill>
                <a:schemeClr val="bg1"/>
              </a:solidFill>
              <a:latin typeface="+mj-lt"/>
            </a:endParaRPr>
          </a:p>
        </p:txBody>
      </p:sp>
    </p:spTree>
    <p:extLst>
      <p:ext uri="{BB962C8B-B14F-4D97-AF65-F5344CB8AC3E}">
        <p14:creationId xmlns:p14="http://schemas.microsoft.com/office/powerpoint/2010/main" val="209689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6" y="0"/>
            <a:ext cx="10307615" cy="6858000"/>
          </a:xfrm>
          <a:prstGeom prst="rect">
            <a:avLst/>
          </a:prstGeom>
        </p:spPr>
      </p:pic>
      <p:sp>
        <p:nvSpPr>
          <p:cNvPr id="9" name="Rectangle 8"/>
          <p:cNvSpPr/>
          <p:nvPr/>
        </p:nvSpPr>
        <p:spPr>
          <a:xfrm>
            <a:off x="6102417" y="0"/>
            <a:ext cx="6089583"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1795" y="2240121"/>
            <a:ext cx="5190826" cy="2377758"/>
          </a:xfrm>
        </p:spPr>
        <p:txBody>
          <a:bodyPr>
            <a:normAutofit fontScale="90000"/>
          </a:bodyPr>
          <a:lstStyle/>
          <a:p>
            <a:r>
              <a:rPr lang="en-US" dirty="0" smtClean="0">
                <a:solidFill>
                  <a:schemeClr val="bg1"/>
                </a:solidFill>
              </a:rPr>
              <a:t>EVALUATION: MEASURING PROGRESS</a:t>
            </a:r>
            <a:br>
              <a:rPr lang="en-US" dirty="0" smtClean="0">
                <a:solidFill>
                  <a:schemeClr val="bg1"/>
                </a:solidFill>
              </a:rPr>
            </a:br>
            <a:r>
              <a:rPr lang="en-US" dirty="0" smtClean="0">
                <a:solidFill>
                  <a:schemeClr val="bg1"/>
                </a:solidFill>
              </a:rPr>
              <a:t/>
            </a:r>
            <a:br>
              <a:rPr lang="en-US" dirty="0" smtClean="0">
                <a:solidFill>
                  <a:schemeClr val="bg1"/>
                </a:solidFill>
              </a:rPr>
            </a:br>
            <a:r>
              <a:rPr lang="en-US" sz="2700" dirty="0">
                <a:solidFill>
                  <a:schemeClr val="bg1"/>
                </a:solidFill>
              </a:rPr>
              <a:t>The </a:t>
            </a:r>
            <a:r>
              <a:rPr lang="en-US" sz="2700" dirty="0" smtClean="0">
                <a:solidFill>
                  <a:schemeClr val="bg1"/>
                </a:solidFill>
              </a:rPr>
              <a:t>Data Leaders </a:t>
            </a:r>
            <a:r>
              <a:rPr lang="en-US" sz="2700" dirty="0">
                <a:solidFill>
                  <a:schemeClr val="bg1"/>
                </a:solidFill>
              </a:rPr>
              <a:t>team will meet with all relevant partners to ensure the progression of the study along with their input.  There will be a continuous evaluation of the study’s progress, including the relationship between the frequency of FSU caseworker home visits and the rate of new alleged maltreatment report. </a:t>
            </a:r>
            <a:r>
              <a:rPr lang="en-US" sz="2700" dirty="0" smtClean="0">
                <a:solidFill>
                  <a:schemeClr val="bg1"/>
                </a:solidFill>
              </a:rPr>
              <a:t>Future </a:t>
            </a:r>
            <a:r>
              <a:rPr lang="en-US" sz="2700" dirty="0">
                <a:solidFill>
                  <a:schemeClr val="bg1"/>
                </a:solidFill>
              </a:rPr>
              <a:t>milestones will be identified </a:t>
            </a:r>
            <a:r>
              <a:rPr lang="en-US" sz="2700" dirty="0" smtClean="0">
                <a:solidFill>
                  <a:schemeClr val="bg1"/>
                </a:solidFill>
              </a:rPr>
              <a:t>for further </a:t>
            </a:r>
            <a:r>
              <a:rPr lang="en-US" sz="2700" dirty="0">
                <a:solidFill>
                  <a:schemeClr val="bg1"/>
                </a:solidFill>
              </a:rPr>
              <a:t>follow-up</a:t>
            </a:r>
            <a:r>
              <a:rPr lang="en-US" sz="2700" dirty="0" smtClean="0">
                <a:solidFill>
                  <a:schemeClr val="bg1"/>
                </a:solidFill>
              </a:rPr>
              <a:t>.</a:t>
            </a:r>
            <a:br>
              <a:rPr lang="en-US" sz="2700" dirty="0" smtClean="0">
                <a:solidFill>
                  <a:schemeClr val="bg1"/>
                </a:solidFill>
              </a:rPr>
            </a:br>
            <a:r>
              <a:rPr lang="en-US" b="1" dirty="0"/>
              <a:t>	</a:t>
            </a:r>
            <a:r>
              <a:rPr lang="en-US" dirty="0"/>
              <a:t/>
            </a:r>
            <a:br>
              <a:rPr lang="en-US" dirty="0"/>
            </a:br>
            <a:endParaRPr lang="en-US" dirty="0">
              <a:solidFill>
                <a:schemeClr val="bg1"/>
              </a:solidFill>
            </a:endParaRPr>
          </a:p>
        </p:txBody>
      </p:sp>
    </p:spTree>
    <p:extLst>
      <p:ext uri="{BB962C8B-B14F-4D97-AF65-F5344CB8AC3E}">
        <p14:creationId xmlns:p14="http://schemas.microsoft.com/office/powerpoint/2010/main" val="381265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0"/>
            <a:ext cx="6083165"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4261" y="604837"/>
            <a:ext cx="5496025" cy="4208463"/>
          </a:xfrm>
        </p:spPr>
        <p:txBody>
          <a:bodyPr>
            <a:normAutofit fontScale="92500" lnSpcReduction="10000"/>
          </a:bodyPr>
          <a:lstStyle/>
          <a:p>
            <a:pPr marL="0" indent="0">
              <a:lnSpc>
                <a:spcPct val="100000"/>
              </a:lnSpc>
              <a:spcBef>
                <a:spcPts val="0"/>
              </a:spcBef>
              <a:buNone/>
            </a:pPr>
            <a:r>
              <a:rPr lang="en-US" sz="4700" dirty="0" smtClean="0">
                <a:solidFill>
                  <a:schemeClr val="bg1"/>
                </a:solidFill>
                <a:latin typeface="+mj-lt"/>
              </a:rPr>
              <a:t>Learn More</a:t>
            </a:r>
          </a:p>
          <a:p>
            <a:pPr marL="0" indent="0">
              <a:lnSpc>
                <a:spcPct val="100000"/>
              </a:lnSpc>
              <a:spcBef>
                <a:spcPts val="0"/>
              </a:spcBef>
              <a:buNone/>
            </a:pPr>
            <a:endParaRPr lang="en-US" dirty="0">
              <a:solidFill>
                <a:schemeClr val="bg1"/>
              </a:solidFill>
            </a:endParaRPr>
          </a:p>
          <a:p>
            <a:pPr marL="0" indent="0">
              <a:lnSpc>
                <a:spcPct val="100000"/>
              </a:lnSpc>
              <a:spcBef>
                <a:spcPts val="0"/>
              </a:spcBef>
              <a:buNone/>
            </a:pPr>
            <a:r>
              <a:rPr lang="en-US" dirty="0">
                <a:solidFill>
                  <a:schemeClr val="bg1"/>
                </a:solidFill>
                <a:latin typeface="+mj-lt"/>
              </a:rPr>
              <a:t>NYC Data Leader Innovation Team  </a:t>
            </a:r>
            <a:br>
              <a:rPr lang="en-US" dirty="0">
                <a:solidFill>
                  <a:schemeClr val="bg1"/>
                </a:solidFill>
                <a:latin typeface="+mj-lt"/>
              </a:rPr>
            </a:br>
            <a:r>
              <a:rPr lang="en-US" dirty="0" err="1">
                <a:solidFill>
                  <a:schemeClr val="bg1"/>
                </a:solidFill>
                <a:latin typeface="+mj-lt"/>
              </a:rPr>
              <a:t>Isiaka</a:t>
            </a:r>
            <a:r>
              <a:rPr lang="en-US" dirty="0">
                <a:solidFill>
                  <a:schemeClr val="bg1"/>
                </a:solidFill>
                <a:latin typeface="+mj-lt"/>
              </a:rPr>
              <a:t> </a:t>
            </a:r>
            <a:r>
              <a:rPr lang="en-US" dirty="0" err="1">
                <a:solidFill>
                  <a:schemeClr val="bg1"/>
                </a:solidFill>
                <a:latin typeface="+mj-lt"/>
              </a:rPr>
              <a:t>Oyesile</a:t>
            </a:r>
            <a:r>
              <a:rPr lang="en-US" dirty="0">
                <a:solidFill>
                  <a:schemeClr val="bg1"/>
                </a:solidFill>
                <a:latin typeface="+mj-lt"/>
              </a:rPr>
              <a:t>, Child Protection </a:t>
            </a:r>
            <a:r>
              <a:rPr lang="en-US" dirty="0" smtClean="0">
                <a:solidFill>
                  <a:schemeClr val="bg1"/>
                </a:solidFill>
                <a:latin typeface="+mj-lt"/>
              </a:rPr>
              <a:t>Manager</a:t>
            </a:r>
          </a:p>
          <a:p>
            <a:pPr marL="0" indent="0">
              <a:lnSpc>
                <a:spcPct val="100000"/>
              </a:lnSpc>
              <a:spcBef>
                <a:spcPts val="0"/>
              </a:spcBef>
              <a:buNone/>
            </a:pPr>
            <a:r>
              <a:rPr lang="en-US" dirty="0" err="1">
                <a:solidFill>
                  <a:schemeClr val="bg1"/>
                </a:solidFill>
              </a:rPr>
              <a:t>isiaka.oyesile@acs.nyc.gov</a:t>
            </a:r>
            <a:r>
              <a:rPr lang="en-US" dirty="0">
                <a:solidFill>
                  <a:schemeClr val="bg1"/>
                </a:solidFill>
              </a:rPr>
              <a:t> </a:t>
            </a:r>
            <a:endParaRPr lang="en-US" dirty="0" smtClean="0">
              <a:solidFill>
                <a:schemeClr val="bg1"/>
              </a:solidFill>
            </a:endParaRPr>
          </a:p>
          <a:p>
            <a:pPr marL="0" indent="0">
              <a:lnSpc>
                <a:spcPct val="100000"/>
              </a:lnSpc>
              <a:spcBef>
                <a:spcPts val="0"/>
              </a:spcBef>
              <a:buNone/>
            </a:pPr>
            <a:r>
              <a:rPr lang="en-US" dirty="0">
                <a:solidFill>
                  <a:schemeClr val="bg1"/>
                </a:solidFill>
                <a:latin typeface="+mj-lt"/>
              </a:rPr>
              <a:t/>
            </a:r>
            <a:br>
              <a:rPr lang="en-US" dirty="0">
                <a:solidFill>
                  <a:schemeClr val="bg1"/>
                </a:solidFill>
                <a:latin typeface="+mj-lt"/>
              </a:rPr>
            </a:br>
            <a:r>
              <a:rPr lang="en-US" dirty="0">
                <a:solidFill>
                  <a:schemeClr val="bg1"/>
                </a:solidFill>
                <a:latin typeface="+mj-lt"/>
              </a:rPr>
              <a:t>Brooklyn West Family Service Unit</a:t>
            </a:r>
            <a:br>
              <a:rPr lang="en-US" dirty="0">
                <a:solidFill>
                  <a:schemeClr val="bg1"/>
                </a:solidFill>
                <a:latin typeface="+mj-lt"/>
              </a:rPr>
            </a:br>
            <a:r>
              <a:rPr lang="en-US" dirty="0">
                <a:solidFill>
                  <a:schemeClr val="bg1"/>
                </a:solidFill>
                <a:latin typeface="+mj-lt"/>
              </a:rPr>
              <a:t>David </a:t>
            </a:r>
            <a:r>
              <a:rPr lang="en-US" dirty="0" err="1">
                <a:solidFill>
                  <a:schemeClr val="bg1"/>
                </a:solidFill>
                <a:latin typeface="+mj-lt"/>
              </a:rPr>
              <a:t>Reznik</a:t>
            </a:r>
            <a:r>
              <a:rPr lang="en-US" dirty="0">
                <a:solidFill>
                  <a:schemeClr val="bg1"/>
                </a:solidFill>
                <a:latin typeface="+mj-lt"/>
              </a:rPr>
              <a:t>, Child Protection Manager</a:t>
            </a:r>
            <a:br>
              <a:rPr lang="en-US" dirty="0">
                <a:solidFill>
                  <a:schemeClr val="bg1"/>
                </a:solidFill>
                <a:latin typeface="+mj-lt"/>
              </a:rPr>
            </a:br>
            <a:r>
              <a:rPr lang="en-US" dirty="0">
                <a:solidFill>
                  <a:schemeClr val="bg1"/>
                </a:solidFill>
                <a:latin typeface="+mj-lt"/>
              </a:rPr>
              <a:t>Bronx South </a:t>
            </a:r>
            <a:r>
              <a:rPr lang="en-US" dirty="0" smtClean="0">
                <a:solidFill>
                  <a:schemeClr val="bg1"/>
                </a:solidFill>
                <a:latin typeface="+mj-lt"/>
              </a:rPr>
              <a:t>Administration</a:t>
            </a:r>
          </a:p>
          <a:p>
            <a:pPr marL="0" indent="0">
              <a:lnSpc>
                <a:spcPct val="100000"/>
              </a:lnSpc>
              <a:spcBef>
                <a:spcPts val="0"/>
              </a:spcBef>
              <a:buNone/>
            </a:pPr>
            <a:r>
              <a:rPr lang="en-US" dirty="0" err="1">
                <a:solidFill>
                  <a:schemeClr val="bg1"/>
                </a:solidFill>
              </a:rPr>
              <a:t>David.Reznik@acs.nyc</a:t>
            </a:r>
            <a:endParaRPr lang="en-US" dirty="0" smtClean="0">
              <a:solidFill>
                <a:schemeClr val="bg1"/>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08" y="514678"/>
            <a:ext cx="4088592" cy="446163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08" y="5276012"/>
            <a:ext cx="4266392" cy="1074391"/>
          </a:xfrm>
          <a:prstGeom prst="rect">
            <a:avLst/>
          </a:prstGeom>
        </p:spPr>
      </p:pic>
    </p:spTree>
    <p:extLst>
      <p:ext uri="{BB962C8B-B14F-4D97-AF65-F5344CB8AC3E}">
        <p14:creationId xmlns:p14="http://schemas.microsoft.com/office/powerpoint/2010/main" val="3479701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85</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Supportive Services Role in Decreasing Repeat Alleged Maltreatment Reports on Family Service cases.  Isiaka Oyesile, Child Protection Manager Brooklyn West Family Service Unit David Reznik, Child Protection Manager Bronx South Administration </vt:lpstr>
      <vt:lpstr>THE CHALLENGE:    WHAT DATA TELL US  NYC Administration for Children Services is challenged with the frequency rate of new alleged maltreatment report concerning families who are being serviced by the Family Service Unit (FSU).   -NYC Repeat Maltreatment Investigation Report (years 2014, 2015 and 2016). -NYC Face to Face FSU Report (years 2014 and 2015). -Sampling and Case Review of FSU Service cases.  </vt:lpstr>
      <vt:lpstr>PowerPoint Presentation</vt:lpstr>
      <vt:lpstr>HYPOTHESIS  If a family receives effective services (which includes but is not limited to a dependable collaboration between the workers of the Family Service Unit and the Preventive agency, along with the Family Service Unit meeting the required monthly home visit to the family), we will be able decrease the frequency of a new alleged maltreatment report.  </vt:lpstr>
      <vt:lpstr>PowerPoint Presentation</vt:lpstr>
      <vt:lpstr>EVALUATION: MEASURING PROGRESS  The Data Leaders team will meet with all relevant partners to ensure the progression of the study along with their input.  There will be a continuous evaluation of the study’s progress, including the relationship between the frequency of FSU caseworker home visits and the rate of new alleged maltreatment report. Future milestones will be identified for further follow-up.   </vt:lpstr>
      <vt:lpstr>PowerPoint Presentation</vt:lpstr>
    </vt:vector>
  </TitlesOfParts>
  <Company>Department of Children and Families</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DCFSTUDENT29</dc:creator>
  <cp:lastModifiedBy>Dominic Cappello</cp:lastModifiedBy>
  <cp:revision>42</cp:revision>
  <cp:lastPrinted>2017-06-16T18:11:30Z</cp:lastPrinted>
  <dcterms:created xsi:type="dcterms:W3CDTF">2017-06-16T14:27:39Z</dcterms:created>
  <dcterms:modified xsi:type="dcterms:W3CDTF">2017-09-26T16:30:46Z</dcterms:modified>
</cp:coreProperties>
</file>