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64" r:id="rId4"/>
    <p:sldId id="263" r:id="rId5"/>
    <p:sldId id="265" r:id="rId6"/>
    <p:sldId id="260" r:id="rId7"/>
    <p:sldId id="261" r:id="rId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84" autoAdjust="0"/>
    <p:restoredTop sz="94660"/>
  </p:normalViewPr>
  <p:slideViewPr>
    <p:cSldViewPr snapToGrid="0">
      <p:cViewPr varScale="1">
        <p:scale>
          <a:sx n="123" d="100"/>
          <a:sy n="123" d="100"/>
        </p:scale>
        <p:origin x="21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81665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9386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120306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183347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F8C01C-E534-4F6A-B91E-6212A81C5119}" type="datetimeFigureOut">
              <a:rPr lang="en-US" smtClean="0"/>
              <a:t>8/12/17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377875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F8C01C-E534-4F6A-B91E-6212A81C5119}" type="datetimeFigureOut">
              <a:rPr lang="en-US" smtClean="0"/>
              <a:t>8/12/17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15133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F8C01C-E534-4F6A-B91E-6212A81C5119}" type="datetimeFigureOut">
              <a:rPr lang="en-US" smtClean="0"/>
              <a:t>8/12/17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66617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8C01C-E534-4F6A-B91E-6212A81C5119}" type="datetimeFigureOut">
              <a:rPr lang="en-US" smtClean="0"/>
              <a:t>8/12/17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44060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8C01C-E534-4F6A-B91E-6212A81C5119}" type="datetimeFigureOut">
              <a:rPr lang="en-US" smtClean="0"/>
              <a:t>8/12/17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93384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F8C01C-E534-4F6A-B91E-6212A81C5119}" type="datetimeFigureOut">
              <a:rPr lang="en-US" smtClean="0"/>
              <a:t>8/12/17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428275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F8C01C-E534-4F6A-B91E-6212A81C5119}" type="datetimeFigureOut">
              <a:rPr lang="en-US" smtClean="0"/>
              <a:t>8/12/17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366850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8C01C-E534-4F6A-B91E-6212A81C5119}" type="datetimeFigureOut">
              <a:rPr lang="en-US" smtClean="0"/>
              <a:t>8/12/17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C093E-EF02-4D1A-99F7-3D5734F7B1AC}" type="slidenum">
              <a:rPr lang="en-US" smtClean="0"/>
              <a:t>‹#›</a:t>
            </a:fld>
            <a:endParaRPr lang="en-US"/>
          </a:p>
        </p:txBody>
      </p:sp>
    </p:spTree>
    <p:extLst>
      <p:ext uri="{BB962C8B-B14F-4D97-AF65-F5344CB8AC3E}">
        <p14:creationId xmlns:p14="http://schemas.microsoft.com/office/powerpoint/2010/main" val="200987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72216" cy="68629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322" y="514678"/>
            <a:ext cx="4561573" cy="5833543"/>
          </a:xfrm>
        </p:spPr>
        <p:txBody>
          <a:bodyPr>
            <a:normAutofit fontScale="90000"/>
          </a:bodyPr>
          <a:lstStyle/>
          <a:p>
            <a:r>
              <a:rPr lang="en-US" dirty="0">
                <a:solidFill>
                  <a:schemeClr val="bg1"/>
                </a:solidFill>
              </a:rPr>
              <a:t>Supportive Services Role in Decreasing Repeat Alleged Maltreatment Reports on Family Service cases.</a:t>
            </a:r>
            <a:br>
              <a:rPr lang="en-US" dirty="0">
                <a:solidFill>
                  <a:schemeClr val="bg1"/>
                </a:solidFill>
              </a:rPr>
            </a:br>
            <a:r>
              <a:rPr lang="en-US" b="1" dirty="0" smtClean="0"/>
              <a:t>  </a:t>
            </a:r>
            <a:r>
              <a:rPr lang="en-US" dirty="0">
                <a:solidFill>
                  <a:schemeClr val="bg1"/>
                </a:solidFill>
              </a:rPr>
              <a:t/>
            </a:r>
            <a:br>
              <a:rPr lang="en-US" dirty="0">
                <a:solidFill>
                  <a:schemeClr val="bg1"/>
                </a:solidFill>
              </a:rPr>
            </a:br>
            <a:r>
              <a:rPr lang="en-US" sz="2700" dirty="0" err="1">
                <a:solidFill>
                  <a:schemeClr val="bg1"/>
                </a:solidFill>
              </a:rPr>
              <a:t>Isiaka</a:t>
            </a:r>
            <a:r>
              <a:rPr lang="en-US" sz="2700" dirty="0">
                <a:solidFill>
                  <a:schemeClr val="bg1"/>
                </a:solidFill>
              </a:rPr>
              <a:t> </a:t>
            </a:r>
            <a:r>
              <a:rPr lang="en-US" sz="2700" dirty="0" err="1">
                <a:solidFill>
                  <a:schemeClr val="bg1"/>
                </a:solidFill>
              </a:rPr>
              <a:t>Oyesile</a:t>
            </a:r>
            <a:r>
              <a:rPr lang="en-US" sz="2700" dirty="0">
                <a:solidFill>
                  <a:schemeClr val="bg1"/>
                </a:solidFill>
              </a:rPr>
              <a:t>, Child Protection Manager</a:t>
            </a:r>
            <a:br>
              <a:rPr lang="en-US" sz="2700" dirty="0">
                <a:solidFill>
                  <a:schemeClr val="bg1"/>
                </a:solidFill>
              </a:rPr>
            </a:br>
            <a:r>
              <a:rPr lang="en-US" sz="2700" dirty="0">
                <a:solidFill>
                  <a:schemeClr val="bg1"/>
                </a:solidFill>
              </a:rPr>
              <a:t>Brooklyn West Family Service Unit</a:t>
            </a:r>
            <a:br>
              <a:rPr lang="en-US" sz="2700" dirty="0">
                <a:solidFill>
                  <a:schemeClr val="bg1"/>
                </a:solidFill>
              </a:rPr>
            </a:br>
            <a:r>
              <a:rPr lang="en-US" sz="2700" dirty="0">
                <a:solidFill>
                  <a:schemeClr val="bg1"/>
                </a:solidFill>
              </a:rPr>
              <a:t>David </a:t>
            </a:r>
            <a:r>
              <a:rPr lang="en-US" sz="2700" dirty="0" err="1">
                <a:solidFill>
                  <a:schemeClr val="bg1"/>
                </a:solidFill>
              </a:rPr>
              <a:t>Reznik</a:t>
            </a:r>
            <a:r>
              <a:rPr lang="en-US" sz="2700" dirty="0">
                <a:solidFill>
                  <a:schemeClr val="bg1"/>
                </a:solidFill>
              </a:rPr>
              <a:t>, Child Protection Manager</a:t>
            </a:r>
            <a:br>
              <a:rPr lang="en-US" sz="2700" dirty="0">
                <a:solidFill>
                  <a:schemeClr val="bg1"/>
                </a:solidFill>
              </a:rPr>
            </a:br>
            <a:r>
              <a:rPr lang="en-US" sz="2700" dirty="0">
                <a:solidFill>
                  <a:schemeClr val="bg1"/>
                </a:solidFill>
              </a:rPr>
              <a:t>Bronx South Administration</a:t>
            </a:r>
          </a:p>
        </p:txBody>
      </p:sp>
      <p:sp>
        <p:nvSpPr>
          <p:cNvPr id="5" name="Rectangle 4"/>
          <p:cNvSpPr/>
          <p:nvPr/>
        </p:nvSpPr>
        <p:spPr>
          <a:xfrm>
            <a:off x="6072216" y="0"/>
            <a:ext cx="6119784" cy="686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508" y="514678"/>
            <a:ext cx="4088592" cy="4461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508" y="5276012"/>
            <a:ext cx="4266392" cy="1074391"/>
          </a:xfrm>
          <a:prstGeom prst="rect">
            <a:avLst/>
          </a:prstGeom>
        </p:spPr>
      </p:pic>
    </p:spTree>
    <p:extLst>
      <p:ext uri="{BB962C8B-B14F-4D97-AF65-F5344CB8AC3E}">
        <p14:creationId xmlns:p14="http://schemas.microsoft.com/office/powerpoint/2010/main" val="4207658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628" y="0"/>
            <a:ext cx="10306373" cy="6858000"/>
          </a:xfrm>
          <a:prstGeom prst="rect">
            <a:avLst/>
          </a:prstGeom>
        </p:spPr>
      </p:pic>
      <p:sp>
        <p:nvSpPr>
          <p:cNvPr id="3" name="Rectangle 2"/>
          <p:cNvSpPr/>
          <p:nvPr/>
        </p:nvSpPr>
        <p:spPr>
          <a:xfrm>
            <a:off x="0" y="0"/>
            <a:ext cx="3290596"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5641" y="2035076"/>
            <a:ext cx="2699313" cy="2308324"/>
          </a:xfrm>
          <a:prstGeom prst="rect">
            <a:avLst/>
          </a:prstGeom>
          <a:noFill/>
        </p:spPr>
        <p:txBody>
          <a:bodyPr wrap="square" rtlCol="0">
            <a:spAutoFit/>
          </a:bodyPr>
          <a:lstStyle/>
          <a:p>
            <a:r>
              <a:rPr lang="en-US" sz="3600" dirty="0">
                <a:solidFill>
                  <a:schemeClr val="bg1"/>
                </a:solidFill>
              </a:rPr>
              <a:t>THE CHALLENGE:    WHAT DATA TELL US</a:t>
            </a:r>
            <a:endParaRPr lang="en-US" sz="3600" dirty="0"/>
          </a:p>
        </p:txBody>
      </p:sp>
    </p:spTree>
    <p:extLst>
      <p:ext uri="{BB962C8B-B14F-4D97-AF65-F5344CB8AC3E}">
        <p14:creationId xmlns:p14="http://schemas.microsoft.com/office/powerpoint/2010/main" val="192086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97085" cy="6858000"/>
          </a:xfrm>
          <a:prstGeom prst="rect">
            <a:avLst/>
          </a:prstGeom>
        </p:spPr>
      </p:pic>
      <p:sp>
        <p:nvSpPr>
          <p:cNvPr id="5" name="Rectangle 4"/>
          <p:cNvSpPr/>
          <p:nvPr/>
        </p:nvSpPr>
        <p:spPr>
          <a:xfrm>
            <a:off x="9233480" y="0"/>
            <a:ext cx="2958520" cy="6858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497291" y="2170019"/>
            <a:ext cx="2958293" cy="2308324"/>
          </a:xfrm>
          <a:prstGeom prst="rect">
            <a:avLst/>
          </a:prstGeom>
          <a:noFill/>
        </p:spPr>
        <p:txBody>
          <a:bodyPr wrap="square" rtlCol="0">
            <a:spAutoFit/>
          </a:bodyPr>
          <a:lstStyle/>
          <a:p>
            <a:r>
              <a:rPr lang="en-US" sz="3600" dirty="0" smtClean="0"/>
              <a:t>SOLUTIONS:    </a:t>
            </a:r>
            <a:r>
              <a:rPr lang="en-US" sz="3600" dirty="0"/>
              <a:t>WHAT </a:t>
            </a:r>
            <a:r>
              <a:rPr lang="en-US" sz="3600" dirty="0" smtClean="0"/>
              <a:t>RESEARCH INDICATES</a:t>
            </a:r>
            <a:endParaRPr lang="en-US" sz="3600" dirty="0"/>
          </a:p>
        </p:txBody>
      </p:sp>
    </p:spTree>
    <p:extLst>
      <p:ext uri="{BB962C8B-B14F-4D97-AF65-F5344CB8AC3E}">
        <p14:creationId xmlns:p14="http://schemas.microsoft.com/office/powerpoint/2010/main" val="1012775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15" y="0"/>
            <a:ext cx="10297085" cy="6858000"/>
          </a:xfrm>
          <a:prstGeom prst="rect">
            <a:avLst/>
          </a:prstGeom>
        </p:spPr>
      </p:pic>
      <p:sp>
        <p:nvSpPr>
          <p:cNvPr id="5" name="Rectangle 4"/>
          <p:cNvSpPr/>
          <p:nvPr/>
        </p:nvSpPr>
        <p:spPr>
          <a:xfrm>
            <a:off x="-1" y="0"/>
            <a:ext cx="4551219" cy="6858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77753" y="117693"/>
            <a:ext cx="3525545" cy="6740307"/>
          </a:xfrm>
          <a:prstGeom prst="rect">
            <a:avLst/>
          </a:prstGeom>
          <a:noFill/>
        </p:spPr>
        <p:txBody>
          <a:bodyPr wrap="square" rtlCol="0">
            <a:spAutoFit/>
          </a:bodyPr>
          <a:lstStyle/>
          <a:p>
            <a:r>
              <a:rPr lang="en-US" sz="3600" dirty="0" smtClean="0">
                <a:solidFill>
                  <a:schemeClr val="bg1"/>
                </a:solidFill>
              </a:rPr>
              <a:t>HYPOTHESIS</a:t>
            </a:r>
          </a:p>
          <a:p>
            <a:r>
              <a:rPr lang="en-US" dirty="0">
                <a:solidFill>
                  <a:schemeClr val="bg1"/>
                </a:solidFill>
              </a:rPr>
              <a:t/>
            </a:r>
            <a:br>
              <a:rPr lang="en-US" dirty="0">
                <a:solidFill>
                  <a:schemeClr val="bg1"/>
                </a:solidFill>
              </a:rPr>
            </a:br>
            <a:r>
              <a:rPr lang="en-US" sz="2400" dirty="0">
                <a:solidFill>
                  <a:schemeClr val="bg1"/>
                </a:solidFill>
              </a:rPr>
              <a:t>If a family receives effective services (which includes but is not limited to a dependable collaboration between the workers of the Family Service Unit and the Preventive agency, along with the Family Service Unit meeting the required monthly home visit to the family), we will be able decrease the frequency of a new alleged maltreatment report. </a:t>
            </a:r>
          </a:p>
          <a:p>
            <a:pPr algn="ctr"/>
            <a:endParaRPr lang="en-US" dirty="0"/>
          </a:p>
        </p:txBody>
      </p:sp>
    </p:spTree>
    <p:extLst>
      <p:ext uri="{BB962C8B-B14F-4D97-AF65-F5344CB8AC3E}">
        <p14:creationId xmlns:p14="http://schemas.microsoft.com/office/powerpoint/2010/main" val="428883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303099" cy="6858000"/>
          </a:xfrm>
          <a:prstGeom prst="rect">
            <a:avLst/>
          </a:prstGeom>
        </p:spPr>
      </p:pic>
      <p:sp>
        <p:nvSpPr>
          <p:cNvPr id="5" name="Rectangle 4"/>
          <p:cNvSpPr/>
          <p:nvPr/>
        </p:nvSpPr>
        <p:spPr>
          <a:xfrm>
            <a:off x="9233480" y="0"/>
            <a:ext cx="2958520" cy="6858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476509" y="2828835"/>
            <a:ext cx="2958293" cy="1200329"/>
          </a:xfrm>
          <a:prstGeom prst="rect">
            <a:avLst/>
          </a:prstGeom>
          <a:noFill/>
        </p:spPr>
        <p:txBody>
          <a:bodyPr wrap="square" rtlCol="0">
            <a:spAutoFit/>
          </a:bodyPr>
          <a:lstStyle/>
          <a:p>
            <a:r>
              <a:rPr lang="en-US" sz="3600" dirty="0" smtClean="0">
                <a:solidFill>
                  <a:schemeClr val="bg1"/>
                </a:solidFill>
              </a:rPr>
              <a:t>INNOVATION</a:t>
            </a:r>
          </a:p>
          <a:p>
            <a:r>
              <a:rPr lang="en-US" sz="3600" dirty="0" smtClean="0">
                <a:solidFill>
                  <a:schemeClr val="bg1"/>
                </a:solidFill>
              </a:rPr>
              <a:t>ACTIVITIES</a:t>
            </a:r>
            <a:endParaRPr lang="en-US" sz="3600" dirty="0"/>
          </a:p>
        </p:txBody>
      </p:sp>
    </p:spTree>
    <p:extLst>
      <p:ext uri="{BB962C8B-B14F-4D97-AF65-F5344CB8AC3E}">
        <p14:creationId xmlns:p14="http://schemas.microsoft.com/office/powerpoint/2010/main" val="209689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15" y="0"/>
            <a:ext cx="10297085" cy="6858000"/>
          </a:xfrm>
          <a:prstGeom prst="rect">
            <a:avLst/>
          </a:prstGeom>
        </p:spPr>
      </p:pic>
      <p:sp>
        <p:nvSpPr>
          <p:cNvPr id="6" name="Rectangle 5"/>
          <p:cNvSpPr/>
          <p:nvPr/>
        </p:nvSpPr>
        <p:spPr>
          <a:xfrm>
            <a:off x="0" y="0"/>
            <a:ext cx="2958520" cy="685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7664" y="2828835"/>
            <a:ext cx="2958293" cy="1200329"/>
          </a:xfrm>
          <a:prstGeom prst="rect">
            <a:avLst/>
          </a:prstGeom>
          <a:noFill/>
        </p:spPr>
        <p:txBody>
          <a:bodyPr wrap="square" rtlCol="0">
            <a:spAutoFit/>
          </a:bodyPr>
          <a:lstStyle/>
          <a:p>
            <a:r>
              <a:rPr lang="en-US" sz="3600" dirty="0" smtClean="0"/>
              <a:t>EVALUATING</a:t>
            </a:r>
          </a:p>
          <a:p>
            <a:r>
              <a:rPr lang="en-US" sz="3600" dirty="0" smtClean="0"/>
              <a:t>PROGRESS</a:t>
            </a:r>
            <a:endParaRPr lang="en-US" sz="3600" dirty="0"/>
          </a:p>
        </p:txBody>
      </p:sp>
    </p:spTree>
    <p:extLst>
      <p:ext uri="{BB962C8B-B14F-4D97-AF65-F5344CB8AC3E}">
        <p14:creationId xmlns:p14="http://schemas.microsoft.com/office/powerpoint/2010/main" val="3812650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0"/>
            <a:ext cx="6372106"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07948" y="852483"/>
            <a:ext cx="5346343" cy="5153034"/>
          </a:xfrm>
        </p:spPr>
        <p:txBody>
          <a:bodyPr>
            <a:normAutofit fontScale="92500" lnSpcReduction="10000"/>
          </a:bodyPr>
          <a:lstStyle/>
          <a:p>
            <a:pPr marL="0" indent="0">
              <a:lnSpc>
                <a:spcPct val="100000"/>
              </a:lnSpc>
              <a:spcBef>
                <a:spcPts val="0"/>
              </a:spcBef>
              <a:buNone/>
            </a:pPr>
            <a:r>
              <a:rPr lang="en-US" sz="4700" dirty="0" smtClean="0">
                <a:solidFill>
                  <a:schemeClr val="bg1"/>
                </a:solidFill>
              </a:rPr>
              <a:t>Learn More</a:t>
            </a:r>
          </a:p>
          <a:p>
            <a:pPr marL="0" indent="0">
              <a:lnSpc>
                <a:spcPct val="100000"/>
              </a:lnSpc>
              <a:spcBef>
                <a:spcPts val="0"/>
              </a:spcBef>
              <a:buNone/>
            </a:pPr>
            <a:endParaRPr lang="en-US" sz="4700" dirty="0" smtClean="0">
              <a:solidFill>
                <a:schemeClr val="bg1"/>
              </a:solidFill>
            </a:endParaRPr>
          </a:p>
          <a:p>
            <a:pPr marL="0" indent="0">
              <a:lnSpc>
                <a:spcPct val="100000"/>
              </a:lnSpc>
              <a:spcBef>
                <a:spcPts val="0"/>
              </a:spcBef>
              <a:buNone/>
            </a:pPr>
            <a:r>
              <a:rPr lang="en-US" dirty="0">
                <a:solidFill>
                  <a:schemeClr val="bg1"/>
                </a:solidFill>
              </a:rPr>
              <a:t>NYC Data Leader Innovation Team  </a:t>
            </a:r>
            <a:br>
              <a:rPr lang="en-US" dirty="0">
                <a:solidFill>
                  <a:schemeClr val="bg1"/>
                </a:solidFill>
              </a:rPr>
            </a:br>
            <a:r>
              <a:rPr lang="en-US" dirty="0" err="1">
                <a:solidFill>
                  <a:schemeClr val="bg1"/>
                </a:solidFill>
              </a:rPr>
              <a:t>Isiaka</a:t>
            </a:r>
            <a:r>
              <a:rPr lang="en-US" dirty="0">
                <a:solidFill>
                  <a:schemeClr val="bg1"/>
                </a:solidFill>
              </a:rPr>
              <a:t> </a:t>
            </a:r>
            <a:r>
              <a:rPr lang="en-US" dirty="0" err="1">
                <a:solidFill>
                  <a:schemeClr val="bg1"/>
                </a:solidFill>
              </a:rPr>
              <a:t>Oyesile</a:t>
            </a:r>
            <a:r>
              <a:rPr lang="en-US" dirty="0">
                <a:solidFill>
                  <a:schemeClr val="bg1"/>
                </a:solidFill>
              </a:rPr>
              <a:t>, Child Protection Manager</a:t>
            </a:r>
          </a:p>
          <a:p>
            <a:pPr marL="0" indent="0">
              <a:lnSpc>
                <a:spcPct val="100000"/>
              </a:lnSpc>
              <a:spcBef>
                <a:spcPts val="0"/>
              </a:spcBef>
              <a:buNone/>
            </a:pPr>
            <a:r>
              <a:rPr lang="en-US" dirty="0" err="1">
                <a:solidFill>
                  <a:schemeClr val="bg1"/>
                </a:solidFill>
              </a:rPr>
              <a:t>isiaka.oyesile@acs.nyc.gov</a:t>
            </a:r>
            <a:r>
              <a:rPr lang="en-US" dirty="0">
                <a:solidFill>
                  <a:schemeClr val="bg1"/>
                </a:solidFill>
              </a:rPr>
              <a:t> </a:t>
            </a:r>
          </a:p>
          <a:p>
            <a:pPr marL="0" indent="0">
              <a:lnSpc>
                <a:spcPct val="100000"/>
              </a:lnSpc>
              <a:spcBef>
                <a:spcPts val="0"/>
              </a:spcBef>
              <a:buNone/>
            </a:pPr>
            <a:r>
              <a:rPr lang="en-US" dirty="0">
                <a:solidFill>
                  <a:schemeClr val="bg1"/>
                </a:solidFill>
              </a:rPr>
              <a:t/>
            </a:r>
            <a:br>
              <a:rPr lang="en-US" dirty="0">
                <a:solidFill>
                  <a:schemeClr val="bg1"/>
                </a:solidFill>
              </a:rPr>
            </a:br>
            <a:r>
              <a:rPr lang="en-US" dirty="0">
                <a:solidFill>
                  <a:schemeClr val="bg1"/>
                </a:solidFill>
              </a:rPr>
              <a:t>Brooklyn West Family Service Unit</a:t>
            </a:r>
            <a:br>
              <a:rPr lang="en-US" dirty="0">
                <a:solidFill>
                  <a:schemeClr val="bg1"/>
                </a:solidFill>
              </a:rPr>
            </a:br>
            <a:r>
              <a:rPr lang="en-US" dirty="0">
                <a:solidFill>
                  <a:schemeClr val="bg1"/>
                </a:solidFill>
              </a:rPr>
              <a:t>David </a:t>
            </a:r>
            <a:r>
              <a:rPr lang="en-US" dirty="0" err="1">
                <a:solidFill>
                  <a:schemeClr val="bg1"/>
                </a:solidFill>
              </a:rPr>
              <a:t>Reznik</a:t>
            </a:r>
            <a:r>
              <a:rPr lang="en-US" dirty="0">
                <a:solidFill>
                  <a:schemeClr val="bg1"/>
                </a:solidFill>
              </a:rPr>
              <a:t>, Child Protection Manager</a:t>
            </a:r>
            <a:br>
              <a:rPr lang="en-US" dirty="0">
                <a:solidFill>
                  <a:schemeClr val="bg1"/>
                </a:solidFill>
              </a:rPr>
            </a:br>
            <a:r>
              <a:rPr lang="en-US" dirty="0">
                <a:solidFill>
                  <a:schemeClr val="bg1"/>
                </a:solidFill>
              </a:rPr>
              <a:t>Bronx South Administration</a:t>
            </a:r>
          </a:p>
          <a:p>
            <a:pPr marL="0" indent="0">
              <a:lnSpc>
                <a:spcPct val="100000"/>
              </a:lnSpc>
              <a:spcBef>
                <a:spcPts val="0"/>
              </a:spcBef>
              <a:buNone/>
            </a:pPr>
            <a:r>
              <a:rPr lang="en-US" dirty="0" err="1">
                <a:solidFill>
                  <a:schemeClr val="bg1"/>
                </a:solidFill>
              </a:rPr>
              <a:t>David.Reznik@acs.nyc</a:t>
            </a:r>
            <a:endParaRPr lang="en-US" dirty="0">
              <a:solidFill>
                <a:schemeClr val="bg1"/>
              </a:solidFill>
            </a:endParaRPr>
          </a:p>
          <a:p>
            <a:pPr marL="0" indent="0">
              <a:lnSpc>
                <a:spcPct val="100000"/>
              </a:lnSpc>
              <a:spcBef>
                <a:spcPts val="0"/>
              </a:spcBef>
              <a:buNone/>
            </a:pPr>
            <a:endParaRPr lang="en-US"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008" y="438478"/>
            <a:ext cx="4088592" cy="44616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008" y="5199812"/>
            <a:ext cx="4266392" cy="1074391"/>
          </a:xfrm>
          <a:prstGeom prst="rect">
            <a:avLst/>
          </a:prstGeom>
        </p:spPr>
      </p:pic>
    </p:spTree>
    <p:extLst>
      <p:ext uri="{BB962C8B-B14F-4D97-AF65-F5344CB8AC3E}">
        <p14:creationId xmlns:p14="http://schemas.microsoft.com/office/powerpoint/2010/main" val="3479701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38</Words>
  <Application>Microsoft Macintosh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Supportive Services Role in Decreasing Repeat Alleged Maltreatment Reports on Family Service cases.    Isiaka Oyesile, Child Protection Manager Brooklyn West Family Service Unit David Reznik, Child Protection Manager Bronx South Administration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Children and Families</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DCFSTUDENT29</dc:creator>
  <cp:lastModifiedBy>Dominic Cappello</cp:lastModifiedBy>
  <cp:revision>36</cp:revision>
  <cp:lastPrinted>2017-06-16T18:11:30Z</cp:lastPrinted>
  <dcterms:created xsi:type="dcterms:W3CDTF">2017-06-16T14:27:39Z</dcterms:created>
  <dcterms:modified xsi:type="dcterms:W3CDTF">2017-08-12T15:13:57Z</dcterms:modified>
</cp:coreProperties>
</file>