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2" r:id="rId3"/>
    <p:sldId id="264" r:id="rId4"/>
    <p:sldId id="263" r:id="rId5"/>
    <p:sldId id="265" r:id="rId6"/>
    <p:sldId id="260" r:id="rId7"/>
    <p:sldId id="261" r:id="rId8"/>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84" autoAdjust="0"/>
    <p:restoredTop sz="94660"/>
  </p:normalViewPr>
  <p:slideViewPr>
    <p:cSldViewPr snapToGrid="0">
      <p:cViewPr varScale="1">
        <p:scale>
          <a:sx n="101" d="100"/>
          <a:sy n="101" d="100"/>
        </p:scale>
        <p:origin x="232" y="1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F8C01C-E534-4F6A-B91E-6212A81C5119}" type="datetimeFigureOut">
              <a:rPr lang="en-US" smtClean="0"/>
              <a:t>8/11/17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81665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F8C01C-E534-4F6A-B91E-6212A81C5119}" type="datetimeFigureOut">
              <a:rPr lang="en-US" smtClean="0"/>
              <a:t>8/11/17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9386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F8C01C-E534-4F6A-B91E-6212A81C5119}" type="datetimeFigureOut">
              <a:rPr lang="en-US" smtClean="0"/>
              <a:t>8/11/17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120306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F8C01C-E534-4F6A-B91E-6212A81C5119}" type="datetimeFigureOut">
              <a:rPr lang="en-US" smtClean="0"/>
              <a:t>8/11/17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183347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F8C01C-E534-4F6A-B91E-6212A81C5119}" type="datetimeFigureOut">
              <a:rPr lang="en-US" smtClean="0"/>
              <a:t>8/11/17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377875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F8C01C-E534-4F6A-B91E-6212A81C5119}" type="datetimeFigureOut">
              <a:rPr lang="en-US" smtClean="0"/>
              <a:t>8/11/17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215133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F8C01C-E534-4F6A-B91E-6212A81C5119}" type="datetimeFigureOut">
              <a:rPr lang="en-US" smtClean="0"/>
              <a:t>8/11/17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2666170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F8C01C-E534-4F6A-B91E-6212A81C5119}" type="datetimeFigureOut">
              <a:rPr lang="en-US" smtClean="0"/>
              <a:t>8/11/17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2440609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F8C01C-E534-4F6A-B91E-6212A81C5119}" type="datetimeFigureOut">
              <a:rPr lang="en-US" smtClean="0"/>
              <a:t>8/11/17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293384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F8C01C-E534-4F6A-B91E-6212A81C5119}" type="datetimeFigureOut">
              <a:rPr lang="en-US" smtClean="0"/>
              <a:t>8/11/17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428275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F8C01C-E534-4F6A-B91E-6212A81C5119}" type="datetimeFigureOut">
              <a:rPr lang="en-US" smtClean="0"/>
              <a:t>8/11/17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C093E-EF02-4D1A-99F7-3D5734F7B1AC}" type="slidenum">
              <a:rPr lang="en-US" smtClean="0"/>
              <a:t>‹#›</a:t>
            </a:fld>
            <a:endParaRPr lang="en-US"/>
          </a:p>
        </p:txBody>
      </p:sp>
    </p:spTree>
    <p:extLst>
      <p:ext uri="{BB962C8B-B14F-4D97-AF65-F5344CB8AC3E}">
        <p14:creationId xmlns:p14="http://schemas.microsoft.com/office/powerpoint/2010/main" val="2366850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8C01C-E534-4F6A-B91E-6212A81C5119}" type="datetimeFigureOut">
              <a:rPr lang="en-US" smtClean="0"/>
              <a:t>8/11/17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C093E-EF02-4D1A-99F7-3D5734F7B1AC}" type="slidenum">
              <a:rPr lang="en-US" smtClean="0"/>
              <a:t>‹#›</a:t>
            </a:fld>
            <a:endParaRPr lang="en-US"/>
          </a:p>
        </p:txBody>
      </p:sp>
    </p:spTree>
    <p:extLst>
      <p:ext uri="{BB962C8B-B14F-4D97-AF65-F5344CB8AC3E}">
        <p14:creationId xmlns:p14="http://schemas.microsoft.com/office/powerpoint/2010/main" val="200987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72216" cy="68629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322" y="514678"/>
            <a:ext cx="4561573" cy="5833543"/>
          </a:xfrm>
        </p:spPr>
        <p:txBody>
          <a:bodyPr>
            <a:normAutofit fontScale="90000"/>
          </a:bodyPr>
          <a:lstStyle/>
          <a:p>
            <a:r>
              <a:rPr lang="en-US" dirty="0">
                <a:solidFill>
                  <a:schemeClr val="bg1"/>
                </a:solidFill>
              </a:rPr>
              <a:t>Supportive Services Role in Decreasing Repeat Alleged Maltreatment Reports on Family Service cases.</a:t>
            </a:r>
            <a:r>
              <a:rPr lang="en-US">
                <a:solidFill>
                  <a:schemeClr val="bg1"/>
                </a:solidFill>
              </a:rPr>
              <a:t/>
            </a:r>
            <a:br>
              <a:rPr lang="en-US">
                <a:solidFill>
                  <a:schemeClr val="bg1"/>
                </a:solidFill>
              </a:rPr>
            </a:br>
            <a:r>
              <a:rPr lang="en-US" b="1" dirty="0" smtClean="0"/>
              <a:t>Team  </a:t>
            </a:r>
            <a:r>
              <a:rPr lang="en-US" dirty="0">
                <a:solidFill>
                  <a:schemeClr val="bg1"/>
                </a:solidFill>
              </a:rPr>
              <a:t/>
            </a:r>
            <a:br>
              <a:rPr lang="en-US" dirty="0">
                <a:solidFill>
                  <a:schemeClr val="bg1"/>
                </a:solidFill>
              </a:rPr>
            </a:br>
            <a:r>
              <a:rPr lang="en-US" sz="2700" dirty="0" err="1">
                <a:solidFill>
                  <a:schemeClr val="bg1"/>
                </a:solidFill>
              </a:rPr>
              <a:t>Isiaka</a:t>
            </a:r>
            <a:r>
              <a:rPr lang="en-US" sz="2700" dirty="0">
                <a:solidFill>
                  <a:schemeClr val="bg1"/>
                </a:solidFill>
              </a:rPr>
              <a:t> </a:t>
            </a:r>
            <a:r>
              <a:rPr lang="en-US" sz="2700" dirty="0" err="1">
                <a:solidFill>
                  <a:schemeClr val="bg1"/>
                </a:solidFill>
              </a:rPr>
              <a:t>Oyesile</a:t>
            </a:r>
            <a:r>
              <a:rPr lang="en-US" sz="2700" dirty="0">
                <a:solidFill>
                  <a:schemeClr val="bg1"/>
                </a:solidFill>
              </a:rPr>
              <a:t>, Child Protection Manager</a:t>
            </a:r>
            <a:br>
              <a:rPr lang="en-US" sz="2700" dirty="0">
                <a:solidFill>
                  <a:schemeClr val="bg1"/>
                </a:solidFill>
              </a:rPr>
            </a:br>
            <a:r>
              <a:rPr lang="en-US" sz="2700" dirty="0">
                <a:solidFill>
                  <a:schemeClr val="bg1"/>
                </a:solidFill>
              </a:rPr>
              <a:t>Brooklyn West Family Service Unit</a:t>
            </a:r>
            <a:br>
              <a:rPr lang="en-US" sz="2700" dirty="0">
                <a:solidFill>
                  <a:schemeClr val="bg1"/>
                </a:solidFill>
              </a:rPr>
            </a:br>
            <a:r>
              <a:rPr lang="en-US" sz="2700" dirty="0">
                <a:solidFill>
                  <a:schemeClr val="bg1"/>
                </a:solidFill>
              </a:rPr>
              <a:t>David </a:t>
            </a:r>
            <a:r>
              <a:rPr lang="en-US" sz="2700" dirty="0" err="1">
                <a:solidFill>
                  <a:schemeClr val="bg1"/>
                </a:solidFill>
              </a:rPr>
              <a:t>Reznik</a:t>
            </a:r>
            <a:r>
              <a:rPr lang="en-US" sz="2700" dirty="0">
                <a:solidFill>
                  <a:schemeClr val="bg1"/>
                </a:solidFill>
              </a:rPr>
              <a:t>, Child Protection Manager</a:t>
            </a:r>
            <a:br>
              <a:rPr lang="en-US" sz="2700" dirty="0">
                <a:solidFill>
                  <a:schemeClr val="bg1"/>
                </a:solidFill>
              </a:rPr>
            </a:br>
            <a:r>
              <a:rPr lang="en-US" sz="2700" dirty="0">
                <a:solidFill>
                  <a:schemeClr val="bg1"/>
                </a:solidFill>
              </a:rPr>
              <a:t>Bronx South Administration</a:t>
            </a:r>
          </a:p>
        </p:txBody>
      </p:sp>
      <p:sp>
        <p:nvSpPr>
          <p:cNvPr id="5" name="Rectangle 4"/>
          <p:cNvSpPr/>
          <p:nvPr/>
        </p:nvSpPr>
        <p:spPr>
          <a:xfrm>
            <a:off x="6072216" y="0"/>
            <a:ext cx="6119784" cy="686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508" y="514678"/>
            <a:ext cx="4088592" cy="44616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508" y="5276012"/>
            <a:ext cx="4266392" cy="1074391"/>
          </a:xfrm>
          <a:prstGeom prst="rect">
            <a:avLst/>
          </a:prstGeom>
        </p:spPr>
      </p:pic>
    </p:spTree>
    <p:extLst>
      <p:ext uri="{BB962C8B-B14F-4D97-AF65-F5344CB8AC3E}">
        <p14:creationId xmlns:p14="http://schemas.microsoft.com/office/powerpoint/2010/main" val="4207658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578478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14400" y="1588168"/>
            <a:ext cx="4109987" cy="3785652"/>
          </a:xfrm>
          <a:prstGeom prst="rect">
            <a:avLst/>
          </a:prstGeom>
          <a:noFill/>
        </p:spPr>
        <p:txBody>
          <a:bodyPr wrap="square" rtlCol="0">
            <a:spAutoFit/>
          </a:bodyPr>
          <a:lstStyle/>
          <a:p>
            <a:r>
              <a:rPr lang="en-US" sz="6000" dirty="0">
                <a:solidFill>
                  <a:schemeClr val="bg1"/>
                </a:solidFill>
              </a:rPr>
              <a:t>THE CHALLENGE:    WHAT DATA TELL US</a:t>
            </a:r>
            <a:endParaRPr lang="en-US" sz="6000" dirty="0"/>
          </a:p>
        </p:txBody>
      </p:sp>
      <p:sp>
        <p:nvSpPr>
          <p:cNvPr id="4" name="TextBox 3"/>
          <p:cNvSpPr txBox="1"/>
          <p:nvPr/>
        </p:nvSpPr>
        <p:spPr>
          <a:xfrm>
            <a:off x="6112042" y="1078029"/>
            <a:ext cx="5832910" cy="4524315"/>
          </a:xfrm>
          <a:prstGeom prst="rect">
            <a:avLst/>
          </a:prstGeom>
          <a:noFill/>
        </p:spPr>
        <p:txBody>
          <a:bodyPr wrap="square" rtlCol="0">
            <a:spAutoFit/>
          </a:bodyPr>
          <a:lstStyle/>
          <a:p>
            <a:r>
              <a:rPr lang="en-US" sz="2400" dirty="0"/>
              <a:t>NYC Administration for Children Services is challenged with the frequency rate of new alleged maltreatment report concerning families who are being serviced by the Family Service Unit (FSU). </a:t>
            </a:r>
            <a:br>
              <a:rPr lang="en-US" sz="2400" dirty="0"/>
            </a:br>
            <a:r>
              <a:rPr lang="en-US" sz="2400" dirty="0"/>
              <a:t/>
            </a:r>
            <a:br>
              <a:rPr lang="en-US" sz="2400" dirty="0"/>
            </a:br>
            <a:r>
              <a:rPr lang="en-US" sz="2400" dirty="0"/>
              <a:t>-NYC Repeat Maltreatment Investigation Report (years 2014, 2015 and 2016).</a:t>
            </a:r>
            <a:br>
              <a:rPr lang="en-US" sz="2400" dirty="0"/>
            </a:br>
            <a:r>
              <a:rPr lang="en-US" sz="2400" dirty="0"/>
              <a:t>-NYC Face to Face FSU Report (years 2014 and 2015).</a:t>
            </a:r>
            <a:br>
              <a:rPr lang="en-US" sz="2400" dirty="0"/>
            </a:br>
            <a:r>
              <a:rPr lang="en-US" sz="2400" dirty="0"/>
              <a:t>-Sampling and Case Review of FSU Service cases.</a:t>
            </a:r>
          </a:p>
        </p:txBody>
      </p:sp>
    </p:spTree>
    <p:extLst>
      <p:ext uri="{BB962C8B-B14F-4D97-AF65-F5344CB8AC3E}">
        <p14:creationId xmlns:p14="http://schemas.microsoft.com/office/powerpoint/2010/main" val="1920867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2983" y="1381225"/>
            <a:ext cx="4494998" cy="3888607"/>
          </a:xfrm>
        </p:spPr>
        <p:txBody>
          <a:bodyPr>
            <a:normAutofit fontScale="90000"/>
          </a:bodyPr>
          <a:lstStyle/>
          <a:p>
            <a:r>
              <a:rPr lang="en-US" dirty="0" smtClean="0"/>
              <a:t/>
            </a:r>
            <a:br>
              <a:rPr lang="en-US" dirty="0" smtClean="0"/>
            </a:br>
            <a:r>
              <a:rPr lang="en-US" sz="2700" dirty="0" smtClean="0"/>
              <a:t/>
            </a:r>
            <a:br>
              <a:rPr lang="en-US" sz="2700" dirty="0" smtClean="0"/>
            </a:br>
            <a:r>
              <a:rPr lang="en-US" sz="2800" dirty="0"/>
              <a:t>Research demonstrates if a family who had a previous indicated maltreatment report (regardless whether the children were remanded in or out foster care), were provided with supportive services (such as a Preventive Service Agency) the rate of a repeated maltreatment report is less than to those families who have not received any additional </a:t>
            </a:r>
            <a:r>
              <a:rPr lang="en-US" sz="2800"/>
              <a:t>support</a:t>
            </a:r>
            <a:r>
              <a:rPr lang="en-US" sz="2800" smtClean="0"/>
              <a:t>. </a:t>
            </a:r>
            <a:r>
              <a:rPr lang="en-US" dirty="0" smtClean="0"/>
              <a:t/>
            </a:r>
            <a:br>
              <a:rPr lang="en-US" dirty="0" smtClean="0"/>
            </a:br>
            <a:endParaRPr lang="en-US" dirty="0"/>
          </a:p>
        </p:txBody>
      </p:sp>
      <p:sp>
        <p:nvSpPr>
          <p:cNvPr id="3" name="Content Placeholder 2"/>
          <p:cNvSpPr>
            <a:spLocks noGrp="1"/>
          </p:cNvSpPr>
          <p:nvPr>
            <p:ph idx="1"/>
          </p:nvPr>
        </p:nvSpPr>
        <p:spPr>
          <a:xfrm>
            <a:off x="838200" y="1825625"/>
            <a:ext cx="4186187" cy="4351338"/>
          </a:xfrm>
        </p:spPr>
        <p:txBody>
          <a:bodyPr/>
          <a:lstStyle/>
          <a:p>
            <a:endParaRPr lang="en-US" dirty="0"/>
          </a:p>
        </p:txBody>
      </p:sp>
      <p:sp>
        <p:nvSpPr>
          <p:cNvPr id="5" name="Rectangle 4"/>
          <p:cNvSpPr/>
          <p:nvPr/>
        </p:nvSpPr>
        <p:spPr>
          <a:xfrm>
            <a:off x="-1" y="0"/>
            <a:ext cx="578478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4400" y="1588168"/>
            <a:ext cx="4109987" cy="3785652"/>
          </a:xfrm>
          <a:prstGeom prst="rect">
            <a:avLst/>
          </a:prstGeom>
          <a:noFill/>
        </p:spPr>
        <p:txBody>
          <a:bodyPr wrap="square" rtlCol="0">
            <a:spAutoFit/>
          </a:bodyPr>
          <a:lstStyle/>
          <a:p>
            <a:r>
              <a:rPr lang="en-US" sz="6000" dirty="0" smtClean="0">
                <a:solidFill>
                  <a:schemeClr val="bg1"/>
                </a:solidFill>
              </a:rPr>
              <a:t>SOLUTIONS:    </a:t>
            </a:r>
            <a:r>
              <a:rPr lang="en-US" sz="6000" dirty="0">
                <a:solidFill>
                  <a:schemeClr val="bg1"/>
                </a:solidFill>
              </a:rPr>
              <a:t>WHAT </a:t>
            </a:r>
            <a:r>
              <a:rPr lang="en-US" sz="6000" dirty="0" smtClean="0">
                <a:solidFill>
                  <a:schemeClr val="bg1"/>
                </a:solidFill>
              </a:rPr>
              <a:t>RESEARCH INDICATES</a:t>
            </a:r>
            <a:endParaRPr lang="en-US" sz="6000" dirty="0"/>
          </a:p>
        </p:txBody>
      </p:sp>
    </p:spTree>
    <p:extLst>
      <p:ext uri="{BB962C8B-B14F-4D97-AF65-F5344CB8AC3E}">
        <p14:creationId xmlns:p14="http://schemas.microsoft.com/office/powerpoint/2010/main" val="1012775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 y="0"/>
            <a:ext cx="5784783"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84782" y="0"/>
            <a:ext cx="6407217"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art 6"/>
          <p:cNvSpPr/>
          <p:nvPr/>
        </p:nvSpPr>
        <p:spPr>
          <a:xfrm>
            <a:off x="548640" y="1251285"/>
            <a:ext cx="4620126" cy="4774130"/>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p:cNvSpPr txBox="1"/>
          <p:nvPr/>
        </p:nvSpPr>
        <p:spPr>
          <a:xfrm>
            <a:off x="6221127" y="982176"/>
            <a:ext cx="5534526" cy="4893647"/>
          </a:xfrm>
          <a:prstGeom prst="rect">
            <a:avLst/>
          </a:prstGeom>
          <a:noFill/>
        </p:spPr>
        <p:txBody>
          <a:bodyPr wrap="square" rtlCol="0">
            <a:spAutoFit/>
          </a:bodyPr>
          <a:lstStyle/>
          <a:p>
            <a:r>
              <a:rPr lang="en-US" sz="6000" smtClean="0">
                <a:solidFill>
                  <a:schemeClr val="bg1"/>
                </a:solidFill>
              </a:rPr>
              <a:t>HYPOTHESIS</a:t>
            </a:r>
          </a:p>
          <a:p>
            <a:r>
              <a:rPr lang="en-US" dirty="0">
                <a:solidFill>
                  <a:schemeClr val="bg1"/>
                </a:solidFill>
              </a:rPr>
              <a:t/>
            </a:r>
            <a:br>
              <a:rPr lang="en-US" dirty="0">
                <a:solidFill>
                  <a:schemeClr val="bg1"/>
                </a:solidFill>
              </a:rPr>
            </a:br>
            <a:r>
              <a:rPr lang="en-US" sz="2400" dirty="0">
                <a:solidFill>
                  <a:schemeClr val="bg1"/>
                </a:solidFill>
              </a:rPr>
              <a:t>If a family receives effective services (which includes but is not limited to a dependable collaboration between the workers of the Family Service Unit and the Preventive agency, along with the Family Service Unit meeting the required monthly home visit to the family), we will be able decrease the frequency of a new alleged maltreatment report. </a:t>
            </a:r>
          </a:p>
          <a:p>
            <a:pPr algn="ctr"/>
            <a:endParaRPr lang="en-US" dirty="0"/>
          </a:p>
        </p:txBody>
      </p:sp>
    </p:spTree>
    <p:extLst>
      <p:ext uri="{BB962C8B-B14F-4D97-AF65-F5344CB8AC3E}">
        <p14:creationId xmlns:p14="http://schemas.microsoft.com/office/powerpoint/2010/main" val="428883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3190" y="394636"/>
            <a:ext cx="5139088" cy="5816977"/>
          </a:xfrm>
          <a:prstGeom prst="rect">
            <a:avLst/>
          </a:prstGeom>
          <a:noFill/>
        </p:spPr>
        <p:txBody>
          <a:bodyPr wrap="square" rtlCol="0">
            <a:spAutoFit/>
          </a:bodyPr>
          <a:lstStyle/>
          <a:p>
            <a:r>
              <a:rPr lang="en-US" sz="4400" smtClean="0"/>
              <a:t>INNOVATION ACTIVITIES</a:t>
            </a:r>
          </a:p>
          <a:p>
            <a:r>
              <a:rPr lang="en-US" sz="4400" dirty="0" smtClean="0"/>
              <a:t> </a:t>
            </a:r>
          </a:p>
          <a:p>
            <a:r>
              <a:rPr lang="en-US" sz="2400" dirty="0" smtClean="0"/>
              <a:t>Area</a:t>
            </a:r>
            <a:r>
              <a:rPr lang="en-US" sz="2400" dirty="0"/>
              <a:t>: Brooklyn West Zone G and Bronx South Zone F. </a:t>
            </a:r>
          </a:p>
          <a:p>
            <a:endParaRPr lang="en-US" sz="2400" dirty="0"/>
          </a:p>
          <a:p>
            <a:r>
              <a:rPr lang="en-US" sz="2400" dirty="0"/>
              <a:t>-Review data on families and Family Services</a:t>
            </a:r>
          </a:p>
          <a:p>
            <a:r>
              <a:rPr lang="en-US" sz="2400" dirty="0"/>
              <a:t>-Conduct Case Reviews</a:t>
            </a:r>
          </a:p>
          <a:p>
            <a:r>
              <a:rPr lang="en-US" sz="2400" dirty="0"/>
              <a:t>-Assess collaboration between Family Service Unit and Preventive</a:t>
            </a:r>
          </a:p>
          <a:p>
            <a:r>
              <a:rPr lang="en-US" sz="2400" dirty="0"/>
              <a:t>-Make recommendations to leadership for next steps based on best practice </a:t>
            </a:r>
          </a:p>
        </p:txBody>
      </p:sp>
      <p:sp>
        <p:nvSpPr>
          <p:cNvPr id="10" name="Rectangle 9"/>
          <p:cNvSpPr/>
          <p:nvPr/>
        </p:nvSpPr>
        <p:spPr>
          <a:xfrm>
            <a:off x="5727032" y="0"/>
            <a:ext cx="6464968"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Up Arrow 11"/>
          <p:cNvSpPr/>
          <p:nvPr/>
        </p:nvSpPr>
        <p:spPr>
          <a:xfrm>
            <a:off x="6333423" y="1366788"/>
            <a:ext cx="5502442" cy="4273616"/>
          </a:xfrm>
          <a:prstGeom prst="leftRigh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6891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778240"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ent Arrow 7"/>
          <p:cNvSpPr/>
          <p:nvPr/>
        </p:nvSpPr>
        <p:spPr>
          <a:xfrm>
            <a:off x="1078027" y="741145"/>
            <a:ext cx="7190074" cy="5265019"/>
          </a:xfrm>
          <a:prstGeom prst="ben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8778240" y="0"/>
            <a:ext cx="341376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27819" y="2887261"/>
            <a:ext cx="4317733" cy="1328921"/>
          </a:xfrm>
        </p:spPr>
        <p:txBody>
          <a:bodyPr/>
          <a:lstStyle/>
          <a:p>
            <a:r>
              <a:rPr lang="en-US" dirty="0" smtClean="0">
                <a:solidFill>
                  <a:schemeClr val="bg1"/>
                </a:solidFill>
              </a:rPr>
              <a:t>Evaluating Progress</a:t>
            </a:r>
            <a:endParaRPr lang="en-US" dirty="0">
              <a:solidFill>
                <a:schemeClr val="bg1"/>
              </a:solidFill>
            </a:endParaRPr>
          </a:p>
        </p:txBody>
      </p:sp>
    </p:spTree>
    <p:extLst>
      <p:ext uri="{BB962C8B-B14F-4D97-AF65-F5344CB8AC3E}">
        <p14:creationId xmlns:p14="http://schemas.microsoft.com/office/powerpoint/2010/main" val="3812650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 y="0"/>
            <a:ext cx="637210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07948" y="333365"/>
            <a:ext cx="5346343" cy="5153034"/>
          </a:xfrm>
        </p:spPr>
        <p:txBody>
          <a:bodyPr>
            <a:normAutofit fontScale="92500" lnSpcReduction="10000"/>
          </a:bodyPr>
          <a:lstStyle/>
          <a:p>
            <a:pPr marL="0" indent="0">
              <a:lnSpc>
                <a:spcPct val="100000"/>
              </a:lnSpc>
              <a:spcBef>
                <a:spcPts val="0"/>
              </a:spcBef>
              <a:buNone/>
            </a:pPr>
            <a:r>
              <a:rPr lang="en-US" sz="4700" dirty="0" smtClean="0">
                <a:solidFill>
                  <a:schemeClr val="bg1"/>
                </a:solidFill>
              </a:rPr>
              <a:t>Learn More</a:t>
            </a:r>
          </a:p>
          <a:p>
            <a:pPr marL="0" indent="0">
              <a:lnSpc>
                <a:spcPct val="100000"/>
              </a:lnSpc>
              <a:spcBef>
                <a:spcPts val="0"/>
              </a:spcBef>
              <a:buNone/>
            </a:pPr>
            <a:endParaRPr lang="en-US" sz="4700" dirty="0" smtClean="0">
              <a:solidFill>
                <a:schemeClr val="bg1"/>
              </a:solidFill>
            </a:endParaRPr>
          </a:p>
          <a:p>
            <a:pPr marL="0" indent="0">
              <a:lnSpc>
                <a:spcPct val="100000"/>
              </a:lnSpc>
              <a:spcBef>
                <a:spcPts val="0"/>
              </a:spcBef>
              <a:buNone/>
            </a:pPr>
            <a:r>
              <a:rPr lang="en-US" dirty="0">
                <a:solidFill>
                  <a:schemeClr val="bg1"/>
                </a:solidFill>
              </a:rPr>
              <a:t>NYC Data Leader Innovation Team  </a:t>
            </a:r>
            <a:br>
              <a:rPr lang="en-US" dirty="0">
                <a:solidFill>
                  <a:schemeClr val="bg1"/>
                </a:solidFill>
              </a:rPr>
            </a:br>
            <a:r>
              <a:rPr lang="en-US" dirty="0" err="1">
                <a:solidFill>
                  <a:schemeClr val="bg1"/>
                </a:solidFill>
              </a:rPr>
              <a:t>Isiaka</a:t>
            </a:r>
            <a:r>
              <a:rPr lang="en-US" dirty="0">
                <a:solidFill>
                  <a:schemeClr val="bg1"/>
                </a:solidFill>
              </a:rPr>
              <a:t> </a:t>
            </a:r>
            <a:r>
              <a:rPr lang="en-US" dirty="0" err="1">
                <a:solidFill>
                  <a:schemeClr val="bg1"/>
                </a:solidFill>
              </a:rPr>
              <a:t>Oyesile</a:t>
            </a:r>
            <a:r>
              <a:rPr lang="en-US" dirty="0">
                <a:solidFill>
                  <a:schemeClr val="bg1"/>
                </a:solidFill>
              </a:rPr>
              <a:t>, Child Protection Manager</a:t>
            </a:r>
          </a:p>
          <a:p>
            <a:pPr marL="0" indent="0">
              <a:lnSpc>
                <a:spcPct val="100000"/>
              </a:lnSpc>
              <a:spcBef>
                <a:spcPts val="0"/>
              </a:spcBef>
              <a:buNone/>
            </a:pPr>
            <a:r>
              <a:rPr lang="en-US" dirty="0" err="1">
                <a:solidFill>
                  <a:schemeClr val="bg1"/>
                </a:solidFill>
              </a:rPr>
              <a:t>isiaka.oyesile@acs.nyc.gov</a:t>
            </a:r>
            <a:r>
              <a:rPr lang="en-US" dirty="0">
                <a:solidFill>
                  <a:schemeClr val="bg1"/>
                </a:solidFill>
              </a:rPr>
              <a:t> </a:t>
            </a:r>
          </a:p>
          <a:p>
            <a:pPr marL="0" indent="0">
              <a:lnSpc>
                <a:spcPct val="100000"/>
              </a:lnSpc>
              <a:spcBef>
                <a:spcPts val="0"/>
              </a:spcBef>
              <a:buNone/>
            </a:pPr>
            <a:r>
              <a:rPr lang="en-US" dirty="0">
                <a:solidFill>
                  <a:schemeClr val="bg1"/>
                </a:solidFill>
              </a:rPr>
              <a:t/>
            </a:r>
            <a:br>
              <a:rPr lang="en-US" dirty="0">
                <a:solidFill>
                  <a:schemeClr val="bg1"/>
                </a:solidFill>
              </a:rPr>
            </a:br>
            <a:r>
              <a:rPr lang="en-US" dirty="0">
                <a:solidFill>
                  <a:schemeClr val="bg1"/>
                </a:solidFill>
              </a:rPr>
              <a:t>Brooklyn West Family Service Unit</a:t>
            </a:r>
            <a:br>
              <a:rPr lang="en-US" dirty="0">
                <a:solidFill>
                  <a:schemeClr val="bg1"/>
                </a:solidFill>
              </a:rPr>
            </a:br>
            <a:r>
              <a:rPr lang="en-US" dirty="0">
                <a:solidFill>
                  <a:schemeClr val="bg1"/>
                </a:solidFill>
              </a:rPr>
              <a:t>David </a:t>
            </a:r>
            <a:r>
              <a:rPr lang="en-US" dirty="0" err="1">
                <a:solidFill>
                  <a:schemeClr val="bg1"/>
                </a:solidFill>
              </a:rPr>
              <a:t>Reznik</a:t>
            </a:r>
            <a:r>
              <a:rPr lang="en-US" dirty="0">
                <a:solidFill>
                  <a:schemeClr val="bg1"/>
                </a:solidFill>
              </a:rPr>
              <a:t>, Child Protection Manager</a:t>
            </a:r>
            <a:br>
              <a:rPr lang="en-US" dirty="0">
                <a:solidFill>
                  <a:schemeClr val="bg1"/>
                </a:solidFill>
              </a:rPr>
            </a:br>
            <a:r>
              <a:rPr lang="en-US" dirty="0">
                <a:solidFill>
                  <a:schemeClr val="bg1"/>
                </a:solidFill>
              </a:rPr>
              <a:t>Bronx South Administration</a:t>
            </a:r>
          </a:p>
          <a:p>
            <a:pPr marL="0" indent="0">
              <a:lnSpc>
                <a:spcPct val="100000"/>
              </a:lnSpc>
              <a:spcBef>
                <a:spcPts val="0"/>
              </a:spcBef>
              <a:buNone/>
            </a:pPr>
            <a:r>
              <a:rPr lang="en-US" dirty="0" err="1">
                <a:solidFill>
                  <a:schemeClr val="bg1"/>
                </a:solidFill>
              </a:rPr>
              <a:t>David.Reznik@acs.nyc</a:t>
            </a:r>
            <a:endParaRPr lang="en-US" dirty="0">
              <a:solidFill>
                <a:schemeClr val="bg1"/>
              </a:solidFill>
            </a:endParaRPr>
          </a:p>
          <a:p>
            <a:pPr marL="0" indent="0">
              <a:lnSpc>
                <a:spcPct val="100000"/>
              </a:lnSpc>
              <a:spcBef>
                <a:spcPts val="0"/>
              </a:spcBef>
              <a:buNone/>
            </a:pPr>
            <a:endParaRPr lang="en-US"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9008" y="438478"/>
            <a:ext cx="4088592" cy="446163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9008" y="5199812"/>
            <a:ext cx="4266392" cy="1074391"/>
          </a:xfrm>
          <a:prstGeom prst="rect">
            <a:avLst/>
          </a:prstGeom>
        </p:spPr>
      </p:pic>
    </p:spTree>
    <p:extLst>
      <p:ext uri="{BB962C8B-B14F-4D97-AF65-F5344CB8AC3E}">
        <p14:creationId xmlns:p14="http://schemas.microsoft.com/office/powerpoint/2010/main" val="3479701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114</Words>
  <Application>Microsoft Macintosh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Arial</vt:lpstr>
      <vt:lpstr>Office Theme</vt:lpstr>
      <vt:lpstr>Supportive Services Role in Decreasing Repeat Alleged Maltreatment Reports on Family Service cases. Team   Isiaka Oyesile, Child Protection Manager Brooklyn West Family Service Unit David Reznik, Child Protection Manager Bronx South Administration</vt:lpstr>
      <vt:lpstr>PowerPoint Presentation</vt:lpstr>
      <vt:lpstr>  Research demonstrates if a family who had a previous indicated maltreatment report (regardless whether the children were remanded in or out foster care), were provided with supportive services (such as a Preventive Service Agency) the rate of a repeated maltreatment report is less than to those families who have not received any additional support.  </vt:lpstr>
      <vt:lpstr>PowerPoint Presentation</vt:lpstr>
      <vt:lpstr>PowerPoint Presentation</vt:lpstr>
      <vt:lpstr>Evaluating Progress</vt:lpstr>
      <vt:lpstr>PowerPoint Presentation</vt:lpstr>
    </vt:vector>
  </TitlesOfParts>
  <Company>Department of Children and Families</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DCFSTUDENT29</dc:creator>
  <cp:lastModifiedBy>Dominic Cappello</cp:lastModifiedBy>
  <cp:revision>32</cp:revision>
  <cp:lastPrinted>2017-06-16T18:11:30Z</cp:lastPrinted>
  <dcterms:created xsi:type="dcterms:W3CDTF">2017-06-16T14:27:39Z</dcterms:created>
  <dcterms:modified xsi:type="dcterms:W3CDTF">2017-08-11T17:28:00Z</dcterms:modified>
</cp:coreProperties>
</file>