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[Book1]Sheet3!PivotTable10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Figure</a:t>
            </a:r>
            <a:r>
              <a:rPr lang="en-US" sz="1200" b="1" baseline="0" dirty="0"/>
              <a:t> 2.6. Median number of designated beds for mental health treatment per facility, by service setting and facility type: </a:t>
            </a:r>
          </a:p>
          <a:p>
            <a:pPr>
              <a:defRPr/>
            </a:pPr>
            <a:r>
              <a:rPr lang="en-US" sz="1200" b="1" baseline="0" dirty="0"/>
              <a:t>April 29, 2016</a:t>
            </a:r>
            <a:endParaRPr lang="en-US" sz="1200" b="1" dirty="0"/>
          </a:p>
        </c:rich>
      </c:tx>
      <c:layout>
        <c:manualLayout>
          <c:xMode val="edge"/>
          <c:yMode val="edge"/>
          <c:x val="0.10530776415697246"/>
          <c:y val="1.8212791089636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3627245691761324E-2"/>
          <c:y val="0.17782871207436823"/>
          <c:w val="0.63991490845060994"/>
          <c:h val="0.767951589963296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Community mental health centers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Sheet3!$A$5:$A$7</c:f>
              <c:strCache>
                <c:ptCount val="2"/>
                <c:pt idx="0">
                  <c:v>Hospital Inpatient</c:v>
                </c:pt>
                <c:pt idx="1">
                  <c:v>Residential</c:v>
                </c:pt>
              </c:strCache>
            </c:strRef>
          </c:cat>
          <c:val>
            <c:numRef>
              <c:f>Sheet3!$B$5:$B$7</c:f>
              <c:numCache>
                <c:formatCode>General</c:formatCode>
                <c:ptCount val="2"/>
                <c:pt idx="0">
                  <c:v>27</c:v>
                </c:pt>
                <c:pt idx="1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General hospitals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Sheet3!$A$5:$A$7</c:f>
              <c:strCache>
                <c:ptCount val="2"/>
                <c:pt idx="0">
                  <c:v>Hospital Inpatient</c:v>
                </c:pt>
                <c:pt idx="1">
                  <c:v>Residential</c:v>
                </c:pt>
              </c:strCache>
            </c:strRef>
          </c:cat>
          <c:val>
            <c:numRef>
              <c:f>Sheet3!$C$5:$C$7</c:f>
              <c:numCache>
                <c:formatCode>General</c:formatCode>
                <c:ptCount val="2"/>
                <c:pt idx="0">
                  <c:v>32</c:v>
                </c:pt>
                <c:pt idx="1">
                  <c:v>32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Multi-setting mental health facilities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Sheet3!$A$5:$A$7</c:f>
              <c:strCache>
                <c:ptCount val="2"/>
                <c:pt idx="0">
                  <c:v>Hospital Inpatient</c:v>
                </c:pt>
                <c:pt idx="1">
                  <c:v>Residential</c:v>
                </c:pt>
              </c:strCache>
            </c:strRef>
          </c:cat>
          <c:val>
            <c:numRef>
              <c:f>Sheet3!$D$5:$D$7</c:f>
              <c:numCache>
                <c:formatCode>General</c:formatCode>
                <c:ptCount val="2"/>
                <c:pt idx="0">
                  <c:v>40</c:v>
                </c:pt>
                <c:pt idx="1">
                  <c:v>34</c:v>
                </c:pt>
              </c:numCache>
            </c:numRef>
          </c:val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Other types of residential treatment facilities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Sheet3!$A$5:$A$7</c:f>
              <c:strCache>
                <c:ptCount val="2"/>
                <c:pt idx="0">
                  <c:v>Hospital Inpatient</c:v>
                </c:pt>
                <c:pt idx="1">
                  <c:v>Residential</c:v>
                </c:pt>
              </c:strCache>
            </c:strRef>
          </c:cat>
          <c:val>
            <c:numRef>
              <c:f>Sheet3!$E$5:$E$7</c:f>
              <c:numCache>
                <c:formatCode>General</c:formatCode>
                <c:ptCount val="2"/>
                <c:pt idx="0">
                  <c:v>66</c:v>
                </c:pt>
                <c:pt idx="1">
                  <c:v>44</c:v>
                </c:pt>
              </c:numCache>
            </c:numRef>
          </c:val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Outpatient mental health facilities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Sheet3!$A$5:$A$7</c:f>
              <c:strCache>
                <c:ptCount val="2"/>
                <c:pt idx="0">
                  <c:v>Hospital Inpatient</c:v>
                </c:pt>
                <c:pt idx="1">
                  <c:v>Residential</c:v>
                </c:pt>
              </c:strCache>
            </c:strRef>
          </c:cat>
          <c:val>
            <c:numRef>
              <c:f>Sheet3!$F$5:$F$7</c:f>
              <c:numCache>
                <c:formatCode>General</c:formatCode>
                <c:ptCount val="2"/>
                <c:pt idx="0">
                  <c:v>34</c:v>
                </c:pt>
                <c:pt idx="1">
                  <c:v>27</c:v>
                </c:pt>
              </c:numCache>
            </c:numRef>
          </c:val>
        </c:ser>
        <c:ser>
          <c:idx val="5"/>
          <c:order val="5"/>
          <c:tx>
            <c:strRef>
              <c:f>Sheet3!$G$3:$G$4</c:f>
              <c:strCache>
                <c:ptCount val="1"/>
                <c:pt idx="0">
                  <c:v>Partial hospitalization/day treatment facilities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Sheet3!$A$5:$A$7</c:f>
              <c:strCache>
                <c:ptCount val="2"/>
                <c:pt idx="0">
                  <c:v>Hospital Inpatient</c:v>
                </c:pt>
                <c:pt idx="1">
                  <c:v>Residential</c:v>
                </c:pt>
              </c:strCache>
            </c:strRef>
          </c:cat>
          <c:val>
            <c:numRef>
              <c:f>Sheet3!$G$5:$G$7</c:f>
              <c:numCache>
                <c:formatCode>General</c:formatCode>
                <c:ptCount val="2"/>
                <c:pt idx="0">
                  <c:v>21</c:v>
                </c:pt>
                <c:pt idx="1">
                  <c:v>25</c:v>
                </c:pt>
              </c:numCache>
            </c:numRef>
          </c:val>
        </c:ser>
        <c:ser>
          <c:idx val="6"/>
          <c:order val="6"/>
          <c:tx>
            <c:strRef>
              <c:f>Sheet3!$H$3:$H$4</c:f>
              <c:strCache>
                <c:ptCount val="1"/>
                <c:pt idx="0">
                  <c:v>Private psychiatric hospitals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Sheet3!$A$5:$A$7</c:f>
              <c:strCache>
                <c:ptCount val="2"/>
                <c:pt idx="0">
                  <c:v>Hospital Inpatient</c:v>
                </c:pt>
                <c:pt idx="1">
                  <c:v>Residential</c:v>
                </c:pt>
              </c:strCache>
            </c:strRef>
          </c:cat>
          <c:val>
            <c:numRef>
              <c:f>Sheet3!$H$5:$H$7</c:f>
              <c:numCache>
                <c:formatCode>General</c:formatCode>
                <c:ptCount val="2"/>
                <c:pt idx="0">
                  <c:v>67</c:v>
                </c:pt>
                <c:pt idx="1">
                  <c:v>45</c:v>
                </c:pt>
              </c:numCache>
            </c:numRef>
          </c:val>
        </c:ser>
        <c:ser>
          <c:idx val="7"/>
          <c:order val="7"/>
          <c:tx>
            <c:strRef>
              <c:f>Sheet3!$I$3:$I$4</c:f>
              <c:strCache>
                <c:ptCount val="1"/>
                <c:pt idx="0">
                  <c:v>Public psychiatric hospitals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Sheet3!$A$5:$A$7</c:f>
              <c:strCache>
                <c:ptCount val="2"/>
                <c:pt idx="0">
                  <c:v>Hospital Inpatient</c:v>
                </c:pt>
                <c:pt idx="1">
                  <c:v>Residential</c:v>
                </c:pt>
              </c:strCache>
            </c:strRef>
          </c:cat>
          <c:val>
            <c:numRef>
              <c:f>Sheet3!$I$5:$I$7</c:f>
              <c:numCache>
                <c:formatCode>General</c:formatCode>
                <c:ptCount val="2"/>
                <c:pt idx="0">
                  <c:v>162</c:v>
                </c:pt>
                <c:pt idx="1">
                  <c:v>136</c:v>
                </c:pt>
              </c:numCache>
            </c:numRef>
          </c:val>
        </c:ser>
        <c:ser>
          <c:idx val="8"/>
          <c:order val="8"/>
          <c:tx>
            <c:strRef>
              <c:f>Sheet3!$J$3:$J$4</c:f>
              <c:strCache>
                <c:ptCount val="1"/>
                <c:pt idx="0">
                  <c:v>RTCs for adults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Sheet3!$A$5:$A$7</c:f>
              <c:strCache>
                <c:ptCount val="2"/>
                <c:pt idx="0">
                  <c:v>Hospital Inpatient</c:v>
                </c:pt>
                <c:pt idx="1">
                  <c:v>Residential</c:v>
                </c:pt>
              </c:strCache>
            </c:strRef>
          </c:cat>
          <c:val>
            <c:numRef>
              <c:f>Sheet3!$J$5:$J$7</c:f>
              <c:numCache>
                <c:formatCode>General</c:formatCode>
                <c:ptCount val="2"/>
                <c:pt idx="0">
                  <c:v>40</c:v>
                </c:pt>
                <c:pt idx="1">
                  <c:v>19</c:v>
                </c:pt>
              </c:numCache>
            </c:numRef>
          </c:val>
        </c:ser>
        <c:ser>
          <c:idx val="9"/>
          <c:order val="9"/>
          <c:tx>
            <c:strRef>
              <c:f>Sheet3!$K$3:$K$4</c:f>
              <c:strCache>
                <c:ptCount val="1"/>
                <c:pt idx="0">
                  <c:v>RTCs for children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Sheet3!$A$5:$A$7</c:f>
              <c:strCache>
                <c:ptCount val="2"/>
                <c:pt idx="0">
                  <c:v>Hospital Inpatient</c:v>
                </c:pt>
                <c:pt idx="1">
                  <c:v>Residential</c:v>
                </c:pt>
              </c:strCache>
            </c:strRef>
          </c:cat>
          <c:val>
            <c:numRef>
              <c:f>Sheet3!$K$5:$K$7</c:f>
              <c:numCache>
                <c:formatCode>General</c:formatCode>
                <c:ptCount val="2"/>
                <c:pt idx="0">
                  <c:v>59</c:v>
                </c:pt>
                <c:pt idx="1">
                  <c:v>38</c:v>
                </c:pt>
              </c:numCache>
            </c:numRef>
          </c:val>
        </c:ser>
        <c:ser>
          <c:idx val="10"/>
          <c:order val="10"/>
          <c:tx>
            <c:strRef>
              <c:f>Sheet3!$L$3:$L$4</c:f>
              <c:strCache>
                <c:ptCount val="1"/>
                <c:pt idx="0">
                  <c:v>Veteran Administration medical centers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Sheet3!$A$5:$A$7</c:f>
              <c:strCache>
                <c:ptCount val="2"/>
                <c:pt idx="0">
                  <c:v>Hospital Inpatient</c:v>
                </c:pt>
                <c:pt idx="1">
                  <c:v>Residential</c:v>
                </c:pt>
              </c:strCache>
            </c:strRef>
          </c:cat>
          <c:val>
            <c:numRef>
              <c:f>Sheet3!$L$5:$L$7</c:f>
              <c:numCache>
                <c:formatCode>General</c:formatCode>
                <c:ptCount val="2"/>
                <c:pt idx="0">
                  <c:v>29</c:v>
                </c:pt>
                <c:pt idx="1">
                  <c:v>62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82825416"/>
        <c:axId val="482819928"/>
      </c:barChart>
      <c:catAx>
        <c:axId val="482825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19928"/>
        <c:crosses val="autoZero"/>
        <c:auto val="1"/>
        <c:lblAlgn val="ctr"/>
        <c:lblOffset val="100"/>
        <c:noMultiLvlLbl val="0"/>
      </c:catAx>
      <c:valAx>
        <c:axId val="482819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25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452178459860838"/>
          <c:y val="0.20988522540631971"/>
          <c:w val="0.27817607336464678"/>
          <c:h val="0.658111734856470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[Book1]Sheet3!PivotTable10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 smtClean="0">
                <a:effectLst/>
              </a:rPr>
              <a:t>Figure 2.6. Median number of designated beds for mental health treatment per facility, by service setting and facility type: </a:t>
            </a:r>
            <a:endParaRPr lang="en-US" sz="1200" b="1" dirty="0" smtClean="0">
              <a:effectLst/>
            </a:endParaRPr>
          </a:p>
          <a:p>
            <a:pPr>
              <a:defRPr/>
            </a:pPr>
            <a:r>
              <a:rPr lang="en-US" sz="1200" b="1" i="0" baseline="0" dirty="0" smtClean="0">
                <a:effectLst/>
              </a:rPr>
              <a:t>April 29, 2016</a:t>
            </a:r>
            <a:endParaRPr lang="en-US" sz="1200" b="1" dirty="0">
              <a:effectLst/>
            </a:endParaRPr>
          </a:p>
        </c:rich>
      </c:tx>
      <c:layout>
        <c:manualLayout>
          <c:xMode val="edge"/>
          <c:yMode val="edge"/>
          <c:x val="0.13482166080470506"/>
          <c:y val="1.22503889645795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3627245691761324E-2"/>
          <c:y val="0.17782871207436823"/>
          <c:w val="0.63991490845060994"/>
          <c:h val="0.767951589963296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Community mental health centers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Sheet3!$A$5:$A$7</c:f>
              <c:strCache>
                <c:ptCount val="2"/>
                <c:pt idx="0">
                  <c:v>Hospital Inpatient</c:v>
                </c:pt>
                <c:pt idx="1">
                  <c:v>Residential</c:v>
                </c:pt>
              </c:strCache>
            </c:strRef>
          </c:cat>
          <c:val>
            <c:numRef>
              <c:f>Sheet3!$B$5:$B$7</c:f>
              <c:numCache>
                <c:formatCode>General</c:formatCode>
                <c:ptCount val="2"/>
                <c:pt idx="0">
                  <c:v>27</c:v>
                </c:pt>
                <c:pt idx="1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General hospitals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Sheet3!$A$5:$A$7</c:f>
              <c:strCache>
                <c:ptCount val="2"/>
                <c:pt idx="0">
                  <c:v>Hospital Inpatient</c:v>
                </c:pt>
                <c:pt idx="1">
                  <c:v>Residential</c:v>
                </c:pt>
              </c:strCache>
            </c:strRef>
          </c:cat>
          <c:val>
            <c:numRef>
              <c:f>Sheet3!$C$5:$C$7</c:f>
              <c:numCache>
                <c:formatCode>General</c:formatCode>
                <c:ptCount val="2"/>
                <c:pt idx="0">
                  <c:v>32</c:v>
                </c:pt>
                <c:pt idx="1">
                  <c:v>32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Multi-setting mental health facilities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Sheet3!$A$5:$A$7</c:f>
              <c:strCache>
                <c:ptCount val="2"/>
                <c:pt idx="0">
                  <c:v>Hospital Inpatient</c:v>
                </c:pt>
                <c:pt idx="1">
                  <c:v>Residential</c:v>
                </c:pt>
              </c:strCache>
            </c:strRef>
          </c:cat>
          <c:val>
            <c:numRef>
              <c:f>Sheet3!$D$5:$D$7</c:f>
              <c:numCache>
                <c:formatCode>General</c:formatCode>
                <c:ptCount val="2"/>
                <c:pt idx="0">
                  <c:v>40</c:v>
                </c:pt>
                <c:pt idx="1">
                  <c:v>34</c:v>
                </c:pt>
              </c:numCache>
            </c:numRef>
          </c:val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Other types of residential treatment facilities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Sheet3!$A$5:$A$7</c:f>
              <c:strCache>
                <c:ptCount val="2"/>
                <c:pt idx="0">
                  <c:v>Hospital Inpatient</c:v>
                </c:pt>
                <c:pt idx="1">
                  <c:v>Residential</c:v>
                </c:pt>
              </c:strCache>
            </c:strRef>
          </c:cat>
          <c:val>
            <c:numRef>
              <c:f>Sheet3!$E$5:$E$7</c:f>
              <c:numCache>
                <c:formatCode>General</c:formatCode>
                <c:ptCount val="2"/>
                <c:pt idx="0">
                  <c:v>66</c:v>
                </c:pt>
                <c:pt idx="1">
                  <c:v>44</c:v>
                </c:pt>
              </c:numCache>
            </c:numRef>
          </c:val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Outpatient mental health facilities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Sheet3!$A$5:$A$7</c:f>
              <c:strCache>
                <c:ptCount val="2"/>
                <c:pt idx="0">
                  <c:v>Hospital Inpatient</c:v>
                </c:pt>
                <c:pt idx="1">
                  <c:v>Residential</c:v>
                </c:pt>
              </c:strCache>
            </c:strRef>
          </c:cat>
          <c:val>
            <c:numRef>
              <c:f>Sheet3!$F$5:$F$7</c:f>
              <c:numCache>
                <c:formatCode>General</c:formatCode>
                <c:ptCount val="2"/>
                <c:pt idx="0">
                  <c:v>34</c:v>
                </c:pt>
                <c:pt idx="1">
                  <c:v>27</c:v>
                </c:pt>
              </c:numCache>
            </c:numRef>
          </c:val>
        </c:ser>
        <c:ser>
          <c:idx val="5"/>
          <c:order val="5"/>
          <c:tx>
            <c:strRef>
              <c:f>Sheet3!$G$3:$G$4</c:f>
              <c:strCache>
                <c:ptCount val="1"/>
                <c:pt idx="0">
                  <c:v>Partial hospitalization/day treatment facilities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Sheet3!$A$5:$A$7</c:f>
              <c:strCache>
                <c:ptCount val="2"/>
                <c:pt idx="0">
                  <c:v>Hospital Inpatient</c:v>
                </c:pt>
                <c:pt idx="1">
                  <c:v>Residential</c:v>
                </c:pt>
              </c:strCache>
            </c:strRef>
          </c:cat>
          <c:val>
            <c:numRef>
              <c:f>Sheet3!$G$5:$G$7</c:f>
              <c:numCache>
                <c:formatCode>General</c:formatCode>
                <c:ptCount val="2"/>
                <c:pt idx="0">
                  <c:v>21</c:v>
                </c:pt>
                <c:pt idx="1">
                  <c:v>25</c:v>
                </c:pt>
              </c:numCache>
            </c:numRef>
          </c:val>
        </c:ser>
        <c:ser>
          <c:idx val="6"/>
          <c:order val="6"/>
          <c:tx>
            <c:strRef>
              <c:f>Sheet3!$H$3:$H$4</c:f>
              <c:strCache>
                <c:ptCount val="1"/>
                <c:pt idx="0">
                  <c:v>Private psychiatric hospitals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Sheet3!$A$5:$A$7</c:f>
              <c:strCache>
                <c:ptCount val="2"/>
                <c:pt idx="0">
                  <c:v>Hospital Inpatient</c:v>
                </c:pt>
                <c:pt idx="1">
                  <c:v>Residential</c:v>
                </c:pt>
              </c:strCache>
            </c:strRef>
          </c:cat>
          <c:val>
            <c:numRef>
              <c:f>Sheet3!$H$5:$H$7</c:f>
              <c:numCache>
                <c:formatCode>General</c:formatCode>
                <c:ptCount val="2"/>
                <c:pt idx="0">
                  <c:v>67</c:v>
                </c:pt>
                <c:pt idx="1">
                  <c:v>45</c:v>
                </c:pt>
              </c:numCache>
            </c:numRef>
          </c:val>
        </c:ser>
        <c:ser>
          <c:idx val="7"/>
          <c:order val="7"/>
          <c:tx>
            <c:strRef>
              <c:f>Sheet3!$I$3:$I$4</c:f>
              <c:strCache>
                <c:ptCount val="1"/>
                <c:pt idx="0">
                  <c:v>Public psychiatric hospitals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Sheet3!$A$5:$A$7</c:f>
              <c:strCache>
                <c:ptCount val="2"/>
                <c:pt idx="0">
                  <c:v>Hospital Inpatient</c:v>
                </c:pt>
                <c:pt idx="1">
                  <c:v>Residential</c:v>
                </c:pt>
              </c:strCache>
            </c:strRef>
          </c:cat>
          <c:val>
            <c:numRef>
              <c:f>Sheet3!$I$5:$I$7</c:f>
              <c:numCache>
                <c:formatCode>General</c:formatCode>
                <c:ptCount val="2"/>
                <c:pt idx="0">
                  <c:v>162</c:v>
                </c:pt>
                <c:pt idx="1">
                  <c:v>136</c:v>
                </c:pt>
              </c:numCache>
            </c:numRef>
          </c:val>
        </c:ser>
        <c:ser>
          <c:idx val="8"/>
          <c:order val="8"/>
          <c:tx>
            <c:strRef>
              <c:f>Sheet3!$J$3:$J$4</c:f>
              <c:strCache>
                <c:ptCount val="1"/>
                <c:pt idx="0">
                  <c:v>RTCs for adults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Sheet3!$A$5:$A$7</c:f>
              <c:strCache>
                <c:ptCount val="2"/>
                <c:pt idx="0">
                  <c:v>Hospital Inpatient</c:v>
                </c:pt>
                <c:pt idx="1">
                  <c:v>Residential</c:v>
                </c:pt>
              </c:strCache>
            </c:strRef>
          </c:cat>
          <c:val>
            <c:numRef>
              <c:f>Sheet3!$J$5:$J$7</c:f>
              <c:numCache>
                <c:formatCode>General</c:formatCode>
                <c:ptCount val="2"/>
                <c:pt idx="0">
                  <c:v>40</c:v>
                </c:pt>
                <c:pt idx="1">
                  <c:v>19</c:v>
                </c:pt>
              </c:numCache>
            </c:numRef>
          </c:val>
        </c:ser>
        <c:ser>
          <c:idx val="9"/>
          <c:order val="9"/>
          <c:tx>
            <c:strRef>
              <c:f>Sheet3!$K$3:$K$4</c:f>
              <c:strCache>
                <c:ptCount val="1"/>
                <c:pt idx="0">
                  <c:v>RTCs for children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Sheet3!$A$5:$A$7</c:f>
              <c:strCache>
                <c:ptCount val="2"/>
                <c:pt idx="0">
                  <c:v>Hospital Inpatient</c:v>
                </c:pt>
                <c:pt idx="1">
                  <c:v>Residential</c:v>
                </c:pt>
              </c:strCache>
            </c:strRef>
          </c:cat>
          <c:val>
            <c:numRef>
              <c:f>Sheet3!$K$5:$K$7</c:f>
              <c:numCache>
                <c:formatCode>General</c:formatCode>
                <c:ptCount val="2"/>
                <c:pt idx="0">
                  <c:v>59</c:v>
                </c:pt>
                <c:pt idx="1">
                  <c:v>38</c:v>
                </c:pt>
              </c:numCache>
            </c:numRef>
          </c:val>
        </c:ser>
        <c:ser>
          <c:idx val="10"/>
          <c:order val="10"/>
          <c:tx>
            <c:strRef>
              <c:f>Sheet3!$L$3:$L$4</c:f>
              <c:strCache>
                <c:ptCount val="1"/>
                <c:pt idx="0">
                  <c:v>Veteran Administration medical centers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Sheet3!$A$5:$A$7</c:f>
              <c:strCache>
                <c:ptCount val="2"/>
                <c:pt idx="0">
                  <c:v>Hospital Inpatient</c:v>
                </c:pt>
                <c:pt idx="1">
                  <c:v>Residential</c:v>
                </c:pt>
              </c:strCache>
            </c:strRef>
          </c:cat>
          <c:val>
            <c:numRef>
              <c:f>Sheet3!$L$5:$L$7</c:f>
              <c:numCache>
                <c:formatCode>General</c:formatCode>
                <c:ptCount val="2"/>
                <c:pt idx="0">
                  <c:v>29</c:v>
                </c:pt>
                <c:pt idx="1">
                  <c:v>62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82826984"/>
        <c:axId val="482827376"/>
      </c:barChart>
      <c:catAx>
        <c:axId val="482826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27376"/>
        <c:crosses val="autoZero"/>
        <c:auto val="1"/>
        <c:lblAlgn val="ctr"/>
        <c:lblOffset val="100"/>
        <c:noMultiLvlLbl val="0"/>
      </c:catAx>
      <c:valAx>
        <c:axId val="482827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26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452178459860838"/>
          <c:y val="0.20988522540631971"/>
          <c:w val="0.27817607336464678"/>
          <c:h val="0.658111734856470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[Book1]Sheet3!PivotTable10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/>
              <a:t>Figure</a:t>
            </a:r>
            <a:r>
              <a:rPr lang="en-US" sz="1400" b="1" baseline="0" dirty="0"/>
              <a:t> 2.6. Median number of designated beds for mental health treatment per facility, by service setting and facility type: </a:t>
            </a:r>
          </a:p>
          <a:p>
            <a:pPr>
              <a:defRPr/>
            </a:pPr>
            <a:r>
              <a:rPr lang="en-US" sz="1400" b="1" baseline="0" dirty="0"/>
              <a:t>April 29, 2016</a:t>
            </a:r>
            <a:endParaRPr lang="en-US" sz="1400" b="1" dirty="0"/>
          </a:p>
        </c:rich>
      </c:tx>
      <c:layout>
        <c:manualLayout>
          <c:xMode val="edge"/>
          <c:yMode val="edge"/>
          <c:x val="0.10076723361696502"/>
          <c:y val="2.41751959317142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3627245691761324E-2"/>
          <c:y val="0.17782871207436823"/>
          <c:w val="0.59450900203277535"/>
          <c:h val="0.767951589963296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Community mental health centers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Sheet3!$A$5:$A$7</c:f>
              <c:strCache>
                <c:ptCount val="2"/>
                <c:pt idx="0">
                  <c:v>Hospital Inpatient</c:v>
                </c:pt>
                <c:pt idx="1">
                  <c:v>Residential</c:v>
                </c:pt>
              </c:strCache>
            </c:strRef>
          </c:cat>
          <c:val>
            <c:numRef>
              <c:f>Sheet3!$B$5:$B$7</c:f>
              <c:numCache>
                <c:formatCode>General</c:formatCode>
                <c:ptCount val="2"/>
                <c:pt idx="0">
                  <c:v>27</c:v>
                </c:pt>
                <c:pt idx="1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General hospitals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Sheet3!$A$5:$A$7</c:f>
              <c:strCache>
                <c:ptCount val="2"/>
                <c:pt idx="0">
                  <c:v>Hospital Inpatient</c:v>
                </c:pt>
                <c:pt idx="1">
                  <c:v>Residential</c:v>
                </c:pt>
              </c:strCache>
            </c:strRef>
          </c:cat>
          <c:val>
            <c:numRef>
              <c:f>Sheet3!$C$5:$C$7</c:f>
              <c:numCache>
                <c:formatCode>General</c:formatCode>
                <c:ptCount val="2"/>
                <c:pt idx="0">
                  <c:v>32</c:v>
                </c:pt>
                <c:pt idx="1">
                  <c:v>32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Multi-setting mental health facilities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Sheet3!$A$5:$A$7</c:f>
              <c:strCache>
                <c:ptCount val="2"/>
                <c:pt idx="0">
                  <c:v>Hospital Inpatient</c:v>
                </c:pt>
                <c:pt idx="1">
                  <c:v>Residential</c:v>
                </c:pt>
              </c:strCache>
            </c:strRef>
          </c:cat>
          <c:val>
            <c:numRef>
              <c:f>Sheet3!$D$5:$D$7</c:f>
              <c:numCache>
                <c:formatCode>General</c:formatCode>
                <c:ptCount val="2"/>
                <c:pt idx="0">
                  <c:v>40</c:v>
                </c:pt>
                <c:pt idx="1">
                  <c:v>34</c:v>
                </c:pt>
              </c:numCache>
            </c:numRef>
          </c:val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Other types of residential treatment facilities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Sheet3!$A$5:$A$7</c:f>
              <c:strCache>
                <c:ptCount val="2"/>
                <c:pt idx="0">
                  <c:v>Hospital Inpatient</c:v>
                </c:pt>
                <c:pt idx="1">
                  <c:v>Residential</c:v>
                </c:pt>
              </c:strCache>
            </c:strRef>
          </c:cat>
          <c:val>
            <c:numRef>
              <c:f>Sheet3!$E$5:$E$7</c:f>
              <c:numCache>
                <c:formatCode>General</c:formatCode>
                <c:ptCount val="2"/>
                <c:pt idx="0">
                  <c:v>66</c:v>
                </c:pt>
                <c:pt idx="1">
                  <c:v>44</c:v>
                </c:pt>
              </c:numCache>
            </c:numRef>
          </c:val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Outpatient mental health facilities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Sheet3!$A$5:$A$7</c:f>
              <c:strCache>
                <c:ptCount val="2"/>
                <c:pt idx="0">
                  <c:v>Hospital Inpatient</c:v>
                </c:pt>
                <c:pt idx="1">
                  <c:v>Residential</c:v>
                </c:pt>
              </c:strCache>
            </c:strRef>
          </c:cat>
          <c:val>
            <c:numRef>
              <c:f>Sheet3!$F$5:$F$7</c:f>
              <c:numCache>
                <c:formatCode>General</c:formatCode>
                <c:ptCount val="2"/>
                <c:pt idx="0">
                  <c:v>34</c:v>
                </c:pt>
                <c:pt idx="1">
                  <c:v>27</c:v>
                </c:pt>
              </c:numCache>
            </c:numRef>
          </c:val>
        </c:ser>
        <c:ser>
          <c:idx val="5"/>
          <c:order val="5"/>
          <c:tx>
            <c:strRef>
              <c:f>Sheet3!$G$3:$G$4</c:f>
              <c:strCache>
                <c:ptCount val="1"/>
                <c:pt idx="0">
                  <c:v>Partial hospitalization/day treatment facilities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Sheet3!$A$5:$A$7</c:f>
              <c:strCache>
                <c:ptCount val="2"/>
                <c:pt idx="0">
                  <c:v>Hospital Inpatient</c:v>
                </c:pt>
                <c:pt idx="1">
                  <c:v>Residential</c:v>
                </c:pt>
              </c:strCache>
            </c:strRef>
          </c:cat>
          <c:val>
            <c:numRef>
              <c:f>Sheet3!$G$5:$G$7</c:f>
              <c:numCache>
                <c:formatCode>General</c:formatCode>
                <c:ptCount val="2"/>
                <c:pt idx="0">
                  <c:v>21</c:v>
                </c:pt>
                <c:pt idx="1">
                  <c:v>25</c:v>
                </c:pt>
              </c:numCache>
            </c:numRef>
          </c:val>
        </c:ser>
        <c:ser>
          <c:idx val="6"/>
          <c:order val="6"/>
          <c:tx>
            <c:strRef>
              <c:f>Sheet3!$H$3:$H$4</c:f>
              <c:strCache>
                <c:ptCount val="1"/>
                <c:pt idx="0">
                  <c:v>Private psychiatric hospitals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Sheet3!$A$5:$A$7</c:f>
              <c:strCache>
                <c:ptCount val="2"/>
                <c:pt idx="0">
                  <c:v>Hospital Inpatient</c:v>
                </c:pt>
                <c:pt idx="1">
                  <c:v>Residential</c:v>
                </c:pt>
              </c:strCache>
            </c:strRef>
          </c:cat>
          <c:val>
            <c:numRef>
              <c:f>Sheet3!$H$5:$H$7</c:f>
              <c:numCache>
                <c:formatCode>General</c:formatCode>
                <c:ptCount val="2"/>
                <c:pt idx="0">
                  <c:v>67</c:v>
                </c:pt>
                <c:pt idx="1">
                  <c:v>45</c:v>
                </c:pt>
              </c:numCache>
            </c:numRef>
          </c:val>
        </c:ser>
        <c:ser>
          <c:idx val="7"/>
          <c:order val="7"/>
          <c:tx>
            <c:strRef>
              <c:f>Sheet3!$I$3:$I$4</c:f>
              <c:strCache>
                <c:ptCount val="1"/>
                <c:pt idx="0">
                  <c:v>Public psychiatric hospitals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Sheet3!$A$5:$A$7</c:f>
              <c:strCache>
                <c:ptCount val="2"/>
                <c:pt idx="0">
                  <c:v>Hospital Inpatient</c:v>
                </c:pt>
                <c:pt idx="1">
                  <c:v>Residential</c:v>
                </c:pt>
              </c:strCache>
            </c:strRef>
          </c:cat>
          <c:val>
            <c:numRef>
              <c:f>Sheet3!$I$5:$I$7</c:f>
              <c:numCache>
                <c:formatCode>General</c:formatCode>
                <c:ptCount val="2"/>
                <c:pt idx="0">
                  <c:v>162</c:v>
                </c:pt>
                <c:pt idx="1">
                  <c:v>136</c:v>
                </c:pt>
              </c:numCache>
            </c:numRef>
          </c:val>
        </c:ser>
        <c:ser>
          <c:idx val="8"/>
          <c:order val="8"/>
          <c:tx>
            <c:strRef>
              <c:f>Sheet3!$J$3:$J$4</c:f>
              <c:strCache>
                <c:ptCount val="1"/>
                <c:pt idx="0">
                  <c:v>RTCs for adults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Sheet3!$A$5:$A$7</c:f>
              <c:strCache>
                <c:ptCount val="2"/>
                <c:pt idx="0">
                  <c:v>Hospital Inpatient</c:v>
                </c:pt>
                <c:pt idx="1">
                  <c:v>Residential</c:v>
                </c:pt>
              </c:strCache>
            </c:strRef>
          </c:cat>
          <c:val>
            <c:numRef>
              <c:f>Sheet3!$J$5:$J$7</c:f>
              <c:numCache>
                <c:formatCode>General</c:formatCode>
                <c:ptCount val="2"/>
                <c:pt idx="0">
                  <c:v>40</c:v>
                </c:pt>
                <c:pt idx="1">
                  <c:v>19</c:v>
                </c:pt>
              </c:numCache>
            </c:numRef>
          </c:val>
        </c:ser>
        <c:ser>
          <c:idx val="9"/>
          <c:order val="9"/>
          <c:tx>
            <c:strRef>
              <c:f>Sheet3!$K$3:$K$4</c:f>
              <c:strCache>
                <c:ptCount val="1"/>
                <c:pt idx="0">
                  <c:v>RTCs for children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Sheet3!$A$5:$A$7</c:f>
              <c:strCache>
                <c:ptCount val="2"/>
                <c:pt idx="0">
                  <c:v>Hospital Inpatient</c:v>
                </c:pt>
                <c:pt idx="1">
                  <c:v>Residential</c:v>
                </c:pt>
              </c:strCache>
            </c:strRef>
          </c:cat>
          <c:val>
            <c:numRef>
              <c:f>Sheet3!$K$5:$K$7</c:f>
              <c:numCache>
                <c:formatCode>General</c:formatCode>
                <c:ptCount val="2"/>
                <c:pt idx="0">
                  <c:v>59</c:v>
                </c:pt>
                <c:pt idx="1">
                  <c:v>38</c:v>
                </c:pt>
              </c:numCache>
            </c:numRef>
          </c:val>
        </c:ser>
        <c:ser>
          <c:idx val="10"/>
          <c:order val="10"/>
          <c:tx>
            <c:strRef>
              <c:f>Sheet3!$L$3:$L$4</c:f>
              <c:strCache>
                <c:ptCount val="1"/>
                <c:pt idx="0">
                  <c:v>Veteran Administration medical centers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Sheet3!$A$5:$A$7</c:f>
              <c:strCache>
                <c:ptCount val="2"/>
                <c:pt idx="0">
                  <c:v>Hospital Inpatient</c:v>
                </c:pt>
                <c:pt idx="1">
                  <c:v>Residential</c:v>
                </c:pt>
              </c:strCache>
            </c:strRef>
          </c:cat>
          <c:val>
            <c:numRef>
              <c:f>Sheet3!$L$5:$L$7</c:f>
              <c:numCache>
                <c:formatCode>General</c:formatCode>
                <c:ptCount val="2"/>
                <c:pt idx="0">
                  <c:v>29</c:v>
                </c:pt>
                <c:pt idx="1">
                  <c:v>62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9525256"/>
        <c:axId val="481681968"/>
      </c:barChart>
      <c:catAx>
        <c:axId val="199525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681968"/>
        <c:crosses val="autoZero"/>
        <c:auto val="1"/>
        <c:lblAlgn val="ctr"/>
        <c:lblOffset val="100"/>
        <c:noMultiLvlLbl val="0"/>
      </c:catAx>
      <c:valAx>
        <c:axId val="481681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525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410367667792668"/>
          <c:y val="0.34188822753845693"/>
          <c:w val="0.33493361953375417"/>
          <c:h val="0.422783369596517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[Book1]Sheet3!PivotTable10</c:name>
    <c:fmtId val="13"/>
  </c:pivotSource>
  <c:chart>
    <c:autoTitleDeleted val="1"/>
    <c:pivotFmts>
      <c:pivotFmt>
        <c:idx val="0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2.4863692158374012E-2"/>
          <c:y val="2.3437394377356945E-2"/>
          <c:w val="0.91307642181069126"/>
          <c:h val="0.910941992893289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Community mental health centers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Sheet3!$B$5</c:f>
              <c:numCache>
                <c:formatCode>General</c:formatCode>
                <c:ptCount val="1"/>
                <c:pt idx="0">
                  <c:v>52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General hospitals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Sheet3!$C$5</c:f>
              <c:numCache>
                <c:formatCode>General</c:formatCode>
                <c:ptCount val="1"/>
                <c:pt idx="0">
                  <c:v>64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Multi-setting mental health facilities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Sheet3!$D$5</c:f>
              <c:numCache>
                <c:formatCode>General</c:formatCode>
                <c:ptCount val="1"/>
                <c:pt idx="0">
                  <c:v>74</c:v>
                </c:pt>
              </c:numCache>
            </c:numRef>
          </c:val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Other types of residential treatment facilities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Sheet3!$E$5</c:f>
              <c:numCache>
                <c:formatCode>General</c:formatCode>
                <c:ptCount val="1"/>
                <c:pt idx="0">
                  <c:v>110</c:v>
                </c:pt>
              </c:numCache>
            </c:numRef>
          </c:val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Outpatient mental health facilities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Sheet3!$F$5</c:f>
              <c:numCache>
                <c:formatCode>General</c:formatCode>
                <c:ptCount val="1"/>
                <c:pt idx="0">
                  <c:v>61</c:v>
                </c:pt>
              </c:numCache>
            </c:numRef>
          </c:val>
        </c:ser>
        <c:ser>
          <c:idx val="5"/>
          <c:order val="5"/>
          <c:tx>
            <c:strRef>
              <c:f>Sheet3!$G$3:$G$4</c:f>
              <c:strCache>
                <c:ptCount val="1"/>
                <c:pt idx="0">
                  <c:v>Partial hospitalization/day treatment facilities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Sheet3!$G$5</c:f>
              <c:numCache>
                <c:formatCode>General</c:formatCode>
                <c:ptCount val="1"/>
                <c:pt idx="0">
                  <c:v>46</c:v>
                </c:pt>
              </c:numCache>
            </c:numRef>
          </c:val>
        </c:ser>
        <c:ser>
          <c:idx val="6"/>
          <c:order val="6"/>
          <c:tx>
            <c:strRef>
              <c:f>Sheet3!$H$3:$H$4</c:f>
              <c:strCache>
                <c:ptCount val="1"/>
                <c:pt idx="0">
                  <c:v>Private psychiatric hospitals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Sheet3!$H$5</c:f>
              <c:numCache>
                <c:formatCode>General</c:formatCode>
                <c:ptCount val="1"/>
                <c:pt idx="0">
                  <c:v>112</c:v>
                </c:pt>
              </c:numCache>
            </c:numRef>
          </c:val>
        </c:ser>
        <c:ser>
          <c:idx val="7"/>
          <c:order val="7"/>
          <c:tx>
            <c:strRef>
              <c:f>Sheet3!$I$3:$I$4</c:f>
              <c:strCache>
                <c:ptCount val="1"/>
                <c:pt idx="0">
                  <c:v>Public psychiatric hospitals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Sheet3!$I$5</c:f>
              <c:numCache>
                <c:formatCode>General</c:formatCode>
                <c:ptCount val="1"/>
                <c:pt idx="0">
                  <c:v>298</c:v>
                </c:pt>
              </c:numCache>
            </c:numRef>
          </c:val>
        </c:ser>
        <c:ser>
          <c:idx val="8"/>
          <c:order val="8"/>
          <c:tx>
            <c:strRef>
              <c:f>Sheet3!$J$3:$J$4</c:f>
              <c:strCache>
                <c:ptCount val="1"/>
                <c:pt idx="0">
                  <c:v>RTCs for adults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Sheet3!$J$5</c:f>
              <c:numCache>
                <c:formatCode>General</c:formatCode>
                <c:ptCount val="1"/>
                <c:pt idx="0">
                  <c:v>59</c:v>
                </c:pt>
              </c:numCache>
            </c:numRef>
          </c:val>
        </c:ser>
        <c:ser>
          <c:idx val="9"/>
          <c:order val="9"/>
          <c:tx>
            <c:strRef>
              <c:f>Sheet3!$K$3:$K$4</c:f>
              <c:strCache>
                <c:ptCount val="1"/>
                <c:pt idx="0">
                  <c:v>RTCs for children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Sheet3!$K$5</c:f>
              <c:numCache>
                <c:formatCode>General</c:formatCode>
                <c:ptCount val="1"/>
                <c:pt idx="0">
                  <c:v>97</c:v>
                </c:pt>
              </c:numCache>
            </c:numRef>
          </c:val>
        </c:ser>
        <c:ser>
          <c:idx val="10"/>
          <c:order val="10"/>
          <c:tx>
            <c:strRef>
              <c:f>Sheet3!$L$3:$L$4</c:f>
              <c:strCache>
                <c:ptCount val="1"/>
                <c:pt idx="0">
                  <c:v>Veteran Administration medical centers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Sheet3!$L$5</c:f>
              <c:numCache>
                <c:formatCode>General</c:formatCode>
                <c:ptCount val="1"/>
                <c:pt idx="0">
                  <c:v>91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0"/>
        <c:axId val="486579888"/>
        <c:axId val="486579496"/>
      </c:barChart>
      <c:catAx>
        <c:axId val="4865798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6579496"/>
        <c:crosses val="autoZero"/>
        <c:auto val="1"/>
        <c:lblAlgn val="ctr"/>
        <c:lblOffset val="100"/>
        <c:noMultiLvlLbl val="0"/>
      </c:catAx>
      <c:valAx>
        <c:axId val="486579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579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[Book1]Sheet3!PivotTable10</c:name>
    <c:fmtId val="3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 sz="1100" baseline="0" dirty="0"/>
          </a:p>
          <a:p>
            <a:pPr>
              <a:defRPr/>
            </a:pPr>
            <a:r>
              <a:rPr lang="en-US" sz="1800" baseline="0" dirty="0" smtClean="0"/>
              <a:t>Hospital Inpatient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Community mental health centers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Sheet3!$B$5</c:f>
              <c:numCache>
                <c:formatCode>General</c:formatCode>
                <c:ptCount val="1"/>
                <c:pt idx="0">
                  <c:v>52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General hospitals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Sheet3!$C$5</c:f>
              <c:numCache>
                <c:formatCode>General</c:formatCode>
                <c:ptCount val="1"/>
                <c:pt idx="0">
                  <c:v>64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Multi-setting mental health facilities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Sheet3!$D$5</c:f>
              <c:numCache>
                <c:formatCode>General</c:formatCode>
                <c:ptCount val="1"/>
                <c:pt idx="0">
                  <c:v>74</c:v>
                </c:pt>
              </c:numCache>
            </c:numRef>
          </c:val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Other types of residential treatment facilities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Sheet3!$E$5</c:f>
              <c:numCache>
                <c:formatCode>General</c:formatCode>
                <c:ptCount val="1"/>
                <c:pt idx="0">
                  <c:v>110</c:v>
                </c:pt>
              </c:numCache>
            </c:numRef>
          </c:val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Outpatient mental health facilities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Sheet3!$F$5</c:f>
              <c:numCache>
                <c:formatCode>General</c:formatCode>
                <c:ptCount val="1"/>
                <c:pt idx="0">
                  <c:v>61</c:v>
                </c:pt>
              </c:numCache>
            </c:numRef>
          </c:val>
        </c:ser>
        <c:ser>
          <c:idx val="5"/>
          <c:order val="5"/>
          <c:tx>
            <c:strRef>
              <c:f>Sheet3!$G$3:$G$4</c:f>
              <c:strCache>
                <c:ptCount val="1"/>
                <c:pt idx="0">
                  <c:v>Partial hospitalization/day treatment facilities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Sheet3!$G$5</c:f>
              <c:numCache>
                <c:formatCode>General</c:formatCode>
                <c:ptCount val="1"/>
                <c:pt idx="0">
                  <c:v>46</c:v>
                </c:pt>
              </c:numCache>
            </c:numRef>
          </c:val>
        </c:ser>
        <c:ser>
          <c:idx val="6"/>
          <c:order val="6"/>
          <c:tx>
            <c:strRef>
              <c:f>Sheet3!$H$3:$H$4</c:f>
              <c:strCache>
                <c:ptCount val="1"/>
                <c:pt idx="0">
                  <c:v>Private psychiatric hospitals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Sheet3!$H$5</c:f>
              <c:numCache>
                <c:formatCode>General</c:formatCode>
                <c:ptCount val="1"/>
                <c:pt idx="0">
                  <c:v>112</c:v>
                </c:pt>
              </c:numCache>
            </c:numRef>
          </c:val>
        </c:ser>
        <c:ser>
          <c:idx val="7"/>
          <c:order val="7"/>
          <c:tx>
            <c:strRef>
              <c:f>Sheet3!$I$3:$I$4</c:f>
              <c:strCache>
                <c:ptCount val="1"/>
                <c:pt idx="0">
                  <c:v>Public psychiatric hospitals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Sheet3!$I$5</c:f>
              <c:numCache>
                <c:formatCode>General</c:formatCode>
                <c:ptCount val="1"/>
                <c:pt idx="0">
                  <c:v>298</c:v>
                </c:pt>
              </c:numCache>
            </c:numRef>
          </c:val>
        </c:ser>
        <c:ser>
          <c:idx val="8"/>
          <c:order val="8"/>
          <c:tx>
            <c:strRef>
              <c:f>Sheet3!$J$3:$J$4</c:f>
              <c:strCache>
                <c:ptCount val="1"/>
                <c:pt idx="0">
                  <c:v>RTCs for adults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Sheet3!$J$5</c:f>
              <c:numCache>
                <c:formatCode>General</c:formatCode>
                <c:ptCount val="1"/>
                <c:pt idx="0">
                  <c:v>59</c:v>
                </c:pt>
              </c:numCache>
            </c:numRef>
          </c:val>
        </c:ser>
        <c:ser>
          <c:idx val="9"/>
          <c:order val="9"/>
          <c:tx>
            <c:strRef>
              <c:f>Sheet3!$K$3:$K$4</c:f>
              <c:strCache>
                <c:ptCount val="1"/>
                <c:pt idx="0">
                  <c:v>RTCs for children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Sheet3!$K$5</c:f>
              <c:numCache>
                <c:formatCode>General</c:formatCode>
                <c:ptCount val="1"/>
                <c:pt idx="0">
                  <c:v>97</c:v>
                </c:pt>
              </c:numCache>
            </c:numRef>
          </c:val>
        </c:ser>
        <c:ser>
          <c:idx val="10"/>
          <c:order val="10"/>
          <c:tx>
            <c:strRef>
              <c:f>Sheet3!$L$3:$L$4</c:f>
              <c:strCache>
                <c:ptCount val="1"/>
                <c:pt idx="0">
                  <c:v>Veteran Administration medical centers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Sheet3!$L$5</c:f>
              <c:numCache>
                <c:formatCode>General</c:formatCode>
                <c:ptCount val="1"/>
                <c:pt idx="0">
                  <c:v>91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0"/>
        <c:axId val="486581064"/>
        <c:axId val="486581456"/>
      </c:barChart>
      <c:catAx>
        <c:axId val="486581064"/>
        <c:scaling>
          <c:orientation val="minMax"/>
        </c:scaling>
        <c:delete val="1"/>
        <c:axPos val="r"/>
        <c:numFmt formatCode="General" sourceLinked="1"/>
        <c:majorTickMark val="none"/>
        <c:minorTickMark val="none"/>
        <c:tickLblPos val="nextTo"/>
        <c:crossAx val="486581456"/>
        <c:crosses val="autoZero"/>
        <c:auto val="1"/>
        <c:lblAlgn val="ctr"/>
        <c:lblOffset val="100"/>
        <c:noMultiLvlLbl val="0"/>
      </c:catAx>
      <c:valAx>
        <c:axId val="486581456"/>
        <c:scaling>
          <c:orientation val="maxMin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581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[Book1]Sheet3!PivotTable10</c:name>
    <c:fmtId val="3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Figure</a:t>
            </a:r>
            <a:r>
              <a:rPr lang="en-US" sz="1600" baseline="0"/>
              <a:t> 2.6. Median number of designated beds for mental health treatment per facility, by service setting and facility type: </a:t>
            </a:r>
          </a:p>
          <a:p>
            <a:pPr>
              <a:defRPr sz="1600"/>
            </a:pPr>
            <a:r>
              <a:rPr lang="en-US" sz="1600" baseline="0"/>
              <a:t>April 29, 2016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Sheet3!$B$3:$B$4</c:f>
              <c:strCache>
                <c:ptCount val="1"/>
                <c:pt idx="0">
                  <c:v>Community mental health centers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</c:dPt>
          <c:dLbls>
            <c:dLbl>
              <c:idx val="7"/>
              <c:layout>
                <c:manualLayout>
                  <c:x val="7.9234038465347767E-2"/>
                  <c:y val="-7.20369913259270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Sheet3!$B$5</c:f>
              <c:numCache>
                <c:formatCode>General</c:formatCode>
                <c:ptCount val="1"/>
                <c:pt idx="0">
                  <c:v>52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General hospitals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Sheet3!$C$5</c:f>
              <c:numCache>
                <c:formatCode>General</c:formatCode>
                <c:ptCount val="1"/>
                <c:pt idx="0">
                  <c:v>64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Multi-setting mental health facilities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Sheet3!$D$5</c:f>
              <c:numCache>
                <c:formatCode>General</c:formatCode>
                <c:ptCount val="1"/>
                <c:pt idx="0">
                  <c:v>74</c:v>
                </c:pt>
              </c:numCache>
            </c:numRef>
          </c:val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Other types of residential treatment facilities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Sheet3!$E$5</c:f>
              <c:numCache>
                <c:formatCode>General</c:formatCode>
                <c:ptCount val="1"/>
                <c:pt idx="0">
                  <c:v>110</c:v>
                </c:pt>
              </c:numCache>
            </c:numRef>
          </c:val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Outpatient mental health facilities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Sheet3!$F$5</c:f>
              <c:numCache>
                <c:formatCode>General</c:formatCode>
                <c:ptCount val="1"/>
                <c:pt idx="0">
                  <c:v>61</c:v>
                </c:pt>
              </c:numCache>
            </c:numRef>
          </c:val>
        </c:ser>
        <c:ser>
          <c:idx val="5"/>
          <c:order val="5"/>
          <c:tx>
            <c:strRef>
              <c:f>Sheet3!$G$3:$G$4</c:f>
              <c:strCache>
                <c:ptCount val="1"/>
                <c:pt idx="0">
                  <c:v>Partial hospitalization/day treatment facilities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Sheet3!$G$5</c:f>
              <c:numCache>
                <c:formatCode>General</c:formatCode>
                <c:ptCount val="1"/>
                <c:pt idx="0">
                  <c:v>46</c:v>
                </c:pt>
              </c:numCache>
            </c:numRef>
          </c:val>
        </c:ser>
        <c:ser>
          <c:idx val="6"/>
          <c:order val="6"/>
          <c:tx>
            <c:strRef>
              <c:f>Sheet3!$H$3:$H$4</c:f>
              <c:strCache>
                <c:ptCount val="1"/>
                <c:pt idx="0">
                  <c:v>Private psychiatric hospitals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Sheet3!$H$5</c:f>
              <c:numCache>
                <c:formatCode>General</c:formatCode>
                <c:ptCount val="1"/>
                <c:pt idx="0">
                  <c:v>112</c:v>
                </c:pt>
              </c:numCache>
            </c:numRef>
          </c:val>
        </c:ser>
        <c:ser>
          <c:idx val="7"/>
          <c:order val="7"/>
          <c:tx>
            <c:strRef>
              <c:f>Sheet3!$I$3:$I$4</c:f>
              <c:strCache>
                <c:ptCount val="1"/>
                <c:pt idx="0">
                  <c:v>Public psychiatric hospitals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Sheet3!$I$5</c:f>
              <c:numCache>
                <c:formatCode>General</c:formatCode>
                <c:ptCount val="1"/>
                <c:pt idx="0">
                  <c:v>298</c:v>
                </c:pt>
              </c:numCache>
            </c:numRef>
          </c:val>
        </c:ser>
        <c:ser>
          <c:idx val="8"/>
          <c:order val="8"/>
          <c:tx>
            <c:strRef>
              <c:f>Sheet3!$J$3:$J$4</c:f>
              <c:strCache>
                <c:ptCount val="1"/>
                <c:pt idx="0">
                  <c:v>RTCs for adults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Sheet3!$J$5</c:f>
              <c:numCache>
                <c:formatCode>General</c:formatCode>
                <c:ptCount val="1"/>
                <c:pt idx="0">
                  <c:v>59</c:v>
                </c:pt>
              </c:numCache>
            </c:numRef>
          </c:val>
        </c:ser>
        <c:ser>
          <c:idx val="9"/>
          <c:order val="9"/>
          <c:tx>
            <c:strRef>
              <c:f>Sheet3!$K$3:$K$4</c:f>
              <c:strCache>
                <c:ptCount val="1"/>
                <c:pt idx="0">
                  <c:v>RTCs for children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Sheet3!$K$5</c:f>
              <c:numCache>
                <c:formatCode>General</c:formatCode>
                <c:ptCount val="1"/>
                <c:pt idx="0">
                  <c:v>97</c:v>
                </c:pt>
              </c:numCache>
            </c:numRef>
          </c:val>
        </c:ser>
        <c:ser>
          <c:idx val="10"/>
          <c:order val="10"/>
          <c:tx>
            <c:strRef>
              <c:f>Sheet3!$L$3:$L$4</c:f>
              <c:strCache>
                <c:ptCount val="1"/>
                <c:pt idx="0">
                  <c:v>Veteran Administration medical centers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Sheet3!$L$5</c:f>
              <c:numCache>
                <c:formatCode>General</c:formatCode>
                <c:ptCount val="1"/>
                <c:pt idx="0">
                  <c:v>91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[dataviz graphics dataset.xlsx]Sheet3!PivotTable10</c:name>
    <c:fmtId val="6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Figure 2.6. Median number of designated beds for mental health treatment per facility, by service setting and facility type: </a:t>
            </a:r>
          </a:p>
          <a:p>
            <a:pPr>
              <a:defRPr/>
            </a:pPr>
            <a:r>
              <a:rPr lang="en-US"/>
              <a:t>April 29, 2016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Public psychiatric hospitals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Sheet3!$B$5</c:f>
              <c:numCache>
                <c:formatCode>General</c:formatCode>
                <c:ptCount val="1"/>
                <c:pt idx="0">
                  <c:v>298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Private psychiatric hospitals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Sheet3!$C$5</c:f>
              <c:numCache>
                <c:formatCode>General</c:formatCode>
                <c:ptCount val="1"/>
                <c:pt idx="0">
                  <c:v>112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Other types of residential treatment facilities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Sheet3!$D$5</c:f>
              <c:numCache>
                <c:formatCode>General</c:formatCode>
                <c:ptCount val="1"/>
                <c:pt idx="0">
                  <c:v>110</c:v>
                </c:pt>
              </c:numCache>
            </c:numRef>
          </c:val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RTCs for children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Sheet3!$E$5</c:f>
              <c:numCache>
                <c:formatCode>General</c:formatCode>
                <c:ptCount val="1"/>
                <c:pt idx="0">
                  <c:v>97</c:v>
                </c:pt>
              </c:numCache>
            </c:numRef>
          </c:val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Veteran Administration medical centers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Sheet3!$F$5</c:f>
              <c:numCache>
                <c:formatCode>General</c:formatCode>
                <c:ptCount val="1"/>
                <c:pt idx="0">
                  <c:v>91</c:v>
                </c:pt>
              </c:numCache>
            </c:numRef>
          </c:val>
        </c:ser>
        <c:ser>
          <c:idx val="5"/>
          <c:order val="5"/>
          <c:tx>
            <c:strRef>
              <c:f>Sheet3!$G$3:$G$4</c:f>
              <c:strCache>
                <c:ptCount val="1"/>
                <c:pt idx="0">
                  <c:v>Multi-setting mental health facilities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Sheet3!$G$5</c:f>
              <c:numCache>
                <c:formatCode>General</c:formatCode>
                <c:ptCount val="1"/>
                <c:pt idx="0">
                  <c:v>74</c:v>
                </c:pt>
              </c:numCache>
            </c:numRef>
          </c:val>
        </c:ser>
        <c:ser>
          <c:idx val="6"/>
          <c:order val="6"/>
          <c:tx>
            <c:strRef>
              <c:f>Sheet3!$H$3:$H$4</c:f>
              <c:strCache>
                <c:ptCount val="1"/>
                <c:pt idx="0">
                  <c:v>General hospitals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Sheet3!$H$5</c:f>
              <c:numCache>
                <c:formatCode>General</c:formatCode>
                <c:ptCount val="1"/>
                <c:pt idx="0">
                  <c:v>64</c:v>
                </c:pt>
              </c:numCache>
            </c:numRef>
          </c:val>
        </c:ser>
        <c:ser>
          <c:idx val="7"/>
          <c:order val="7"/>
          <c:tx>
            <c:strRef>
              <c:f>Sheet3!$I$3:$I$4</c:f>
              <c:strCache>
                <c:ptCount val="1"/>
                <c:pt idx="0">
                  <c:v>Outpatient mental health facilities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Sheet3!$I$5</c:f>
              <c:numCache>
                <c:formatCode>General</c:formatCode>
                <c:ptCount val="1"/>
                <c:pt idx="0">
                  <c:v>61</c:v>
                </c:pt>
              </c:numCache>
            </c:numRef>
          </c:val>
        </c:ser>
        <c:ser>
          <c:idx val="8"/>
          <c:order val="8"/>
          <c:tx>
            <c:strRef>
              <c:f>Sheet3!$J$3:$J$4</c:f>
              <c:strCache>
                <c:ptCount val="1"/>
                <c:pt idx="0">
                  <c:v>RTCs for adults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Sheet3!$J$5</c:f>
              <c:numCache>
                <c:formatCode>General</c:formatCode>
                <c:ptCount val="1"/>
                <c:pt idx="0">
                  <c:v>59</c:v>
                </c:pt>
              </c:numCache>
            </c:numRef>
          </c:val>
        </c:ser>
        <c:ser>
          <c:idx val="9"/>
          <c:order val="9"/>
          <c:tx>
            <c:strRef>
              <c:f>Sheet3!$K$3:$K$4</c:f>
              <c:strCache>
                <c:ptCount val="1"/>
                <c:pt idx="0">
                  <c:v>Community mental health centers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Sheet3!$K$5</c:f>
              <c:numCache>
                <c:formatCode>General</c:formatCode>
                <c:ptCount val="1"/>
                <c:pt idx="0">
                  <c:v>52</c:v>
                </c:pt>
              </c:numCache>
            </c:numRef>
          </c:val>
        </c:ser>
        <c:ser>
          <c:idx val="10"/>
          <c:order val="10"/>
          <c:tx>
            <c:strRef>
              <c:f>Sheet3!$L$3:$L$4</c:f>
              <c:strCache>
                <c:ptCount val="1"/>
                <c:pt idx="0">
                  <c:v>Partial hospitalization/day treatment facilities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Sheet3!$L$5</c:f>
              <c:numCache>
                <c:formatCode>General</c:formatCode>
                <c:ptCount val="1"/>
                <c:pt idx="0">
                  <c:v>46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95590392"/>
        <c:axId val="495599408"/>
      </c:barChart>
      <c:catAx>
        <c:axId val="4955903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95599408"/>
        <c:crosses val="autoZero"/>
        <c:auto val="1"/>
        <c:lblAlgn val="ctr"/>
        <c:lblOffset val="100"/>
        <c:noMultiLvlLbl val="0"/>
      </c:catAx>
      <c:valAx>
        <c:axId val="495599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590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587049410132525"/>
          <c:y val="0.19231487703307029"/>
          <c:w val="0.33333328610577517"/>
          <c:h val="0.76971903086430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2EB4-5681-4FCC-9563-F0ABB1A2D8A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D58F-9EE8-40E5-A347-E7A97F65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2EB4-5681-4FCC-9563-F0ABB1A2D8A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D58F-9EE8-40E5-A347-E7A97F65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5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2EB4-5681-4FCC-9563-F0ABB1A2D8A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D58F-9EE8-40E5-A347-E7A97F65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3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2EB4-5681-4FCC-9563-F0ABB1A2D8A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D58F-9EE8-40E5-A347-E7A97F65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0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2EB4-5681-4FCC-9563-F0ABB1A2D8A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D58F-9EE8-40E5-A347-E7A97F65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7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2EB4-5681-4FCC-9563-F0ABB1A2D8A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D58F-9EE8-40E5-A347-E7A97F65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9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2EB4-5681-4FCC-9563-F0ABB1A2D8A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D58F-9EE8-40E5-A347-E7A97F65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0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2EB4-5681-4FCC-9563-F0ABB1A2D8A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D58F-9EE8-40E5-A347-E7A97F65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2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2EB4-5681-4FCC-9563-F0ABB1A2D8A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D58F-9EE8-40E5-A347-E7A97F65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2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2EB4-5681-4FCC-9563-F0ABB1A2D8A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D58F-9EE8-40E5-A347-E7A97F65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8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2EB4-5681-4FCC-9563-F0ABB1A2D8A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D58F-9EE8-40E5-A347-E7A97F65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9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2EB4-5681-4FCC-9563-F0ABB1A2D8A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DD58F-9EE8-40E5-A347-E7A97F65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0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2423607"/>
              </p:ext>
            </p:extLst>
          </p:nvPr>
        </p:nvGraphicFramePr>
        <p:xfrm>
          <a:off x="236670" y="914401"/>
          <a:ext cx="5593975" cy="4260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0289315"/>
              </p:ext>
            </p:extLst>
          </p:nvPr>
        </p:nvGraphicFramePr>
        <p:xfrm>
          <a:off x="6477898" y="991498"/>
          <a:ext cx="5593975" cy="4260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1"/>
          <p:cNvSpPr txBox="1"/>
          <p:nvPr/>
        </p:nvSpPr>
        <p:spPr>
          <a:xfrm>
            <a:off x="5767892" y="2939528"/>
            <a:ext cx="720762" cy="102197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b="1" dirty="0"/>
              <a:t>v</a:t>
            </a:r>
            <a:r>
              <a:rPr lang="en-US" sz="3500" b="1" dirty="0" smtClean="0"/>
              <a:t>s.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75729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6787528"/>
              </p:ext>
            </p:extLst>
          </p:nvPr>
        </p:nvGraphicFramePr>
        <p:xfrm>
          <a:off x="2140773" y="322730"/>
          <a:ext cx="8304902" cy="6303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137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6765979"/>
              </p:ext>
            </p:extLst>
          </p:nvPr>
        </p:nvGraphicFramePr>
        <p:xfrm>
          <a:off x="6902319" y="1398494"/>
          <a:ext cx="4855789" cy="4511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161364" y="165861"/>
            <a:ext cx="109943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Figure 2.6. Median number of designated beds for mental health treatment per facility, </a:t>
            </a:r>
            <a:endParaRPr lang="en-US" sz="2000" dirty="0" smtClean="0"/>
          </a:p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 smtClean="0"/>
              <a:t>by </a:t>
            </a:r>
            <a:r>
              <a:rPr lang="en-US" sz="2000" dirty="0"/>
              <a:t>service setting and facility type: </a:t>
            </a:r>
          </a:p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April 29, 2016</a:t>
            </a:r>
          </a:p>
        </p:txBody>
      </p:sp>
      <p:sp>
        <p:nvSpPr>
          <p:cNvPr id="6" name="Rectangle 5"/>
          <p:cNvSpPr/>
          <p:nvPr/>
        </p:nvSpPr>
        <p:spPr>
          <a:xfrm>
            <a:off x="8949802" y="995986"/>
            <a:ext cx="1214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Residential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49270" y="1818043"/>
            <a:ext cx="2775473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Veteran Administration medical centers</a:t>
            </a:r>
          </a:p>
          <a:p>
            <a:pPr algn="ctr"/>
            <a:endParaRPr lang="en-US" sz="1000" dirty="0"/>
          </a:p>
          <a:p>
            <a:pPr algn="ctr"/>
            <a:r>
              <a:rPr lang="en-US" sz="1100" dirty="0" smtClean="0"/>
              <a:t>RTCs for children</a:t>
            </a:r>
          </a:p>
          <a:p>
            <a:pPr algn="ctr"/>
            <a:endParaRPr lang="en-US" sz="1000" dirty="0"/>
          </a:p>
          <a:p>
            <a:pPr algn="ctr"/>
            <a:r>
              <a:rPr lang="en-US" sz="1100" dirty="0" smtClean="0"/>
              <a:t>RTCs for adults</a:t>
            </a:r>
          </a:p>
          <a:p>
            <a:pPr algn="ctr"/>
            <a:endParaRPr lang="en-US" sz="1000" dirty="0"/>
          </a:p>
          <a:p>
            <a:pPr algn="ctr"/>
            <a:r>
              <a:rPr lang="en-US" sz="1100" dirty="0" smtClean="0"/>
              <a:t>Public psychiatric hospitals</a:t>
            </a:r>
          </a:p>
          <a:p>
            <a:pPr algn="ctr"/>
            <a:endParaRPr lang="en-US" sz="1000" dirty="0"/>
          </a:p>
          <a:p>
            <a:pPr algn="ctr"/>
            <a:r>
              <a:rPr lang="en-US" sz="1100" dirty="0" smtClean="0"/>
              <a:t>Private psychiatric hospitals</a:t>
            </a:r>
          </a:p>
          <a:p>
            <a:pPr algn="ctr"/>
            <a:endParaRPr lang="en-US" sz="1000" dirty="0"/>
          </a:p>
          <a:p>
            <a:pPr algn="ctr"/>
            <a:r>
              <a:rPr lang="en-US" sz="1100" dirty="0" smtClean="0"/>
              <a:t>Partial hospitalization/day treatment facilities</a:t>
            </a:r>
          </a:p>
          <a:p>
            <a:pPr algn="ctr"/>
            <a:endParaRPr lang="en-US" sz="1000" dirty="0"/>
          </a:p>
          <a:p>
            <a:pPr algn="ctr"/>
            <a:r>
              <a:rPr lang="en-US" sz="1100" dirty="0" smtClean="0"/>
              <a:t>Outpatient mental health facilities</a:t>
            </a:r>
          </a:p>
          <a:p>
            <a:pPr algn="ctr"/>
            <a:endParaRPr lang="en-US" sz="1000" dirty="0"/>
          </a:p>
          <a:p>
            <a:pPr algn="ctr"/>
            <a:r>
              <a:rPr lang="en-US" sz="1100" dirty="0" smtClean="0"/>
              <a:t>Other types of residential treatment facilities</a:t>
            </a:r>
          </a:p>
          <a:p>
            <a:pPr algn="ctr"/>
            <a:endParaRPr lang="en-US" sz="1000" dirty="0"/>
          </a:p>
          <a:p>
            <a:pPr algn="ctr"/>
            <a:r>
              <a:rPr lang="en-US" sz="1100" dirty="0" smtClean="0"/>
              <a:t>Multi-setting mental health facilities</a:t>
            </a:r>
          </a:p>
          <a:p>
            <a:pPr algn="ctr"/>
            <a:endParaRPr lang="en-US" sz="1000" dirty="0"/>
          </a:p>
          <a:p>
            <a:pPr algn="ctr"/>
            <a:r>
              <a:rPr lang="en-US" sz="1100" dirty="0" smtClean="0"/>
              <a:t>General hospitals</a:t>
            </a:r>
          </a:p>
          <a:p>
            <a:pPr algn="ctr"/>
            <a:endParaRPr lang="en-US" sz="1000" dirty="0"/>
          </a:p>
          <a:p>
            <a:pPr algn="ctr"/>
            <a:r>
              <a:rPr lang="en-US" sz="1100" dirty="0" smtClean="0"/>
              <a:t>Community mental health centers</a:t>
            </a:r>
          </a:p>
          <a:p>
            <a:endParaRPr lang="en-US" sz="1100" dirty="0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0190334"/>
              </p:ext>
            </p:extLst>
          </p:nvPr>
        </p:nvGraphicFramePr>
        <p:xfrm>
          <a:off x="139849" y="785308"/>
          <a:ext cx="4249271" cy="512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3979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1184574"/>
              </p:ext>
            </p:extLst>
          </p:nvPr>
        </p:nvGraphicFramePr>
        <p:xfrm>
          <a:off x="1645920" y="204395"/>
          <a:ext cx="7723991" cy="6056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077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6063881"/>
              </p:ext>
            </p:extLst>
          </p:nvPr>
        </p:nvGraphicFramePr>
        <p:xfrm>
          <a:off x="1643270" y="106018"/>
          <a:ext cx="8786191" cy="6586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7532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201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Good Shepherd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Diluzio</dc:creator>
  <cp:lastModifiedBy>Elizabeth Diluzio</cp:lastModifiedBy>
  <cp:revision>7</cp:revision>
  <dcterms:created xsi:type="dcterms:W3CDTF">2019-06-21T19:24:24Z</dcterms:created>
  <dcterms:modified xsi:type="dcterms:W3CDTF">2019-06-24T11:03:31Z</dcterms:modified>
</cp:coreProperties>
</file>