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1"/>
  </p:notesMasterIdLst>
  <p:sldIdLst>
    <p:sldId id="267" r:id="rId2"/>
    <p:sldId id="256" r:id="rId3"/>
    <p:sldId id="258" r:id="rId4"/>
    <p:sldId id="266" r:id="rId5"/>
    <p:sldId id="259" r:id="rId6"/>
    <p:sldId id="262" r:id="rId7"/>
    <p:sldId id="268" r:id="rId8"/>
    <p:sldId id="261" r:id="rId9"/>
    <p:sldId id="265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4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8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7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2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0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2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7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1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7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e the source image">
            <a:extLst>
              <a:ext uri="{FF2B5EF4-FFF2-40B4-BE49-F238E27FC236}">
                <a16:creationId xmlns:a16="http://schemas.microsoft.com/office/drawing/2014/main" xmlns="" id="{610AACE4-780C-0063-53C5-894015CAD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45" y="578977"/>
            <a:ext cx="8784069" cy="26539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4C7949-CDF3-D93F-9A3D-11861597DC92}"/>
              </a:ext>
            </a:extLst>
          </p:cNvPr>
          <p:cNvSpPr txBox="1"/>
          <p:nvPr/>
        </p:nvSpPr>
        <p:spPr>
          <a:xfrm>
            <a:off x="1774290" y="3376481"/>
            <a:ext cx="10381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Attendance Monitoring System by Facial Recognition using ESP32cam &amp; OpenCV2 </a:t>
            </a:r>
            <a:endParaRPr lang="en-IN" sz="4000" b="1" u="sng" dirty="0">
              <a:ln w="9525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93CC5D-02B1-2F77-1596-054EB2C72750}"/>
              </a:ext>
            </a:extLst>
          </p:cNvPr>
          <p:cNvSpPr txBox="1"/>
          <p:nvPr/>
        </p:nvSpPr>
        <p:spPr>
          <a:xfrm>
            <a:off x="1785047" y="4848157"/>
            <a:ext cx="5540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 smtClean="0"/>
          </a:p>
          <a:p>
            <a:r>
              <a:rPr lang="en-US" sz="2800" b="1" u="sng" dirty="0" smtClean="0"/>
              <a:t>Name</a:t>
            </a:r>
            <a:r>
              <a:rPr lang="en-US" sz="2800" b="1" u="sng" dirty="0" smtClean="0"/>
              <a:t>:</a:t>
            </a:r>
          </a:p>
          <a:p>
            <a:endParaRPr lang="en-US" sz="2800" b="1" u="sng" dirty="0"/>
          </a:p>
          <a:p>
            <a:r>
              <a:rPr lang="en-US" sz="2400" dirty="0" err="1" smtClean="0"/>
              <a:t>Harshit</a:t>
            </a:r>
            <a:r>
              <a:rPr lang="en-US" sz="2400" dirty="0" smtClean="0"/>
              <a:t> </a:t>
            </a:r>
            <a:r>
              <a:rPr lang="en-US" sz="2400" dirty="0" err="1"/>
              <a:t>Verma</a:t>
            </a: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60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63125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044500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u="sng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Introduction to Attendance Monitoring System</a:t>
            </a:r>
            <a:endParaRPr lang="en-US" sz="5249" u="sng" dirty="0"/>
          </a:p>
        </p:txBody>
      </p:sp>
      <p:sp>
        <p:nvSpPr>
          <p:cNvPr id="6" name="Text 3"/>
          <p:cNvSpPr/>
          <p:nvPr/>
        </p:nvSpPr>
        <p:spPr>
          <a:xfrm>
            <a:off x="833199" y="4114800"/>
            <a:ext cx="7477601" cy="2599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 attendance monitoring system is designed to track and manage the attendance of employees or students in an organization or educational institution. It provides a digital solution to efficiently record attendance and monitor punctuality. The system uses Facial recognition to mark the attendance and provide the attendance in a excel sheet format.</a:t>
            </a:r>
          </a:p>
        </p:txBody>
      </p:sp>
      <p:sp>
        <p:nvSpPr>
          <p:cNvPr id="7" name="Shape 4"/>
          <p:cNvSpPr/>
          <p:nvPr/>
        </p:nvSpPr>
        <p:spPr>
          <a:xfrm>
            <a:off x="833199" y="61892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6172557"/>
            <a:ext cx="21234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3974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17057"/>
            <a:ext cx="59769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u="sng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Motivation for Project</a:t>
            </a:r>
            <a:endParaRPr lang="en-US" sz="4800" u="sng" dirty="0"/>
          </a:p>
        </p:txBody>
      </p:sp>
      <p:sp>
        <p:nvSpPr>
          <p:cNvPr id="6" name="Shape 3"/>
          <p:cNvSpPr/>
          <p:nvPr/>
        </p:nvSpPr>
        <p:spPr>
          <a:xfrm>
            <a:off x="833199" y="24182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20604" y="2459950"/>
            <a:ext cx="125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494598"/>
            <a:ext cx="3314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Efficiency Improvement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1555313" y="297501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system aims to streamline the process of attendance tracking, reducing administrative burden and manual data entry errors.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5599" y="4123253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157901"/>
            <a:ext cx="27337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Enhanced Accuracy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 10"/>
          <p:cNvSpPr/>
          <p:nvPr/>
        </p:nvSpPr>
        <p:spPr>
          <a:xfrm>
            <a:off x="1555313" y="463831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leveraging technology, the project seeks to minimize inaccuracies in attendance records and ensure precise reporting.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448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5004" y="5786557"/>
            <a:ext cx="19633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212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Analysis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14"/>
          <p:cNvSpPr/>
          <p:nvPr/>
        </p:nvSpPr>
        <p:spPr>
          <a:xfrm>
            <a:off x="1555313" y="630162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analysis of attendance data can provide valuable insights into employee or student attendance patterns and trends, aiding in decision-making.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FB3141-0859-A6C8-15D8-C57C3B719831}"/>
              </a:ext>
            </a:extLst>
          </p:cNvPr>
          <p:cNvSpPr txBox="1"/>
          <p:nvPr/>
        </p:nvSpPr>
        <p:spPr>
          <a:xfrm>
            <a:off x="791736" y="852198"/>
            <a:ext cx="9933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Alexandria"/>
              </a:rPr>
              <a:t>Components Used for the System:</a:t>
            </a:r>
            <a:endParaRPr lang="en-IN" sz="5400" b="1" u="sng" dirty="0">
              <a:latin typeface="Alexandr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8940BF-796E-F948-7457-434AC34FD4AF}"/>
              </a:ext>
            </a:extLst>
          </p:cNvPr>
          <p:cNvSpPr txBox="1"/>
          <p:nvPr/>
        </p:nvSpPr>
        <p:spPr>
          <a:xfrm>
            <a:off x="791735" y="2847351"/>
            <a:ext cx="114612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4000" b="0" i="0" dirty="0">
                <a:solidFill>
                  <a:srgbClr val="111111"/>
                </a:solidFill>
                <a:effectLst/>
                <a:latin typeface="Abadi" panose="020B0604020104020204" pitchFamily="34" charset="0"/>
              </a:rPr>
              <a:t> ESP32-CAM Board AI-Thinker (x1)</a:t>
            </a:r>
          </a:p>
          <a:p>
            <a:pPr lvl="1"/>
            <a:r>
              <a:rPr lang="en-IN" sz="4000" b="0" i="0" dirty="0">
                <a:solidFill>
                  <a:srgbClr val="111111"/>
                </a:solidFill>
                <a:effectLst/>
                <a:latin typeface="Abadi" panose="020B0604020104020204" pitchFamily="34" charset="0"/>
              </a:rPr>
              <a:t>		</a:t>
            </a:r>
            <a:r>
              <a:rPr lang="en-IN" sz="3600" b="0" i="1" dirty="0">
                <a:solidFill>
                  <a:srgbClr val="111111"/>
                </a:solidFill>
                <a:effectLst/>
                <a:latin typeface="Abadi" panose="020B0604020104020204" pitchFamily="34" charset="0"/>
              </a:rPr>
              <a:t>(For facial capture)</a:t>
            </a:r>
          </a:p>
          <a:p>
            <a:pPr marL="342900" indent="-342900">
              <a:buAutoNum type="arabicParenR"/>
            </a:pPr>
            <a:r>
              <a:rPr lang="en-IN" sz="4000" dirty="0">
                <a:solidFill>
                  <a:srgbClr val="111111"/>
                </a:solidFill>
                <a:latin typeface="Abadi" panose="020B0604020104020204" pitchFamily="34" charset="0"/>
              </a:rPr>
              <a:t> FTDI MODULE (x1)</a:t>
            </a:r>
          </a:p>
          <a:p>
            <a:pPr lvl="2"/>
            <a:r>
              <a:rPr lang="en-IN" sz="4000" dirty="0">
                <a:solidFill>
                  <a:srgbClr val="111111"/>
                </a:solidFill>
                <a:latin typeface="Abadi" panose="020B0604020104020204" pitchFamily="34" charset="0"/>
              </a:rPr>
              <a:t>	</a:t>
            </a:r>
            <a:r>
              <a:rPr lang="en-IN" sz="3600" i="1" dirty="0">
                <a:solidFill>
                  <a:srgbClr val="111111"/>
                </a:solidFill>
                <a:latin typeface="Abadi" panose="020B0604020104020204" pitchFamily="34" charset="0"/>
              </a:rPr>
              <a:t>(For flashing Program into the ESP module)</a:t>
            </a:r>
            <a:endParaRPr lang="en-IN" sz="4000" i="1" dirty="0">
              <a:solidFill>
                <a:srgbClr val="111111"/>
              </a:solidFill>
              <a:latin typeface="Abadi" panose="020B0604020104020204" pitchFamily="34" charset="0"/>
            </a:endParaRPr>
          </a:p>
          <a:p>
            <a:pPr marL="342900" indent="-342900">
              <a:buAutoNum type="arabicParenR"/>
            </a:pPr>
            <a:r>
              <a:rPr lang="en-IN" sz="4000" dirty="0">
                <a:solidFill>
                  <a:srgbClr val="111111"/>
                </a:solidFill>
                <a:latin typeface="Abadi" panose="020B0604020104020204" pitchFamily="34" charset="0"/>
              </a:rPr>
              <a:t> Micro-USB Cable (x1)</a:t>
            </a:r>
          </a:p>
          <a:p>
            <a:pPr marL="342900" indent="-342900">
              <a:buAutoNum type="arabicParenR"/>
            </a:pPr>
            <a:r>
              <a:rPr lang="en-IN" sz="4000" dirty="0">
                <a:solidFill>
                  <a:srgbClr val="111111"/>
                </a:solidFill>
                <a:latin typeface="Abadi" panose="020B0604020104020204" pitchFamily="34" charset="0"/>
              </a:rPr>
              <a:t> Jumper Wires (x5)</a:t>
            </a:r>
            <a:endParaRPr lang="en-US" sz="4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43005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5" name="Text 2"/>
          <p:cNvSpPr/>
          <p:nvPr/>
        </p:nvSpPr>
        <p:spPr>
          <a:xfrm>
            <a:off x="1726021" y="38921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u="sng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Circuit Diagram</a:t>
            </a:r>
            <a:endParaRPr lang="en-US" sz="4800" u="sng" dirty="0"/>
          </a:p>
        </p:txBody>
      </p:sp>
      <p:sp>
        <p:nvSpPr>
          <p:cNvPr id="6" name="Shape 3"/>
          <p:cNvSpPr/>
          <p:nvPr/>
        </p:nvSpPr>
        <p:spPr>
          <a:xfrm>
            <a:off x="2037993" y="4652605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73975" y="48372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u="sng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Input Data</a:t>
            </a:r>
            <a:endParaRPr lang="en-US" sz="2187" u="sng" dirty="0"/>
          </a:p>
        </p:txBody>
      </p:sp>
      <p:sp>
        <p:nvSpPr>
          <p:cNvPr id="8" name="Text 5"/>
          <p:cNvSpPr/>
          <p:nvPr/>
        </p:nvSpPr>
        <p:spPr>
          <a:xfrm>
            <a:off x="2273975" y="5369004"/>
            <a:ext cx="2898100" cy="16145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Initial data such as employee IDs, Facial Image serve as input to the system for attendance capture.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652605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6209" y="48885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u="sng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Processing Unit</a:t>
            </a:r>
            <a:endParaRPr lang="en-US" sz="2187" u="sng" dirty="0"/>
          </a:p>
        </p:txBody>
      </p:sp>
      <p:sp>
        <p:nvSpPr>
          <p:cNvPr id="11" name="Text 8"/>
          <p:cNvSpPr/>
          <p:nvPr/>
        </p:nvSpPr>
        <p:spPr>
          <a:xfrm>
            <a:off x="5866209" y="5369004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processing unit analyzes the input data and identifies attendance patterns, lateness, or absences.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652605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8444" y="4837212"/>
            <a:ext cx="22960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u="sng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Output Interface</a:t>
            </a:r>
            <a:endParaRPr lang="en-US" sz="2187" u="sng" dirty="0"/>
          </a:p>
        </p:txBody>
      </p:sp>
      <p:sp>
        <p:nvSpPr>
          <p:cNvPr id="14" name="Text 11"/>
          <p:cNvSpPr/>
          <p:nvPr/>
        </p:nvSpPr>
        <p:spPr>
          <a:xfrm>
            <a:off x="9391902" y="5184398"/>
            <a:ext cx="303118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Attendance data is presented through an intuitive interface for easy access and monitoring by administrators and users.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5554603-D153-CCAA-8C26-93F67182E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39" y="214540"/>
            <a:ext cx="5460087" cy="4079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41065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61684"/>
            <a:ext cx="65250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u="sng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Development Process</a:t>
            </a:r>
            <a:endParaRPr lang="en-US" sz="4800" b="1" u="sng" dirty="0"/>
          </a:p>
        </p:txBody>
      </p:sp>
      <p:sp>
        <p:nvSpPr>
          <p:cNvPr id="5" name="Shape 3"/>
          <p:cNvSpPr/>
          <p:nvPr/>
        </p:nvSpPr>
        <p:spPr>
          <a:xfrm>
            <a:off x="2349103" y="2008584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4098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182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308681" y="2223849"/>
            <a:ext cx="125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23075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Planning</a:t>
            </a:r>
            <a:endParaRPr lang="en-US" sz="2400" b="1" dirty="0"/>
          </a:p>
        </p:txBody>
      </p:sp>
      <p:sp>
        <p:nvSpPr>
          <p:cNvPr id="10" name="Text 8"/>
          <p:cNvSpPr/>
          <p:nvPr/>
        </p:nvSpPr>
        <p:spPr>
          <a:xfrm>
            <a:off x="3593306" y="2711172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Initial phase involve requirements gathering, feasibility study, and resource allocation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2621220" y="426761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0399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3677" y="4081582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884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Design</a:t>
            </a:r>
            <a:endParaRPr lang="en-US" sz="2400" b="1" dirty="0"/>
          </a:p>
        </p:txBody>
      </p:sp>
      <p:sp>
        <p:nvSpPr>
          <p:cNvPr id="15" name="Text 13"/>
          <p:cNvSpPr/>
          <p:nvPr/>
        </p:nvSpPr>
        <p:spPr>
          <a:xfrm>
            <a:off x="3593306" y="4568904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Creation of system architecture, user interface, and database design based on detailed analysis and specifications.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2621220" y="612534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8976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73082" y="5939314"/>
            <a:ext cx="19633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5946219"/>
            <a:ext cx="22695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Implementation</a:t>
            </a:r>
            <a:endParaRPr lang="en-US" sz="2400" b="1" dirty="0"/>
          </a:p>
        </p:txBody>
      </p:sp>
      <p:sp>
        <p:nvSpPr>
          <p:cNvPr id="20" name="Text 18"/>
          <p:cNvSpPr/>
          <p:nvPr/>
        </p:nvSpPr>
        <p:spPr>
          <a:xfrm>
            <a:off x="3593306" y="6426637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Development and integration of system components, including testing and debugging for functionality assurance.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41065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61684"/>
            <a:ext cx="65250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u="sng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Development Process</a:t>
            </a:r>
            <a:endParaRPr lang="en-US" sz="4800" b="1" u="sng" dirty="0"/>
          </a:p>
        </p:txBody>
      </p:sp>
      <p:sp>
        <p:nvSpPr>
          <p:cNvPr id="5" name="Shape 3"/>
          <p:cNvSpPr/>
          <p:nvPr/>
        </p:nvSpPr>
        <p:spPr>
          <a:xfrm>
            <a:off x="2349103" y="2008584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4098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182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308681" y="2223849"/>
            <a:ext cx="125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</a:rPr>
              <a:t>4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3593306" y="2711172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Deployment phase includes deploying the project into a cloud based or a local based server integrating with the Database.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2621220" y="426761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0399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3677" y="4081582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</a:rPr>
              <a:t>5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884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Testing</a:t>
            </a:r>
            <a:endParaRPr lang="en-US" sz="2400" b="1" dirty="0"/>
          </a:p>
        </p:txBody>
      </p:sp>
      <p:sp>
        <p:nvSpPr>
          <p:cNvPr id="15" name="Text 13"/>
          <p:cNvSpPr/>
          <p:nvPr/>
        </p:nvSpPr>
        <p:spPr>
          <a:xfrm>
            <a:off x="3593306" y="4568904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phase requires multiple testing of the model with given dataset for further improvement or delivery of the product.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2621220" y="612534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8976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13811">
            <a:solidFill>
              <a:srgbClr val="B8C3D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73082" y="5939314"/>
            <a:ext cx="19633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</a:rPr>
              <a:t>6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5946219"/>
            <a:ext cx="22695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Maintenance </a:t>
            </a:r>
            <a:endParaRPr lang="en-US" sz="2400" b="1" dirty="0"/>
          </a:p>
        </p:txBody>
      </p:sp>
      <p:sp>
        <p:nvSpPr>
          <p:cNvPr id="20" name="Text 18"/>
          <p:cNvSpPr/>
          <p:nvPr/>
        </p:nvSpPr>
        <p:spPr>
          <a:xfrm>
            <a:off x="3593306" y="6426637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</a:rPr>
              <a:t>After final delivery, maintaining the product with the feedback response from the customer also plays a vital role in product management. </a:t>
            </a:r>
            <a:endParaRPr lang="en-US" sz="2000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xmlns="" id="{AE5B5CB4-EA40-49E4-42E9-945635D5968D}"/>
              </a:ext>
            </a:extLst>
          </p:cNvPr>
          <p:cNvSpPr/>
          <p:nvPr/>
        </p:nvSpPr>
        <p:spPr>
          <a:xfrm>
            <a:off x="3593306" y="220298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Deployment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36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41065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371248" y="135991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u="sng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Inference:</a:t>
            </a:r>
            <a:endParaRPr lang="en-US" sz="6000" u="sng" dirty="0"/>
          </a:p>
        </p:txBody>
      </p:sp>
      <p:sp>
        <p:nvSpPr>
          <p:cNvPr id="5" name="Text 3"/>
          <p:cNvSpPr/>
          <p:nvPr/>
        </p:nvSpPr>
        <p:spPr>
          <a:xfrm>
            <a:off x="2037993" y="3355419"/>
            <a:ext cx="5110520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b="1" dirty="0">
                <a:solidFill>
                  <a:srgbClr val="C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95%</a:t>
            </a:r>
            <a:endParaRPr lang="en-US" sz="7436" b="1" dirty="0">
              <a:solidFill>
                <a:srgbClr val="C00000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980849" y="4577358"/>
            <a:ext cx="3224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accent2">
                    <a:lumMod val="50000"/>
                  </a:schemeClr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Accuracy Improvement</a:t>
            </a:r>
            <a:endParaRPr lang="en-US" sz="2187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2037993" y="505777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system aims to achieve an 95% or higher accuracy in attendance capture and reporting, minimizing discrepancies.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355419"/>
            <a:ext cx="5110639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b="1" dirty="0">
                <a:solidFill>
                  <a:srgbClr val="C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4GB</a:t>
            </a:r>
            <a:endParaRPr lang="en-US" sz="7436" b="1" dirty="0">
              <a:solidFill>
                <a:srgbClr val="C00000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8926116" y="45773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accent2">
                    <a:lumMod val="50000"/>
                  </a:schemeClr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Record Storage</a:t>
            </a:r>
            <a:endParaRPr lang="en-US" sz="2187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7471010" y="5057775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With a capacity for storing up to 50,000 records, the system ensures a robust and scalable data management solution.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629322" y="430305"/>
            <a:ext cx="13371755" cy="7325958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4C2A862-21DA-603E-2FEE-0E5C5AB512D8}"/>
              </a:ext>
            </a:extLst>
          </p:cNvPr>
          <p:cNvSpPr/>
          <p:nvPr/>
        </p:nvSpPr>
        <p:spPr>
          <a:xfrm>
            <a:off x="4245608" y="3329970"/>
            <a:ext cx="61391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404</Words>
  <Application>Microsoft Office PowerPoint</Application>
  <PresentationFormat>Custom</PresentationFormat>
  <Paragraphs>66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</vt:lpstr>
      <vt:lpstr>Alexandria</vt:lpstr>
      <vt:lpstr>Arial</vt:lpstr>
      <vt:lpstr>Calibri</vt:lpstr>
      <vt:lpstr>Nobile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HARSHIT</cp:lastModifiedBy>
  <cp:revision>14</cp:revision>
  <dcterms:created xsi:type="dcterms:W3CDTF">2024-02-05T15:40:46Z</dcterms:created>
  <dcterms:modified xsi:type="dcterms:W3CDTF">2024-07-08T08:13:16Z</dcterms:modified>
</cp:coreProperties>
</file>