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95"/>
  </p:notesMasterIdLst>
  <p:handoutMasterIdLst>
    <p:handoutMasterId r:id="rId96"/>
  </p:handoutMasterIdLst>
  <p:sldIdLst>
    <p:sldId id="381" r:id="rId5"/>
    <p:sldId id="385" r:id="rId6"/>
    <p:sldId id="492" r:id="rId7"/>
    <p:sldId id="493" r:id="rId8"/>
    <p:sldId id="494" r:id="rId9"/>
    <p:sldId id="497" r:id="rId10"/>
    <p:sldId id="498" r:id="rId11"/>
    <p:sldId id="495" r:id="rId12"/>
    <p:sldId id="496" r:id="rId13"/>
    <p:sldId id="499" r:id="rId14"/>
    <p:sldId id="514" r:id="rId15"/>
    <p:sldId id="535" r:id="rId16"/>
    <p:sldId id="536" r:id="rId17"/>
    <p:sldId id="537" r:id="rId18"/>
    <p:sldId id="538" r:id="rId19"/>
    <p:sldId id="540" r:id="rId20"/>
    <p:sldId id="541" r:id="rId21"/>
    <p:sldId id="542" r:id="rId22"/>
    <p:sldId id="543" r:id="rId23"/>
    <p:sldId id="522" r:id="rId24"/>
    <p:sldId id="544" r:id="rId25"/>
    <p:sldId id="520" r:id="rId26"/>
    <p:sldId id="545" r:id="rId27"/>
    <p:sldId id="546" r:id="rId28"/>
    <p:sldId id="547" r:id="rId29"/>
    <p:sldId id="502" r:id="rId30"/>
    <p:sldId id="548" r:id="rId31"/>
    <p:sldId id="503" r:id="rId32"/>
    <p:sldId id="549" r:id="rId33"/>
    <p:sldId id="534" r:id="rId34"/>
    <p:sldId id="550" r:id="rId35"/>
    <p:sldId id="656" r:id="rId36"/>
    <p:sldId id="658" r:id="rId37"/>
    <p:sldId id="639" r:id="rId38"/>
    <p:sldId id="729" r:id="rId39"/>
    <p:sldId id="736" r:id="rId40"/>
    <p:sldId id="678" r:id="rId41"/>
    <p:sldId id="676" r:id="rId42"/>
    <p:sldId id="726" r:id="rId43"/>
    <p:sldId id="723" r:id="rId44"/>
    <p:sldId id="724" r:id="rId45"/>
    <p:sldId id="725" r:id="rId46"/>
    <p:sldId id="746" r:id="rId47"/>
    <p:sldId id="727" r:id="rId48"/>
    <p:sldId id="742" r:id="rId49"/>
    <p:sldId id="749" r:id="rId50"/>
    <p:sldId id="745" r:id="rId51"/>
    <p:sldId id="748" r:id="rId52"/>
    <p:sldId id="747" r:id="rId53"/>
    <p:sldId id="741" r:id="rId54"/>
    <p:sldId id="521" r:id="rId55"/>
    <p:sldId id="528" r:id="rId56"/>
    <p:sldId id="512" r:id="rId57"/>
    <p:sldId id="510" r:id="rId58"/>
    <p:sldId id="509" r:id="rId59"/>
    <p:sldId id="516" r:id="rId60"/>
    <p:sldId id="641" r:id="rId61"/>
    <p:sldId id="760" r:id="rId62"/>
    <p:sldId id="761" r:id="rId63"/>
    <p:sldId id="759" r:id="rId64"/>
    <p:sldId id="762" r:id="rId65"/>
    <p:sldId id="675" r:id="rId66"/>
    <p:sldId id="737" r:id="rId67"/>
    <p:sldId id="738" r:id="rId68"/>
    <p:sldId id="763" r:id="rId69"/>
    <p:sldId id="764" r:id="rId70"/>
    <p:sldId id="765" r:id="rId71"/>
    <p:sldId id="766" r:id="rId72"/>
    <p:sldId id="739" r:id="rId73"/>
    <p:sldId id="786" r:id="rId74"/>
    <p:sldId id="767" r:id="rId75"/>
    <p:sldId id="673" r:id="rId76"/>
    <p:sldId id="680" r:id="rId77"/>
    <p:sldId id="674" r:id="rId78"/>
    <p:sldId id="734" r:id="rId79"/>
    <p:sldId id="735" r:id="rId80"/>
    <p:sldId id="732" r:id="rId81"/>
    <p:sldId id="733" r:id="rId82"/>
    <p:sldId id="698" r:id="rId83"/>
    <p:sldId id="699" r:id="rId84"/>
    <p:sldId id="702" r:id="rId85"/>
    <p:sldId id="709" r:id="rId86"/>
    <p:sldId id="704" r:id="rId87"/>
    <p:sldId id="710" r:id="rId88"/>
    <p:sldId id="705" r:id="rId89"/>
    <p:sldId id="706" r:id="rId90"/>
    <p:sldId id="711" r:id="rId91"/>
    <p:sldId id="527" r:id="rId92"/>
    <p:sldId id="519" r:id="rId93"/>
    <p:sldId id="787"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formationen für den Trainer" id="{C4A224C7-B988-4D48-B7A4-1C9CE7D65BF6}">
          <p14:sldIdLst>
            <p14:sldId id="381"/>
            <p14:sldId id="385"/>
            <p14:sldId id="492"/>
            <p14:sldId id="493"/>
            <p14:sldId id="494"/>
            <p14:sldId id="497"/>
            <p14:sldId id="498"/>
            <p14:sldId id="495"/>
            <p14:sldId id="496"/>
            <p14:sldId id="499"/>
            <p14:sldId id="514"/>
            <p14:sldId id="535"/>
            <p14:sldId id="536"/>
            <p14:sldId id="537"/>
            <p14:sldId id="538"/>
            <p14:sldId id="540"/>
            <p14:sldId id="541"/>
            <p14:sldId id="542"/>
            <p14:sldId id="543"/>
            <p14:sldId id="522"/>
            <p14:sldId id="544"/>
            <p14:sldId id="520"/>
            <p14:sldId id="545"/>
            <p14:sldId id="546"/>
            <p14:sldId id="547"/>
            <p14:sldId id="502"/>
            <p14:sldId id="548"/>
            <p14:sldId id="503"/>
            <p14:sldId id="549"/>
            <p14:sldId id="534"/>
            <p14:sldId id="550"/>
            <p14:sldId id="656"/>
            <p14:sldId id="658"/>
            <p14:sldId id="639"/>
            <p14:sldId id="729"/>
            <p14:sldId id="736"/>
            <p14:sldId id="678"/>
            <p14:sldId id="676"/>
            <p14:sldId id="726"/>
            <p14:sldId id="723"/>
            <p14:sldId id="724"/>
            <p14:sldId id="725"/>
            <p14:sldId id="746"/>
            <p14:sldId id="727"/>
            <p14:sldId id="742"/>
            <p14:sldId id="749"/>
            <p14:sldId id="745"/>
            <p14:sldId id="748"/>
            <p14:sldId id="747"/>
            <p14:sldId id="741"/>
            <p14:sldId id="521"/>
            <p14:sldId id="528"/>
            <p14:sldId id="512"/>
            <p14:sldId id="510"/>
            <p14:sldId id="509"/>
            <p14:sldId id="516"/>
            <p14:sldId id="641"/>
            <p14:sldId id="760"/>
            <p14:sldId id="761"/>
            <p14:sldId id="759"/>
            <p14:sldId id="762"/>
            <p14:sldId id="675"/>
            <p14:sldId id="737"/>
            <p14:sldId id="738"/>
            <p14:sldId id="763"/>
            <p14:sldId id="764"/>
            <p14:sldId id="765"/>
            <p14:sldId id="766"/>
            <p14:sldId id="739"/>
            <p14:sldId id="786"/>
            <p14:sldId id="767"/>
            <p14:sldId id="673"/>
            <p14:sldId id="680"/>
            <p14:sldId id="674"/>
            <p14:sldId id="734"/>
            <p14:sldId id="735"/>
            <p14:sldId id="732"/>
            <p14:sldId id="733"/>
            <p14:sldId id="698"/>
            <p14:sldId id="699"/>
            <p14:sldId id="702"/>
            <p14:sldId id="709"/>
            <p14:sldId id="704"/>
            <p14:sldId id="710"/>
            <p14:sldId id="705"/>
            <p14:sldId id="706"/>
            <p14:sldId id="711"/>
            <p14:sldId id="527"/>
            <p14:sldId id="519"/>
            <p14:sldId id="787"/>
          </p14:sldIdLst>
        </p14:section>
      </p14:sectionLst>
    </p:ext>
    <p:ext uri="{EFAFB233-063F-42B5-8137-9DF3F51BA10A}">
      <p15:sldGuideLst xmlns:p15="http://schemas.microsoft.com/office/powerpoint/2012/main">
        <p15:guide id="1" orient="horz" pos="2183"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3764"/>
    <a:srgbClr val="00B2C9"/>
    <a:srgbClr val="4D4D4D"/>
    <a:srgbClr val="7F7F7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22" autoAdjust="0"/>
    <p:restoredTop sz="94660"/>
  </p:normalViewPr>
  <p:slideViewPr>
    <p:cSldViewPr snapToGrid="0">
      <p:cViewPr varScale="1">
        <p:scale>
          <a:sx n="101" d="100"/>
          <a:sy n="101" d="100"/>
        </p:scale>
        <p:origin x="138" y="204"/>
      </p:cViewPr>
      <p:guideLst>
        <p:guide orient="horz" pos="2183"/>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notesMaster" Target="notesMasters/notesMaster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592D86EA-6BD5-4A08-8F07-FAFF01A40B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E4F7F22E-286C-4CA5-AECB-176ABB0642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3FB906-6D5B-472C-A924-E829690E0539}" type="datetimeFigureOut">
              <a:rPr lang="de-DE" smtClean="0"/>
              <a:t>06.09.2022</a:t>
            </a:fld>
            <a:endParaRPr lang="de-DE"/>
          </a:p>
        </p:txBody>
      </p:sp>
      <p:sp>
        <p:nvSpPr>
          <p:cNvPr id="4" name="Fußzeilenplatzhalter 3">
            <a:extLst>
              <a:ext uri="{FF2B5EF4-FFF2-40B4-BE49-F238E27FC236}">
                <a16:creationId xmlns:a16="http://schemas.microsoft.com/office/drawing/2014/main" id="{4D310E52-51C8-4493-A571-B14F819B03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C9CFFB8D-3EA5-4BB5-85FA-6A358BF11A1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C501B2-27A7-4F94-89FA-3C91F13811E8}" type="slidenum">
              <a:rPr lang="de-DE" smtClean="0"/>
              <a:t>‹Nr.›</a:t>
            </a:fld>
            <a:endParaRPr lang="de-DE"/>
          </a:p>
        </p:txBody>
      </p:sp>
    </p:spTree>
    <p:extLst>
      <p:ext uri="{BB962C8B-B14F-4D97-AF65-F5344CB8AC3E}">
        <p14:creationId xmlns:p14="http://schemas.microsoft.com/office/powerpoint/2010/main" val="33261801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80E5FE-4A3F-AF4E-B5C7-40D658997B26}" type="datetimeFigureOut">
              <a:rPr lang="de-DE" smtClean="0"/>
              <a:t>06.09.2022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927F2-8757-844B-9299-A0343AED99FA}" type="slidenum">
              <a:rPr lang="de-DE" smtClean="0"/>
              <a:t>‹Nr.›</a:t>
            </a:fld>
            <a:endParaRPr lang="de-DE"/>
          </a:p>
        </p:txBody>
      </p:sp>
    </p:spTree>
    <p:extLst>
      <p:ext uri="{BB962C8B-B14F-4D97-AF65-F5344CB8AC3E}">
        <p14:creationId xmlns:p14="http://schemas.microsoft.com/office/powerpoint/2010/main" val="1366595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Bild wird noch ausgetauscht</a:t>
            </a:r>
          </a:p>
        </p:txBody>
      </p:sp>
      <p:sp>
        <p:nvSpPr>
          <p:cNvPr id="4" name="Foliennummernplatzhalter 3"/>
          <p:cNvSpPr>
            <a:spLocks noGrp="1"/>
          </p:cNvSpPr>
          <p:nvPr>
            <p:ph type="sldNum" sz="quarter" idx="5"/>
          </p:nvPr>
        </p:nvSpPr>
        <p:spPr/>
        <p:txBody>
          <a:bodyPr/>
          <a:lstStyle/>
          <a:p>
            <a:fld id="{B24927F2-8757-844B-9299-A0343AED99FA}" type="slidenum">
              <a:rPr lang="de-DE" smtClean="0"/>
              <a:t>1</a:t>
            </a:fld>
            <a:endParaRPr lang="de-DE"/>
          </a:p>
        </p:txBody>
      </p:sp>
    </p:spTree>
    <p:extLst>
      <p:ext uri="{BB962C8B-B14F-4D97-AF65-F5344CB8AC3E}">
        <p14:creationId xmlns:p14="http://schemas.microsoft.com/office/powerpoint/2010/main" val="919132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10</a:t>
            </a:fld>
            <a:endParaRPr lang="de-DE"/>
          </a:p>
        </p:txBody>
      </p:sp>
    </p:spTree>
    <p:extLst>
      <p:ext uri="{BB962C8B-B14F-4D97-AF65-F5344CB8AC3E}">
        <p14:creationId xmlns:p14="http://schemas.microsoft.com/office/powerpoint/2010/main" val="1017833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11</a:t>
            </a:fld>
            <a:endParaRPr lang="de-DE"/>
          </a:p>
        </p:txBody>
      </p:sp>
    </p:spTree>
    <p:extLst>
      <p:ext uri="{BB962C8B-B14F-4D97-AF65-F5344CB8AC3E}">
        <p14:creationId xmlns:p14="http://schemas.microsoft.com/office/powerpoint/2010/main" val="3339446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12</a:t>
            </a:fld>
            <a:endParaRPr lang="de-DE"/>
          </a:p>
        </p:txBody>
      </p:sp>
    </p:spTree>
    <p:extLst>
      <p:ext uri="{BB962C8B-B14F-4D97-AF65-F5344CB8AC3E}">
        <p14:creationId xmlns:p14="http://schemas.microsoft.com/office/powerpoint/2010/main" val="2798098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13</a:t>
            </a:fld>
            <a:endParaRPr lang="de-DE"/>
          </a:p>
        </p:txBody>
      </p:sp>
    </p:spTree>
    <p:extLst>
      <p:ext uri="{BB962C8B-B14F-4D97-AF65-F5344CB8AC3E}">
        <p14:creationId xmlns:p14="http://schemas.microsoft.com/office/powerpoint/2010/main" val="3460845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14</a:t>
            </a:fld>
            <a:endParaRPr lang="de-DE"/>
          </a:p>
        </p:txBody>
      </p:sp>
    </p:spTree>
    <p:extLst>
      <p:ext uri="{BB962C8B-B14F-4D97-AF65-F5344CB8AC3E}">
        <p14:creationId xmlns:p14="http://schemas.microsoft.com/office/powerpoint/2010/main" val="1339466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15</a:t>
            </a:fld>
            <a:endParaRPr lang="de-DE"/>
          </a:p>
        </p:txBody>
      </p:sp>
    </p:spTree>
    <p:extLst>
      <p:ext uri="{BB962C8B-B14F-4D97-AF65-F5344CB8AC3E}">
        <p14:creationId xmlns:p14="http://schemas.microsoft.com/office/powerpoint/2010/main" val="2031174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16</a:t>
            </a:fld>
            <a:endParaRPr lang="de-DE"/>
          </a:p>
        </p:txBody>
      </p:sp>
    </p:spTree>
    <p:extLst>
      <p:ext uri="{BB962C8B-B14F-4D97-AF65-F5344CB8AC3E}">
        <p14:creationId xmlns:p14="http://schemas.microsoft.com/office/powerpoint/2010/main" val="335559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17</a:t>
            </a:fld>
            <a:endParaRPr lang="de-DE"/>
          </a:p>
        </p:txBody>
      </p:sp>
    </p:spTree>
    <p:extLst>
      <p:ext uri="{BB962C8B-B14F-4D97-AF65-F5344CB8AC3E}">
        <p14:creationId xmlns:p14="http://schemas.microsoft.com/office/powerpoint/2010/main" val="1485712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18</a:t>
            </a:fld>
            <a:endParaRPr lang="de-DE"/>
          </a:p>
        </p:txBody>
      </p:sp>
    </p:spTree>
    <p:extLst>
      <p:ext uri="{BB962C8B-B14F-4D97-AF65-F5344CB8AC3E}">
        <p14:creationId xmlns:p14="http://schemas.microsoft.com/office/powerpoint/2010/main" val="1557659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19</a:t>
            </a:fld>
            <a:endParaRPr lang="de-DE"/>
          </a:p>
        </p:txBody>
      </p:sp>
    </p:spTree>
    <p:extLst>
      <p:ext uri="{BB962C8B-B14F-4D97-AF65-F5344CB8AC3E}">
        <p14:creationId xmlns:p14="http://schemas.microsoft.com/office/powerpoint/2010/main" val="1705994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2</a:t>
            </a:fld>
            <a:endParaRPr lang="de-DE"/>
          </a:p>
        </p:txBody>
      </p:sp>
    </p:spTree>
    <p:extLst>
      <p:ext uri="{BB962C8B-B14F-4D97-AF65-F5344CB8AC3E}">
        <p14:creationId xmlns:p14="http://schemas.microsoft.com/office/powerpoint/2010/main" val="3850730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20</a:t>
            </a:fld>
            <a:endParaRPr lang="de-DE"/>
          </a:p>
        </p:txBody>
      </p:sp>
    </p:spTree>
    <p:extLst>
      <p:ext uri="{BB962C8B-B14F-4D97-AF65-F5344CB8AC3E}">
        <p14:creationId xmlns:p14="http://schemas.microsoft.com/office/powerpoint/2010/main" val="3314033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21</a:t>
            </a:fld>
            <a:endParaRPr lang="de-DE"/>
          </a:p>
        </p:txBody>
      </p:sp>
    </p:spTree>
    <p:extLst>
      <p:ext uri="{BB962C8B-B14F-4D97-AF65-F5344CB8AC3E}">
        <p14:creationId xmlns:p14="http://schemas.microsoft.com/office/powerpoint/2010/main" val="19992941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22</a:t>
            </a:fld>
            <a:endParaRPr lang="de-DE"/>
          </a:p>
        </p:txBody>
      </p:sp>
    </p:spTree>
    <p:extLst>
      <p:ext uri="{BB962C8B-B14F-4D97-AF65-F5344CB8AC3E}">
        <p14:creationId xmlns:p14="http://schemas.microsoft.com/office/powerpoint/2010/main" val="13201231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23</a:t>
            </a:fld>
            <a:endParaRPr lang="de-DE"/>
          </a:p>
        </p:txBody>
      </p:sp>
    </p:spTree>
    <p:extLst>
      <p:ext uri="{BB962C8B-B14F-4D97-AF65-F5344CB8AC3E}">
        <p14:creationId xmlns:p14="http://schemas.microsoft.com/office/powerpoint/2010/main" val="1216689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24</a:t>
            </a:fld>
            <a:endParaRPr lang="de-DE"/>
          </a:p>
        </p:txBody>
      </p:sp>
    </p:spTree>
    <p:extLst>
      <p:ext uri="{BB962C8B-B14F-4D97-AF65-F5344CB8AC3E}">
        <p14:creationId xmlns:p14="http://schemas.microsoft.com/office/powerpoint/2010/main" val="2970582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25</a:t>
            </a:fld>
            <a:endParaRPr lang="de-DE"/>
          </a:p>
        </p:txBody>
      </p:sp>
    </p:spTree>
    <p:extLst>
      <p:ext uri="{BB962C8B-B14F-4D97-AF65-F5344CB8AC3E}">
        <p14:creationId xmlns:p14="http://schemas.microsoft.com/office/powerpoint/2010/main" val="12642418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26</a:t>
            </a:fld>
            <a:endParaRPr lang="de-DE"/>
          </a:p>
        </p:txBody>
      </p:sp>
    </p:spTree>
    <p:extLst>
      <p:ext uri="{BB962C8B-B14F-4D97-AF65-F5344CB8AC3E}">
        <p14:creationId xmlns:p14="http://schemas.microsoft.com/office/powerpoint/2010/main" val="3614406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27</a:t>
            </a:fld>
            <a:endParaRPr lang="de-DE"/>
          </a:p>
        </p:txBody>
      </p:sp>
    </p:spTree>
    <p:extLst>
      <p:ext uri="{BB962C8B-B14F-4D97-AF65-F5344CB8AC3E}">
        <p14:creationId xmlns:p14="http://schemas.microsoft.com/office/powerpoint/2010/main" val="10484063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Dies ist noch ein Entwurf und die große rote Seitenzahl auf den Folien dient Mario und mir (Dimitri) zur Orientierung, wo die Inhalte im Westermann Buch stehen. </a:t>
            </a:r>
            <a:r>
              <a:rPr lang="de-DE"/>
              <a:t>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28</a:t>
            </a:fld>
            <a:endParaRPr lang="de-DE"/>
          </a:p>
        </p:txBody>
      </p:sp>
    </p:spTree>
    <p:extLst>
      <p:ext uri="{BB962C8B-B14F-4D97-AF65-F5344CB8AC3E}">
        <p14:creationId xmlns:p14="http://schemas.microsoft.com/office/powerpoint/2010/main" val="24914045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29</a:t>
            </a:fld>
            <a:endParaRPr lang="de-DE"/>
          </a:p>
        </p:txBody>
      </p:sp>
    </p:spTree>
    <p:extLst>
      <p:ext uri="{BB962C8B-B14F-4D97-AF65-F5344CB8AC3E}">
        <p14:creationId xmlns:p14="http://schemas.microsoft.com/office/powerpoint/2010/main" val="1962493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3</a:t>
            </a:fld>
            <a:endParaRPr lang="de-DE"/>
          </a:p>
        </p:txBody>
      </p:sp>
    </p:spTree>
    <p:extLst>
      <p:ext uri="{BB962C8B-B14F-4D97-AF65-F5344CB8AC3E}">
        <p14:creationId xmlns:p14="http://schemas.microsoft.com/office/powerpoint/2010/main" val="3895985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30</a:t>
            </a:fld>
            <a:endParaRPr lang="de-DE"/>
          </a:p>
        </p:txBody>
      </p:sp>
    </p:spTree>
    <p:extLst>
      <p:ext uri="{BB962C8B-B14F-4D97-AF65-F5344CB8AC3E}">
        <p14:creationId xmlns:p14="http://schemas.microsoft.com/office/powerpoint/2010/main" val="9444930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31</a:t>
            </a:fld>
            <a:endParaRPr lang="de-DE"/>
          </a:p>
        </p:txBody>
      </p:sp>
    </p:spTree>
    <p:extLst>
      <p:ext uri="{BB962C8B-B14F-4D97-AF65-F5344CB8AC3E}">
        <p14:creationId xmlns:p14="http://schemas.microsoft.com/office/powerpoint/2010/main" val="5232975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Nur den</a:t>
            </a:r>
            <a:r>
              <a:rPr lang="de-DE" baseline="0" dirty="0"/>
              <a:t> Begriff erstmal anbringen. Kein Anspruch, dass das verstanden wird.</a:t>
            </a:r>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33</a:t>
            </a:fld>
            <a:endParaRPr lang="de-DE" dirty="0"/>
          </a:p>
        </p:txBody>
      </p:sp>
    </p:spTree>
    <p:extLst>
      <p:ext uri="{BB962C8B-B14F-4D97-AF65-F5344CB8AC3E}">
        <p14:creationId xmlns:p14="http://schemas.microsoft.com/office/powerpoint/2010/main" val="20215466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34</a:t>
            </a:fld>
            <a:endParaRPr lang="de-DE" dirty="0"/>
          </a:p>
        </p:txBody>
      </p:sp>
    </p:spTree>
    <p:extLst>
      <p:ext uri="{BB962C8B-B14F-4D97-AF65-F5344CB8AC3E}">
        <p14:creationId xmlns:p14="http://schemas.microsoft.com/office/powerpoint/2010/main" val="38983975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Diagramme werden in allen drei Bereichen</a:t>
            </a:r>
            <a:r>
              <a:rPr lang="de-DE" baseline="0" dirty="0"/>
              <a:t>  benötigt.</a:t>
            </a:r>
            <a:endParaRPr lang="de-DE" dirty="0"/>
          </a:p>
          <a:p>
            <a:r>
              <a:rPr lang="de-DE" dirty="0"/>
              <a:t>Schwerpunkt in der Festlegung der Struktur in der Business-Logik</a:t>
            </a:r>
            <a:r>
              <a:rPr lang="de-DE" baseline="0" dirty="0"/>
              <a:t> zum besseren Austausch mit dem Anwender/Kunde.</a:t>
            </a:r>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35</a:t>
            </a:fld>
            <a:endParaRPr lang="de-DE" dirty="0"/>
          </a:p>
        </p:txBody>
      </p:sp>
    </p:spTree>
    <p:extLst>
      <p:ext uri="{BB962C8B-B14F-4D97-AF65-F5344CB8AC3E}">
        <p14:creationId xmlns:p14="http://schemas.microsoft.com/office/powerpoint/2010/main" val="36052105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Klassendiagramm</a:t>
            </a:r>
            <a:r>
              <a:rPr lang="de-DE" baseline="0" dirty="0"/>
              <a:t> Video: </a:t>
            </a:r>
            <a:r>
              <a:rPr lang="de-DE" dirty="0"/>
              <a:t>https://www.youtube.com/watch?v=hBhLlbuhgsI</a:t>
            </a:r>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37</a:t>
            </a:fld>
            <a:endParaRPr lang="de-DE" dirty="0"/>
          </a:p>
        </p:txBody>
      </p:sp>
    </p:spTree>
    <p:extLst>
      <p:ext uri="{BB962C8B-B14F-4D97-AF65-F5344CB8AC3E}">
        <p14:creationId xmlns:p14="http://schemas.microsoft.com/office/powerpoint/2010/main" val="33584167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Klassenname</a:t>
            </a:r>
            <a:r>
              <a:rPr lang="de-DE" baseline="0" dirty="0"/>
              <a:t> im Singular, beginnt mit Großbuchstabe etc. </a:t>
            </a:r>
          </a:p>
          <a:p>
            <a:endParaRPr lang="de-DE" baseline="0" dirty="0"/>
          </a:p>
          <a:p>
            <a:r>
              <a:rPr lang="de-DE" baseline="0" dirty="0"/>
              <a:t>Rechte Seite: Alternativen zur Darstellung von Klassen</a:t>
            </a:r>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38</a:t>
            </a:fld>
            <a:endParaRPr lang="de-DE" dirty="0"/>
          </a:p>
        </p:txBody>
      </p:sp>
    </p:spTree>
    <p:extLst>
      <p:ext uri="{BB962C8B-B14F-4D97-AF65-F5344CB8AC3E}">
        <p14:creationId xmlns:p14="http://schemas.microsoft.com/office/powerpoint/2010/main" val="5310277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39</a:t>
            </a:fld>
            <a:endParaRPr lang="de-DE" dirty="0"/>
          </a:p>
        </p:txBody>
      </p:sp>
    </p:spTree>
    <p:extLst>
      <p:ext uri="{BB962C8B-B14F-4D97-AF65-F5344CB8AC3E}">
        <p14:creationId xmlns:p14="http://schemas.microsoft.com/office/powerpoint/2010/main" val="15643043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Eltern sollten die Lehrer ihrer Kinder zwar kennen. Ebenfalls sollten Lehrer die Eltern ihrer Schüler kennen. </a:t>
            </a:r>
            <a:br>
              <a:rPr lang="de-DE" dirty="0"/>
            </a:br>
            <a:r>
              <a:rPr lang="de-DE" dirty="0"/>
              <a:t>  Vorgeschrieben ist die jedoch nicht</a:t>
            </a:r>
            <a:br>
              <a:rPr lang="de-DE" dirty="0"/>
            </a:br>
            <a:endParaRPr lang="de-DE" dirty="0"/>
          </a:p>
          <a:p>
            <a:pPr marL="0" indent="0">
              <a:buFontTx/>
              <a:buNone/>
            </a:pPr>
            <a:r>
              <a:rPr lang="de-DE" dirty="0"/>
              <a:t>- Bankraeuber kennt die Polizei. Aus seiner Sicht kann er sich jedoch unglücklicherweise nicht</a:t>
            </a:r>
            <a:r>
              <a:rPr lang="de-DE" baseline="0" dirty="0"/>
              <a:t> sicher sein, ob er der Polizei bekannt ist</a:t>
            </a:r>
          </a:p>
          <a:p>
            <a:pPr marL="0" indent="0">
              <a:buFontTx/>
              <a:buNone/>
            </a:pPr>
            <a:endParaRPr lang="de-DE" baseline="0" dirty="0"/>
          </a:p>
          <a:p>
            <a:pPr marL="0" indent="0">
              <a:buFontTx/>
              <a:buNone/>
            </a:pPr>
            <a:r>
              <a:rPr lang="de-DE" baseline="0" dirty="0"/>
              <a:t>- Gast und Restaurant kennen sich zu einem Zeitpunkt, haben zu dem Zeitpunkt auch Rollen.</a:t>
            </a:r>
          </a:p>
          <a:p>
            <a:pPr marL="171450" indent="-171450">
              <a:buFontTx/>
              <a:buChar char="-"/>
            </a:pPr>
            <a:endParaRPr lang="de-DE" baseline="0" dirty="0"/>
          </a:p>
          <a:p>
            <a:pPr marL="171450" indent="-171450">
              <a:buFontTx/>
              <a:buChar char="-"/>
            </a:pPr>
            <a:endParaRPr lang="de-DE" baseline="0" dirty="0"/>
          </a:p>
          <a:p>
            <a:pPr marL="171450" indent="-171450">
              <a:buFontTx/>
              <a:buChar char="-"/>
            </a:pPr>
            <a:endParaRPr lang="de-DE" baseline="0" dirty="0"/>
          </a:p>
          <a:p>
            <a:pPr marL="171450" indent="-171450">
              <a:buFontTx/>
              <a:buChar char="-"/>
            </a:pPr>
            <a:endParaRPr lang="de-DE" baseline="0" dirty="0"/>
          </a:p>
          <a:p>
            <a:pPr marL="171450" indent="-171450">
              <a:buFontTx/>
              <a:buChar char="-"/>
            </a:pPr>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40</a:t>
            </a:fld>
            <a:endParaRPr lang="de-DE" dirty="0"/>
          </a:p>
        </p:txBody>
      </p:sp>
    </p:spTree>
    <p:extLst>
      <p:ext uri="{BB962C8B-B14F-4D97-AF65-F5344CB8AC3E}">
        <p14:creationId xmlns:p14="http://schemas.microsoft.com/office/powerpoint/2010/main" val="41495355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Teile Tisch und Stuhl werden im Ganzen aggregiert. </a:t>
            </a:r>
          </a:p>
          <a:p>
            <a:r>
              <a:rPr lang="de-DE" dirty="0"/>
              <a:t>Die</a:t>
            </a:r>
            <a:r>
              <a:rPr lang="de-DE" baseline="0" dirty="0"/>
              <a:t> Lebensdauer des Ganzen ist dabei von seinen Teilen unabhängig</a:t>
            </a:r>
          </a:p>
          <a:p>
            <a:r>
              <a:rPr lang="de-DE" baseline="0" dirty="0"/>
              <a:t>d.h. das Ganze bleibt bestehen, auch wenn die Teile wieder entfernt werden.</a:t>
            </a:r>
          </a:p>
          <a:p>
            <a:endParaRPr lang="de-DE" baseline="0" dirty="0"/>
          </a:p>
          <a:p>
            <a:r>
              <a:rPr lang="de-DE" baseline="0" dirty="0"/>
              <a:t>Umgekehrt können die Teile weiter existieren,, auch nachdem sie aus dem Ganzen entfernt wurden.</a:t>
            </a:r>
          </a:p>
          <a:p>
            <a:r>
              <a:rPr lang="de-DE" baseline="0" dirty="0"/>
              <a:t>Aufgrund der losen Verbindung, können die Teile sogar in mehreren Ganzen verwendet werden</a:t>
            </a:r>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41</a:t>
            </a:fld>
            <a:endParaRPr lang="de-DE" dirty="0"/>
          </a:p>
        </p:txBody>
      </p:sp>
    </p:spTree>
    <p:extLst>
      <p:ext uri="{BB962C8B-B14F-4D97-AF65-F5344CB8AC3E}">
        <p14:creationId xmlns:p14="http://schemas.microsoft.com/office/powerpoint/2010/main" val="1704097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4</a:t>
            </a:fld>
            <a:endParaRPr lang="de-DE"/>
          </a:p>
        </p:txBody>
      </p:sp>
    </p:spTree>
    <p:extLst>
      <p:ext uri="{BB962C8B-B14F-4D97-AF65-F5344CB8AC3E}">
        <p14:creationId xmlns:p14="http://schemas.microsoft.com/office/powerpoint/2010/main" val="16198637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a:t>Lateinisch: compositio = Zusammenstellung, Zusammensetzung</a:t>
            </a:r>
          </a:p>
          <a:p>
            <a:endParaRPr lang="de-DE" dirty="0"/>
          </a:p>
          <a:p>
            <a:r>
              <a:rPr lang="de-DE" dirty="0"/>
              <a:t>"Live with it, die with it"</a:t>
            </a:r>
          </a:p>
          <a:p>
            <a:endParaRPr lang="de-DE" dirty="0"/>
          </a:p>
          <a:p>
            <a:r>
              <a:rPr lang="de-DE" baseline="0" dirty="0"/>
              <a:t>Wird das Ganze zerstört, endet auch die Existenz der Teile. </a:t>
            </a:r>
          </a:p>
          <a:p>
            <a:r>
              <a:rPr lang="de-DE" baseline="0" dirty="0"/>
              <a:t>Auf der anderen Seite kann das Ganze nicht weiterexistieren, wenn ihm auch nur </a:t>
            </a:r>
          </a:p>
          <a:p>
            <a:r>
              <a:rPr lang="de-DE" baseline="0" dirty="0"/>
              <a:t>ein Teil wieder entnommen wird. </a:t>
            </a:r>
          </a:p>
          <a:p>
            <a:r>
              <a:rPr lang="de-DE" baseline="0" dirty="0"/>
              <a:t>Um dies zu verhindern, ist das Ganze für die Erstellung und Beseitigung der Teile verantwortlich.</a:t>
            </a:r>
          </a:p>
          <a:p>
            <a:endParaRPr lang="de-DE" dirty="0"/>
          </a:p>
          <a:p>
            <a:r>
              <a:rPr lang="de-DE" dirty="0"/>
              <a:t>Weiteres Beispiel:</a:t>
            </a:r>
            <a:r>
              <a:rPr lang="de-DE" baseline="0" dirty="0"/>
              <a:t> </a:t>
            </a:r>
          </a:p>
          <a:p>
            <a:r>
              <a:rPr lang="de-DE" baseline="0" dirty="0"/>
              <a:t>Baum – Blatt</a:t>
            </a:r>
          </a:p>
          <a:p>
            <a:r>
              <a:rPr lang="de-DE" baseline="0" dirty="0"/>
              <a:t>Baum-Ast</a:t>
            </a:r>
          </a:p>
          <a:p>
            <a:r>
              <a:rPr lang="de-DE" baseline="0" dirty="0"/>
              <a:t>Haus-Raum</a:t>
            </a:r>
          </a:p>
          <a:p>
            <a:r>
              <a:rPr lang="de-DE" baseline="0" dirty="0"/>
              <a:t>Buch-Kapitel</a:t>
            </a:r>
          </a:p>
          <a:p>
            <a:r>
              <a:rPr lang="de-DE" baseline="0" dirty="0"/>
              <a:t>Mensch-Herz</a:t>
            </a:r>
          </a:p>
          <a:p>
            <a:r>
              <a:rPr lang="de-DE" baseline="0" dirty="0"/>
              <a:t>Bestellung-Bestellposten</a:t>
            </a:r>
          </a:p>
          <a:p>
            <a:r>
              <a:rPr lang="de-DE" i="1" baseline="0" dirty="0"/>
              <a:t>Unterschied Aggregation-Komposition</a:t>
            </a:r>
          </a:p>
          <a:p>
            <a:r>
              <a:rPr lang="de-DE" baseline="0" dirty="0"/>
              <a:t>Holzkiste-Holz ( gebaut aus Holz)</a:t>
            </a:r>
          </a:p>
          <a:p>
            <a:r>
              <a:rPr lang="de-DE" baseline="0" dirty="0"/>
              <a:t>aber Aggregation wenn in der bspw. In einer Metallkiste Holz gelagert wird. Dazu sagt man auch Holzkiste : Holzkiste- Holz</a:t>
            </a:r>
          </a:p>
          <a:p>
            <a:endParaRPr lang="de-DE" baseline="0" dirty="0"/>
          </a:p>
          <a:p>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42</a:t>
            </a:fld>
            <a:endParaRPr lang="de-DE" dirty="0"/>
          </a:p>
        </p:txBody>
      </p:sp>
    </p:spTree>
    <p:extLst>
      <p:ext uri="{BB962C8B-B14F-4D97-AF65-F5344CB8AC3E}">
        <p14:creationId xmlns:p14="http://schemas.microsoft.com/office/powerpoint/2010/main" val="17948701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43</a:t>
            </a:fld>
            <a:endParaRPr lang="de-DE" dirty="0"/>
          </a:p>
        </p:txBody>
      </p:sp>
    </p:spTree>
    <p:extLst>
      <p:ext uri="{BB962C8B-B14F-4D97-AF65-F5344CB8AC3E}">
        <p14:creationId xmlns:p14="http://schemas.microsoft.com/office/powerpoint/2010/main" val="23128295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Unterschiedliche Termini:</a:t>
            </a:r>
          </a:p>
          <a:p>
            <a:pPr marL="171450" indent="-171450">
              <a:buFont typeface="Arial" panose="020B0604020202020204" pitchFamily="34" charset="0"/>
              <a:buChar char="•"/>
            </a:pPr>
            <a:r>
              <a:rPr lang="de-DE" dirty="0"/>
              <a:t>Allgemeine Klasse /Spezifische Klasse</a:t>
            </a:r>
          </a:p>
          <a:p>
            <a:pPr marL="171450" indent="-171450">
              <a:buFont typeface="Arial" panose="020B0604020202020204" pitchFamily="34" charset="0"/>
              <a:buChar char="•"/>
            </a:pPr>
            <a:r>
              <a:rPr lang="de-DE" dirty="0"/>
              <a:t>Superklasse/Subklasse</a:t>
            </a:r>
          </a:p>
          <a:p>
            <a:pPr marL="171450" indent="-171450">
              <a:buFont typeface="Arial" panose="020B0604020202020204" pitchFamily="34" charset="0"/>
              <a:buChar char="•"/>
            </a:pPr>
            <a:r>
              <a:rPr lang="de-DE" dirty="0"/>
              <a:t>Oberklasse/Unterklasse</a:t>
            </a:r>
          </a:p>
          <a:p>
            <a:pPr marL="171450" indent="-171450">
              <a:buFont typeface="Arial" panose="020B0604020202020204" pitchFamily="34" charset="0"/>
              <a:buChar char="•"/>
            </a:pPr>
            <a:r>
              <a:rPr lang="de-DE" dirty="0"/>
              <a:t>Elternklasse/Kindklasse</a:t>
            </a:r>
          </a:p>
          <a:p>
            <a:pPr marL="171450" indent="-171450">
              <a:buFont typeface="Arial" panose="020B0604020202020204" pitchFamily="34" charset="0"/>
              <a:buChar char="•"/>
            </a:pPr>
            <a:r>
              <a:rPr lang="de-DE" dirty="0"/>
              <a:t>Basisklasse/Abgeleitete</a:t>
            </a:r>
            <a:r>
              <a:rPr lang="de-DE" baseline="0" dirty="0"/>
              <a:t> Klasse</a:t>
            </a:r>
          </a:p>
          <a:p>
            <a:pPr marL="171450" indent="-171450">
              <a:buFont typeface="Arial" panose="020B0604020202020204" pitchFamily="34" charset="0"/>
              <a:buChar char="•"/>
            </a:pPr>
            <a:endParaRPr lang="de-DE" baseline="0" dirty="0"/>
          </a:p>
          <a:p>
            <a:pPr marL="0" indent="0">
              <a:buFont typeface="Arial" panose="020B0604020202020204" pitchFamily="34" charset="0"/>
              <a:buNone/>
            </a:pPr>
            <a:r>
              <a:rPr lang="de-DE" baseline="0" dirty="0"/>
              <a:t>Die Subklassen können zu Generalisierungsgruppen zusammengefasst werden</a:t>
            </a:r>
          </a:p>
          <a:p>
            <a:pPr marL="0" indent="0">
              <a:buFont typeface="Arial" panose="020B0604020202020204" pitchFamily="34" charset="0"/>
              <a:buNone/>
            </a:pPr>
            <a:r>
              <a:rPr lang="de-DE" baseline="0" dirty="0"/>
              <a:t>Die zu einer Gruppe gehörenden Klassen werden auch Partitionen genannt.</a:t>
            </a:r>
          </a:p>
          <a:p>
            <a:pPr marL="0" indent="0">
              <a:buFont typeface="Arial" panose="020B0604020202020204" pitchFamily="34" charset="0"/>
              <a:buNone/>
            </a:pPr>
            <a:r>
              <a:rPr lang="de-DE" baseline="0" dirty="0"/>
              <a:t>Es können die Pfeile der Klassen, die zur  Generalisierungsgruppe gehören zusammengefasst zur Superklasse zeigen.</a:t>
            </a:r>
          </a:p>
          <a:p>
            <a:pPr marL="0" indent="0">
              <a:buFont typeface="Arial" panose="020B0604020202020204" pitchFamily="34" charset="0"/>
              <a:buNone/>
            </a:pPr>
            <a:endParaRPr lang="de-DE" baseline="0" dirty="0"/>
          </a:p>
          <a:p>
            <a:pPr marL="0" indent="0">
              <a:buFont typeface="Arial" panose="020B0604020202020204" pitchFamily="34" charset="0"/>
              <a:buNone/>
            </a:pPr>
            <a:r>
              <a:rPr lang="de-DE" baseline="0" dirty="0"/>
              <a:t>Subklassen können in der Spezialisierung eigens Verhalten für die gleiche Methode der Superklasse ausweisen </a:t>
            </a:r>
            <a:r>
              <a:rPr lang="de-DE" baseline="0" dirty="0">
                <a:sym typeface="Wingdings" panose="05000000000000000000" pitchFamily="2" charset="2"/>
              </a:rPr>
              <a:t> Polymorphie</a:t>
            </a:r>
            <a:endParaRPr lang="de-DE" baseline="0" dirty="0"/>
          </a:p>
          <a:p>
            <a:pPr marL="171450" indent="-171450">
              <a:buFont typeface="Arial" panose="020B0604020202020204" pitchFamily="34" charset="0"/>
              <a:buChar char="•"/>
            </a:pPr>
            <a:endParaRPr lang="de-DE" baseline="0" dirty="0"/>
          </a:p>
          <a:p>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44</a:t>
            </a:fld>
            <a:endParaRPr lang="de-DE" dirty="0"/>
          </a:p>
        </p:txBody>
      </p:sp>
    </p:spTree>
    <p:extLst>
      <p:ext uri="{BB962C8B-B14F-4D97-AF65-F5344CB8AC3E}">
        <p14:creationId xmlns:p14="http://schemas.microsoft.com/office/powerpoint/2010/main" val="19754946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45</a:t>
            </a:fld>
            <a:endParaRPr lang="de-DE" dirty="0"/>
          </a:p>
        </p:txBody>
      </p:sp>
    </p:spTree>
    <p:extLst>
      <p:ext uri="{BB962C8B-B14F-4D97-AF65-F5344CB8AC3E}">
        <p14:creationId xmlns:p14="http://schemas.microsoft.com/office/powerpoint/2010/main" val="15467853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46</a:t>
            </a:fld>
            <a:endParaRPr lang="de-DE" dirty="0"/>
          </a:p>
        </p:txBody>
      </p:sp>
    </p:spTree>
    <p:extLst>
      <p:ext uri="{BB962C8B-B14F-4D97-AF65-F5344CB8AC3E}">
        <p14:creationId xmlns:p14="http://schemas.microsoft.com/office/powerpoint/2010/main" val="31535528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47</a:t>
            </a:fld>
            <a:endParaRPr lang="de-DE" dirty="0"/>
          </a:p>
        </p:txBody>
      </p:sp>
    </p:spTree>
    <p:extLst>
      <p:ext uri="{BB962C8B-B14F-4D97-AF65-F5344CB8AC3E}">
        <p14:creationId xmlns:p14="http://schemas.microsoft.com/office/powerpoint/2010/main" val="28821491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48</a:t>
            </a:fld>
            <a:endParaRPr lang="de-DE" dirty="0"/>
          </a:p>
        </p:txBody>
      </p:sp>
    </p:spTree>
    <p:extLst>
      <p:ext uri="{BB962C8B-B14F-4D97-AF65-F5344CB8AC3E}">
        <p14:creationId xmlns:p14="http://schemas.microsoft.com/office/powerpoint/2010/main" val="27160475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49</a:t>
            </a:fld>
            <a:endParaRPr lang="de-DE" dirty="0"/>
          </a:p>
        </p:txBody>
      </p:sp>
    </p:spTree>
    <p:extLst>
      <p:ext uri="{BB962C8B-B14F-4D97-AF65-F5344CB8AC3E}">
        <p14:creationId xmlns:p14="http://schemas.microsoft.com/office/powerpoint/2010/main" val="17562709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Unterschiedliche Termini:</a:t>
            </a:r>
          </a:p>
          <a:p>
            <a:pPr marL="171450" indent="-171450">
              <a:buFont typeface="Arial" panose="020B0604020202020204" pitchFamily="34" charset="0"/>
              <a:buChar char="•"/>
            </a:pPr>
            <a:r>
              <a:rPr lang="de-DE" dirty="0"/>
              <a:t>Allgemeine Klasse /Spezifische Klasse</a:t>
            </a:r>
          </a:p>
          <a:p>
            <a:pPr marL="171450" indent="-171450">
              <a:buFont typeface="Arial" panose="020B0604020202020204" pitchFamily="34" charset="0"/>
              <a:buChar char="•"/>
            </a:pPr>
            <a:r>
              <a:rPr lang="de-DE" dirty="0"/>
              <a:t>Superklasse/Subklasse</a:t>
            </a:r>
          </a:p>
          <a:p>
            <a:pPr marL="171450" indent="-171450">
              <a:buFont typeface="Arial" panose="020B0604020202020204" pitchFamily="34" charset="0"/>
              <a:buChar char="•"/>
            </a:pPr>
            <a:r>
              <a:rPr lang="de-DE" dirty="0"/>
              <a:t>Oberklasse/Unterklasse</a:t>
            </a:r>
          </a:p>
          <a:p>
            <a:pPr marL="171450" indent="-171450">
              <a:buFont typeface="Arial" panose="020B0604020202020204" pitchFamily="34" charset="0"/>
              <a:buChar char="•"/>
            </a:pPr>
            <a:r>
              <a:rPr lang="de-DE" dirty="0"/>
              <a:t>Elternklasse/Kindklasse</a:t>
            </a:r>
          </a:p>
          <a:p>
            <a:pPr marL="171450" indent="-171450">
              <a:buFont typeface="Arial" panose="020B0604020202020204" pitchFamily="34" charset="0"/>
              <a:buChar char="•"/>
            </a:pPr>
            <a:r>
              <a:rPr lang="de-DE" dirty="0"/>
              <a:t>Basisklasse/Abgeleitete</a:t>
            </a:r>
            <a:r>
              <a:rPr lang="de-DE" baseline="0" dirty="0"/>
              <a:t> Klasse</a:t>
            </a:r>
          </a:p>
          <a:p>
            <a:pPr marL="171450" indent="-171450">
              <a:buFont typeface="Arial" panose="020B0604020202020204" pitchFamily="34" charset="0"/>
              <a:buChar char="•"/>
            </a:pPr>
            <a:endParaRPr lang="de-DE" baseline="0" dirty="0"/>
          </a:p>
          <a:p>
            <a:pPr marL="0" indent="0">
              <a:buFont typeface="Arial" panose="020B0604020202020204" pitchFamily="34" charset="0"/>
              <a:buNone/>
            </a:pPr>
            <a:r>
              <a:rPr lang="de-DE" baseline="0" dirty="0"/>
              <a:t>Hinweis: Methode beschleunigen liefert km  zurück, sinnvoll wäre  </a:t>
            </a:r>
            <a:r>
              <a:rPr lang="de-DE" baseline="0" dirty="0" err="1"/>
              <a:t>kmh</a:t>
            </a:r>
            <a:r>
              <a:rPr lang="de-DE" baseline="0" dirty="0"/>
              <a:t>,  km pro Stunde</a:t>
            </a:r>
          </a:p>
          <a:p>
            <a:pPr marL="171450" indent="-171450">
              <a:buFont typeface="Arial" panose="020B0604020202020204" pitchFamily="34" charset="0"/>
              <a:buChar char="•"/>
            </a:pPr>
            <a:endParaRPr lang="de-DE" baseline="0" dirty="0"/>
          </a:p>
          <a:p>
            <a:pPr marL="0" indent="0">
              <a:buFont typeface="Arial" panose="020B0604020202020204" pitchFamily="34" charset="0"/>
              <a:buNone/>
            </a:pPr>
            <a:r>
              <a:rPr lang="de-DE" baseline="0" dirty="0"/>
              <a:t>Die Subklassen können zu Generalisierungsgruppen zusammengefasst werden</a:t>
            </a:r>
          </a:p>
          <a:p>
            <a:pPr marL="0" indent="0">
              <a:buFont typeface="Arial" panose="020B0604020202020204" pitchFamily="34" charset="0"/>
              <a:buNone/>
            </a:pPr>
            <a:r>
              <a:rPr lang="de-DE" baseline="0" dirty="0"/>
              <a:t>Die zu einer Gruppe gehörenden Klassen werden auch Partitionen genannt.</a:t>
            </a:r>
          </a:p>
          <a:p>
            <a:pPr marL="0" indent="0">
              <a:buFont typeface="Arial" panose="020B0604020202020204" pitchFamily="34" charset="0"/>
              <a:buNone/>
            </a:pPr>
            <a:r>
              <a:rPr lang="de-DE" baseline="0" dirty="0"/>
              <a:t>Es können die Pfeile der Klassen, die zur  Generalisierungsgruppe gehören zusammengefasst zur Superklasse zeigen.</a:t>
            </a:r>
          </a:p>
          <a:p>
            <a:pPr marL="0" indent="0">
              <a:buFont typeface="Arial" panose="020B0604020202020204" pitchFamily="34" charset="0"/>
              <a:buNone/>
            </a:pPr>
            <a:endParaRPr lang="de-DE" baseline="0" dirty="0"/>
          </a:p>
          <a:p>
            <a:pPr marL="0" indent="0">
              <a:buFont typeface="Arial" panose="020B0604020202020204" pitchFamily="34" charset="0"/>
              <a:buNone/>
            </a:pPr>
            <a:r>
              <a:rPr lang="de-DE" baseline="0" dirty="0"/>
              <a:t>https://openbook.rheinwerk-verlag.de/oop/oop_kapitel_04_003.htm</a:t>
            </a:r>
          </a:p>
          <a:p>
            <a:pPr marL="0" indent="0">
              <a:buFont typeface="Arial" panose="020B0604020202020204" pitchFamily="34" charset="0"/>
              <a:buNone/>
            </a:pPr>
            <a:endParaRPr lang="de-DE" baseline="0" dirty="0"/>
          </a:p>
          <a:p>
            <a:pPr marL="171450" indent="-171450">
              <a:buFont typeface="Arial" panose="020B0604020202020204" pitchFamily="34" charset="0"/>
              <a:buChar char="•"/>
            </a:pPr>
            <a:endParaRPr lang="de-DE" baseline="0" dirty="0"/>
          </a:p>
          <a:p>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50</a:t>
            </a:fld>
            <a:endParaRPr lang="de-DE" dirty="0"/>
          </a:p>
        </p:txBody>
      </p:sp>
    </p:spTree>
    <p:extLst>
      <p:ext uri="{BB962C8B-B14F-4D97-AF65-F5344CB8AC3E}">
        <p14:creationId xmlns:p14="http://schemas.microsoft.com/office/powerpoint/2010/main" val="8349505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51</a:t>
            </a:fld>
            <a:endParaRPr lang="de-DE"/>
          </a:p>
        </p:txBody>
      </p:sp>
    </p:spTree>
    <p:extLst>
      <p:ext uri="{BB962C8B-B14F-4D97-AF65-F5344CB8AC3E}">
        <p14:creationId xmlns:p14="http://schemas.microsoft.com/office/powerpoint/2010/main" val="4264311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5</a:t>
            </a:fld>
            <a:endParaRPr lang="de-DE"/>
          </a:p>
        </p:txBody>
      </p:sp>
    </p:spTree>
    <p:extLst>
      <p:ext uri="{BB962C8B-B14F-4D97-AF65-F5344CB8AC3E}">
        <p14:creationId xmlns:p14="http://schemas.microsoft.com/office/powerpoint/2010/main" val="12374154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52</a:t>
            </a:fld>
            <a:endParaRPr lang="de-DE"/>
          </a:p>
        </p:txBody>
      </p:sp>
    </p:spTree>
    <p:extLst>
      <p:ext uri="{BB962C8B-B14F-4D97-AF65-F5344CB8AC3E}">
        <p14:creationId xmlns:p14="http://schemas.microsoft.com/office/powerpoint/2010/main" val="40169790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53</a:t>
            </a:fld>
            <a:endParaRPr lang="de-DE"/>
          </a:p>
        </p:txBody>
      </p:sp>
    </p:spTree>
    <p:extLst>
      <p:ext uri="{BB962C8B-B14F-4D97-AF65-F5344CB8AC3E}">
        <p14:creationId xmlns:p14="http://schemas.microsoft.com/office/powerpoint/2010/main" val="947121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54</a:t>
            </a:fld>
            <a:endParaRPr lang="de-DE"/>
          </a:p>
        </p:txBody>
      </p:sp>
    </p:spTree>
    <p:extLst>
      <p:ext uri="{BB962C8B-B14F-4D97-AF65-F5344CB8AC3E}">
        <p14:creationId xmlns:p14="http://schemas.microsoft.com/office/powerpoint/2010/main" val="9560652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55</a:t>
            </a:fld>
            <a:endParaRPr lang="de-DE"/>
          </a:p>
        </p:txBody>
      </p:sp>
    </p:spTree>
    <p:extLst>
      <p:ext uri="{BB962C8B-B14F-4D97-AF65-F5344CB8AC3E}">
        <p14:creationId xmlns:p14="http://schemas.microsoft.com/office/powerpoint/2010/main" val="34413562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56</a:t>
            </a:fld>
            <a:endParaRPr lang="de-DE"/>
          </a:p>
        </p:txBody>
      </p:sp>
    </p:spTree>
    <p:extLst>
      <p:ext uri="{BB962C8B-B14F-4D97-AF65-F5344CB8AC3E}">
        <p14:creationId xmlns:p14="http://schemas.microsoft.com/office/powerpoint/2010/main" val="4668347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Aktivitätsdiagramm: https://www.youtube.com/watch?v=lwAPwTqcMbc</a:t>
            </a:r>
          </a:p>
          <a:p>
            <a:r>
              <a:rPr lang="de-DE" dirty="0"/>
              <a:t>Das Beispiel zeigt eine Aktivität zur Produktion von Sechserpacks. Die Aktivität hat zwei Parameter: einen Eingangsparameter Produzierte Flaschen im Zustand [leer] und einen Ausgangsparameter Neues Sechserpack. Die genaue Deklaration der Aktivitätsparameter steht links oben direkt unter dem Namen der Aktivität.</a:t>
            </a:r>
          </a:p>
          <a:p>
            <a:r>
              <a:rPr lang="de-DE" dirty="0"/>
              <a:t>In der Aktivität befinden sich verschiedene Arten von Knoten und Kanten. Die Rechtecke mit den abgerundeten Ecken innerhalb der Aktivität sind Aktionen. Die kleinen Rechtecke an den Aktionen sind sogenannte Pins. Sie stellen die eingehenden bzw. ausgehenden Objekte für die Aktionen bereit.</a:t>
            </a:r>
          </a:p>
          <a:p>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57</a:t>
            </a:fld>
            <a:endParaRPr lang="de-DE" dirty="0"/>
          </a:p>
        </p:txBody>
      </p:sp>
    </p:spTree>
    <p:extLst>
      <p:ext uri="{BB962C8B-B14F-4D97-AF65-F5344CB8AC3E}">
        <p14:creationId xmlns:p14="http://schemas.microsoft.com/office/powerpoint/2010/main" val="33976762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Aktivitätsdiagramm: https://www.youtube.com/watch?v=lwAPwTqcMbc</a:t>
            </a:r>
          </a:p>
          <a:p>
            <a:r>
              <a:rPr lang="de-DE" dirty="0"/>
              <a:t>Das Beispiel zeigt eine Aktivität zur Produktion von Sechserpacks. Die Aktivität hat zwei Parameter: einen Eingangsparameter Produzierte Flaschen im Zustand [leer] und einen Ausgangsparameter Neues Sechserpack. Die genaue Deklaration der Aktivitätsparameter steht links oben direkt unter dem Namen der Aktivität.</a:t>
            </a:r>
          </a:p>
          <a:p>
            <a:r>
              <a:rPr lang="de-DE" dirty="0"/>
              <a:t>In der Aktivität befinden sich verschiedene Arten von Knoten und Kanten. Die Rechtecke mit den abgerundeten Ecken innerhalb der Aktivität sind Aktionen. Die kleinen Rechtecke an den Aktionen sind sogenannte Pins. Sie stellen die eingehenden bzw. ausgehenden Objekte für die Aktionen bereit.</a:t>
            </a:r>
          </a:p>
          <a:p>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60</a:t>
            </a:fld>
            <a:endParaRPr lang="de-DE" dirty="0"/>
          </a:p>
        </p:txBody>
      </p:sp>
    </p:spTree>
    <p:extLst>
      <p:ext uri="{BB962C8B-B14F-4D97-AF65-F5344CB8AC3E}">
        <p14:creationId xmlns:p14="http://schemas.microsoft.com/office/powerpoint/2010/main" val="34023470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61</a:t>
            </a:fld>
            <a:endParaRPr lang="de-DE" dirty="0"/>
          </a:p>
        </p:txBody>
      </p:sp>
    </p:spTree>
    <p:extLst>
      <p:ext uri="{BB962C8B-B14F-4D97-AF65-F5344CB8AC3E}">
        <p14:creationId xmlns:p14="http://schemas.microsoft.com/office/powerpoint/2010/main" val="32940021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62</a:t>
            </a:fld>
            <a:endParaRPr lang="de-DE" dirty="0"/>
          </a:p>
        </p:txBody>
      </p:sp>
    </p:spTree>
    <p:extLst>
      <p:ext uri="{BB962C8B-B14F-4D97-AF65-F5344CB8AC3E}">
        <p14:creationId xmlns:p14="http://schemas.microsoft.com/office/powerpoint/2010/main" val="30644121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4"/>
          </p:nvPr>
        </p:nvSpPr>
        <p:spPr/>
        <p:txBody>
          <a:bodyPr/>
          <a:lstStyle/>
          <a:p>
            <a:endParaRPr lang="de-DE" dirty="0"/>
          </a:p>
        </p:txBody>
      </p:sp>
      <p:sp>
        <p:nvSpPr>
          <p:cNvPr id="5" name="Foliennummernplatzhalter 4"/>
          <p:cNvSpPr>
            <a:spLocks noGrp="1"/>
          </p:cNvSpPr>
          <p:nvPr>
            <p:ph type="sldNum" sz="quarter" idx="5"/>
          </p:nvPr>
        </p:nvSpPr>
        <p:spPr/>
        <p:txBody>
          <a:bodyPr/>
          <a:lstStyle/>
          <a:p>
            <a:fld id="{B24927F2-8757-844B-9299-A0343AED99FA}" type="slidenum">
              <a:rPr lang="de-DE" smtClean="0"/>
              <a:t>63</a:t>
            </a:fld>
            <a:endParaRPr lang="de-DE" dirty="0"/>
          </a:p>
        </p:txBody>
      </p:sp>
    </p:spTree>
    <p:extLst>
      <p:ext uri="{BB962C8B-B14F-4D97-AF65-F5344CB8AC3E}">
        <p14:creationId xmlns:p14="http://schemas.microsoft.com/office/powerpoint/2010/main" val="1155944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6</a:t>
            </a:fld>
            <a:endParaRPr lang="de-DE"/>
          </a:p>
        </p:txBody>
      </p:sp>
    </p:spTree>
    <p:extLst>
      <p:ext uri="{BB962C8B-B14F-4D97-AF65-F5344CB8AC3E}">
        <p14:creationId xmlns:p14="http://schemas.microsoft.com/office/powerpoint/2010/main" val="322386433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Beide Begriffe werden alternativ verwendet</a:t>
            </a:r>
          </a:p>
          <a:p>
            <a:r>
              <a:rPr lang="de-DE" dirty="0"/>
              <a:t>Siehe: https://www.repetico.de/card-66613897</a:t>
            </a:r>
          </a:p>
          <a:p>
            <a:endParaRPr lang="de-DE" dirty="0"/>
          </a:p>
        </p:txBody>
      </p:sp>
      <p:sp>
        <p:nvSpPr>
          <p:cNvPr id="4" name="Fußzeilenplatzhalter 3"/>
          <p:cNvSpPr>
            <a:spLocks noGrp="1"/>
          </p:cNvSpPr>
          <p:nvPr>
            <p:ph type="ftr" sz="quarter" idx="4"/>
          </p:nvPr>
        </p:nvSpPr>
        <p:spPr/>
        <p:txBody>
          <a:bodyPr/>
          <a:lstStyle/>
          <a:p>
            <a:endParaRPr lang="de-DE" dirty="0"/>
          </a:p>
        </p:txBody>
      </p:sp>
      <p:sp>
        <p:nvSpPr>
          <p:cNvPr id="5" name="Foliennummernplatzhalter 4"/>
          <p:cNvSpPr>
            <a:spLocks noGrp="1"/>
          </p:cNvSpPr>
          <p:nvPr>
            <p:ph type="sldNum" sz="quarter" idx="5"/>
          </p:nvPr>
        </p:nvSpPr>
        <p:spPr/>
        <p:txBody>
          <a:bodyPr/>
          <a:lstStyle/>
          <a:p>
            <a:fld id="{B24927F2-8757-844B-9299-A0343AED99FA}" type="slidenum">
              <a:rPr lang="de-DE" smtClean="0"/>
              <a:t>68</a:t>
            </a:fld>
            <a:endParaRPr lang="de-DE" dirty="0"/>
          </a:p>
        </p:txBody>
      </p:sp>
    </p:spTree>
    <p:extLst>
      <p:ext uri="{BB962C8B-B14F-4D97-AF65-F5344CB8AC3E}">
        <p14:creationId xmlns:p14="http://schemas.microsoft.com/office/powerpoint/2010/main" val="32020241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folgende Abbildung zeigt verschiedene Notationsformen von Anwendungsfällen. </a:t>
            </a:r>
          </a:p>
          <a:p>
            <a:r>
              <a:rPr lang="de-DE" dirty="0"/>
              <a:t>Die linke Abbildung ist die Standardnotation. </a:t>
            </a:r>
          </a:p>
          <a:p>
            <a:r>
              <a:rPr lang="de-DE" dirty="0"/>
              <a:t>Es ist aber auch erlaubt, den Namen des Anwendungsfalles unterhalb der Ellipse zu notieren. </a:t>
            </a:r>
          </a:p>
          <a:p>
            <a:r>
              <a:rPr lang="de-DE" dirty="0"/>
              <a:t>Das hat den Vorteil, dass die Größe der Ellipse nicht mit der Länge des Anwendungsfallnamens skalieren muss. Sowie Akteure als Rechteck mit Stereotyp Actor dargestellt werden können, ist dies auch bei Use Cases möglich. Anstelle des Stereotyps «Use Case» bietet die UML eine Darstellungsoption mit Use Case Symbol an.</a:t>
            </a:r>
          </a:p>
          <a:p>
            <a:endParaRPr lang="de-DE" dirty="0"/>
          </a:p>
          <a:p>
            <a:r>
              <a:rPr lang="de-DE" dirty="0"/>
              <a:t>Primärer Akteur – Initiator des Systems</a:t>
            </a:r>
          </a:p>
          <a:p>
            <a:r>
              <a:rPr lang="de-DE" dirty="0"/>
              <a:t>Sekundärer</a:t>
            </a:r>
            <a:r>
              <a:rPr lang="de-DE" baseline="0" dirty="0"/>
              <a:t> Akteur  - Reagierender</a:t>
            </a:r>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73</a:t>
            </a:fld>
            <a:endParaRPr lang="de-DE" dirty="0"/>
          </a:p>
        </p:txBody>
      </p:sp>
    </p:spTree>
    <p:extLst>
      <p:ext uri="{BB962C8B-B14F-4D97-AF65-F5344CB8AC3E}">
        <p14:creationId xmlns:p14="http://schemas.microsoft.com/office/powerpoint/2010/main" val="117005592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System (System Boundary) Das System ist kein direktes, logisches Modellelement der UML. Mit System ist der Kontext des Anwendungsfalles gemeint, in dem die vom Anwendungsfall spezifizierten Aktionen ausgeführt werden. Das System kann dabei z. B. eine Klasse oder eine Komponente sein, welche die gesamte Anwendung repräsentiert. Das System wird durch einen oder mehrere Systemrahmen (Boundary) repräsentiert, die Use Cases – die Leistungen und Dienste -, die das System erbringen soll, werden in den Systemrahmen gezeichnet.</a:t>
            </a:r>
          </a:p>
          <a:p>
            <a:r>
              <a:rPr lang="de-DE" b="0" dirty="0"/>
              <a:t>Merke: </a:t>
            </a:r>
            <a:r>
              <a:rPr lang="de-DE" dirty="0"/>
              <a:t>Es ist syntaktisch falsch, Akteure innerhalb der Boundary zu zeichnen</a:t>
            </a:r>
          </a:p>
          <a:p>
            <a:endParaRPr lang="de-DE" dirty="0"/>
          </a:p>
          <a:p>
            <a:r>
              <a:rPr lang="de-DE" dirty="0"/>
              <a:t>Das Beispiel beschreibt, dass ein Kunde den Use Case Geld abhaben anstößt, aber maximal 1x gleichzeitig. Um Geld abheben auszuführen, wird der Actor BankServer benötigt (er ist passiv). </a:t>
            </a:r>
          </a:p>
          <a:p>
            <a:r>
              <a:rPr lang="de-DE" dirty="0"/>
              <a:t>Der BankServer kann allerdings in beliebig vielen Geld abheben Anwendungsfällen gleichzeitig involviert sein, der Kunde hingegen nur 1x.</a:t>
            </a:r>
          </a:p>
          <a:p>
            <a:endParaRPr lang="de-DE" dirty="0"/>
          </a:p>
          <a:p>
            <a:r>
              <a:rPr lang="de-DE" dirty="0"/>
              <a:t>Merke: Oft benötigte Sachverhalte werden als eigene Use Cases beschrieben und können durch «include» Beziehungen beliebig oft wieder verwendet werden. Jeder Use Case, der durch eine «include» Beziehungen eingebunden wurde, wird IMMER ausgeführt, wenn der einbindende Use Case ausgeführt wird!</a:t>
            </a:r>
          </a:p>
          <a:p>
            <a:endParaRPr lang="de-DE" dirty="0"/>
          </a:p>
          <a:p>
            <a:r>
              <a:rPr lang="de-DE" dirty="0"/>
              <a:t>Werden Teile eines Use Cases nur unter speziellen Bedingungen ausgeführt, können diese Teile als eigene Anwendungsfälle modelliert und mittels «extend» Beziehung eingebunden werden. Die Erweiterungsbeziehung zeigt auf den Anwendungsfall, der erweitert wird, und geht von dem Anwendungsfall aus, der das Verhalten der Erweiterung beschreibt.</a:t>
            </a:r>
          </a:p>
          <a:p>
            <a:r>
              <a:rPr lang="de-DE" b="1" dirty="0"/>
              <a:t>Achtung: </a:t>
            </a:r>
            <a:r>
              <a:rPr lang="de-DE" dirty="0"/>
              <a:t>Intuitiv würde man «extend» anders herum interpretieren. Der Pfeil zeigt aber in Richtung des Use Cases, der erweitert wird ( A «extend» B ). Sonst müsste die Beziehung «extended by» heißen.</a:t>
            </a:r>
          </a:p>
          <a:p>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74</a:t>
            </a:fld>
            <a:endParaRPr lang="de-DE" dirty="0"/>
          </a:p>
        </p:txBody>
      </p:sp>
    </p:spTree>
    <p:extLst>
      <p:ext uri="{BB962C8B-B14F-4D97-AF65-F5344CB8AC3E}">
        <p14:creationId xmlns:p14="http://schemas.microsoft.com/office/powerpoint/2010/main" val="2340018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Multiplizität: </a:t>
            </a:r>
          </a:p>
          <a:p>
            <a:r>
              <a:rPr lang="de-DE" dirty="0"/>
              <a:t>Ein Gast kann ein bis beliebig viele Gerichte bei einem Kellner bestellen. </a:t>
            </a:r>
          </a:p>
          <a:p>
            <a:r>
              <a:rPr lang="de-DE" dirty="0"/>
              <a:t>Ein Gericht wird jedoch</a:t>
            </a:r>
            <a:r>
              <a:rPr lang="de-DE" baseline="0" dirty="0"/>
              <a:t> gleichzeitig nur von einem Gast bei einem Kellner bestellt.</a:t>
            </a:r>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75</a:t>
            </a:fld>
            <a:endParaRPr lang="de-DE" dirty="0"/>
          </a:p>
        </p:txBody>
      </p:sp>
    </p:spTree>
    <p:extLst>
      <p:ext uri="{BB962C8B-B14F-4D97-AF65-F5344CB8AC3E}">
        <p14:creationId xmlns:p14="http://schemas.microsoft.com/office/powerpoint/2010/main" val="7582754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Merke: </a:t>
            </a:r>
            <a:r>
              <a:rPr lang="de-DE" dirty="0"/>
              <a:t>Die Generalisierung zeigt immer in Richtung des generelleren Elements, daher der Name „Generalisierung“. Bei dieser Art der Verbindung spricht man auch von einer is-a Beziehung, da alles vom generelleren Element „geerbt“ wird. Der Kunde der eigenen Bank ist also auch ein Kunde.</a:t>
            </a:r>
          </a:p>
          <a:p>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76</a:t>
            </a:fld>
            <a:endParaRPr lang="de-DE" dirty="0"/>
          </a:p>
        </p:txBody>
      </p:sp>
    </p:spTree>
    <p:extLst>
      <p:ext uri="{BB962C8B-B14F-4D97-AF65-F5344CB8AC3E}">
        <p14:creationId xmlns:p14="http://schemas.microsoft.com/office/powerpoint/2010/main" val="41595188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Jedes Mal,</a:t>
            </a:r>
            <a:r>
              <a:rPr lang="de-DE" baseline="0" dirty="0"/>
              <a:t> wenn der einbindende Anwendungsfall ausgeführt wird, muss auch der eingebundene Anwendungsfall aufgerufen werden. </a:t>
            </a:r>
            <a:br>
              <a:rPr lang="de-DE" baseline="0" dirty="0"/>
            </a:br>
            <a:r>
              <a:rPr lang="de-DE" baseline="0" dirty="0"/>
              <a:t>Der einbindende Anwendungsfall ist abhängig vom Ausführungsergebnis des eingebundenen Anwendungsfalls </a:t>
            </a:r>
          </a:p>
          <a:p>
            <a:r>
              <a:rPr lang="de-DE" baseline="0" dirty="0"/>
              <a:t>und ist damit ohne ihn nicht vollständig. </a:t>
            </a:r>
          </a:p>
          <a:p>
            <a:r>
              <a:rPr lang="de-DE" baseline="0" dirty="0"/>
              <a:t>Insgesamt kann die Include-Beziehung auch mit dem Aufruf einer Unterfunktion verglichen werden.</a:t>
            </a:r>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77</a:t>
            </a:fld>
            <a:endParaRPr lang="de-DE" dirty="0"/>
          </a:p>
        </p:txBody>
      </p:sp>
    </p:spTree>
    <p:extLst>
      <p:ext uri="{BB962C8B-B14F-4D97-AF65-F5344CB8AC3E}">
        <p14:creationId xmlns:p14="http://schemas.microsoft.com/office/powerpoint/2010/main" val="128574438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Liste der möglichen Erweiterungspunkte wird unterhalb des Trennstrichs mit der Überschrift "Extension Points</a:t>
            </a:r>
            <a:r>
              <a:rPr lang="de-DE" baseline="0" dirty="0"/>
              <a:t>" notiert. Eine optionale Anmerkung an der extend Beziehung spezifiziert den Erweiterungspunkt, an dem der erweiternde Anwendungsfall eingefügt werden kann sowie die Bedingung (Condition), wan dies geschieht. </a:t>
            </a:r>
          </a:p>
          <a:p>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78</a:t>
            </a:fld>
            <a:endParaRPr lang="de-DE" dirty="0"/>
          </a:p>
        </p:txBody>
      </p:sp>
    </p:spTree>
    <p:extLst>
      <p:ext uri="{BB962C8B-B14F-4D97-AF65-F5344CB8AC3E}">
        <p14:creationId xmlns:p14="http://schemas.microsoft.com/office/powerpoint/2010/main" val="73970202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79</a:t>
            </a:fld>
            <a:endParaRPr lang="de-DE" dirty="0"/>
          </a:p>
        </p:txBody>
      </p:sp>
    </p:spTree>
    <p:extLst>
      <p:ext uri="{BB962C8B-B14F-4D97-AF65-F5344CB8AC3E}">
        <p14:creationId xmlns:p14="http://schemas.microsoft.com/office/powerpoint/2010/main" val="177037580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80</a:t>
            </a:fld>
            <a:endParaRPr lang="de-DE" dirty="0"/>
          </a:p>
        </p:txBody>
      </p:sp>
    </p:spTree>
    <p:extLst>
      <p:ext uri="{BB962C8B-B14F-4D97-AF65-F5344CB8AC3E}">
        <p14:creationId xmlns:p14="http://schemas.microsoft.com/office/powerpoint/2010/main" val="178693434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81</a:t>
            </a:fld>
            <a:endParaRPr lang="de-DE" dirty="0"/>
          </a:p>
        </p:txBody>
      </p:sp>
    </p:spTree>
    <p:extLst>
      <p:ext uri="{BB962C8B-B14F-4D97-AF65-F5344CB8AC3E}">
        <p14:creationId xmlns:p14="http://schemas.microsoft.com/office/powerpoint/2010/main" val="2137971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7</a:t>
            </a:fld>
            <a:endParaRPr lang="de-DE"/>
          </a:p>
        </p:txBody>
      </p:sp>
    </p:spTree>
    <p:extLst>
      <p:ext uri="{BB962C8B-B14F-4D97-AF65-F5344CB8AC3E}">
        <p14:creationId xmlns:p14="http://schemas.microsoft.com/office/powerpoint/2010/main" val="35751211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82</a:t>
            </a:fld>
            <a:endParaRPr lang="de-DE" dirty="0"/>
          </a:p>
        </p:txBody>
      </p:sp>
    </p:spTree>
    <p:extLst>
      <p:ext uri="{BB962C8B-B14F-4D97-AF65-F5344CB8AC3E}">
        <p14:creationId xmlns:p14="http://schemas.microsoft.com/office/powerpoint/2010/main" val="65680067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83</a:t>
            </a:fld>
            <a:endParaRPr lang="de-DE" dirty="0"/>
          </a:p>
        </p:txBody>
      </p:sp>
    </p:spTree>
    <p:extLst>
      <p:ext uri="{BB962C8B-B14F-4D97-AF65-F5344CB8AC3E}">
        <p14:creationId xmlns:p14="http://schemas.microsoft.com/office/powerpoint/2010/main" val="1924895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84</a:t>
            </a:fld>
            <a:endParaRPr lang="de-DE" dirty="0"/>
          </a:p>
        </p:txBody>
      </p:sp>
    </p:spTree>
    <p:extLst>
      <p:ext uri="{BB962C8B-B14F-4D97-AF65-F5344CB8AC3E}">
        <p14:creationId xmlns:p14="http://schemas.microsoft.com/office/powerpoint/2010/main" val="129018828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85</a:t>
            </a:fld>
            <a:endParaRPr lang="de-DE" dirty="0"/>
          </a:p>
        </p:txBody>
      </p:sp>
    </p:spTree>
    <p:extLst>
      <p:ext uri="{BB962C8B-B14F-4D97-AF65-F5344CB8AC3E}">
        <p14:creationId xmlns:p14="http://schemas.microsoft.com/office/powerpoint/2010/main" val="9199879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86</a:t>
            </a:fld>
            <a:endParaRPr lang="de-DE" dirty="0"/>
          </a:p>
        </p:txBody>
      </p:sp>
    </p:spTree>
    <p:extLst>
      <p:ext uri="{BB962C8B-B14F-4D97-AF65-F5344CB8AC3E}">
        <p14:creationId xmlns:p14="http://schemas.microsoft.com/office/powerpoint/2010/main" val="159047208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dirty="0"/>
              <a:t>Häufige Fehler: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0" dirty="0"/>
              <a:t>Name des Akteurs fehlt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0" dirty="0"/>
              <a:t>Akteur</a:t>
            </a:r>
            <a:r>
              <a:rPr lang="de-DE" b="0" baseline="0" dirty="0"/>
              <a:t> ist innerhalb des Systems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0" baseline="0" dirty="0"/>
              <a:t>Systemgrenze fehlt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0" baseline="0" dirty="0"/>
              <a:t>Falsche Bedingung oder falsche Erweiterungsbeziehung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0" baseline="0" dirty="0"/>
              <a:t>Unbekannte Erweiterungspunkte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0" baseline="0" dirty="0"/>
              <a:t>Akteur und Use Case mit include/extend auf der Beziehungslinie beschriftet etc.</a:t>
            </a:r>
            <a:endParaRPr lang="de-DE" b="0"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24927F2-8757-844B-9299-A0343AED99FA}" type="slidenum">
              <a:rPr lang="de-DE" smtClean="0"/>
              <a:t>87</a:t>
            </a:fld>
            <a:endParaRPr lang="de-DE" dirty="0"/>
          </a:p>
        </p:txBody>
      </p:sp>
    </p:spTree>
    <p:extLst>
      <p:ext uri="{BB962C8B-B14F-4D97-AF65-F5344CB8AC3E}">
        <p14:creationId xmlns:p14="http://schemas.microsoft.com/office/powerpoint/2010/main" val="274026564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88</a:t>
            </a:fld>
            <a:endParaRPr lang="de-DE"/>
          </a:p>
        </p:txBody>
      </p:sp>
    </p:spTree>
    <p:extLst>
      <p:ext uri="{BB962C8B-B14F-4D97-AF65-F5344CB8AC3E}">
        <p14:creationId xmlns:p14="http://schemas.microsoft.com/office/powerpoint/2010/main" val="175253713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89</a:t>
            </a:fld>
            <a:endParaRPr lang="de-DE"/>
          </a:p>
        </p:txBody>
      </p:sp>
    </p:spTree>
    <p:extLst>
      <p:ext uri="{BB962C8B-B14F-4D97-AF65-F5344CB8AC3E}">
        <p14:creationId xmlns:p14="http://schemas.microsoft.com/office/powerpoint/2010/main" val="251543043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90</a:t>
            </a:fld>
            <a:endParaRPr lang="de-DE"/>
          </a:p>
        </p:txBody>
      </p:sp>
    </p:spTree>
    <p:extLst>
      <p:ext uri="{BB962C8B-B14F-4D97-AF65-F5344CB8AC3E}">
        <p14:creationId xmlns:p14="http://schemas.microsoft.com/office/powerpoint/2010/main" val="365435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8</a:t>
            </a:fld>
            <a:endParaRPr lang="de-DE"/>
          </a:p>
        </p:txBody>
      </p:sp>
    </p:spTree>
    <p:extLst>
      <p:ext uri="{BB962C8B-B14F-4D97-AF65-F5344CB8AC3E}">
        <p14:creationId xmlns:p14="http://schemas.microsoft.com/office/powerpoint/2010/main" val="1691685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Dies ist noch ein Entwurf und die große rote Seitenzahl auf den Folien dient Mario und mir (Dimitri) zur Orientierung, wo die Inhalte im Westermann Buch stehen. Später findet der Trainer dieses Info hier im Notizenfeld (Siehe auch Folie „Informationen für den Trainer“)</a:t>
            </a:r>
          </a:p>
        </p:txBody>
      </p:sp>
      <p:sp>
        <p:nvSpPr>
          <p:cNvPr id="4" name="Foliennummernplatzhalter 3"/>
          <p:cNvSpPr>
            <a:spLocks noGrp="1"/>
          </p:cNvSpPr>
          <p:nvPr>
            <p:ph type="sldNum" sz="quarter" idx="5"/>
          </p:nvPr>
        </p:nvSpPr>
        <p:spPr/>
        <p:txBody>
          <a:bodyPr/>
          <a:lstStyle/>
          <a:p>
            <a:fld id="{B24927F2-8757-844B-9299-A0343AED99FA}" type="slidenum">
              <a:rPr lang="de-DE" smtClean="0"/>
              <a:t>9</a:t>
            </a:fld>
            <a:endParaRPr lang="de-DE"/>
          </a:p>
        </p:txBody>
      </p:sp>
    </p:spTree>
    <p:extLst>
      <p:ext uri="{BB962C8B-B14F-4D97-AF65-F5344CB8AC3E}">
        <p14:creationId xmlns:p14="http://schemas.microsoft.com/office/powerpoint/2010/main" val="3684808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slide_mit_Claim">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2178489-683E-7F47-8276-B68C5F2B2F6A}"/>
              </a:ext>
            </a:extLst>
          </p:cNvPr>
          <p:cNvSpPr/>
          <p:nvPr userDrawn="1"/>
        </p:nvSpPr>
        <p:spPr>
          <a:xfrm flipH="1">
            <a:off x="3189117" y="5065715"/>
            <a:ext cx="9002883" cy="1806315"/>
          </a:xfrm>
          <a:prstGeom prst="round1Rect">
            <a:avLst>
              <a:gd name="adj" fmla="val 7538"/>
            </a:avLst>
          </a:prstGeom>
          <a:solidFill>
            <a:srgbClr val="00B2C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7" name="Bildplatzhalter 26">
            <a:extLst>
              <a:ext uri="{FF2B5EF4-FFF2-40B4-BE49-F238E27FC236}">
                <a16:creationId xmlns:a16="http://schemas.microsoft.com/office/drawing/2014/main" id="{F5FDEA0A-4F55-814A-A923-D69ADB004693}"/>
              </a:ext>
            </a:extLst>
          </p:cNvPr>
          <p:cNvSpPr>
            <a:spLocks noGrp="1"/>
          </p:cNvSpPr>
          <p:nvPr>
            <p:ph type="pic" sz="quarter" idx="12"/>
          </p:nvPr>
        </p:nvSpPr>
        <p:spPr>
          <a:xfrm>
            <a:off x="0" y="1700213"/>
            <a:ext cx="9144000" cy="4206875"/>
          </a:xfrm>
          <a:custGeom>
            <a:avLst/>
            <a:gdLst>
              <a:gd name="connsiteX0" fmla="*/ 0 w 9144000"/>
              <a:gd name="connsiteY0" fmla="*/ 0 h 4206875"/>
              <a:gd name="connsiteX1" fmla="*/ 9144000 w 9144000"/>
              <a:gd name="connsiteY1" fmla="*/ 0 h 4206875"/>
              <a:gd name="connsiteX2" fmla="*/ 9144000 w 9144000"/>
              <a:gd name="connsiteY2" fmla="*/ 3365500 h 4206875"/>
              <a:gd name="connsiteX3" fmla="*/ 3337948 w 9144000"/>
              <a:gd name="connsiteY3" fmla="*/ 3365500 h 4206875"/>
              <a:gd name="connsiteX4" fmla="*/ 3189288 w 9144000"/>
              <a:gd name="connsiteY4" fmla="*/ 3514160 h 4206875"/>
              <a:gd name="connsiteX5" fmla="*/ 3189288 w 9144000"/>
              <a:gd name="connsiteY5" fmla="*/ 4206875 h 4206875"/>
              <a:gd name="connsiteX6" fmla="*/ 0 w 9144000"/>
              <a:gd name="connsiteY6" fmla="*/ 4206875 h 420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4206875">
                <a:moveTo>
                  <a:pt x="0" y="0"/>
                </a:moveTo>
                <a:lnTo>
                  <a:pt x="9144000" y="0"/>
                </a:lnTo>
                <a:lnTo>
                  <a:pt x="9144000" y="3365500"/>
                </a:lnTo>
                <a:lnTo>
                  <a:pt x="3337948" y="3365500"/>
                </a:lnTo>
                <a:cubicBezTo>
                  <a:pt x="3255845" y="3365500"/>
                  <a:pt x="3189288" y="3432057"/>
                  <a:pt x="3189288" y="3514160"/>
                </a:cubicBezTo>
                <a:lnTo>
                  <a:pt x="3189288" y="4206875"/>
                </a:lnTo>
                <a:lnTo>
                  <a:pt x="0" y="4206875"/>
                </a:lnTo>
                <a:close/>
              </a:path>
            </a:pathLst>
          </a:custGeom>
          <a:solidFill>
            <a:schemeClr val="bg1">
              <a:lumMod val="95000"/>
            </a:schemeClr>
          </a:solidFill>
        </p:spPr>
        <p:txBody>
          <a:bodyPr wrap="square">
            <a:noAutofit/>
          </a:bodyPr>
          <a:lstStyle>
            <a:lvl1pPr marL="0" indent="0">
              <a:buNone/>
              <a:defRPr/>
            </a:lvl1pPr>
          </a:lstStyle>
          <a:p>
            <a:endParaRPr lang="de-DE"/>
          </a:p>
        </p:txBody>
      </p:sp>
      <p:sp>
        <p:nvSpPr>
          <p:cNvPr id="2" name="Title 1">
            <a:extLst>
              <a:ext uri="{FF2B5EF4-FFF2-40B4-BE49-F238E27FC236}">
                <a16:creationId xmlns:a16="http://schemas.microsoft.com/office/drawing/2014/main" id="{605B4D21-C7A0-447A-8149-922C6CE9B740}"/>
              </a:ext>
            </a:extLst>
          </p:cNvPr>
          <p:cNvSpPr>
            <a:spLocks noGrp="1"/>
          </p:cNvSpPr>
          <p:nvPr>
            <p:ph type="title" hasCustomPrompt="1"/>
          </p:nvPr>
        </p:nvSpPr>
        <p:spPr>
          <a:xfrm>
            <a:off x="3552825" y="5267129"/>
            <a:ext cx="8129588" cy="619209"/>
          </a:xfrm>
          <a:prstGeom prst="rect">
            <a:avLst/>
          </a:prstGeom>
        </p:spPr>
        <p:txBody>
          <a:bodyPr lIns="0" tIns="0" rIns="0" bIns="0" anchor="t"/>
          <a:lstStyle>
            <a:lvl1pPr marL="0" algn="l" defTabSz="914400" rtl="0" eaLnBrk="1" latinLnBrk="0" hangingPunct="1">
              <a:lnSpc>
                <a:spcPct val="100000"/>
              </a:lnSpc>
              <a:spcBef>
                <a:spcPct val="0"/>
              </a:spcBef>
              <a:buNone/>
              <a:defRPr lang="en-ID" sz="4000" b="0" kern="1200" dirty="0">
                <a:solidFill>
                  <a:schemeClr val="bg1"/>
                </a:solidFill>
                <a:latin typeface="Source Sans Pro" panose="020B0503030403020204" pitchFamily="34" charset="77"/>
                <a:ea typeface="Open Sans" panose="020B0606030504020204" pitchFamily="34" charset="0"/>
                <a:cs typeface="Open Sans" panose="020B0606030504020204" pitchFamily="34" charset="0"/>
              </a:defRPr>
            </a:lvl1pPr>
          </a:lstStyle>
          <a:p>
            <a:r>
              <a:rPr lang="en-US"/>
              <a:t>Headline</a:t>
            </a:r>
            <a:endParaRPr lang="en-ID"/>
          </a:p>
        </p:txBody>
      </p:sp>
      <p:sp>
        <p:nvSpPr>
          <p:cNvPr id="15" name="Textplatzhalter 14">
            <a:extLst>
              <a:ext uri="{FF2B5EF4-FFF2-40B4-BE49-F238E27FC236}">
                <a16:creationId xmlns:a16="http://schemas.microsoft.com/office/drawing/2014/main" id="{07EC0BF1-C99B-0543-A90F-90537697DC57}"/>
              </a:ext>
            </a:extLst>
          </p:cNvPr>
          <p:cNvSpPr>
            <a:spLocks noGrp="1"/>
          </p:cNvSpPr>
          <p:nvPr>
            <p:ph type="body" sz="quarter" idx="11" hasCustomPrompt="1"/>
          </p:nvPr>
        </p:nvSpPr>
        <p:spPr>
          <a:xfrm>
            <a:off x="3562350" y="6124037"/>
            <a:ext cx="8120063" cy="379950"/>
          </a:xfrm>
        </p:spPr>
        <p:txBody>
          <a:bodyPr/>
          <a:lstStyle>
            <a:lvl1pPr marL="0" indent="0" algn="l" defTabSz="1219140" rtl="0" eaLnBrk="1" latinLnBrk="0" hangingPunct="1">
              <a:lnSpc>
                <a:spcPct val="95000"/>
              </a:lnSpc>
              <a:spcBef>
                <a:spcPct val="0"/>
              </a:spcBef>
              <a:spcAft>
                <a:spcPts val="1600"/>
              </a:spcAft>
              <a:buClr>
                <a:srgbClr val="FFFFFF"/>
              </a:buClr>
              <a:buNone/>
              <a:defRPr lang="de-DE" sz="1600" b="0" i="0" kern="0" dirty="0" smtClean="0">
                <a:solidFill>
                  <a:schemeClr val="bg1"/>
                </a:solidFill>
                <a:latin typeface="Source Sans Pro" panose="020B0503030403020204" pitchFamily="34" charset="77"/>
                <a:ea typeface="Open Sans" panose="020B0606030504020204" pitchFamily="34" charset="0"/>
                <a:cs typeface="Open Sans" panose="020B0606030504020204" pitchFamily="34" charset="0"/>
              </a:defRPr>
            </a:lvl1pPr>
            <a:lvl2pPr marL="0" indent="0" algn="l" defTabSz="1219140" rtl="0" eaLnBrk="1" latinLnBrk="0" hangingPunct="1">
              <a:lnSpc>
                <a:spcPct val="95000"/>
              </a:lnSpc>
              <a:spcBef>
                <a:spcPct val="0"/>
              </a:spcBef>
              <a:spcAft>
                <a:spcPts val="1600"/>
              </a:spcAft>
              <a:buClr>
                <a:srgbClr val="FFFFFF"/>
              </a:buClr>
              <a:buNone/>
              <a:defRPr lang="de-DE" sz="1600" kern="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0" indent="0" algn="l" defTabSz="1219140" rtl="0" eaLnBrk="1" latinLnBrk="0" hangingPunct="1">
              <a:lnSpc>
                <a:spcPct val="95000"/>
              </a:lnSpc>
              <a:spcBef>
                <a:spcPct val="0"/>
              </a:spcBef>
              <a:spcAft>
                <a:spcPts val="1600"/>
              </a:spcAft>
              <a:buClr>
                <a:srgbClr val="FFFFFF"/>
              </a:buClr>
              <a:buNone/>
              <a:defRPr lang="de-DE" sz="1600" kern="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0" indent="0" algn="l" defTabSz="1219140" rtl="0" eaLnBrk="1" latinLnBrk="0" hangingPunct="1">
              <a:lnSpc>
                <a:spcPct val="95000"/>
              </a:lnSpc>
              <a:spcBef>
                <a:spcPct val="0"/>
              </a:spcBef>
              <a:spcAft>
                <a:spcPts val="1600"/>
              </a:spcAft>
              <a:buClr>
                <a:srgbClr val="FFFFFF"/>
              </a:buClr>
              <a:buNone/>
              <a:defRPr lang="de-DE" sz="1600" kern="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0" indent="0" algn="l" defTabSz="1219140" rtl="0" eaLnBrk="1" latinLnBrk="0" hangingPunct="1">
              <a:lnSpc>
                <a:spcPct val="95000"/>
              </a:lnSpc>
              <a:spcBef>
                <a:spcPct val="0"/>
              </a:spcBef>
              <a:spcAft>
                <a:spcPts val="1600"/>
              </a:spcAft>
              <a:buClr>
                <a:srgbClr val="FFFFFF"/>
              </a:buClr>
              <a:buNone/>
              <a:defRPr lang="de-DE" sz="1600" kern="0" dirty="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de-DE" err="1"/>
              <a:t>Subline</a:t>
            </a:r>
            <a:endParaRPr lang="de-DE"/>
          </a:p>
        </p:txBody>
      </p:sp>
      <p:pic>
        <p:nvPicPr>
          <p:cNvPr id="4" name="Grafik 3">
            <a:extLst>
              <a:ext uri="{FF2B5EF4-FFF2-40B4-BE49-F238E27FC236}">
                <a16:creationId xmlns:a16="http://schemas.microsoft.com/office/drawing/2014/main" id="{311A141D-5B80-DF46-8BFF-85227B44578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12763" y="538537"/>
            <a:ext cx="4059237" cy="540963"/>
          </a:xfrm>
          <a:prstGeom prst="rect">
            <a:avLst/>
          </a:prstGeom>
        </p:spPr>
      </p:pic>
    </p:spTree>
    <p:extLst>
      <p:ext uri="{BB962C8B-B14F-4D97-AF65-F5344CB8AC3E}">
        <p14:creationId xmlns:p14="http://schemas.microsoft.com/office/powerpoint/2010/main" val="3908214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lines_Thema">
    <p:spTree>
      <p:nvGrpSpPr>
        <p:cNvPr id="1" name=""/>
        <p:cNvGrpSpPr/>
        <p:nvPr/>
      </p:nvGrpSpPr>
      <p:grpSpPr>
        <a:xfrm>
          <a:off x="0" y="0"/>
          <a:ext cx="0" cy="0"/>
          <a:chOff x="0" y="0"/>
          <a:chExt cx="0" cy="0"/>
        </a:xfrm>
      </p:grpSpPr>
      <p:pic>
        <p:nvPicPr>
          <p:cNvPr id="10" name="Grafik 9" descr="Ein Bild, das Text, Uhr, Messanzeige enthält.&#10;&#10;Automatisch generierte Beschreibung">
            <a:extLst>
              <a:ext uri="{FF2B5EF4-FFF2-40B4-BE49-F238E27FC236}">
                <a16:creationId xmlns:a16="http://schemas.microsoft.com/office/drawing/2014/main" id="{0B20F301-5FA9-494D-8A9F-CCCCFA0566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9225" y="6325200"/>
            <a:ext cx="698419" cy="260604"/>
          </a:xfrm>
          <a:prstGeom prst="rect">
            <a:avLst/>
          </a:prstGeom>
        </p:spPr>
      </p:pic>
      <p:sp>
        <p:nvSpPr>
          <p:cNvPr id="3" name="Textplatzhalter 2">
            <a:extLst>
              <a:ext uri="{FF2B5EF4-FFF2-40B4-BE49-F238E27FC236}">
                <a16:creationId xmlns:a16="http://schemas.microsoft.com/office/drawing/2014/main" id="{69BF078A-4D27-AD4F-ABC7-35130B6A1238}"/>
              </a:ext>
            </a:extLst>
          </p:cNvPr>
          <p:cNvSpPr>
            <a:spLocks noGrp="1"/>
          </p:cNvSpPr>
          <p:nvPr>
            <p:ph type="body" sz="quarter" idx="20" hasCustomPrompt="1"/>
          </p:nvPr>
        </p:nvSpPr>
        <p:spPr>
          <a:xfrm>
            <a:off x="521468" y="380842"/>
            <a:ext cx="10652944" cy="264271"/>
          </a:xfrm>
        </p:spPr>
        <p:txBody>
          <a:bodyPr/>
          <a:lstStyle>
            <a:lvl1pPr marL="0" indent="0">
              <a:buNone/>
              <a:defRPr sz="1400">
                <a:solidFill>
                  <a:schemeClr val="tx1"/>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Head 1</a:t>
            </a:r>
          </a:p>
        </p:txBody>
      </p:sp>
      <p:sp>
        <p:nvSpPr>
          <p:cNvPr id="15" name="Textplatzhalter 2">
            <a:extLst>
              <a:ext uri="{FF2B5EF4-FFF2-40B4-BE49-F238E27FC236}">
                <a16:creationId xmlns:a16="http://schemas.microsoft.com/office/drawing/2014/main" id="{47260A26-4D50-EF4D-BA39-89368C51FDFF}"/>
              </a:ext>
            </a:extLst>
          </p:cNvPr>
          <p:cNvSpPr>
            <a:spLocks noGrp="1"/>
          </p:cNvSpPr>
          <p:nvPr>
            <p:ph type="body" sz="quarter" idx="21" hasCustomPrompt="1"/>
          </p:nvPr>
        </p:nvSpPr>
        <p:spPr>
          <a:xfrm>
            <a:off x="521468" y="645113"/>
            <a:ext cx="10652945" cy="403215"/>
          </a:xfrm>
        </p:spPr>
        <p:txBody>
          <a:bodyPr bIns="0"/>
          <a:lstStyle>
            <a:lvl1pPr marL="0" indent="0">
              <a:buNone/>
              <a:defRPr sz="3200" b="0" i="0">
                <a:solidFill>
                  <a:srgbClr val="003764"/>
                </a:solidFill>
                <a:latin typeface="Source Sans Pro" panose="020B0503030403020204" pitchFamily="34" charset="77"/>
                <a:ea typeface="Open Sans Semibold" panose="020B0606030504020204" pitchFamily="34" charset="0"/>
                <a:cs typeface="Open Sans Semibold" panose="020B0606030504020204" pitchFamily="34" charset="0"/>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Head 1</a:t>
            </a:r>
          </a:p>
        </p:txBody>
      </p:sp>
      <p:cxnSp>
        <p:nvCxnSpPr>
          <p:cNvPr id="11" name="Gerade Verbindung 10">
            <a:extLst>
              <a:ext uri="{FF2B5EF4-FFF2-40B4-BE49-F238E27FC236}">
                <a16:creationId xmlns:a16="http://schemas.microsoft.com/office/drawing/2014/main" id="{8DC3A8DB-B7B9-3249-8EB5-A92A2D98E0F6}"/>
              </a:ext>
            </a:extLst>
          </p:cNvPr>
          <p:cNvCxnSpPr>
            <a:cxnSpLocks/>
          </p:cNvCxnSpPr>
          <p:nvPr userDrawn="1"/>
        </p:nvCxnSpPr>
        <p:spPr>
          <a:xfrm>
            <a:off x="-14514" y="1351291"/>
            <a:ext cx="4572000" cy="0"/>
          </a:xfrm>
          <a:prstGeom prst="line">
            <a:avLst/>
          </a:prstGeom>
          <a:ln w="63500" cap="rnd" cmpd="sng">
            <a:solidFill>
              <a:srgbClr val="00B2C9"/>
            </a:solidFill>
            <a:prstDash val="solid"/>
          </a:ln>
        </p:spPr>
        <p:style>
          <a:lnRef idx="1">
            <a:schemeClr val="accent1"/>
          </a:lnRef>
          <a:fillRef idx="0">
            <a:schemeClr val="accent1"/>
          </a:fillRef>
          <a:effectRef idx="0">
            <a:schemeClr val="accent1"/>
          </a:effectRef>
          <a:fontRef idx="minor">
            <a:schemeClr val="tx1"/>
          </a:fontRef>
        </p:style>
      </p:cxnSp>
      <p:sp>
        <p:nvSpPr>
          <p:cNvPr id="12" name="Foliennummernplatzhalter 17">
            <a:extLst>
              <a:ext uri="{FF2B5EF4-FFF2-40B4-BE49-F238E27FC236}">
                <a16:creationId xmlns:a16="http://schemas.microsoft.com/office/drawing/2014/main" id="{E216F0BD-393E-B843-8092-7F398078FEB7}"/>
              </a:ext>
            </a:extLst>
          </p:cNvPr>
          <p:cNvSpPr>
            <a:spLocks noGrp="1"/>
          </p:cNvSpPr>
          <p:nvPr>
            <p:ph type="sldNum" sz="quarter" idx="24"/>
          </p:nvPr>
        </p:nvSpPr>
        <p:spPr>
          <a:xfrm>
            <a:off x="10664825" y="6355589"/>
            <a:ext cx="1017950" cy="365125"/>
          </a:xfrm>
        </p:spPr>
        <p:txBody>
          <a:bodyPr lIns="0" tIns="0" rIns="0" bIns="0"/>
          <a:lstStyle>
            <a:lvl1pPr>
              <a:defRPr b="0" i="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1pPr>
          </a:lstStyle>
          <a:p>
            <a:fld id="{3134CBD9-EA76-4F21-A540-FC6942B3DDFE}" type="slidenum">
              <a:rPr lang="en-US" smtClean="0"/>
              <a:pPr/>
              <a:t>‹Nr.›</a:t>
            </a:fld>
            <a:endParaRPr lang="en-US"/>
          </a:p>
        </p:txBody>
      </p:sp>
      <p:sp>
        <p:nvSpPr>
          <p:cNvPr id="14" name="Textplatzhalter 2">
            <a:extLst>
              <a:ext uri="{FF2B5EF4-FFF2-40B4-BE49-F238E27FC236}">
                <a16:creationId xmlns:a16="http://schemas.microsoft.com/office/drawing/2014/main" id="{73955BF7-A36C-49A3-821F-59130E77201E}"/>
              </a:ext>
            </a:extLst>
          </p:cNvPr>
          <p:cNvSpPr>
            <a:spLocks noGrp="1"/>
          </p:cNvSpPr>
          <p:nvPr>
            <p:ph type="body" sz="quarter" idx="25" hasCustomPrompt="1"/>
          </p:nvPr>
        </p:nvSpPr>
        <p:spPr>
          <a:xfrm>
            <a:off x="3566418" y="2057470"/>
            <a:ext cx="7525254" cy="4267729"/>
          </a:xfrm>
        </p:spPr>
        <p:txBody>
          <a:bodyPr/>
          <a:lstStyle>
            <a:lvl1pPr marL="0" indent="0">
              <a:lnSpc>
                <a:spcPct val="150000"/>
              </a:lnSpc>
              <a:buNone/>
              <a:defRPr sz="1600">
                <a:solidFill>
                  <a:srgbClr val="4D4D4D"/>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Themen</a:t>
            </a:r>
          </a:p>
        </p:txBody>
      </p:sp>
    </p:spTree>
    <p:extLst>
      <p:ext uri="{BB962C8B-B14F-4D97-AF65-F5344CB8AC3E}">
        <p14:creationId xmlns:p14="http://schemas.microsoft.com/office/powerpoint/2010/main" val="1108470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Headlines_Thema">
    <p:spTree>
      <p:nvGrpSpPr>
        <p:cNvPr id="1" name=""/>
        <p:cNvGrpSpPr/>
        <p:nvPr/>
      </p:nvGrpSpPr>
      <p:grpSpPr>
        <a:xfrm>
          <a:off x="0" y="0"/>
          <a:ext cx="0" cy="0"/>
          <a:chOff x="0" y="0"/>
          <a:chExt cx="0" cy="0"/>
        </a:xfrm>
      </p:grpSpPr>
      <p:pic>
        <p:nvPicPr>
          <p:cNvPr id="10" name="Grafik 9" descr="Ein Bild, das Text, Uhr, Messanzeige enthält.&#10;&#10;Automatisch generierte Beschreibung">
            <a:extLst>
              <a:ext uri="{FF2B5EF4-FFF2-40B4-BE49-F238E27FC236}">
                <a16:creationId xmlns:a16="http://schemas.microsoft.com/office/drawing/2014/main" id="{0B20F301-5FA9-494D-8A9F-CCCCFA0566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9225" y="6325200"/>
            <a:ext cx="698419" cy="260604"/>
          </a:xfrm>
          <a:prstGeom prst="rect">
            <a:avLst/>
          </a:prstGeom>
        </p:spPr>
      </p:pic>
      <p:sp>
        <p:nvSpPr>
          <p:cNvPr id="3" name="Textplatzhalter 2">
            <a:extLst>
              <a:ext uri="{FF2B5EF4-FFF2-40B4-BE49-F238E27FC236}">
                <a16:creationId xmlns:a16="http://schemas.microsoft.com/office/drawing/2014/main" id="{69BF078A-4D27-AD4F-ABC7-35130B6A1238}"/>
              </a:ext>
            </a:extLst>
          </p:cNvPr>
          <p:cNvSpPr>
            <a:spLocks noGrp="1"/>
          </p:cNvSpPr>
          <p:nvPr>
            <p:ph type="body" sz="quarter" idx="20" hasCustomPrompt="1"/>
          </p:nvPr>
        </p:nvSpPr>
        <p:spPr>
          <a:xfrm>
            <a:off x="521468" y="380842"/>
            <a:ext cx="10652944" cy="264271"/>
          </a:xfrm>
        </p:spPr>
        <p:txBody>
          <a:bodyPr/>
          <a:lstStyle>
            <a:lvl1pPr marL="0" indent="0">
              <a:buNone/>
              <a:defRPr sz="1400">
                <a:solidFill>
                  <a:schemeClr val="tx1"/>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Head 1</a:t>
            </a:r>
          </a:p>
        </p:txBody>
      </p:sp>
      <p:sp>
        <p:nvSpPr>
          <p:cNvPr id="15" name="Textplatzhalter 2">
            <a:extLst>
              <a:ext uri="{FF2B5EF4-FFF2-40B4-BE49-F238E27FC236}">
                <a16:creationId xmlns:a16="http://schemas.microsoft.com/office/drawing/2014/main" id="{47260A26-4D50-EF4D-BA39-89368C51FDFF}"/>
              </a:ext>
            </a:extLst>
          </p:cNvPr>
          <p:cNvSpPr>
            <a:spLocks noGrp="1"/>
          </p:cNvSpPr>
          <p:nvPr>
            <p:ph type="body" sz="quarter" idx="21" hasCustomPrompt="1"/>
          </p:nvPr>
        </p:nvSpPr>
        <p:spPr>
          <a:xfrm>
            <a:off x="521468" y="645113"/>
            <a:ext cx="10652945" cy="403215"/>
          </a:xfrm>
        </p:spPr>
        <p:txBody>
          <a:bodyPr bIns="0"/>
          <a:lstStyle>
            <a:lvl1pPr marL="0" indent="0">
              <a:buNone/>
              <a:defRPr sz="3200" b="0" i="0">
                <a:solidFill>
                  <a:srgbClr val="003764"/>
                </a:solidFill>
                <a:latin typeface="Source Sans Pro" panose="020B0503030403020204" pitchFamily="34" charset="77"/>
                <a:ea typeface="Open Sans Semibold" panose="020B0606030504020204" pitchFamily="34" charset="0"/>
                <a:cs typeface="Open Sans Semibold" panose="020B0606030504020204" pitchFamily="34" charset="0"/>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Head 1</a:t>
            </a:r>
          </a:p>
        </p:txBody>
      </p:sp>
      <p:cxnSp>
        <p:nvCxnSpPr>
          <p:cNvPr id="11" name="Gerade Verbindung 10">
            <a:extLst>
              <a:ext uri="{FF2B5EF4-FFF2-40B4-BE49-F238E27FC236}">
                <a16:creationId xmlns:a16="http://schemas.microsoft.com/office/drawing/2014/main" id="{8DC3A8DB-B7B9-3249-8EB5-A92A2D98E0F6}"/>
              </a:ext>
            </a:extLst>
          </p:cNvPr>
          <p:cNvCxnSpPr>
            <a:cxnSpLocks/>
          </p:cNvCxnSpPr>
          <p:nvPr userDrawn="1"/>
        </p:nvCxnSpPr>
        <p:spPr>
          <a:xfrm>
            <a:off x="-14514" y="1351291"/>
            <a:ext cx="4572000" cy="0"/>
          </a:xfrm>
          <a:prstGeom prst="line">
            <a:avLst/>
          </a:prstGeom>
          <a:ln w="63500" cap="rnd" cmpd="sng">
            <a:solidFill>
              <a:srgbClr val="00B2C9"/>
            </a:solidFill>
            <a:prstDash val="solid"/>
          </a:ln>
        </p:spPr>
        <p:style>
          <a:lnRef idx="1">
            <a:schemeClr val="accent1"/>
          </a:lnRef>
          <a:fillRef idx="0">
            <a:schemeClr val="accent1"/>
          </a:fillRef>
          <a:effectRef idx="0">
            <a:schemeClr val="accent1"/>
          </a:effectRef>
          <a:fontRef idx="minor">
            <a:schemeClr val="tx1"/>
          </a:fontRef>
        </p:style>
      </p:cxnSp>
      <p:sp>
        <p:nvSpPr>
          <p:cNvPr id="9" name="Textplatzhalter 8">
            <a:extLst>
              <a:ext uri="{FF2B5EF4-FFF2-40B4-BE49-F238E27FC236}">
                <a16:creationId xmlns:a16="http://schemas.microsoft.com/office/drawing/2014/main" id="{2D481064-B35C-A442-9E95-F987366B4275}"/>
              </a:ext>
            </a:extLst>
          </p:cNvPr>
          <p:cNvSpPr>
            <a:spLocks noGrp="1"/>
          </p:cNvSpPr>
          <p:nvPr>
            <p:ph type="body" sz="quarter" idx="23" hasCustomPrompt="1"/>
          </p:nvPr>
        </p:nvSpPr>
        <p:spPr>
          <a:xfrm>
            <a:off x="521468" y="1662909"/>
            <a:ext cx="3919537" cy="361950"/>
          </a:xfrm>
        </p:spPr>
        <p:txBody>
          <a:bodyPr/>
          <a:lstStyle>
            <a:lvl1pPr marL="0" indent="0">
              <a:buNone/>
              <a:defRPr sz="2000" b="1" i="0">
                <a:solidFill>
                  <a:srgbClr val="00B2C9"/>
                </a:solidFill>
                <a:latin typeface="Source Sans Pro Semibold" panose="020B0503030403020204" pitchFamily="34" charset="77"/>
                <a:ea typeface="Open Sans Semibold" panose="020B0606030504020204" pitchFamily="34" charset="0"/>
                <a:cs typeface="Open Sans Semibold" panose="020B0606030504020204" pitchFamily="34" charset="0"/>
              </a:defRPr>
            </a:lvl1pPr>
            <a:lvl2pPr marL="0" indent="0">
              <a:buNone/>
              <a:defRPr/>
            </a:lvl2pPr>
          </a:lstStyle>
          <a:p>
            <a:pPr lvl="0"/>
            <a:r>
              <a:rPr lang="de-DE"/>
              <a:t>Thema</a:t>
            </a:r>
          </a:p>
        </p:txBody>
      </p:sp>
      <p:sp>
        <p:nvSpPr>
          <p:cNvPr id="12" name="Foliennummernplatzhalter 17">
            <a:extLst>
              <a:ext uri="{FF2B5EF4-FFF2-40B4-BE49-F238E27FC236}">
                <a16:creationId xmlns:a16="http://schemas.microsoft.com/office/drawing/2014/main" id="{E216F0BD-393E-B843-8092-7F398078FEB7}"/>
              </a:ext>
            </a:extLst>
          </p:cNvPr>
          <p:cNvSpPr>
            <a:spLocks noGrp="1"/>
          </p:cNvSpPr>
          <p:nvPr>
            <p:ph type="sldNum" sz="quarter" idx="24"/>
          </p:nvPr>
        </p:nvSpPr>
        <p:spPr>
          <a:xfrm>
            <a:off x="10664825" y="6355589"/>
            <a:ext cx="1017950" cy="365125"/>
          </a:xfrm>
        </p:spPr>
        <p:txBody>
          <a:bodyPr lIns="0" tIns="0" rIns="0" bIns="0"/>
          <a:lstStyle>
            <a:lvl1pPr>
              <a:defRPr b="0" i="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1pPr>
          </a:lstStyle>
          <a:p>
            <a:fld id="{3134CBD9-EA76-4F21-A540-FC6942B3DDFE}" type="slidenum">
              <a:rPr lang="en-US" smtClean="0"/>
              <a:pPr/>
              <a:t>‹Nr.›</a:t>
            </a:fld>
            <a:endParaRPr lang="en-US"/>
          </a:p>
        </p:txBody>
      </p:sp>
    </p:spTree>
    <p:extLst>
      <p:ext uri="{BB962C8B-B14F-4D97-AF65-F5344CB8AC3E}">
        <p14:creationId xmlns:p14="http://schemas.microsoft.com/office/powerpoint/2010/main" val="2461806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Headlines_Thema">
    <p:spTree>
      <p:nvGrpSpPr>
        <p:cNvPr id="1" name=""/>
        <p:cNvGrpSpPr/>
        <p:nvPr/>
      </p:nvGrpSpPr>
      <p:grpSpPr>
        <a:xfrm>
          <a:off x="0" y="0"/>
          <a:ext cx="0" cy="0"/>
          <a:chOff x="0" y="0"/>
          <a:chExt cx="0" cy="0"/>
        </a:xfrm>
      </p:grpSpPr>
      <p:pic>
        <p:nvPicPr>
          <p:cNvPr id="10" name="Grafik 9" descr="Ein Bild, das Text, Uhr, Messanzeige enthält.&#10;&#10;Automatisch generierte Beschreibung">
            <a:extLst>
              <a:ext uri="{FF2B5EF4-FFF2-40B4-BE49-F238E27FC236}">
                <a16:creationId xmlns:a16="http://schemas.microsoft.com/office/drawing/2014/main" id="{0B20F301-5FA9-494D-8A9F-CCCCFA0566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9225" y="6325200"/>
            <a:ext cx="698419" cy="260604"/>
          </a:xfrm>
          <a:prstGeom prst="rect">
            <a:avLst/>
          </a:prstGeom>
        </p:spPr>
      </p:pic>
      <p:sp>
        <p:nvSpPr>
          <p:cNvPr id="3" name="Textplatzhalter 2">
            <a:extLst>
              <a:ext uri="{FF2B5EF4-FFF2-40B4-BE49-F238E27FC236}">
                <a16:creationId xmlns:a16="http://schemas.microsoft.com/office/drawing/2014/main" id="{69BF078A-4D27-AD4F-ABC7-35130B6A1238}"/>
              </a:ext>
            </a:extLst>
          </p:cNvPr>
          <p:cNvSpPr>
            <a:spLocks noGrp="1"/>
          </p:cNvSpPr>
          <p:nvPr>
            <p:ph type="body" sz="quarter" idx="20" hasCustomPrompt="1"/>
          </p:nvPr>
        </p:nvSpPr>
        <p:spPr>
          <a:xfrm>
            <a:off x="521468" y="380842"/>
            <a:ext cx="10652944" cy="264271"/>
          </a:xfrm>
        </p:spPr>
        <p:txBody>
          <a:bodyPr/>
          <a:lstStyle>
            <a:lvl1pPr marL="0" indent="0">
              <a:buNone/>
              <a:defRPr sz="1400">
                <a:solidFill>
                  <a:schemeClr val="tx1"/>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Head 1</a:t>
            </a:r>
          </a:p>
        </p:txBody>
      </p:sp>
      <p:sp>
        <p:nvSpPr>
          <p:cNvPr id="15" name="Textplatzhalter 2">
            <a:extLst>
              <a:ext uri="{FF2B5EF4-FFF2-40B4-BE49-F238E27FC236}">
                <a16:creationId xmlns:a16="http://schemas.microsoft.com/office/drawing/2014/main" id="{47260A26-4D50-EF4D-BA39-89368C51FDFF}"/>
              </a:ext>
            </a:extLst>
          </p:cNvPr>
          <p:cNvSpPr>
            <a:spLocks noGrp="1"/>
          </p:cNvSpPr>
          <p:nvPr>
            <p:ph type="body" sz="quarter" idx="21" hasCustomPrompt="1"/>
          </p:nvPr>
        </p:nvSpPr>
        <p:spPr>
          <a:xfrm>
            <a:off x="521468" y="645113"/>
            <a:ext cx="10652945" cy="403215"/>
          </a:xfrm>
        </p:spPr>
        <p:txBody>
          <a:bodyPr bIns="0"/>
          <a:lstStyle>
            <a:lvl1pPr marL="0" indent="0">
              <a:buNone/>
              <a:defRPr sz="3200" b="0" i="0">
                <a:solidFill>
                  <a:srgbClr val="003764"/>
                </a:solidFill>
                <a:latin typeface="Source Sans Pro" panose="020B0503030403020204" pitchFamily="34" charset="77"/>
                <a:ea typeface="Open Sans Semibold" panose="020B0606030504020204" pitchFamily="34" charset="0"/>
                <a:cs typeface="Open Sans Semibold" panose="020B0606030504020204" pitchFamily="34" charset="0"/>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Head 1</a:t>
            </a:r>
          </a:p>
        </p:txBody>
      </p:sp>
      <p:cxnSp>
        <p:nvCxnSpPr>
          <p:cNvPr id="11" name="Gerade Verbindung 10">
            <a:extLst>
              <a:ext uri="{FF2B5EF4-FFF2-40B4-BE49-F238E27FC236}">
                <a16:creationId xmlns:a16="http://schemas.microsoft.com/office/drawing/2014/main" id="{8DC3A8DB-B7B9-3249-8EB5-A92A2D98E0F6}"/>
              </a:ext>
            </a:extLst>
          </p:cNvPr>
          <p:cNvCxnSpPr>
            <a:cxnSpLocks/>
          </p:cNvCxnSpPr>
          <p:nvPr userDrawn="1"/>
        </p:nvCxnSpPr>
        <p:spPr>
          <a:xfrm>
            <a:off x="-14514" y="1351291"/>
            <a:ext cx="4572000" cy="0"/>
          </a:xfrm>
          <a:prstGeom prst="line">
            <a:avLst/>
          </a:prstGeom>
          <a:ln w="63500" cap="rnd" cmpd="sng">
            <a:solidFill>
              <a:srgbClr val="00B2C9"/>
            </a:solidFill>
            <a:prstDash val="solid"/>
          </a:ln>
        </p:spPr>
        <p:style>
          <a:lnRef idx="1">
            <a:schemeClr val="accent1"/>
          </a:lnRef>
          <a:fillRef idx="0">
            <a:schemeClr val="accent1"/>
          </a:fillRef>
          <a:effectRef idx="0">
            <a:schemeClr val="accent1"/>
          </a:effectRef>
          <a:fontRef idx="minor">
            <a:schemeClr val="tx1"/>
          </a:fontRef>
        </p:style>
      </p:cxnSp>
      <p:sp>
        <p:nvSpPr>
          <p:cNvPr id="9" name="Textplatzhalter 8">
            <a:extLst>
              <a:ext uri="{FF2B5EF4-FFF2-40B4-BE49-F238E27FC236}">
                <a16:creationId xmlns:a16="http://schemas.microsoft.com/office/drawing/2014/main" id="{2D481064-B35C-A442-9E95-F987366B4275}"/>
              </a:ext>
            </a:extLst>
          </p:cNvPr>
          <p:cNvSpPr>
            <a:spLocks noGrp="1"/>
          </p:cNvSpPr>
          <p:nvPr>
            <p:ph type="body" sz="quarter" idx="23" hasCustomPrompt="1"/>
          </p:nvPr>
        </p:nvSpPr>
        <p:spPr>
          <a:xfrm>
            <a:off x="521468" y="1662909"/>
            <a:ext cx="3919537" cy="361950"/>
          </a:xfrm>
        </p:spPr>
        <p:txBody>
          <a:bodyPr/>
          <a:lstStyle>
            <a:lvl1pPr marL="0" indent="0">
              <a:buNone/>
              <a:defRPr sz="2000" b="1" i="0">
                <a:solidFill>
                  <a:srgbClr val="00B2C9"/>
                </a:solidFill>
                <a:latin typeface="Source Sans Pro Semibold" panose="020B0503030403020204" pitchFamily="34" charset="77"/>
                <a:ea typeface="Open Sans Semibold" panose="020B0606030504020204" pitchFamily="34" charset="0"/>
                <a:cs typeface="Open Sans Semibold" panose="020B0606030504020204" pitchFamily="34" charset="0"/>
              </a:defRPr>
            </a:lvl1pPr>
            <a:lvl2pPr marL="0" indent="0">
              <a:buNone/>
              <a:defRPr/>
            </a:lvl2pPr>
          </a:lstStyle>
          <a:p>
            <a:pPr lvl="0"/>
            <a:r>
              <a:rPr lang="de-DE"/>
              <a:t>Thema</a:t>
            </a:r>
          </a:p>
        </p:txBody>
      </p:sp>
      <p:sp>
        <p:nvSpPr>
          <p:cNvPr id="12" name="Foliennummernplatzhalter 17">
            <a:extLst>
              <a:ext uri="{FF2B5EF4-FFF2-40B4-BE49-F238E27FC236}">
                <a16:creationId xmlns:a16="http://schemas.microsoft.com/office/drawing/2014/main" id="{E216F0BD-393E-B843-8092-7F398078FEB7}"/>
              </a:ext>
            </a:extLst>
          </p:cNvPr>
          <p:cNvSpPr>
            <a:spLocks noGrp="1"/>
          </p:cNvSpPr>
          <p:nvPr>
            <p:ph type="sldNum" sz="quarter" idx="24"/>
          </p:nvPr>
        </p:nvSpPr>
        <p:spPr>
          <a:xfrm>
            <a:off x="10664825" y="6355589"/>
            <a:ext cx="1017950" cy="365125"/>
          </a:xfrm>
        </p:spPr>
        <p:txBody>
          <a:bodyPr lIns="0" tIns="0" rIns="0" bIns="0"/>
          <a:lstStyle>
            <a:lvl1pPr>
              <a:defRPr b="0" i="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1pPr>
          </a:lstStyle>
          <a:p>
            <a:fld id="{3134CBD9-EA76-4F21-A540-FC6942B3DDFE}" type="slidenum">
              <a:rPr lang="en-US" smtClean="0"/>
              <a:pPr/>
              <a:t>‹Nr.›</a:t>
            </a:fld>
            <a:endParaRPr lang="en-US"/>
          </a:p>
        </p:txBody>
      </p:sp>
      <p:sp>
        <p:nvSpPr>
          <p:cNvPr id="8" name="Textplatzhalter 13">
            <a:extLst>
              <a:ext uri="{FF2B5EF4-FFF2-40B4-BE49-F238E27FC236}">
                <a16:creationId xmlns:a16="http://schemas.microsoft.com/office/drawing/2014/main" id="{111F6AC4-7269-B945-86C1-F29AB3CE4635}"/>
              </a:ext>
            </a:extLst>
          </p:cNvPr>
          <p:cNvSpPr>
            <a:spLocks noGrp="1"/>
          </p:cNvSpPr>
          <p:nvPr>
            <p:ph type="body" sz="quarter" idx="25" hasCustomPrompt="1"/>
          </p:nvPr>
        </p:nvSpPr>
        <p:spPr>
          <a:xfrm>
            <a:off x="521468" y="2214563"/>
            <a:ext cx="4568825" cy="3692525"/>
          </a:xfrm>
        </p:spPr>
        <p:txBody>
          <a:bodyPr/>
          <a:lstStyle/>
          <a:p>
            <a:pPr lvl="0"/>
            <a:r>
              <a:rPr lang="de-DE"/>
              <a:t>Fließtext</a:t>
            </a:r>
          </a:p>
        </p:txBody>
      </p:sp>
    </p:spTree>
    <p:extLst>
      <p:ext uri="{BB962C8B-B14F-4D97-AF65-F5344CB8AC3E}">
        <p14:creationId xmlns:p14="http://schemas.microsoft.com/office/powerpoint/2010/main" val="2037806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Headlines_Thema">
    <p:spTree>
      <p:nvGrpSpPr>
        <p:cNvPr id="1" name=""/>
        <p:cNvGrpSpPr/>
        <p:nvPr/>
      </p:nvGrpSpPr>
      <p:grpSpPr>
        <a:xfrm>
          <a:off x="0" y="0"/>
          <a:ext cx="0" cy="0"/>
          <a:chOff x="0" y="0"/>
          <a:chExt cx="0" cy="0"/>
        </a:xfrm>
      </p:grpSpPr>
      <p:pic>
        <p:nvPicPr>
          <p:cNvPr id="10" name="Grafik 9" descr="Ein Bild, das Text, Uhr, Messanzeige enthält.&#10;&#10;Automatisch generierte Beschreibung">
            <a:extLst>
              <a:ext uri="{FF2B5EF4-FFF2-40B4-BE49-F238E27FC236}">
                <a16:creationId xmlns:a16="http://schemas.microsoft.com/office/drawing/2014/main" id="{0B20F301-5FA9-494D-8A9F-CCCCFA0566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9225" y="6325200"/>
            <a:ext cx="698419" cy="260604"/>
          </a:xfrm>
          <a:prstGeom prst="rect">
            <a:avLst/>
          </a:prstGeom>
        </p:spPr>
      </p:pic>
      <p:sp>
        <p:nvSpPr>
          <p:cNvPr id="3" name="Textplatzhalter 2">
            <a:extLst>
              <a:ext uri="{FF2B5EF4-FFF2-40B4-BE49-F238E27FC236}">
                <a16:creationId xmlns:a16="http://schemas.microsoft.com/office/drawing/2014/main" id="{69BF078A-4D27-AD4F-ABC7-35130B6A1238}"/>
              </a:ext>
            </a:extLst>
          </p:cNvPr>
          <p:cNvSpPr>
            <a:spLocks noGrp="1"/>
          </p:cNvSpPr>
          <p:nvPr>
            <p:ph type="body" sz="quarter" idx="20" hasCustomPrompt="1"/>
          </p:nvPr>
        </p:nvSpPr>
        <p:spPr>
          <a:xfrm>
            <a:off x="521468" y="380842"/>
            <a:ext cx="10652944" cy="264271"/>
          </a:xfrm>
        </p:spPr>
        <p:txBody>
          <a:bodyPr/>
          <a:lstStyle>
            <a:lvl1pPr marL="0" indent="0">
              <a:buNone/>
              <a:defRPr sz="1400">
                <a:solidFill>
                  <a:schemeClr val="tx1"/>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Head 1</a:t>
            </a:r>
          </a:p>
        </p:txBody>
      </p:sp>
      <p:sp>
        <p:nvSpPr>
          <p:cNvPr id="15" name="Textplatzhalter 2">
            <a:extLst>
              <a:ext uri="{FF2B5EF4-FFF2-40B4-BE49-F238E27FC236}">
                <a16:creationId xmlns:a16="http://schemas.microsoft.com/office/drawing/2014/main" id="{47260A26-4D50-EF4D-BA39-89368C51FDFF}"/>
              </a:ext>
            </a:extLst>
          </p:cNvPr>
          <p:cNvSpPr>
            <a:spLocks noGrp="1"/>
          </p:cNvSpPr>
          <p:nvPr>
            <p:ph type="body" sz="quarter" idx="21" hasCustomPrompt="1"/>
          </p:nvPr>
        </p:nvSpPr>
        <p:spPr>
          <a:xfrm>
            <a:off x="521468" y="645113"/>
            <a:ext cx="10652945" cy="403215"/>
          </a:xfrm>
        </p:spPr>
        <p:txBody>
          <a:bodyPr bIns="0"/>
          <a:lstStyle>
            <a:lvl1pPr marL="0" indent="0">
              <a:buNone/>
              <a:defRPr sz="3200" b="0" i="0">
                <a:solidFill>
                  <a:srgbClr val="003764"/>
                </a:solidFill>
                <a:latin typeface="Source Sans Pro" panose="020B0503030403020204" pitchFamily="34" charset="77"/>
                <a:ea typeface="Open Sans Semibold" panose="020B0606030504020204" pitchFamily="34" charset="0"/>
                <a:cs typeface="Open Sans Semibold" panose="020B0606030504020204" pitchFamily="34" charset="0"/>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Head 1</a:t>
            </a:r>
          </a:p>
        </p:txBody>
      </p:sp>
      <p:cxnSp>
        <p:nvCxnSpPr>
          <p:cNvPr id="11" name="Gerade Verbindung 10">
            <a:extLst>
              <a:ext uri="{FF2B5EF4-FFF2-40B4-BE49-F238E27FC236}">
                <a16:creationId xmlns:a16="http://schemas.microsoft.com/office/drawing/2014/main" id="{8DC3A8DB-B7B9-3249-8EB5-A92A2D98E0F6}"/>
              </a:ext>
            </a:extLst>
          </p:cNvPr>
          <p:cNvCxnSpPr>
            <a:cxnSpLocks/>
          </p:cNvCxnSpPr>
          <p:nvPr userDrawn="1"/>
        </p:nvCxnSpPr>
        <p:spPr>
          <a:xfrm>
            <a:off x="-14514" y="1351291"/>
            <a:ext cx="4572000" cy="0"/>
          </a:xfrm>
          <a:prstGeom prst="line">
            <a:avLst/>
          </a:prstGeom>
          <a:ln w="63500" cap="rnd" cmpd="sng">
            <a:solidFill>
              <a:srgbClr val="00B2C9"/>
            </a:solidFill>
            <a:prstDash val="solid"/>
          </a:ln>
        </p:spPr>
        <p:style>
          <a:lnRef idx="1">
            <a:schemeClr val="accent1"/>
          </a:lnRef>
          <a:fillRef idx="0">
            <a:schemeClr val="accent1"/>
          </a:fillRef>
          <a:effectRef idx="0">
            <a:schemeClr val="accent1"/>
          </a:effectRef>
          <a:fontRef idx="minor">
            <a:schemeClr val="tx1"/>
          </a:fontRef>
        </p:style>
      </p:cxnSp>
      <p:sp>
        <p:nvSpPr>
          <p:cNvPr id="9" name="Textplatzhalter 8">
            <a:extLst>
              <a:ext uri="{FF2B5EF4-FFF2-40B4-BE49-F238E27FC236}">
                <a16:creationId xmlns:a16="http://schemas.microsoft.com/office/drawing/2014/main" id="{2D481064-B35C-A442-9E95-F987366B4275}"/>
              </a:ext>
            </a:extLst>
          </p:cNvPr>
          <p:cNvSpPr>
            <a:spLocks noGrp="1"/>
          </p:cNvSpPr>
          <p:nvPr>
            <p:ph type="body" sz="quarter" idx="23" hasCustomPrompt="1"/>
          </p:nvPr>
        </p:nvSpPr>
        <p:spPr>
          <a:xfrm>
            <a:off x="521468" y="1662909"/>
            <a:ext cx="3919537" cy="361950"/>
          </a:xfrm>
        </p:spPr>
        <p:txBody>
          <a:bodyPr/>
          <a:lstStyle>
            <a:lvl1pPr marL="0" indent="0">
              <a:buNone/>
              <a:defRPr sz="2000" b="1" i="0">
                <a:solidFill>
                  <a:srgbClr val="00B2C9"/>
                </a:solidFill>
                <a:latin typeface="Source Sans Pro Semibold" panose="020B0503030403020204" pitchFamily="34" charset="77"/>
                <a:ea typeface="Open Sans Semibold" panose="020B0606030504020204" pitchFamily="34" charset="0"/>
                <a:cs typeface="Open Sans Semibold" panose="020B0606030504020204" pitchFamily="34" charset="0"/>
              </a:defRPr>
            </a:lvl1pPr>
            <a:lvl2pPr marL="0" indent="0">
              <a:buNone/>
              <a:defRPr/>
            </a:lvl2pPr>
          </a:lstStyle>
          <a:p>
            <a:pPr lvl="0"/>
            <a:r>
              <a:rPr lang="de-DE"/>
              <a:t>Thema</a:t>
            </a:r>
          </a:p>
        </p:txBody>
      </p:sp>
      <p:sp>
        <p:nvSpPr>
          <p:cNvPr id="12" name="Foliennummernplatzhalter 17">
            <a:extLst>
              <a:ext uri="{FF2B5EF4-FFF2-40B4-BE49-F238E27FC236}">
                <a16:creationId xmlns:a16="http://schemas.microsoft.com/office/drawing/2014/main" id="{E216F0BD-393E-B843-8092-7F398078FEB7}"/>
              </a:ext>
            </a:extLst>
          </p:cNvPr>
          <p:cNvSpPr>
            <a:spLocks noGrp="1"/>
          </p:cNvSpPr>
          <p:nvPr>
            <p:ph type="sldNum" sz="quarter" idx="24"/>
          </p:nvPr>
        </p:nvSpPr>
        <p:spPr>
          <a:xfrm>
            <a:off x="10664825" y="6355589"/>
            <a:ext cx="1017950" cy="365125"/>
          </a:xfrm>
        </p:spPr>
        <p:txBody>
          <a:bodyPr lIns="0" tIns="0" rIns="0" bIns="0"/>
          <a:lstStyle>
            <a:lvl1pPr>
              <a:defRPr b="0" i="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1pPr>
          </a:lstStyle>
          <a:p>
            <a:fld id="{3134CBD9-EA76-4F21-A540-FC6942B3DDFE}" type="slidenum">
              <a:rPr lang="en-US" smtClean="0"/>
              <a:pPr/>
              <a:t>‹Nr.›</a:t>
            </a:fld>
            <a:endParaRPr lang="en-US"/>
          </a:p>
        </p:txBody>
      </p:sp>
      <p:sp>
        <p:nvSpPr>
          <p:cNvPr id="8" name="Textplatzhalter 13">
            <a:extLst>
              <a:ext uri="{FF2B5EF4-FFF2-40B4-BE49-F238E27FC236}">
                <a16:creationId xmlns:a16="http://schemas.microsoft.com/office/drawing/2014/main" id="{111F6AC4-7269-B945-86C1-F29AB3CE4635}"/>
              </a:ext>
            </a:extLst>
          </p:cNvPr>
          <p:cNvSpPr>
            <a:spLocks noGrp="1"/>
          </p:cNvSpPr>
          <p:nvPr>
            <p:ph type="body" sz="quarter" idx="25" hasCustomPrompt="1"/>
          </p:nvPr>
        </p:nvSpPr>
        <p:spPr>
          <a:xfrm>
            <a:off x="521468" y="2214563"/>
            <a:ext cx="4568825" cy="3692525"/>
          </a:xfrm>
        </p:spPr>
        <p:txBody>
          <a:bodyPr/>
          <a:lstStyle/>
          <a:p>
            <a:pPr lvl="0"/>
            <a:r>
              <a:rPr lang="de-DE"/>
              <a:t>Fließtext</a:t>
            </a:r>
          </a:p>
        </p:txBody>
      </p:sp>
      <p:grpSp>
        <p:nvGrpSpPr>
          <p:cNvPr id="4" name="Gruppieren 3">
            <a:extLst>
              <a:ext uri="{FF2B5EF4-FFF2-40B4-BE49-F238E27FC236}">
                <a16:creationId xmlns:a16="http://schemas.microsoft.com/office/drawing/2014/main" id="{94DA8412-414D-4170-9800-EC79723BF86A}"/>
              </a:ext>
            </a:extLst>
          </p:cNvPr>
          <p:cNvGrpSpPr/>
          <p:nvPr userDrawn="1"/>
        </p:nvGrpSpPr>
        <p:grpSpPr>
          <a:xfrm>
            <a:off x="6327510" y="1846397"/>
            <a:ext cx="4547319" cy="1143000"/>
            <a:chOff x="6327510" y="1846397"/>
            <a:chExt cx="4547319" cy="1143000"/>
          </a:xfrm>
        </p:grpSpPr>
        <p:pic>
          <p:nvPicPr>
            <p:cNvPr id="16" name="Grafik 15">
              <a:extLst>
                <a:ext uri="{FF2B5EF4-FFF2-40B4-BE49-F238E27FC236}">
                  <a16:creationId xmlns:a16="http://schemas.microsoft.com/office/drawing/2014/main" id="{3242F5A9-EFBA-4B7D-AAEA-FF067CF92695}"/>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327510" y="1846397"/>
              <a:ext cx="1562100" cy="1143000"/>
            </a:xfrm>
            <a:prstGeom prst="rect">
              <a:avLst/>
            </a:prstGeom>
          </p:spPr>
        </p:pic>
        <p:cxnSp>
          <p:nvCxnSpPr>
            <p:cNvPr id="19" name="Gerade Verbindung 22">
              <a:extLst>
                <a:ext uri="{FF2B5EF4-FFF2-40B4-BE49-F238E27FC236}">
                  <a16:creationId xmlns:a16="http://schemas.microsoft.com/office/drawing/2014/main" id="{47F74EA5-0C8B-482A-A598-DB5E82A1F2D3}"/>
                </a:ext>
              </a:extLst>
            </p:cNvPr>
            <p:cNvCxnSpPr>
              <a:cxnSpLocks/>
            </p:cNvCxnSpPr>
            <p:nvPr/>
          </p:nvCxnSpPr>
          <p:spPr>
            <a:xfrm flipH="1">
              <a:off x="8177439" y="1905600"/>
              <a:ext cx="2697390" cy="0"/>
            </a:xfrm>
            <a:prstGeom prst="line">
              <a:avLst/>
            </a:prstGeom>
            <a:ln w="63500" cap="rnd" cmpd="sng">
              <a:solidFill>
                <a:srgbClr val="00B2C9"/>
              </a:solidFill>
              <a:prstDash val="solid"/>
            </a:ln>
          </p:spPr>
          <p:style>
            <a:lnRef idx="1">
              <a:schemeClr val="accent1"/>
            </a:lnRef>
            <a:fillRef idx="0">
              <a:schemeClr val="accent1"/>
            </a:fillRef>
            <a:effectRef idx="0">
              <a:schemeClr val="accent1"/>
            </a:effectRef>
            <a:fontRef idx="minor">
              <a:schemeClr val="tx1"/>
            </a:fontRef>
          </p:style>
        </p:cxnSp>
      </p:grpSp>
      <p:sp>
        <p:nvSpPr>
          <p:cNvPr id="21" name="Textplatzhalter 2">
            <a:extLst>
              <a:ext uri="{FF2B5EF4-FFF2-40B4-BE49-F238E27FC236}">
                <a16:creationId xmlns:a16="http://schemas.microsoft.com/office/drawing/2014/main" id="{722C08D5-759C-43EC-879B-267CABAF4C6B}"/>
              </a:ext>
            </a:extLst>
          </p:cNvPr>
          <p:cNvSpPr>
            <a:spLocks noGrp="1"/>
          </p:cNvSpPr>
          <p:nvPr>
            <p:ph type="body" sz="quarter" idx="26" hasCustomPrompt="1"/>
          </p:nvPr>
        </p:nvSpPr>
        <p:spPr>
          <a:xfrm>
            <a:off x="8195074" y="2129269"/>
            <a:ext cx="2923377" cy="2424976"/>
          </a:xfrm>
        </p:spPr>
        <p:txBody>
          <a:bodyPr/>
          <a:lstStyle>
            <a:lvl1pPr marL="0" indent="0">
              <a:lnSpc>
                <a:spcPct val="100000"/>
              </a:lnSpc>
              <a:buNone/>
              <a:defRPr sz="1600" i="1">
                <a:solidFill>
                  <a:srgbClr val="003764"/>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Zitat</a:t>
            </a:r>
          </a:p>
        </p:txBody>
      </p:sp>
    </p:spTree>
    <p:extLst>
      <p:ext uri="{BB962C8B-B14F-4D97-AF65-F5344CB8AC3E}">
        <p14:creationId xmlns:p14="http://schemas.microsoft.com/office/powerpoint/2010/main" val="2954836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Zwischenslide">
    <p:spTree>
      <p:nvGrpSpPr>
        <p:cNvPr id="1" name=""/>
        <p:cNvGrpSpPr/>
        <p:nvPr/>
      </p:nvGrpSpPr>
      <p:grpSpPr>
        <a:xfrm>
          <a:off x="0" y="0"/>
          <a:ext cx="0" cy="0"/>
          <a:chOff x="0" y="0"/>
          <a:chExt cx="0" cy="0"/>
        </a:xfrm>
      </p:grpSpPr>
      <p:sp>
        <p:nvSpPr>
          <p:cNvPr id="17" name="Bildplatzhalter 16">
            <a:extLst>
              <a:ext uri="{FF2B5EF4-FFF2-40B4-BE49-F238E27FC236}">
                <a16:creationId xmlns:a16="http://schemas.microsoft.com/office/drawing/2014/main" id="{0D6370B2-3E92-BB4B-A619-F7F222AF5FD2}"/>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3806687 h 6858000"/>
              <a:gd name="connsiteX3" fmla="*/ 5318068 w 12192000"/>
              <a:gd name="connsiteY3" fmla="*/ 3806687 h 6858000"/>
              <a:gd name="connsiteX4" fmla="*/ 5234610 w 12192000"/>
              <a:gd name="connsiteY4" fmla="*/ 3890145 h 6858000"/>
              <a:gd name="connsiteX5" fmla="*/ 5234610 w 12192000"/>
              <a:gd name="connsiteY5" fmla="*/ 4150252 h 6858000"/>
              <a:gd name="connsiteX6" fmla="*/ 5234610 w 12192000"/>
              <a:gd name="connsiteY6" fmla="*/ 4982028 h 6858000"/>
              <a:gd name="connsiteX7" fmla="*/ 5234610 w 12192000"/>
              <a:gd name="connsiteY7" fmla="*/ 5409052 h 6858000"/>
              <a:gd name="connsiteX8" fmla="*/ 12192000 w 12192000"/>
              <a:gd name="connsiteY8" fmla="*/ 5409052 h 6858000"/>
              <a:gd name="connsiteX9" fmla="*/ 12192000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2192000" y="0"/>
                </a:lnTo>
                <a:lnTo>
                  <a:pt x="12192000" y="3806687"/>
                </a:lnTo>
                <a:lnTo>
                  <a:pt x="5318068" y="3806687"/>
                </a:lnTo>
                <a:cubicBezTo>
                  <a:pt x="5271975" y="3806687"/>
                  <a:pt x="5234610" y="3844052"/>
                  <a:pt x="5234610" y="3890145"/>
                </a:cubicBezTo>
                <a:lnTo>
                  <a:pt x="5234610" y="4150252"/>
                </a:lnTo>
                <a:lnTo>
                  <a:pt x="5234610" y="4982028"/>
                </a:lnTo>
                <a:lnTo>
                  <a:pt x="5234610" y="5409052"/>
                </a:lnTo>
                <a:lnTo>
                  <a:pt x="12192000" y="5409052"/>
                </a:lnTo>
                <a:lnTo>
                  <a:pt x="12192000" y="6858000"/>
                </a:lnTo>
                <a:lnTo>
                  <a:pt x="0" y="6858000"/>
                </a:lnTo>
                <a:close/>
              </a:path>
            </a:pathLst>
          </a:custGeom>
          <a:solidFill>
            <a:schemeClr val="bg1">
              <a:lumMod val="95000"/>
            </a:schemeClr>
          </a:solidFill>
        </p:spPr>
        <p:txBody>
          <a:bodyPr wrap="square">
            <a:noAutofit/>
          </a:bodyPr>
          <a:lstStyle>
            <a:lvl1pPr marL="0" indent="0">
              <a:buNone/>
              <a:defRPr/>
            </a:lvl1pPr>
          </a:lstStyle>
          <a:p>
            <a:endParaRPr lang="en-ID"/>
          </a:p>
        </p:txBody>
      </p:sp>
      <p:sp>
        <p:nvSpPr>
          <p:cNvPr id="6" name="Freihandform 5">
            <a:extLst>
              <a:ext uri="{FF2B5EF4-FFF2-40B4-BE49-F238E27FC236}">
                <a16:creationId xmlns:a16="http://schemas.microsoft.com/office/drawing/2014/main" id="{D6E2F244-EC1E-CB4B-88C4-68967B69DBB9}"/>
              </a:ext>
            </a:extLst>
          </p:cNvPr>
          <p:cNvSpPr>
            <a:spLocks noChangeAspect="1"/>
          </p:cNvSpPr>
          <p:nvPr userDrawn="1"/>
        </p:nvSpPr>
        <p:spPr>
          <a:xfrm>
            <a:off x="5084448" y="3792173"/>
            <a:ext cx="7107552" cy="1638000"/>
          </a:xfrm>
          <a:custGeom>
            <a:avLst/>
            <a:gdLst>
              <a:gd name="connsiteX0" fmla="*/ 152397 w 6957391"/>
              <a:gd name="connsiteY0" fmla="*/ 0 h 1590260"/>
              <a:gd name="connsiteX1" fmla="*/ 6957391 w 6957391"/>
              <a:gd name="connsiteY1" fmla="*/ 0 h 1590260"/>
              <a:gd name="connsiteX2" fmla="*/ 6957391 w 6957391"/>
              <a:gd name="connsiteY2" fmla="*/ 1590260 h 1590260"/>
              <a:gd name="connsiteX3" fmla="*/ 0 w 6957391"/>
              <a:gd name="connsiteY3" fmla="*/ 1590260 h 1590260"/>
              <a:gd name="connsiteX4" fmla="*/ 0 w 6957391"/>
              <a:gd name="connsiteY4" fmla="*/ 265049 h 1590260"/>
              <a:gd name="connsiteX5" fmla="*/ 152397 w 6957391"/>
              <a:gd name="connsiteY5" fmla="*/ 0 h 159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7391" h="1590260">
                <a:moveTo>
                  <a:pt x="152397" y="0"/>
                </a:moveTo>
                <a:lnTo>
                  <a:pt x="6957391" y="0"/>
                </a:lnTo>
                <a:lnTo>
                  <a:pt x="6957391" y="1590260"/>
                </a:lnTo>
                <a:lnTo>
                  <a:pt x="0" y="1590260"/>
                </a:lnTo>
                <a:lnTo>
                  <a:pt x="0" y="265049"/>
                </a:lnTo>
                <a:cubicBezTo>
                  <a:pt x="0" y="118667"/>
                  <a:pt x="4219" y="0"/>
                  <a:pt x="152397" y="0"/>
                </a:cubicBezTo>
                <a:close/>
              </a:path>
            </a:pathLst>
          </a:custGeom>
          <a:solidFill>
            <a:srgbClr val="00B2C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96000" rtlCol="0" anchor="ctr">
            <a:noAutofit/>
          </a:bodyPr>
          <a:lstStyle/>
          <a:p>
            <a:endParaRPr lang="en-ID" sz="3600"/>
          </a:p>
        </p:txBody>
      </p:sp>
      <p:sp>
        <p:nvSpPr>
          <p:cNvPr id="7" name="Title 1">
            <a:extLst>
              <a:ext uri="{FF2B5EF4-FFF2-40B4-BE49-F238E27FC236}">
                <a16:creationId xmlns:a16="http://schemas.microsoft.com/office/drawing/2014/main" id="{A3827EAE-88A8-406C-AD23-1FF78CF38EFE}"/>
              </a:ext>
            </a:extLst>
          </p:cNvPr>
          <p:cNvSpPr>
            <a:spLocks noGrp="1"/>
          </p:cNvSpPr>
          <p:nvPr>
            <p:ph type="title" hasCustomPrompt="1"/>
          </p:nvPr>
        </p:nvSpPr>
        <p:spPr>
          <a:xfrm>
            <a:off x="5500333" y="4059533"/>
            <a:ext cx="6096580" cy="940140"/>
          </a:xfrm>
          <a:prstGeom prst="rect">
            <a:avLst/>
          </a:prstGeom>
        </p:spPr>
        <p:txBody>
          <a:bodyPr lIns="0" tIns="0" rIns="0" bIns="0" anchor="t"/>
          <a:lstStyle>
            <a:lvl1pPr marL="0" algn="l" defTabSz="914400" rtl="0" eaLnBrk="1" latinLnBrk="0" hangingPunct="1">
              <a:defRPr lang="en-ID" sz="3600" b="0" i="0" kern="1200" dirty="0">
                <a:solidFill>
                  <a:schemeClr val="bg1"/>
                </a:solidFill>
                <a:latin typeface="Source Sans Pro" panose="020B0503030403020204" pitchFamily="34" charset="77"/>
                <a:ea typeface="Open Sans" panose="020B0606030504020204" pitchFamily="34" charset="0"/>
                <a:cs typeface="Open Sans" panose="020B0606030504020204" pitchFamily="34" charset="0"/>
              </a:defRPr>
            </a:lvl1pPr>
          </a:lstStyle>
          <a:p>
            <a:r>
              <a:rPr lang="en-US"/>
              <a:t>Headline 2-zeilig</a:t>
            </a:r>
            <a:br>
              <a:rPr lang="en-US"/>
            </a:br>
            <a:endParaRPr lang="en-ID"/>
          </a:p>
        </p:txBody>
      </p:sp>
    </p:spTree>
    <p:extLst>
      <p:ext uri="{BB962C8B-B14F-4D97-AF65-F5344CB8AC3E}">
        <p14:creationId xmlns:p14="http://schemas.microsoft.com/office/powerpoint/2010/main" val="14753444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o">
    <p:spTree>
      <p:nvGrpSpPr>
        <p:cNvPr id="1" name=""/>
        <p:cNvGrpSpPr/>
        <p:nvPr/>
      </p:nvGrpSpPr>
      <p:grpSpPr>
        <a:xfrm>
          <a:off x="0" y="0"/>
          <a:ext cx="0" cy="0"/>
          <a:chOff x="0" y="0"/>
          <a:chExt cx="0" cy="0"/>
        </a:xfrm>
      </p:grpSpPr>
      <p:sp>
        <p:nvSpPr>
          <p:cNvPr id="12" name="Foliennummernplatzhalter 17">
            <a:extLst>
              <a:ext uri="{FF2B5EF4-FFF2-40B4-BE49-F238E27FC236}">
                <a16:creationId xmlns:a16="http://schemas.microsoft.com/office/drawing/2014/main" id="{39F5EFE5-948D-F044-87AA-0FA82307F59A}"/>
              </a:ext>
            </a:extLst>
          </p:cNvPr>
          <p:cNvSpPr>
            <a:spLocks noGrp="1"/>
          </p:cNvSpPr>
          <p:nvPr>
            <p:ph type="sldNum" sz="quarter" idx="24"/>
          </p:nvPr>
        </p:nvSpPr>
        <p:spPr>
          <a:xfrm>
            <a:off x="10664825" y="6355589"/>
            <a:ext cx="1017950" cy="365125"/>
          </a:xfrm>
        </p:spPr>
        <p:txBody>
          <a:bodyPr lIns="0" tIns="0" rIns="0" bIns="0"/>
          <a:lstStyle>
            <a:lvl1pPr>
              <a:defRPr b="0" i="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1pPr>
          </a:lstStyle>
          <a:p>
            <a:fld id="{3134CBD9-EA76-4F21-A540-FC6942B3DDFE}" type="slidenum">
              <a:rPr lang="en-US" smtClean="0"/>
              <a:pPr/>
              <a:t>‹Nr.›</a:t>
            </a:fld>
            <a:endParaRPr lang="en-US"/>
          </a:p>
        </p:txBody>
      </p:sp>
    </p:spTree>
    <p:extLst>
      <p:ext uri="{BB962C8B-B14F-4D97-AF65-F5344CB8AC3E}">
        <p14:creationId xmlns:p14="http://schemas.microsoft.com/office/powerpoint/2010/main" val="372447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8">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809F726-B917-4791-A2C2-1264BDF5AEAE}"/>
              </a:ext>
            </a:extLst>
          </p:cNvPr>
          <p:cNvSpPr>
            <a:spLocks noGrp="1"/>
          </p:cNvSpPr>
          <p:nvPr>
            <p:ph type="pic" sz="quarter" idx="10"/>
          </p:nvPr>
        </p:nvSpPr>
        <p:spPr>
          <a:xfrm>
            <a:off x="5595938" y="729650"/>
            <a:ext cx="6596062" cy="5192325"/>
          </a:xfrm>
          <a:custGeom>
            <a:avLst/>
            <a:gdLst>
              <a:gd name="connsiteX0" fmla="*/ 0 w 7118286"/>
              <a:gd name="connsiteY0" fmla="*/ 0 h 4453633"/>
              <a:gd name="connsiteX1" fmla="*/ 7118286 w 7118286"/>
              <a:gd name="connsiteY1" fmla="*/ 0 h 4453633"/>
              <a:gd name="connsiteX2" fmla="*/ 7118286 w 7118286"/>
              <a:gd name="connsiteY2" fmla="*/ 4453633 h 4453633"/>
              <a:gd name="connsiteX3" fmla="*/ 0 w 7118286"/>
              <a:gd name="connsiteY3" fmla="*/ 4453633 h 4453633"/>
            </a:gdLst>
            <a:ahLst/>
            <a:cxnLst>
              <a:cxn ang="0">
                <a:pos x="connsiteX0" y="connsiteY0"/>
              </a:cxn>
              <a:cxn ang="0">
                <a:pos x="connsiteX1" y="connsiteY1"/>
              </a:cxn>
              <a:cxn ang="0">
                <a:pos x="connsiteX2" y="connsiteY2"/>
              </a:cxn>
              <a:cxn ang="0">
                <a:pos x="connsiteX3" y="connsiteY3"/>
              </a:cxn>
            </a:cxnLst>
            <a:rect l="l" t="t" r="r" b="b"/>
            <a:pathLst>
              <a:path w="7118286" h="4453633">
                <a:moveTo>
                  <a:pt x="0" y="0"/>
                </a:moveTo>
                <a:lnTo>
                  <a:pt x="7118286" y="0"/>
                </a:lnTo>
                <a:lnTo>
                  <a:pt x="7118286" y="4453633"/>
                </a:lnTo>
                <a:lnTo>
                  <a:pt x="0" y="4453633"/>
                </a:lnTo>
                <a:close/>
              </a:path>
            </a:pathLst>
          </a:custGeom>
          <a:solidFill>
            <a:schemeClr val="bg1">
              <a:lumMod val="95000"/>
            </a:schemeClr>
          </a:solidFill>
        </p:spPr>
        <p:txBody>
          <a:bodyPr wrap="square">
            <a:noAutofit/>
          </a:bodyPr>
          <a:lstStyle>
            <a:lvl1pPr marL="0" indent="0">
              <a:buNone/>
              <a:defRPr/>
            </a:lvl1pPr>
          </a:lstStyle>
          <a:p>
            <a:endParaRPr lang="en-ID"/>
          </a:p>
        </p:txBody>
      </p:sp>
      <p:sp>
        <p:nvSpPr>
          <p:cNvPr id="9" name="Text Placeholder 10">
            <a:extLst>
              <a:ext uri="{FF2B5EF4-FFF2-40B4-BE49-F238E27FC236}">
                <a16:creationId xmlns:a16="http://schemas.microsoft.com/office/drawing/2014/main" id="{3D88A78D-9259-4DB2-89F3-19F29E07FB73}"/>
              </a:ext>
            </a:extLst>
          </p:cNvPr>
          <p:cNvSpPr>
            <a:spLocks noGrp="1"/>
          </p:cNvSpPr>
          <p:nvPr>
            <p:ph type="body" sz="quarter" idx="19" hasCustomPrompt="1"/>
          </p:nvPr>
        </p:nvSpPr>
        <p:spPr>
          <a:xfrm>
            <a:off x="506953" y="2981190"/>
            <a:ext cx="4574635" cy="2940791"/>
          </a:xfrm>
        </p:spPr>
        <p:txBody>
          <a:bodyPr/>
          <a:lstStyle>
            <a:lvl1pPr marL="0" indent="0" algn="l" defTabSz="914400" rtl="0" eaLnBrk="1" latinLnBrk="0" hangingPunct="1">
              <a:lnSpc>
                <a:spcPct val="120000"/>
              </a:lnSpc>
              <a:spcBef>
                <a:spcPts val="1000"/>
              </a:spcBef>
              <a:buFont typeface="Arial" panose="020B0604020202020204" pitchFamily="34" charset="0"/>
              <a:buNone/>
              <a:defRPr lang="en-US" sz="1600" b="0" kern="1200" dirty="0">
                <a:solidFill>
                  <a:schemeClr val="accent5"/>
                </a:solidFill>
                <a:latin typeface="Source Sans Pro" panose="020B0503030403020204" pitchFamily="34" charset="77"/>
                <a:ea typeface="+mn-ea"/>
                <a:cs typeface="+mn-cs"/>
              </a:defRPr>
            </a:lvl1pPr>
          </a:lstStyle>
          <a:p>
            <a:pPr lvl="0"/>
            <a:r>
              <a:rPr lang="en-US" err="1"/>
              <a:t>Fliesstext</a:t>
            </a:r>
            <a:endParaRPr lang="en-US"/>
          </a:p>
        </p:txBody>
      </p:sp>
      <p:pic>
        <p:nvPicPr>
          <p:cNvPr id="10" name="Grafik 9" descr="Ein Bild, das Text, Uhr, Messanzeige enthält.&#10;&#10;Automatisch generierte Beschreibung">
            <a:extLst>
              <a:ext uri="{FF2B5EF4-FFF2-40B4-BE49-F238E27FC236}">
                <a16:creationId xmlns:a16="http://schemas.microsoft.com/office/drawing/2014/main" id="{0B20F301-5FA9-494D-8A9F-CCCCFA0566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9225" y="6325200"/>
            <a:ext cx="698419" cy="260604"/>
          </a:xfrm>
          <a:prstGeom prst="rect">
            <a:avLst/>
          </a:prstGeom>
        </p:spPr>
      </p:pic>
      <p:cxnSp>
        <p:nvCxnSpPr>
          <p:cNvPr id="13" name="Gerade Verbindung 12">
            <a:extLst>
              <a:ext uri="{FF2B5EF4-FFF2-40B4-BE49-F238E27FC236}">
                <a16:creationId xmlns:a16="http://schemas.microsoft.com/office/drawing/2014/main" id="{55A6AA6E-A208-CC40-B61E-68C8BAA5A8A2}"/>
              </a:ext>
            </a:extLst>
          </p:cNvPr>
          <p:cNvCxnSpPr>
            <a:cxnSpLocks/>
          </p:cNvCxnSpPr>
          <p:nvPr userDrawn="1"/>
        </p:nvCxnSpPr>
        <p:spPr>
          <a:xfrm>
            <a:off x="543711" y="2709292"/>
            <a:ext cx="4214271" cy="0"/>
          </a:xfrm>
          <a:prstGeom prst="line">
            <a:avLst/>
          </a:prstGeom>
          <a:ln w="63500" cap="rnd">
            <a:solidFill>
              <a:srgbClr val="00B2C9"/>
            </a:solidFill>
            <a:prstDash val="solid"/>
          </a:ln>
        </p:spPr>
        <p:style>
          <a:lnRef idx="1">
            <a:schemeClr val="accent1"/>
          </a:lnRef>
          <a:fillRef idx="0">
            <a:schemeClr val="accent1"/>
          </a:fillRef>
          <a:effectRef idx="0">
            <a:schemeClr val="accent1"/>
          </a:effectRef>
          <a:fontRef idx="minor">
            <a:schemeClr val="tx1"/>
          </a:fontRef>
        </p:style>
      </p:cxnSp>
      <p:sp>
        <p:nvSpPr>
          <p:cNvPr id="3" name="Textplatzhalter 2">
            <a:extLst>
              <a:ext uri="{FF2B5EF4-FFF2-40B4-BE49-F238E27FC236}">
                <a16:creationId xmlns:a16="http://schemas.microsoft.com/office/drawing/2014/main" id="{69BF078A-4D27-AD4F-ABC7-35130B6A1238}"/>
              </a:ext>
            </a:extLst>
          </p:cNvPr>
          <p:cNvSpPr>
            <a:spLocks noGrp="1"/>
          </p:cNvSpPr>
          <p:nvPr>
            <p:ph type="body" sz="quarter" idx="20" hasCustomPrompt="1"/>
          </p:nvPr>
        </p:nvSpPr>
        <p:spPr>
          <a:xfrm>
            <a:off x="521468" y="1698675"/>
            <a:ext cx="4574635" cy="264271"/>
          </a:xfrm>
        </p:spPr>
        <p:txBody>
          <a:bodyPr/>
          <a:lstStyle>
            <a:lvl1pPr marL="0" indent="0">
              <a:buNone/>
              <a:defRPr sz="1400">
                <a:solidFill>
                  <a:schemeClr val="tx1"/>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Head 1</a:t>
            </a:r>
          </a:p>
        </p:txBody>
      </p:sp>
      <p:sp>
        <p:nvSpPr>
          <p:cNvPr id="15" name="Textplatzhalter 2">
            <a:extLst>
              <a:ext uri="{FF2B5EF4-FFF2-40B4-BE49-F238E27FC236}">
                <a16:creationId xmlns:a16="http://schemas.microsoft.com/office/drawing/2014/main" id="{47260A26-4D50-EF4D-BA39-89368C51FDFF}"/>
              </a:ext>
            </a:extLst>
          </p:cNvPr>
          <p:cNvSpPr>
            <a:spLocks noGrp="1"/>
          </p:cNvSpPr>
          <p:nvPr>
            <p:ph type="body" sz="quarter" idx="21" hasCustomPrompt="1"/>
          </p:nvPr>
        </p:nvSpPr>
        <p:spPr>
          <a:xfrm>
            <a:off x="521469" y="1962946"/>
            <a:ext cx="4574634" cy="403215"/>
          </a:xfrm>
        </p:spPr>
        <p:txBody>
          <a:bodyPr bIns="0"/>
          <a:lstStyle>
            <a:lvl1pPr marL="0" indent="0">
              <a:buNone/>
              <a:defRPr sz="3200" b="0" i="0">
                <a:solidFill>
                  <a:srgbClr val="003764"/>
                </a:solidFill>
                <a:latin typeface="Source Sans Pro" panose="020B0503030403020204" pitchFamily="34" charset="77"/>
                <a:ea typeface="Open Sans Semibold" panose="020B0606030504020204" pitchFamily="34" charset="0"/>
                <a:cs typeface="Open Sans Semibold" panose="020B0606030504020204" pitchFamily="34" charset="0"/>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Head 1</a:t>
            </a:r>
          </a:p>
        </p:txBody>
      </p:sp>
      <p:sp>
        <p:nvSpPr>
          <p:cNvPr id="18" name="Foliennummernplatzhalter 17">
            <a:extLst>
              <a:ext uri="{FF2B5EF4-FFF2-40B4-BE49-F238E27FC236}">
                <a16:creationId xmlns:a16="http://schemas.microsoft.com/office/drawing/2014/main" id="{05FA0031-A4E2-9149-A6D7-C85F8400FE78}"/>
              </a:ext>
            </a:extLst>
          </p:cNvPr>
          <p:cNvSpPr>
            <a:spLocks noGrp="1"/>
          </p:cNvSpPr>
          <p:nvPr>
            <p:ph type="sldNum" sz="quarter" idx="24"/>
          </p:nvPr>
        </p:nvSpPr>
        <p:spPr>
          <a:xfrm>
            <a:off x="10664825" y="6355589"/>
            <a:ext cx="1017950" cy="365125"/>
          </a:xfrm>
        </p:spPr>
        <p:txBody>
          <a:bodyPr lIns="0" tIns="0" rIns="0" bIns="0"/>
          <a:lstStyle>
            <a:lvl1pPr>
              <a:defRPr b="0" i="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1pPr>
          </a:lstStyle>
          <a:p>
            <a:fld id="{3134CBD9-EA76-4F21-A540-FC6942B3DDFE}" type="slidenum">
              <a:rPr lang="en-US" smtClean="0"/>
              <a:pPr/>
              <a:t>‹Nr.›</a:t>
            </a:fld>
            <a:endParaRPr lang="en-US"/>
          </a:p>
        </p:txBody>
      </p:sp>
    </p:spTree>
    <p:extLst>
      <p:ext uri="{BB962C8B-B14F-4D97-AF65-F5344CB8AC3E}">
        <p14:creationId xmlns:p14="http://schemas.microsoft.com/office/powerpoint/2010/main" val="4078955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lines_Text_Bullets">
    <p:spTree>
      <p:nvGrpSpPr>
        <p:cNvPr id="1" name=""/>
        <p:cNvGrpSpPr/>
        <p:nvPr/>
      </p:nvGrpSpPr>
      <p:grpSpPr>
        <a:xfrm>
          <a:off x="0" y="0"/>
          <a:ext cx="0" cy="0"/>
          <a:chOff x="0" y="0"/>
          <a:chExt cx="0" cy="0"/>
        </a:xfrm>
      </p:grpSpPr>
      <p:sp>
        <p:nvSpPr>
          <p:cNvPr id="9" name="Text Placeholder 10">
            <a:extLst>
              <a:ext uri="{FF2B5EF4-FFF2-40B4-BE49-F238E27FC236}">
                <a16:creationId xmlns:a16="http://schemas.microsoft.com/office/drawing/2014/main" id="{3D88A78D-9259-4DB2-89F3-19F29E07FB73}"/>
              </a:ext>
            </a:extLst>
          </p:cNvPr>
          <p:cNvSpPr>
            <a:spLocks noGrp="1"/>
          </p:cNvSpPr>
          <p:nvPr>
            <p:ph type="body" sz="quarter" idx="19" hasCustomPrompt="1"/>
          </p:nvPr>
        </p:nvSpPr>
        <p:spPr>
          <a:xfrm>
            <a:off x="506954" y="2981190"/>
            <a:ext cx="5088984" cy="2940791"/>
          </a:xfrm>
        </p:spPr>
        <p:txBody>
          <a:bodyPr/>
          <a:lstStyle>
            <a:lvl1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1pPr>
          </a:lstStyle>
          <a:p>
            <a:pPr lvl="0"/>
            <a:r>
              <a:rPr lang="en-US" err="1"/>
              <a:t>Fließtext</a:t>
            </a:r>
            <a:endParaRPr lang="en-US"/>
          </a:p>
        </p:txBody>
      </p:sp>
      <p:pic>
        <p:nvPicPr>
          <p:cNvPr id="10" name="Grafik 9" descr="Ein Bild, das Text, Uhr, Messanzeige enthält.&#10;&#10;Automatisch generierte Beschreibung">
            <a:extLst>
              <a:ext uri="{FF2B5EF4-FFF2-40B4-BE49-F238E27FC236}">
                <a16:creationId xmlns:a16="http://schemas.microsoft.com/office/drawing/2014/main" id="{0B20F301-5FA9-494D-8A9F-CCCCFA0566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9225" y="6325200"/>
            <a:ext cx="698419" cy="260604"/>
          </a:xfrm>
          <a:prstGeom prst="rect">
            <a:avLst/>
          </a:prstGeom>
        </p:spPr>
      </p:pic>
      <p:cxnSp>
        <p:nvCxnSpPr>
          <p:cNvPr id="13" name="Gerade Verbindung 12">
            <a:extLst>
              <a:ext uri="{FF2B5EF4-FFF2-40B4-BE49-F238E27FC236}">
                <a16:creationId xmlns:a16="http://schemas.microsoft.com/office/drawing/2014/main" id="{55A6AA6E-A208-CC40-B61E-68C8BAA5A8A2}"/>
              </a:ext>
            </a:extLst>
          </p:cNvPr>
          <p:cNvCxnSpPr>
            <a:cxnSpLocks/>
          </p:cNvCxnSpPr>
          <p:nvPr userDrawn="1"/>
        </p:nvCxnSpPr>
        <p:spPr>
          <a:xfrm>
            <a:off x="543711" y="2709292"/>
            <a:ext cx="4214271" cy="0"/>
          </a:xfrm>
          <a:prstGeom prst="line">
            <a:avLst/>
          </a:prstGeom>
          <a:ln w="63500" cap="rnd">
            <a:solidFill>
              <a:srgbClr val="00B2C9"/>
            </a:solidFill>
            <a:prstDash val="solid"/>
          </a:ln>
        </p:spPr>
        <p:style>
          <a:lnRef idx="1">
            <a:schemeClr val="accent1"/>
          </a:lnRef>
          <a:fillRef idx="0">
            <a:schemeClr val="accent1"/>
          </a:fillRef>
          <a:effectRef idx="0">
            <a:schemeClr val="accent1"/>
          </a:effectRef>
          <a:fontRef idx="minor">
            <a:schemeClr val="tx1"/>
          </a:fontRef>
        </p:style>
      </p:cxnSp>
      <p:sp>
        <p:nvSpPr>
          <p:cNvPr id="3" name="Textplatzhalter 2">
            <a:extLst>
              <a:ext uri="{FF2B5EF4-FFF2-40B4-BE49-F238E27FC236}">
                <a16:creationId xmlns:a16="http://schemas.microsoft.com/office/drawing/2014/main" id="{69BF078A-4D27-AD4F-ABC7-35130B6A1238}"/>
              </a:ext>
            </a:extLst>
          </p:cNvPr>
          <p:cNvSpPr>
            <a:spLocks noGrp="1"/>
          </p:cNvSpPr>
          <p:nvPr>
            <p:ph type="body" sz="quarter" idx="20" hasCustomPrompt="1"/>
          </p:nvPr>
        </p:nvSpPr>
        <p:spPr>
          <a:xfrm>
            <a:off x="521468" y="1698675"/>
            <a:ext cx="5088984" cy="264271"/>
          </a:xfrm>
        </p:spPr>
        <p:txBody>
          <a:bodyPr/>
          <a:lstStyle>
            <a:lvl1pPr marL="0" indent="0">
              <a:buNone/>
              <a:defRPr sz="1400">
                <a:solidFill>
                  <a:schemeClr val="tx1"/>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Head 1</a:t>
            </a:r>
          </a:p>
        </p:txBody>
      </p:sp>
      <p:sp>
        <p:nvSpPr>
          <p:cNvPr id="15" name="Textplatzhalter 2">
            <a:extLst>
              <a:ext uri="{FF2B5EF4-FFF2-40B4-BE49-F238E27FC236}">
                <a16:creationId xmlns:a16="http://schemas.microsoft.com/office/drawing/2014/main" id="{47260A26-4D50-EF4D-BA39-89368C51FDFF}"/>
              </a:ext>
            </a:extLst>
          </p:cNvPr>
          <p:cNvSpPr>
            <a:spLocks noGrp="1"/>
          </p:cNvSpPr>
          <p:nvPr>
            <p:ph type="body" sz="quarter" idx="21" hasCustomPrompt="1"/>
          </p:nvPr>
        </p:nvSpPr>
        <p:spPr>
          <a:xfrm>
            <a:off x="521468" y="1962946"/>
            <a:ext cx="5074469" cy="403215"/>
          </a:xfrm>
        </p:spPr>
        <p:txBody>
          <a:bodyPr bIns="0"/>
          <a:lstStyle>
            <a:lvl1pPr marL="0" indent="0">
              <a:spcBef>
                <a:spcPts val="400"/>
              </a:spcBef>
              <a:buNone/>
              <a:defRPr sz="3200" b="0" i="0">
                <a:solidFill>
                  <a:srgbClr val="003764"/>
                </a:solidFill>
                <a:latin typeface="Source Sans Pro" panose="020B0503030403020204" pitchFamily="34" charset="77"/>
                <a:ea typeface="Open Sans Semibold" panose="020B0606030504020204" pitchFamily="34" charset="0"/>
                <a:cs typeface="Open Sans Semibold" panose="020B0606030504020204" pitchFamily="34" charset="0"/>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Head 1</a:t>
            </a:r>
          </a:p>
        </p:txBody>
      </p:sp>
      <p:sp>
        <p:nvSpPr>
          <p:cNvPr id="11" name="Foliennummernplatzhalter 17">
            <a:extLst>
              <a:ext uri="{FF2B5EF4-FFF2-40B4-BE49-F238E27FC236}">
                <a16:creationId xmlns:a16="http://schemas.microsoft.com/office/drawing/2014/main" id="{04A3F4D4-3FB2-0346-981F-92DE68AAC042}"/>
              </a:ext>
            </a:extLst>
          </p:cNvPr>
          <p:cNvSpPr>
            <a:spLocks noGrp="1"/>
          </p:cNvSpPr>
          <p:nvPr>
            <p:ph type="sldNum" sz="quarter" idx="24"/>
          </p:nvPr>
        </p:nvSpPr>
        <p:spPr>
          <a:xfrm>
            <a:off x="10664825" y="6355589"/>
            <a:ext cx="1017950" cy="365125"/>
          </a:xfrm>
        </p:spPr>
        <p:txBody>
          <a:bodyPr lIns="0" tIns="0" rIns="0" bIns="0"/>
          <a:lstStyle>
            <a:lvl1pPr>
              <a:defRPr b="0" i="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1pPr>
          </a:lstStyle>
          <a:p>
            <a:fld id="{3134CBD9-EA76-4F21-A540-FC6942B3DDFE}" type="slidenum">
              <a:rPr lang="en-US" smtClean="0"/>
              <a:pPr/>
              <a:t>‹Nr.›</a:t>
            </a:fld>
            <a:endParaRPr lang="en-US"/>
          </a:p>
        </p:txBody>
      </p:sp>
    </p:spTree>
    <p:extLst>
      <p:ext uri="{BB962C8B-B14F-4D97-AF65-F5344CB8AC3E}">
        <p14:creationId xmlns:p14="http://schemas.microsoft.com/office/powerpoint/2010/main" val="2703556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Headlines_Text_Bullets">
    <p:spTree>
      <p:nvGrpSpPr>
        <p:cNvPr id="1" name=""/>
        <p:cNvGrpSpPr/>
        <p:nvPr/>
      </p:nvGrpSpPr>
      <p:grpSpPr>
        <a:xfrm>
          <a:off x="0" y="0"/>
          <a:ext cx="0" cy="0"/>
          <a:chOff x="0" y="0"/>
          <a:chExt cx="0" cy="0"/>
        </a:xfrm>
      </p:grpSpPr>
      <p:sp>
        <p:nvSpPr>
          <p:cNvPr id="9" name="Text Placeholder 10">
            <a:extLst>
              <a:ext uri="{FF2B5EF4-FFF2-40B4-BE49-F238E27FC236}">
                <a16:creationId xmlns:a16="http://schemas.microsoft.com/office/drawing/2014/main" id="{3D88A78D-9259-4DB2-89F3-19F29E07FB73}"/>
              </a:ext>
            </a:extLst>
          </p:cNvPr>
          <p:cNvSpPr>
            <a:spLocks noGrp="1"/>
          </p:cNvSpPr>
          <p:nvPr>
            <p:ph type="body" sz="quarter" idx="19" hasCustomPrompt="1"/>
          </p:nvPr>
        </p:nvSpPr>
        <p:spPr>
          <a:xfrm>
            <a:off x="506954" y="2981190"/>
            <a:ext cx="5088984" cy="2940791"/>
          </a:xfrm>
        </p:spPr>
        <p:txBody>
          <a:bodyPr/>
          <a:lstStyle>
            <a:lvl1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1pPr>
          </a:lstStyle>
          <a:p>
            <a:pPr lvl="0"/>
            <a:r>
              <a:rPr lang="en-US" err="1"/>
              <a:t>Fließtext</a:t>
            </a:r>
            <a:endParaRPr lang="en-US"/>
          </a:p>
        </p:txBody>
      </p:sp>
      <p:pic>
        <p:nvPicPr>
          <p:cNvPr id="10" name="Grafik 9" descr="Ein Bild, das Text, Uhr, Messanzeige enthält.&#10;&#10;Automatisch generierte Beschreibung">
            <a:extLst>
              <a:ext uri="{FF2B5EF4-FFF2-40B4-BE49-F238E27FC236}">
                <a16:creationId xmlns:a16="http://schemas.microsoft.com/office/drawing/2014/main" id="{0B20F301-5FA9-494D-8A9F-CCCCFA0566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9225" y="6325200"/>
            <a:ext cx="698419" cy="260604"/>
          </a:xfrm>
          <a:prstGeom prst="rect">
            <a:avLst/>
          </a:prstGeom>
        </p:spPr>
      </p:pic>
      <p:cxnSp>
        <p:nvCxnSpPr>
          <p:cNvPr id="13" name="Gerade Verbindung 12">
            <a:extLst>
              <a:ext uri="{FF2B5EF4-FFF2-40B4-BE49-F238E27FC236}">
                <a16:creationId xmlns:a16="http://schemas.microsoft.com/office/drawing/2014/main" id="{55A6AA6E-A208-CC40-B61E-68C8BAA5A8A2}"/>
              </a:ext>
            </a:extLst>
          </p:cNvPr>
          <p:cNvCxnSpPr>
            <a:cxnSpLocks/>
          </p:cNvCxnSpPr>
          <p:nvPr userDrawn="1"/>
        </p:nvCxnSpPr>
        <p:spPr>
          <a:xfrm>
            <a:off x="543711" y="2709292"/>
            <a:ext cx="4214271" cy="0"/>
          </a:xfrm>
          <a:prstGeom prst="line">
            <a:avLst/>
          </a:prstGeom>
          <a:ln w="63500" cap="rnd">
            <a:solidFill>
              <a:srgbClr val="00B2C9"/>
            </a:solidFill>
            <a:prstDash val="solid"/>
          </a:ln>
        </p:spPr>
        <p:style>
          <a:lnRef idx="1">
            <a:schemeClr val="accent1"/>
          </a:lnRef>
          <a:fillRef idx="0">
            <a:schemeClr val="accent1"/>
          </a:fillRef>
          <a:effectRef idx="0">
            <a:schemeClr val="accent1"/>
          </a:effectRef>
          <a:fontRef idx="minor">
            <a:schemeClr val="tx1"/>
          </a:fontRef>
        </p:style>
      </p:cxnSp>
      <p:sp>
        <p:nvSpPr>
          <p:cNvPr id="3" name="Textplatzhalter 2">
            <a:extLst>
              <a:ext uri="{FF2B5EF4-FFF2-40B4-BE49-F238E27FC236}">
                <a16:creationId xmlns:a16="http://schemas.microsoft.com/office/drawing/2014/main" id="{69BF078A-4D27-AD4F-ABC7-35130B6A1238}"/>
              </a:ext>
            </a:extLst>
          </p:cNvPr>
          <p:cNvSpPr>
            <a:spLocks noGrp="1"/>
          </p:cNvSpPr>
          <p:nvPr>
            <p:ph type="body" sz="quarter" idx="20" hasCustomPrompt="1"/>
          </p:nvPr>
        </p:nvSpPr>
        <p:spPr>
          <a:xfrm>
            <a:off x="521468" y="1698675"/>
            <a:ext cx="5088984" cy="264271"/>
          </a:xfrm>
        </p:spPr>
        <p:txBody>
          <a:bodyPr/>
          <a:lstStyle>
            <a:lvl1pPr marL="0" indent="0">
              <a:buNone/>
              <a:defRPr sz="1400">
                <a:solidFill>
                  <a:schemeClr val="tx1"/>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Head 1</a:t>
            </a:r>
          </a:p>
        </p:txBody>
      </p:sp>
      <p:sp>
        <p:nvSpPr>
          <p:cNvPr id="15" name="Textplatzhalter 2">
            <a:extLst>
              <a:ext uri="{FF2B5EF4-FFF2-40B4-BE49-F238E27FC236}">
                <a16:creationId xmlns:a16="http://schemas.microsoft.com/office/drawing/2014/main" id="{47260A26-4D50-EF4D-BA39-89368C51FDFF}"/>
              </a:ext>
            </a:extLst>
          </p:cNvPr>
          <p:cNvSpPr>
            <a:spLocks noGrp="1"/>
          </p:cNvSpPr>
          <p:nvPr>
            <p:ph type="body" sz="quarter" idx="21" hasCustomPrompt="1"/>
          </p:nvPr>
        </p:nvSpPr>
        <p:spPr>
          <a:xfrm>
            <a:off x="521468" y="1962946"/>
            <a:ext cx="5074469" cy="403215"/>
          </a:xfrm>
        </p:spPr>
        <p:txBody>
          <a:bodyPr bIns="0"/>
          <a:lstStyle>
            <a:lvl1pPr marL="0" indent="0">
              <a:spcBef>
                <a:spcPts val="400"/>
              </a:spcBef>
              <a:buNone/>
              <a:defRPr sz="3200" b="0" i="0">
                <a:solidFill>
                  <a:srgbClr val="003764"/>
                </a:solidFill>
                <a:latin typeface="Source Sans Pro" panose="020B0503030403020204" pitchFamily="34" charset="77"/>
                <a:ea typeface="Open Sans Semibold" panose="020B0606030504020204" pitchFamily="34" charset="0"/>
                <a:cs typeface="Open Sans Semibold" panose="020B0606030504020204" pitchFamily="34" charset="0"/>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Head 1</a:t>
            </a:r>
          </a:p>
        </p:txBody>
      </p:sp>
      <p:sp>
        <p:nvSpPr>
          <p:cNvPr id="11" name="Foliennummernplatzhalter 17">
            <a:extLst>
              <a:ext uri="{FF2B5EF4-FFF2-40B4-BE49-F238E27FC236}">
                <a16:creationId xmlns:a16="http://schemas.microsoft.com/office/drawing/2014/main" id="{04A3F4D4-3FB2-0346-981F-92DE68AAC042}"/>
              </a:ext>
            </a:extLst>
          </p:cNvPr>
          <p:cNvSpPr>
            <a:spLocks noGrp="1"/>
          </p:cNvSpPr>
          <p:nvPr>
            <p:ph type="sldNum" sz="quarter" idx="24"/>
          </p:nvPr>
        </p:nvSpPr>
        <p:spPr>
          <a:xfrm>
            <a:off x="10664825" y="6355589"/>
            <a:ext cx="1017950" cy="365125"/>
          </a:xfrm>
        </p:spPr>
        <p:txBody>
          <a:bodyPr lIns="0" tIns="0" rIns="0" bIns="0"/>
          <a:lstStyle>
            <a:lvl1pPr>
              <a:defRPr b="0" i="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1pPr>
          </a:lstStyle>
          <a:p>
            <a:fld id="{3134CBD9-EA76-4F21-A540-FC6942B3DDFE}" type="slidenum">
              <a:rPr lang="en-US" smtClean="0"/>
              <a:pPr/>
              <a:t>‹Nr.›</a:t>
            </a:fld>
            <a:endParaRPr lang="en-US"/>
          </a:p>
        </p:txBody>
      </p:sp>
      <p:sp>
        <p:nvSpPr>
          <p:cNvPr id="17" name="Shape 1490">
            <a:extLst>
              <a:ext uri="{FF2B5EF4-FFF2-40B4-BE49-F238E27FC236}">
                <a16:creationId xmlns:a16="http://schemas.microsoft.com/office/drawing/2014/main" id="{C8245D2D-9D09-447B-960E-E7D1B9C840F9}"/>
              </a:ext>
            </a:extLst>
          </p:cNvPr>
          <p:cNvSpPr/>
          <p:nvPr/>
        </p:nvSpPr>
        <p:spPr>
          <a:xfrm>
            <a:off x="6356555" y="1700213"/>
            <a:ext cx="1387530" cy="138752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2C9"/>
          </a:solidFill>
          <a:ln w="3175">
            <a:miter lim="400000"/>
          </a:ln>
        </p:spPr>
        <p:txBody>
          <a:bodyPr lIns="45719" rIns="45719" anchor="ctr"/>
          <a:lstStyle/>
          <a:p>
            <a:pPr lvl="0">
              <a:defRPr sz="3200">
                <a:solidFill>
                  <a:srgbClr val="FFFFFF"/>
                </a:solidFill>
              </a:defRPr>
            </a:pPr>
            <a:endParaRPr/>
          </a:p>
        </p:txBody>
      </p:sp>
      <p:sp>
        <p:nvSpPr>
          <p:cNvPr id="31" name="Textplatzhalter 2">
            <a:extLst>
              <a:ext uri="{FF2B5EF4-FFF2-40B4-BE49-F238E27FC236}">
                <a16:creationId xmlns:a16="http://schemas.microsoft.com/office/drawing/2014/main" id="{D64ACD86-A0AA-401E-A9B8-C685A686D070}"/>
              </a:ext>
            </a:extLst>
          </p:cNvPr>
          <p:cNvSpPr>
            <a:spLocks noGrp="1"/>
          </p:cNvSpPr>
          <p:nvPr>
            <p:ph type="body" sz="quarter" idx="25" hasCustomPrompt="1"/>
          </p:nvPr>
        </p:nvSpPr>
        <p:spPr>
          <a:xfrm>
            <a:off x="6099515" y="3254708"/>
            <a:ext cx="1905450" cy="1192037"/>
          </a:xfrm>
        </p:spPr>
        <p:txBody>
          <a:bodyPr/>
          <a:lstStyle>
            <a:lvl1pPr marL="0" indent="0" algn="ctr">
              <a:buNone/>
              <a:defRPr sz="1600">
                <a:solidFill>
                  <a:srgbClr val="00B2C9"/>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Head 1</a:t>
            </a:r>
          </a:p>
        </p:txBody>
      </p:sp>
      <p:sp>
        <p:nvSpPr>
          <p:cNvPr id="34" name="Shape 1490">
            <a:extLst>
              <a:ext uri="{FF2B5EF4-FFF2-40B4-BE49-F238E27FC236}">
                <a16:creationId xmlns:a16="http://schemas.microsoft.com/office/drawing/2014/main" id="{50FB7142-0D64-431F-9642-0474281B035C}"/>
              </a:ext>
            </a:extLst>
          </p:cNvPr>
          <p:cNvSpPr/>
          <p:nvPr userDrawn="1"/>
        </p:nvSpPr>
        <p:spPr>
          <a:xfrm>
            <a:off x="8397157" y="1700213"/>
            <a:ext cx="1387530" cy="138752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2C9"/>
          </a:solidFill>
          <a:ln w="3175">
            <a:miter lim="400000"/>
          </a:ln>
        </p:spPr>
        <p:txBody>
          <a:bodyPr lIns="45719" rIns="45719" anchor="ctr"/>
          <a:lstStyle/>
          <a:p>
            <a:pPr lvl="0">
              <a:defRPr sz="3200">
                <a:solidFill>
                  <a:srgbClr val="FFFFFF"/>
                </a:solidFill>
              </a:defRPr>
            </a:pPr>
            <a:endParaRPr/>
          </a:p>
        </p:txBody>
      </p:sp>
      <p:sp>
        <p:nvSpPr>
          <p:cNvPr id="35" name="Textplatzhalter 2">
            <a:extLst>
              <a:ext uri="{FF2B5EF4-FFF2-40B4-BE49-F238E27FC236}">
                <a16:creationId xmlns:a16="http://schemas.microsoft.com/office/drawing/2014/main" id="{569CB108-C96B-490B-A72E-781AAAFBED61}"/>
              </a:ext>
            </a:extLst>
          </p:cNvPr>
          <p:cNvSpPr>
            <a:spLocks noGrp="1"/>
          </p:cNvSpPr>
          <p:nvPr>
            <p:ph type="body" sz="quarter" idx="26" hasCustomPrompt="1"/>
          </p:nvPr>
        </p:nvSpPr>
        <p:spPr>
          <a:xfrm>
            <a:off x="8140117" y="3254708"/>
            <a:ext cx="1905450" cy="1192037"/>
          </a:xfrm>
        </p:spPr>
        <p:txBody>
          <a:bodyPr/>
          <a:lstStyle>
            <a:lvl1pPr marL="0" indent="0" algn="ctr">
              <a:buNone/>
              <a:defRPr sz="1600">
                <a:solidFill>
                  <a:srgbClr val="00B2C9"/>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Head 1</a:t>
            </a:r>
          </a:p>
        </p:txBody>
      </p:sp>
      <p:sp>
        <p:nvSpPr>
          <p:cNvPr id="36" name="Shape 1490">
            <a:extLst>
              <a:ext uri="{FF2B5EF4-FFF2-40B4-BE49-F238E27FC236}">
                <a16:creationId xmlns:a16="http://schemas.microsoft.com/office/drawing/2014/main" id="{E6C38C1B-B2EE-4443-8988-4518892237A6}"/>
              </a:ext>
            </a:extLst>
          </p:cNvPr>
          <p:cNvSpPr/>
          <p:nvPr userDrawn="1"/>
        </p:nvSpPr>
        <p:spPr>
          <a:xfrm>
            <a:off x="10437759" y="1700213"/>
            <a:ext cx="1387530" cy="138752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2C9"/>
          </a:solidFill>
          <a:ln w="3175">
            <a:miter lim="400000"/>
          </a:ln>
        </p:spPr>
        <p:txBody>
          <a:bodyPr lIns="45719" rIns="45719" anchor="ctr"/>
          <a:lstStyle/>
          <a:p>
            <a:pPr lvl="0">
              <a:defRPr sz="3200">
                <a:solidFill>
                  <a:srgbClr val="FFFFFF"/>
                </a:solidFill>
              </a:defRPr>
            </a:pPr>
            <a:endParaRPr/>
          </a:p>
        </p:txBody>
      </p:sp>
      <p:sp>
        <p:nvSpPr>
          <p:cNvPr id="37" name="Textplatzhalter 2">
            <a:extLst>
              <a:ext uri="{FF2B5EF4-FFF2-40B4-BE49-F238E27FC236}">
                <a16:creationId xmlns:a16="http://schemas.microsoft.com/office/drawing/2014/main" id="{69AC91AA-F5A5-489E-89B9-18D10B0EDEF3}"/>
              </a:ext>
            </a:extLst>
          </p:cNvPr>
          <p:cNvSpPr>
            <a:spLocks noGrp="1"/>
          </p:cNvSpPr>
          <p:nvPr>
            <p:ph type="body" sz="quarter" idx="27" hasCustomPrompt="1"/>
          </p:nvPr>
        </p:nvSpPr>
        <p:spPr>
          <a:xfrm>
            <a:off x="10180719" y="3254708"/>
            <a:ext cx="1905450" cy="1192037"/>
          </a:xfrm>
        </p:spPr>
        <p:txBody>
          <a:bodyPr/>
          <a:lstStyle>
            <a:lvl1pPr marL="0" indent="0" algn="ctr">
              <a:buNone/>
              <a:defRPr sz="1600">
                <a:solidFill>
                  <a:srgbClr val="00B2C9"/>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Head 1</a:t>
            </a:r>
          </a:p>
        </p:txBody>
      </p:sp>
    </p:spTree>
    <p:extLst>
      <p:ext uri="{BB962C8B-B14F-4D97-AF65-F5344CB8AC3E}">
        <p14:creationId xmlns:p14="http://schemas.microsoft.com/office/powerpoint/2010/main" val="2598801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Headlines_oben_Text_Bullets">
    <p:spTree>
      <p:nvGrpSpPr>
        <p:cNvPr id="1" name=""/>
        <p:cNvGrpSpPr/>
        <p:nvPr/>
      </p:nvGrpSpPr>
      <p:grpSpPr>
        <a:xfrm>
          <a:off x="0" y="0"/>
          <a:ext cx="0" cy="0"/>
          <a:chOff x="0" y="0"/>
          <a:chExt cx="0" cy="0"/>
        </a:xfrm>
      </p:grpSpPr>
      <p:pic>
        <p:nvPicPr>
          <p:cNvPr id="10" name="Grafik 9" descr="Ein Bild, das Text, Uhr, Messanzeige enthält.&#10;&#10;Automatisch generierte Beschreibung">
            <a:extLst>
              <a:ext uri="{FF2B5EF4-FFF2-40B4-BE49-F238E27FC236}">
                <a16:creationId xmlns:a16="http://schemas.microsoft.com/office/drawing/2014/main" id="{0B20F301-5FA9-494D-8A9F-CCCCFA0566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9225" y="6325200"/>
            <a:ext cx="698419" cy="260604"/>
          </a:xfrm>
          <a:prstGeom prst="rect">
            <a:avLst/>
          </a:prstGeom>
        </p:spPr>
      </p:pic>
      <p:sp>
        <p:nvSpPr>
          <p:cNvPr id="3" name="Textplatzhalter 2">
            <a:extLst>
              <a:ext uri="{FF2B5EF4-FFF2-40B4-BE49-F238E27FC236}">
                <a16:creationId xmlns:a16="http://schemas.microsoft.com/office/drawing/2014/main" id="{69BF078A-4D27-AD4F-ABC7-35130B6A1238}"/>
              </a:ext>
            </a:extLst>
          </p:cNvPr>
          <p:cNvSpPr>
            <a:spLocks noGrp="1"/>
          </p:cNvSpPr>
          <p:nvPr>
            <p:ph type="body" sz="quarter" idx="20" hasCustomPrompt="1"/>
          </p:nvPr>
        </p:nvSpPr>
        <p:spPr>
          <a:xfrm>
            <a:off x="521468" y="380842"/>
            <a:ext cx="10652944" cy="264271"/>
          </a:xfrm>
        </p:spPr>
        <p:txBody>
          <a:bodyPr/>
          <a:lstStyle>
            <a:lvl1pPr marL="0" indent="0">
              <a:buNone/>
              <a:defRPr sz="1400">
                <a:solidFill>
                  <a:schemeClr val="tx1"/>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Head 1</a:t>
            </a:r>
          </a:p>
        </p:txBody>
      </p:sp>
      <p:sp>
        <p:nvSpPr>
          <p:cNvPr id="15" name="Textplatzhalter 2">
            <a:extLst>
              <a:ext uri="{FF2B5EF4-FFF2-40B4-BE49-F238E27FC236}">
                <a16:creationId xmlns:a16="http://schemas.microsoft.com/office/drawing/2014/main" id="{47260A26-4D50-EF4D-BA39-89368C51FDFF}"/>
              </a:ext>
            </a:extLst>
          </p:cNvPr>
          <p:cNvSpPr>
            <a:spLocks noGrp="1"/>
          </p:cNvSpPr>
          <p:nvPr>
            <p:ph type="body" sz="quarter" idx="21" hasCustomPrompt="1"/>
          </p:nvPr>
        </p:nvSpPr>
        <p:spPr>
          <a:xfrm>
            <a:off x="521468" y="645113"/>
            <a:ext cx="10652945" cy="403215"/>
          </a:xfrm>
        </p:spPr>
        <p:txBody>
          <a:bodyPr bIns="0"/>
          <a:lstStyle>
            <a:lvl1pPr marL="0" indent="0">
              <a:buNone/>
              <a:defRPr sz="3200" b="0" i="0">
                <a:solidFill>
                  <a:srgbClr val="003764"/>
                </a:solidFill>
                <a:latin typeface="Source Sans Pro" panose="020B0503030403020204" pitchFamily="34" charset="77"/>
                <a:ea typeface="Open Sans Semibold" panose="020B0606030504020204" pitchFamily="34" charset="0"/>
                <a:cs typeface="Open Sans Semibold" panose="020B0606030504020204" pitchFamily="34" charset="0"/>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Head 1</a:t>
            </a:r>
          </a:p>
        </p:txBody>
      </p:sp>
      <p:cxnSp>
        <p:nvCxnSpPr>
          <p:cNvPr id="11" name="Gerade Verbindung 10">
            <a:extLst>
              <a:ext uri="{FF2B5EF4-FFF2-40B4-BE49-F238E27FC236}">
                <a16:creationId xmlns:a16="http://schemas.microsoft.com/office/drawing/2014/main" id="{8DC3A8DB-B7B9-3249-8EB5-A92A2D98E0F6}"/>
              </a:ext>
            </a:extLst>
          </p:cNvPr>
          <p:cNvCxnSpPr>
            <a:cxnSpLocks/>
          </p:cNvCxnSpPr>
          <p:nvPr userDrawn="1"/>
        </p:nvCxnSpPr>
        <p:spPr>
          <a:xfrm>
            <a:off x="-14514" y="1351291"/>
            <a:ext cx="4572000" cy="0"/>
          </a:xfrm>
          <a:prstGeom prst="line">
            <a:avLst/>
          </a:prstGeom>
          <a:ln w="63500" cap="rnd" cmpd="sng">
            <a:solidFill>
              <a:srgbClr val="00B2C9"/>
            </a:solidFill>
            <a:prstDash val="solid"/>
          </a:ln>
        </p:spPr>
        <p:style>
          <a:lnRef idx="1">
            <a:schemeClr val="accent1"/>
          </a:lnRef>
          <a:fillRef idx="0">
            <a:schemeClr val="accent1"/>
          </a:fillRef>
          <a:effectRef idx="0">
            <a:schemeClr val="accent1"/>
          </a:effectRef>
          <a:fontRef idx="minor">
            <a:schemeClr val="tx1"/>
          </a:fontRef>
        </p:style>
      </p:cxnSp>
      <p:sp>
        <p:nvSpPr>
          <p:cNvPr id="12" name="Foliennummernplatzhalter 17">
            <a:extLst>
              <a:ext uri="{FF2B5EF4-FFF2-40B4-BE49-F238E27FC236}">
                <a16:creationId xmlns:a16="http://schemas.microsoft.com/office/drawing/2014/main" id="{CCCA1D7F-BA49-8648-9928-95B3CB16BFC0}"/>
              </a:ext>
            </a:extLst>
          </p:cNvPr>
          <p:cNvSpPr>
            <a:spLocks noGrp="1"/>
          </p:cNvSpPr>
          <p:nvPr>
            <p:ph type="sldNum" sz="quarter" idx="24"/>
          </p:nvPr>
        </p:nvSpPr>
        <p:spPr>
          <a:xfrm>
            <a:off x="10664825" y="6355589"/>
            <a:ext cx="1017950" cy="365125"/>
          </a:xfrm>
        </p:spPr>
        <p:txBody>
          <a:bodyPr lIns="0" tIns="0" rIns="0" bIns="0"/>
          <a:lstStyle>
            <a:lvl1pPr>
              <a:defRPr b="0" i="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1pPr>
          </a:lstStyle>
          <a:p>
            <a:fld id="{3134CBD9-EA76-4F21-A540-FC6942B3DDFE}" type="slidenum">
              <a:rPr lang="en-US" smtClean="0"/>
              <a:pPr/>
              <a:t>‹Nr.›</a:t>
            </a:fld>
            <a:endParaRPr lang="en-US"/>
          </a:p>
        </p:txBody>
      </p:sp>
      <p:sp>
        <p:nvSpPr>
          <p:cNvPr id="23" name="Text Placeholder 12">
            <a:extLst>
              <a:ext uri="{FF2B5EF4-FFF2-40B4-BE49-F238E27FC236}">
                <a16:creationId xmlns:a16="http://schemas.microsoft.com/office/drawing/2014/main" id="{4645C0BD-0BCE-4499-B07C-A1527954FE70}"/>
              </a:ext>
            </a:extLst>
          </p:cNvPr>
          <p:cNvSpPr txBox="1">
            <a:spLocks/>
          </p:cNvSpPr>
          <p:nvPr userDrawn="1"/>
        </p:nvSpPr>
        <p:spPr>
          <a:xfrm>
            <a:off x="1368668" y="1869951"/>
            <a:ext cx="2005604" cy="378541"/>
          </a:xfrm>
          <a:prstGeom prst="rect">
            <a:avLst/>
          </a:prstGeom>
        </p:spPr>
        <p:txBody>
          <a:bodyPr vert="horz" lIns="0" tIns="0" rIns="0" bIns="0" rtlCol="0">
            <a:noAutofit/>
          </a:bodyPr>
          <a:lstStyle>
            <a:lvl1pPr marL="0" indent="0" algn="l" defTabSz="914400" rtl="0" eaLnBrk="1" latinLnBrk="0" hangingPunct="1">
              <a:lnSpc>
                <a:spcPct val="120000"/>
              </a:lnSpc>
              <a:spcBef>
                <a:spcPts val="1000"/>
              </a:spcBef>
              <a:buFont typeface="Arial" panose="020B0604020202020204" pitchFamily="34" charset="0"/>
              <a:buNone/>
              <a:defRPr sz="1200" b="0" kern="1200">
                <a:solidFill>
                  <a:schemeClr val="bg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200" kern="1200">
                <a:solidFill>
                  <a:schemeClr val="bg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200" kern="1200">
                <a:solidFill>
                  <a:schemeClr val="bg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200" kern="1200">
                <a:solidFill>
                  <a:schemeClr val="bg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buClr>
                <a:srgbClr val="00B2C9"/>
              </a:buClr>
              <a:buSzPct val="120000"/>
            </a:pPr>
            <a:endParaRPr lang="en-US" sz="1600" b="1">
              <a:solidFill>
                <a:schemeClr val="accent5"/>
              </a:solidFill>
              <a:latin typeface="Source Sans Pro" panose="020B0503030403020204" pitchFamily="34" charset="77"/>
              <a:ea typeface="Open Sans" panose="020B0606030504020204" pitchFamily="34" charset="0"/>
              <a:cs typeface="Open Sans" panose="020B0606030504020204" pitchFamily="34" charset="0"/>
            </a:endParaRPr>
          </a:p>
        </p:txBody>
      </p:sp>
      <p:sp>
        <p:nvSpPr>
          <p:cNvPr id="28" name="Text Placeholder 12">
            <a:extLst>
              <a:ext uri="{FF2B5EF4-FFF2-40B4-BE49-F238E27FC236}">
                <a16:creationId xmlns:a16="http://schemas.microsoft.com/office/drawing/2014/main" id="{696B7B14-2233-4554-A6BE-2F8EA142DF66}"/>
              </a:ext>
            </a:extLst>
          </p:cNvPr>
          <p:cNvSpPr txBox="1">
            <a:spLocks/>
          </p:cNvSpPr>
          <p:nvPr userDrawn="1"/>
        </p:nvSpPr>
        <p:spPr>
          <a:xfrm>
            <a:off x="9012340" y="1864472"/>
            <a:ext cx="2453958" cy="512766"/>
          </a:xfrm>
          <a:prstGeom prst="rect">
            <a:avLst/>
          </a:prstGeom>
        </p:spPr>
        <p:txBody>
          <a:bodyPr vert="horz" lIns="0" tIns="0" rIns="0" bIns="0" rtlCol="0">
            <a:noAutofit/>
          </a:bodyPr>
          <a:lstStyle>
            <a:lvl1pPr marL="0" indent="0" algn="l" defTabSz="914400" rtl="0" eaLnBrk="1" latinLnBrk="0" hangingPunct="1">
              <a:lnSpc>
                <a:spcPct val="120000"/>
              </a:lnSpc>
              <a:spcBef>
                <a:spcPts val="1000"/>
              </a:spcBef>
              <a:buFont typeface="Arial" panose="020B0604020202020204" pitchFamily="34" charset="0"/>
              <a:buNone/>
              <a:defRPr sz="1200" b="0" kern="1200">
                <a:solidFill>
                  <a:schemeClr val="bg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200" kern="1200">
                <a:solidFill>
                  <a:schemeClr val="bg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200" kern="1200">
                <a:solidFill>
                  <a:schemeClr val="bg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200" kern="1200">
                <a:solidFill>
                  <a:schemeClr val="bg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2C9"/>
              </a:buClr>
              <a:buSzPct val="120000"/>
            </a:pPr>
            <a:endParaRPr lang="en-US" sz="1600" b="1">
              <a:solidFill>
                <a:schemeClr val="accent5"/>
              </a:solidFill>
              <a:latin typeface="Source Sans Pro" panose="020B0503030403020204" pitchFamily="34" charset="77"/>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11795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lines_oben_Text_Bullets">
    <p:spTree>
      <p:nvGrpSpPr>
        <p:cNvPr id="1" name=""/>
        <p:cNvGrpSpPr/>
        <p:nvPr/>
      </p:nvGrpSpPr>
      <p:grpSpPr>
        <a:xfrm>
          <a:off x="0" y="0"/>
          <a:ext cx="0" cy="0"/>
          <a:chOff x="0" y="0"/>
          <a:chExt cx="0" cy="0"/>
        </a:xfrm>
      </p:grpSpPr>
      <p:pic>
        <p:nvPicPr>
          <p:cNvPr id="10" name="Grafik 9" descr="Ein Bild, das Text, Uhr, Messanzeige enthält.&#10;&#10;Automatisch generierte Beschreibung">
            <a:extLst>
              <a:ext uri="{FF2B5EF4-FFF2-40B4-BE49-F238E27FC236}">
                <a16:creationId xmlns:a16="http://schemas.microsoft.com/office/drawing/2014/main" id="{0B20F301-5FA9-494D-8A9F-CCCCFA0566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9225" y="6325200"/>
            <a:ext cx="698419" cy="260604"/>
          </a:xfrm>
          <a:prstGeom prst="rect">
            <a:avLst/>
          </a:prstGeom>
        </p:spPr>
      </p:pic>
      <p:sp>
        <p:nvSpPr>
          <p:cNvPr id="3" name="Textplatzhalter 2">
            <a:extLst>
              <a:ext uri="{FF2B5EF4-FFF2-40B4-BE49-F238E27FC236}">
                <a16:creationId xmlns:a16="http://schemas.microsoft.com/office/drawing/2014/main" id="{69BF078A-4D27-AD4F-ABC7-35130B6A1238}"/>
              </a:ext>
            </a:extLst>
          </p:cNvPr>
          <p:cNvSpPr>
            <a:spLocks noGrp="1"/>
          </p:cNvSpPr>
          <p:nvPr>
            <p:ph type="body" sz="quarter" idx="20" hasCustomPrompt="1"/>
          </p:nvPr>
        </p:nvSpPr>
        <p:spPr>
          <a:xfrm>
            <a:off x="521468" y="380842"/>
            <a:ext cx="10652944" cy="264271"/>
          </a:xfrm>
        </p:spPr>
        <p:txBody>
          <a:bodyPr/>
          <a:lstStyle>
            <a:lvl1pPr marL="0" indent="0">
              <a:buNone/>
              <a:defRPr sz="1400">
                <a:solidFill>
                  <a:schemeClr val="tx1"/>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Head 1</a:t>
            </a:r>
          </a:p>
        </p:txBody>
      </p:sp>
      <p:sp>
        <p:nvSpPr>
          <p:cNvPr id="15" name="Textplatzhalter 2">
            <a:extLst>
              <a:ext uri="{FF2B5EF4-FFF2-40B4-BE49-F238E27FC236}">
                <a16:creationId xmlns:a16="http://schemas.microsoft.com/office/drawing/2014/main" id="{47260A26-4D50-EF4D-BA39-89368C51FDFF}"/>
              </a:ext>
            </a:extLst>
          </p:cNvPr>
          <p:cNvSpPr>
            <a:spLocks noGrp="1"/>
          </p:cNvSpPr>
          <p:nvPr>
            <p:ph type="body" sz="quarter" idx="21" hasCustomPrompt="1"/>
          </p:nvPr>
        </p:nvSpPr>
        <p:spPr>
          <a:xfrm>
            <a:off x="521468" y="645113"/>
            <a:ext cx="10652945" cy="403215"/>
          </a:xfrm>
        </p:spPr>
        <p:txBody>
          <a:bodyPr bIns="0"/>
          <a:lstStyle>
            <a:lvl1pPr marL="0" indent="0">
              <a:buNone/>
              <a:defRPr sz="3200" b="0" i="0">
                <a:solidFill>
                  <a:srgbClr val="003764"/>
                </a:solidFill>
                <a:latin typeface="Source Sans Pro" panose="020B0503030403020204" pitchFamily="34" charset="77"/>
                <a:ea typeface="Open Sans Semibold" panose="020B0606030504020204" pitchFamily="34" charset="0"/>
                <a:cs typeface="Open Sans Semibold" panose="020B0606030504020204" pitchFamily="34" charset="0"/>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Head 1</a:t>
            </a:r>
          </a:p>
        </p:txBody>
      </p:sp>
      <p:cxnSp>
        <p:nvCxnSpPr>
          <p:cNvPr id="11" name="Gerade Verbindung 10">
            <a:extLst>
              <a:ext uri="{FF2B5EF4-FFF2-40B4-BE49-F238E27FC236}">
                <a16:creationId xmlns:a16="http://schemas.microsoft.com/office/drawing/2014/main" id="{8DC3A8DB-B7B9-3249-8EB5-A92A2D98E0F6}"/>
              </a:ext>
            </a:extLst>
          </p:cNvPr>
          <p:cNvCxnSpPr>
            <a:cxnSpLocks/>
          </p:cNvCxnSpPr>
          <p:nvPr userDrawn="1"/>
        </p:nvCxnSpPr>
        <p:spPr>
          <a:xfrm>
            <a:off x="-14514" y="1351291"/>
            <a:ext cx="4572000" cy="0"/>
          </a:xfrm>
          <a:prstGeom prst="line">
            <a:avLst/>
          </a:prstGeom>
          <a:ln w="63500" cap="rnd" cmpd="sng">
            <a:solidFill>
              <a:srgbClr val="00B2C9"/>
            </a:solidFill>
            <a:prstDash val="solid"/>
          </a:ln>
        </p:spPr>
        <p:style>
          <a:lnRef idx="1">
            <a:schemeClr val="accent1"/>
          </a:lnRef>
          <a:fillRef idx="0">
            <a:schemeClr val="accent1"/>
          </a:fillRef>
          <a:effectRef idx="0">
            <a:schemeClr val="accent1"/>
          </a:effectRef>
          <a:fontRef idx="minor">
            <a:schemeClr val="tx1"/>
          </a:fontRef>
        </p:style>
      </p:cxnSp>
      <p:sp>
        <p:nvSpPr>
          <p:cNvPr id="12" name="Foliennummernplatzhalter 17">
            <a:extLst>
              <a:ext uri="{FF2B5EF4-FFF2-40B4-BE49-F238E27FC236}">
                <a16:creationId xmlns:a16="http://schemas.microsoft.com/office/drawing/2014/main" id="{CCCA1D7F-BA49-8648-9928-95B3CB16BFC0}"/>
              </a:ext>
            </a:extLst>
          </p:cNvPr>
          <p:cNvSpPr>
            <a:spLocks noGrp="1"/>
          </p:cNvSpPr>
          <p:nvPr>
            <p:ph type="sldNum" sz="quarter" idx="24"/>
          </p:nvPr>
        </p:nvSpPr>
        <p:spPr>
          <a:xfrm>
            <a:off x="10664825" y="6355589"/>
            <a:ext cx="1017950" cy="365125"/>
          </a:xfrm>
        </p:spPr>
        <p:txBody>
          <a:bodyPr lIns="0" tIns="0" rIns="0" bIns="0"/>
          <a:lstStyle>
            <a:lvl1pPr>
              <a:defRPr b="0" i="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1pPr>
          </a:lstStyle>
          <a:p>
            <a:fld id="{3134CBD9-EA76-4F21-A540-FC6942B3DDFE}" type="slidenum">
              <a:rPr lang="en-US" smtClean="0"/>
              <a:pPr/>
              <a:t>‹Nr.›</a:t>
            </a:fld>
            <a:endParaRPr lang="en-US"/>
          </a:p>
        </p:txBody>
      </p:sp>
      <p:sp>
        <p:nvSpPr>
          <p:cNvPr id="23" name="Text Placeholder 12">
            <a:extLst>
              <a:ext uri="{FF2B5EF4-FFF2-40B4-BE49-F238E27FC236}">
                <a16:creationId xmlns:a16="http://schemas.microsoft.com/office/drawing/2014/main" id="{4645C0BD-0BCE-4499-B07C-A1527954FE70}"/>
              </a:ext>
            </a:extLst>
          </p:cNvPr>
          <p:cNvSpPr txBox="1">
            <a:spLocks/>
          </p:cNvSpPr>
          <p:nvPr userDrawn="1"/>
        </p:nvSpPr>
        <p:spPr>
          <a:xfrm>
            <a:off x="1368668" y="1869951"/>
            <a:ext cx="2005604" cy="378541"/>
          </a:xfrm>
          <a:prstGeom prst="rect">
            <a:avLst/>
          </a:prstGeom>
        </p:spPr>
        <p:txBody>
          <a:bodyPr vert="horz" lIns="0" tIns="0" rIns="0" bIns="0" rtlCol="0">
            <a:noAutofit/>
          </a:bodyPr>
          <a:lstStyle>
            <a:lvl1pPr marL="0" indent="0" algn="l" defTabSz="914400" rtl="0" eaLnBrk="1" latinLnBrk="0" hangingPunct="1">
              <a:lnSpc>
                <a:spcPct val="120000"/>
              </a:lnSpc>
              <a:spcBef>
                <a:spcPts val="1000"/>
              </a:spcBef>
              <a:buFont typeface="Arial" panose="020B0604020202020204" pitchFamily="34" charset="0"/>
              <a:buNone/>
              <a:defRPr sz="1200" b="0" kern="1200">
                <a:solidFill>
                  <a:schemeClr val="bg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200" kern="1200">
                <a:solidFill>
                  <a:schemeClr val="bg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200" kern="1200">
                <a:solidFill>
                  <a:schemeClr val="bg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200" kern="1200">
                <a:solidFill>
                  <a:schemeClr val="bg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buClr>
                <a:srgbClr val="00B2C9"/>
              </a:buClr>
              <a:buSzPct val="120000"/>
            </a:pPr>
            <a:endParaRPr lang="en-US" sz="1600" b="1">
              <a:solidFill>
                <a:schemeClr val="accent5"/>
              </a:solidFill>
              <a:latin typeface="Source Sans Pro" panose="020B0503030403020204" pitchFamily="34" charset="77"/>
              <a:ea typeface="Open Sans" panose="020B0606030504020204" pitchFamily="34" charset="0"/>
              <a:cs typeface="Open Sans" panose="020B0606030504020204" pitchFamily="34" charset="0"/>
            </a:endParaRPr>
          </a:p>
        </p:txBody>
      </p:sp>
      <p:sp>
        <p:nvSpPr>
          <p:cNvPr id="28" name="Text Placeholder 12">
            <a:extLst>
              <a:ext uri="{FF2B5EF4-FFF2-40B4-BE49-F238E27FC236}">
                <a16:creationId xmlns:a16="http://schemas.microsoft.com/office/drawing/2014/main" id="{696B7B14-2233-4554-A6BE-2F8EA142DF66}"/>
              </a:ext>
            </a:extLst>
          </p:cNvPr>
          <p:cNvSpPr txBox="1">
            <a:spLocks/>
          </p:cNvSpPr>
          <p:nvPr userDrawn="1"/>
        </p:nvSpPr>
        <p:spPr>
          <a:xfrm>
            <a:off x="9012340" y="1864472"/>
            <a:ext cx="2453958" cy="512766"/>
          </a:xfrm>
          <a:prstGeom prst="rect">
            <a:avLst/>
          </a:prstGeom>
        </p:spPr>
        <p:txBody>
          <a:bodyPr vert="horz" lIns="0" tIns="0" rIns="0" bIns="0" rtlCol="0">
            <a:noAutofit/>
          </a:bodyPr>
          <a:lstStyle>
            <a:lvl1pPr marL="0" indent="0" algn="l" defTabSz="914400" rtl="0" eaLnBrk="1" latinLnBrk="0" hangingPunct="1">
              <a:lnSpc>
                <a:spcPct val="120000"/>
              </a:lnSpc>
              <a:spcBef>
                <a:spcPts val="1000"/>
              </a:spcBef>
              <a:buFont typeface="Arial" panose="020B0604020202020204" pitchFamily="34" charset="0"/>
              <a:buNone/>
              <a:defRPr sz="1200" b="0" kern="1200">
                <a:solidFill>
                  <a:schemeClr val="bg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200" kern="1200">
                <a:solidFill>
                  <a:schemeClr val="bg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200" kern="1200">
                <a:solidFill>
                  <a:schemeClr val="bg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200" kern="1200">
                <a:solidFill>
                  <a:schemeClr val="bg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2C9"/>
              </a:buClr>
              <a:buSzPct val="120000"/>
            </a:pPr>
            <a:endParaRPr lang="en-US" sz="1600" b="1">
              <a:solidFill>
                <a:schemeClr val="accent5"/>
              </a:solidFill>
              <a:latin typeface="Source Sans Pro" panose="020B0503030403020204" pitchFamily="34" charset="77"/>
              <a:ea typeface="Open Sans" panose="020B0606030504020204" pitchFamily="34" charset="0"/>
              <a:cs typeface="Open Sans" panose="020B0606030504020204" pitchFamily="34" charset="0"/>
            </a:endParaRPr>
          </a:p>
        </p:txBody>
      </p:sp>
      <p:sp>
        <p:nvSpPr>
          <p:cNvPr id="55" name="Shape 1490">
            <a:extLst>
              <a:ext uri="{FF2B5EF4-FFF2-40B4-BE49-F238E27FC236}">
                <a16:creationId xmlns:a16="http://schemas.microsoft.com/office/drawing/2014/main" id="{43B0E413-A1D8-4411-A47A-01934BC5BA69}"/>
              </a:ext>
            </a:extLst>
          </p:cNvPr>
          <p:cNvSpPr/>
          <p:nvPr userDrawn="1"/>
        </p:nvSpPr>
        <p:spPr>
          <a:xfrm>
            <a:off x="6608814" y="1700213"/>
            <a:ext cx="1620000" cy="162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2C9"/>
          </a:solidFill>
          <a:ln w="3175">
            <a:miter lim="400000"/>
          </a:ln>
        </p:spPr>
        <p:txBody>
          <a:bodyPr lIns="45719" rIns="45719" anchor="ctr"/>
          <a:lstStyle/>
          <a:p>
            <a:pPr lvl="0">
              <a:defRPr sz="3200">
                <a:solidFill>
                  <a:srgbClr val="FFFFFF"/>
                </a:solidFill>
              </a:defRPr>
            </a:pPr>
            <a:endParaRPr/>
          </a:p>
        </p:txBody>
      </p:sp>
      <p:sp>
        <p:nvSpPr>
          <p:cNvPr id="58" name="Shape 1490">
            <a:extLst>
              <a:ext uri="{FF2B5EF4-FFF2-40B4-BE49-F238E27FC236}">
                <a16:creationId xmlns:a16="http://schemas.microsoft.com/office/drawing/2014/main" id="{75A6EBD2-9EFE-49C0-B4F1-F1A5B68B5F12}"/>
              </a:ext>
            </a:extLst>
          </p:cNvPr>
          <p:cNvSpPr/>
          <p:nvPr userDrawn="1"/>
        </p:nvSpPr>
        <p:spPr>
          <a:xfrm>
            <a:off x="521468" y="1700213"/>
            <a:ext cx="1620000" cy="162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2C9"/>
          </a:solidFill>
          <a:ln w="3175">
            <a:miter lim="400000"/>
          </a:ln>
        </p:spPr>
        <p:txBody>
          <a:bodyPr lIns="45719" rIns="45719" anchor="ctr"/>
          <a:lstStyle/>
          <a:p>
            <a:pPr lvl="0">
              <a:defRPr sz="3200">
                <a:solidFill>
                  <a:srgbClr val="FFFFFF"/>
                </a:solidFill>
              </a:defRPr>
            </a:pPr>
            <a:endParaRPr/>
          </a:p>
        </p:txBody>
      </p:sp>
      <p:sp>
        <p:nvSpPr>
          <p:cNvPr id="61" name="Textplatzhalter 2">
            <a:extLst>
              <a:ext uri="{FF2B5EF4-FFF2-40B4-BE49-F238E27FC236}">
                <a16:creationId xmlns:a16="http://schemas.microsoft.com/office/drawing/2014/main" id="{1CB89F63-F67C-44AB-A946-2CB2344E9D95}"/>
              </a:ext>
            </a:extLst>
          </p:cNvPr>
          <p:cNvSpPr>
            <a:spLocks noGrp="1"/>
          </p:cNvSpPr>
          <p:nvPr>
            <p:ph type="body" sz="quarter" idx="25" hasCustomPrompt="1"/>
          </p:nvPr>
        </p:nvSpPr>
        <p:spPr>
          <a:xfrm>
            <a:off x="2558908" y="2063493"/>
            <a:ext cx="1998578" cy="866676"/>
          </a:xfrm>
        </p:spPr>
        <p:txBody>
          <a:bodyPr/>
          <a:lstStyle>
            <a:lvl1pPr marL="0" indent="0">
              <a:buNone/>
              <a:defRPr sz="2000" b="1">
                <a:solidFill>
                  <a:schemeClr val="tx1"/>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Head 1</a:t>
            </a:r>
          </a:p>
        </p:txBody>
      </p:sp>
      <p:sp>
        <p:nvSpPr>
          <p:cNvPr id="62" name="Text Placeholder 10">
            <a:extLst>
              <a:ext uri="{FF2B5EF4-FFF2-40B4-BE49-F238E27FC236}">
                <a16:creationId xmlns:a16="http://schemas.microsoft.com/office/drawing/2014/main" id="{4062C42E-E53F-4571-94EE-1DE4531301FC}"/>
              </a:ext>
            </a:extLst>
          </p:cNvPr>
          <p:cNvSpPr>
            <a:spLocks noGrp="1"/>
          </p:cNvSpPr>
          <p:nvPr>
            <p:ph type="body" sz="quarter" idx="19" hasCustomPrompt="1"/>
          </p:nvPr>
        </p:nvSpPr>
        <p:spPr>
          <a:xfrm>
            <a:off x="2546350" y="3226498"/>
            <a:ext cx="3549650" cy="2940791"/>
          </a:xfrm>
        </p:spPr>
        <p:txBody>
          <a:bodyPr/>
          <a:lstStyle>
            <a:lvl1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1pPr>
          </a:lstStyle>
          <a:p>
            <a:pPr lvl="0"/>
            <a:r>
              <a:rPr lang="en-US" err="1"/>
              <a:t>Fließtext</a:t>
            </a:r>
            <a:endParaRPr lang="en-US"/>
          </a:p>
        </p:txBody>
      </p:sp>
      <p:sp>
        <p:nvSpPr>
          <p:cNvPr id="63" name="Textplatzhalter 2">
            <a:extLst>
              <a:ext uri="{FF2B5EF4-FFF2-40B4-BE49-F238E27FC236}">
                <a16:creationId xmlns:a16="http://schemas.microsoft.com/office/drawing/2014/main" id="{AE3C7A35-B772-4525-9AF2-0E05756D8280}"/>
              </a:ext>
            </a:extLst>
          </p:cNvPr>
          <p:cNvSpPr>
            <a:spLocks noGrp="1"/>
          </p:cNvSpPr>
          <p:nvPr>
            <p:ph type="body" sz="quarter" idx="26" hasCustomPrompt="1"/>
          </p:nvPr>
        </p:nvSpPr>
        <p:spPr>
          <a:xfrm>
            <a:off x="8664433" y="2063493"/>
            <a:ext cx="1998578" cy="866676"/>
          </a:xfrm>
        </p:spPr>
        <p:txBody>
          <a:bodyPr/>
          <a:lstStyle>
            <a:lvl1pPr marL="0" indent="0">
              <a:buNone/>
              <a:defRPr sz="2000" b="1">
                <a:solidFill>
                  <a:schemeClr val="tx1"/>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Head 1</a:t>
            </a:r>
          </a:p>
        </p:txBody>
      </p:sp>
      <p:sp>
        <p:nvSpPr>
          <p:cNvPr id="64" name="Text Placeholder 10">
            <a:extLst>
              <a:ext uri="{FF2B5EF4-FFF2-40B4-BE49-F238E27FC236}">
                <a16:creationId xmlns:a16="http://schemas.microsoft.com/office/drawing/2014/main" id="{EAD5F824-FDBE-4D64-A592-3926413EB909}"/>
              </a:ext>
            </a:extLst>
          </p:cNvPr>
          <p:cNvSpPr>
            <a:spLocks noGrp="1"/>
          </p:cNvSpPr>
          <p:nvPr>
            <p:ph type="body" sz="quarter" idx="27" hasCustomPrompt="1"/>
          </p:nvPr>
        </p:nvSpPr>
        <p:spPr>
          <a:xfrm>
            <a:off x="8651875" y="3226498"/>
            <a:ext cx="3549650" cy="2940791"/>
          </a:xfrm>
        </p:spPr>
        <p:txBody>
          <a:bodyPr/>
          <a:lstStyle>
            <a:lvl1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1pPr>
          </a:lstStyle>
          <a:p>
            <a:pPr lvl="0"/>
            <a:r>
              <a:rPr lang="en-US" err="1"/>
              <a:t>Fließtext</a:t>
            </a:r>
            <a:endParaRPr lang="en-US"/>
          </a:p>
        </p:txBody>
      </p:sp>
    </p:spTree>
    <p:extLst>
      <p:ext uri="{BB962C8B-B14F-4D97-AF65-F5344CB8AC3E}">
        <p14:creationId xmlns:p14="http://schemas.microsoft.com/office/powerpoint/2010/main" val="2464484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Headlines_oben_Text_Bullets">
    <p:spTree>
      <p:nvGrpSpPr>
        <p:cNvPr id="1" name=""/>
        <p:cNvGrpSpPr/>
        <p:nvPr/>
      </p:nvGrpSpPr>
      <p:grpSpPr>
        <a:xfrm>
          <a:off x="0" y="0"/>
          <a:ext cx="0" cy="0"/>
          <a:chOff x="0" y="0"/>
          <a:chExt cx="0" cy="0"/>
        </a:xfrm>
      </p:grpSpPr>
      <p:pic>
        <p:nvPicPr>
          <p:cNvPr id="10" name="Grafik 9" descr="Ein Bild, das Text, Uhr, Messanzeige enthält.&#10;&#10;Automatisch generierte Beschreibung">
            <a:extLst>
              <a:ext uri="{FF2B5EF4-FFF2-40B4-BE49-F238E27FC236}">
                <a16:creationId xmlns:a16="http://schemas.microsoft.com/office/drawing/2014/main" id="{0B20F301-5FA9-494D-8A9F-CCCCFA0566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9225" y="6325200"/>
            <a:ext cx="698419" cy="260604"/>
          </a:xfrm>
          <a:prstGeom prst="rect">
            <a:avLst/>
          </a:prstGeom>
        </p:spPr>
      </p:pic>
      <p:sp>
        <p:nvSpPr>
          <p:cNvPr id="3" name="Textplatzhalter 2">
            <a:extLst>
              <a:ext uri="{FF2B5EF4-FFF2-40B4-BE49-F238E27FC236}">
                <a16:creationId xmlns:a16="http://schemas.microsoft.com/office/drawing/2014/main" id="{69BF078A-4D27-AD4F-ABC7-35130B6A1238}"/>
              </a:ext>
            </a:extLst>
          </p:cNvPr>
          <p:cNvSpPr>
            <a:spLocks noGrp="1"/>
          </p:cNvSpPr>
          <p:nvPr>
            <p:ph type="body" sz="quarter" idx="20" hasCustomPrompt="1"/>
          </p:nvPr>
        </p:nvSpPr>
        <p:spPr>
          <a:xfrm>
            <a:off x="521468" y="380842"/>
            <a:ext cx="10652944" cy="264271"/>
          </a:xfrm>
        </p:spPr>
        <p:txBody>
          <a:bodyPr/>
          <a:lstStyle>
            <a:lvl1pPr marL="0" indent="0">
              <a:buNone/>
              <a:defRPr sz="1400">
                <a:solidFill>
                  <a:schemeClr val="tx1"/>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Head 1</a:t>
            </a:r>
          </a:p>
        </p:txBody>
      </p:sp>
      <p:sp>
        <p:nvSpPr>
          <p:cNvPr id="15" name="Textplatzhalter 2">
            <a:extLst>
              <a:ext uri="{FF2B5EF4-FFF2-40B4-BE49-F238E27FC236}">
                <a16:creationId xmlns:a16="http://schemas.microsoft.com/office/drawing/2014/main" id="{47260A26-4D50-EF4D-BA39-89368C51FDFF}"/>
              </a:ext>
            </a:extLst>
          </p:cNvPr>
          <p:cNvSpPr>
            <a:spLocks noGrp="1"/>
          </p:cNvSpPr>
          <p:nvPr>
            <p:ph type="body" sz="quarter" idx="21" hasCustomPrompt="1"/>
          </p:nvPr>
        </p:nvSpPr>
        <p:spPr>
          <a:xfrm>
            <a:off x="521468" y="645113"/>
            <a:ext cx="10652945" cy="403215"/>
          </a:xfrm>
        </p:spPr>
        <p:txBody>
          <a:bodyPr bIns="0"/>
          <a:lstStyle>
            <a:lvl1pPr marL="0" indent="0">
              <a:buNone/>
              <a:defRPr sz="3200" b="0" i="0">
                <a:solidFill>
                  <a:srgbClr val="003764"/>
                </a:solidFill>
                <a:latin typeface="Source Sans Pro" panose="020B0503030403020204" pitchFamily="34" charset="77"/>
                <a:ea typeface="Open Sans Semibold" panose="020B0606030504020204" pitchFamily="34" charset="0"/>
                <a:cs typeface="Open Sans Semibold" panose="020B0606030504020204" pitchFamily="34" charset="0"/>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Head 1</a:t>
            </a:r>
          </a:p>
        </p:txBody>
      </p:sp>
      <p:cxnSp>
        <p:nvCxnSpPr>
          <p:cNvPr id="11" name="Gerade Verbindung 10">
            <a:extLst>
              <a:ext uri="{FF2B5EF4-FFF2-40B4-BE49-F238E27FC236}">
                <a16:creationId xmlns:a16="http://schemas.microsoft.com/office/drawing/2014/main" id="{8DC3A8DB-B7B9-3249-8EB5-A92A2D98E0F6}"/>
              </a:ext>
            </a:extLst>
          </p:cNvPr>
          <p:cNvCxnSpPr>
            <a:cxnSpLocks/>
          </p:cNvCxnSpPr>
          <p:nvPr userDrawn="1"/>
        </p:nvCxnSpPr>
        <p:spPr>
          <a:xfrm>
            <a:off x="-14514" y="1351291"/>
            <a:ext cx="4572000" cy="0"/>
          </a:xfrm>
          <a:prstGeom prst="line">
            <a:avLst/>
          </a:prstGeom>
          <a:ln w="63500" cap="rnd" cmpd="sng">
            <a:solidFill>
              <a:srgbClr val="00B2C9"/>
            </a:solidFill>
            <a:prstDash val="solid"/>
          </a:ln>
        </p:spPr>
        <p:style>
          <a:lnRef idx="1">
            <a:schemeClr val="accent1"/>
          </a:lnRef>
          <a:fillRef idx="0">
            <a:schemeClr val="accent1"/>
          </a:fillRef>
          <a:effectRef idx="0">
            <a:schemeClr val="accent1"/>
          </a:effectRef>
          <a:fontRef idx="minor">
            <a:schemeClr val="tx1"/>
          </a:fontRef>
        </p:style>
      </p:cxnSp>
      <p:sp>
        <p:nvSpPr>
          <p:cNvPr id="12" name="Foliennummernplatzhalter 17">
            <a:extLst>
              <a:ext uri="{FF2B5EF4-FFF2-40B4-BE49-F238E27FC236}">
                <a16:creationId xmlns:a16="http://schemas.microsoft.com/office/drawing/2014/main" id="{CCCA1D7F-BA49-8648-9928-95B3CB16BFC0}"/>
              </a:ext>
            </a:extLst>
          </p:cNvPr>
          <p:cNvSpPr>
            <a:spLocks noGrp="1"/>
          </p:cNvSpPr>
          <p:nvPr>
            <p:ph type="sldNum" sz="quarter" idx="24"/>
          </p:nvPr>
        </p:nvSpPr>
        <p:spPr>
          <a:xfrm>
            <a:off x="10664825" y="6355589"/>
            <a:ext cx="1017950" cy="365125"/>
          </a:xfrm>
        </p:spPr>
        <p:txBody>
          <a:bodyPr lIns="0" tIns="0" rIns="0" bIns="0"/>
          <a:lstStyle>
            <a:lvl1pPr>
              <a:defRPr b="0" i="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1pPr>
          </a:lstStyle>
          <a:p>
            <a:fld id="{3134CBD9-EA76-4F21-A540-FC6942B3DDFE}" type="slidenum">
              <a:rPr lang="en-US" smtClean="0"/>
              <a:pPr/>
              <a:t>‹Nr.›</a:t>
            </a:fld>
            <a:endParaRPr lang="en-US"/>
          </a:p>
        </p:txBody>
      </p:sp>
      <p:sp>
        <p:nvSpPr>
          <p:cNvPr id="7" name="Oval 10">
            <a:extLst>
              <a:ext uri="{FF2B5EF4-FFF2-40B4-BE49-F238E27FC236}">
                <a16:creationId xmlns:a16="http://schemas.microsoft.com/office/drawing/2014/main" id="{0D80B6BA-5B4C-4D8A-9345-CEF1E086333D}"/>
              </a:ext>
            </a:extLst>
          </p:cNvPr>
          <p:cNvSpPr/>
          <p:nvPr userDrawn="1"/>
        </p:nvSpPr>
        <p:spPr>
          <a:xfrm>
            <a:off x="4306044" y="2030440"/>
            <a:ext cx="3991871" cy="3991871"/>
          </a:xfrm>
          <a:prstGeom prst="ellipse">
            <a:avLst/>
          </a:prstGeom>
          <a:noFill/>
          <a:ln w="28575"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Source Sans Pro" panose="020B0503030403020204" pitchFamily="34" charset="77"/>
            </a:endParaRPr>
          </a:p>
        </p:txBody>
      </p:sp>
      <p:sp>
        <p:nvSpPr>
          <p:cNvPr id="8" name="Oval 11">
            <a:extLst>
              <a:ext uri="{FF2B5EF4-FFF2-40B4-BE49-F238E27FC236}">
                <a16:creationId xmlns:a16="http://schemas.microsoft.com/office/drawing/2014/main" id="{DDB798AC-1A32-48BE-A492-B94DF262ED5F}"/>
              </a:ext>
            </a:extLst>
          </p:cNvPr>
          <p:cNvSpPr/>
          <p:nvPr userDrawn="1"/>
        </p:nvSpPr>
        <p:spPr>
          <a:xfrm>
            <a:off x="4101418" y="3715347"/>
            <a:ext cx="409252" cy="409252"/>
          </a:xfrm>
          <a:prstGeom prst="ellipse">
            <a:avLst/>
          </a:prstGeom>
          <a:solidFill>
            <a:srgbClr val="00B2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Source Sans Pro" panose="020B0503030403020204" pitchFamily="34" charset="77"/>
            </a:endParaRPr>
          </a:p>
        </p:txBody>
      </p:sp>
      <p:pic>
        <p:nvPicPr>
          <p:cNvPr id="9" name="Grafik 8" descr="Ein Bild, das Text, Uhr, Messanzeige enthält.&#10;&#10;Automatisch generierte Beschreibung">
            <a:extLst>
              <a:ext uri="{FF2B5EF4-FFF2-40B4-BE49-F238E27FC236}">
                <a16:creationId xmlns:a16="http://schemas.microsoft.com/office/drawing/2014/main" id="{4BD2D882-90E7-4895-841C-10E36CC4CE3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775235" y="4321613"/>
            <a:ext cx="1096795" cy="409252"/>
          </a:xfrm>
          <a:prstGeom prst="rect">
            <a:avLst/>
          </a:prstGeom>
        </p:spPr>
      </p:pic>
      <p:sp>
        <p:nvSpPr>
          <p:cNvPr id="13" name="Oval 13">
            <a:extLst>
              <a:ext uri="{FF2B5EF4-FFF2-40B4-BE49-F238E27FC236}">
                <a16:creationId xmlns:a16="http://schemas.microsoft.com/office/drawing/2014/main" id="{F472A440-1736-4D73-A472-051C4D47713E}"/>
              </a:ext>
            </a:extLst>
          </p:cNvPr>
          <p:cNvSpPr/>
          <p:nvPr userDrawn="1"/>
        </p:nvSpPr>
        <p:spPr>
          <a:xfrm>
            <a:off x="4915252" y="2216750"/>
            <a:ext cx="409252" cy="409252"/>
          </a:xfrm>
          <a:prstGeom prst="ellipse">
            <a:avLst/>
          </a:prstGeom>
          <a:solidFill>
            <a:srgbClr val="00B2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Source Sans Pro" panose="020B0503030403020204" pitchFamily="34" charset="77"/>
            </a:endParaRPr>
          </a:p>
        </p:txBody>
      </p:sp>
      <p:sp>
        <p:nvSpPr>
          <p:cNvPr id="14" name="Oval 14">
            <a:extLst>
              <a:ext uri="{FF2B5EF4-FFF2-40B4-BE49-F238E27FC236}">
                <a16:creationId xmlns:a16="http://schemas.microsoft.com/office/drawing/2014/main" id="{1A10C0A1-F7DE-41B8-B45F-C9E5DD2697F5}"/>
              </a:ext>
            </a:extLst>
          </p:cNvPr>
          <p:cNvSpPr/>
          <p:nvPr userDrawn="1"/>
        </p:nvSpPr>
        <p:spPr>
          <a:xfrm>
            <a:off x="4684514" y="5279103"/>
            <a:ext cx="409252" cy="409252"/>
          </a:xfrm>
          <a:prstGeom prst="ellipse">
            <a:avLst/>
          </a:prstGeom>
          <a:solidFill>
            <a:srgbClr val="00B2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Source Sans Pro" panose="020B0503030403020204" pitchFamily="34" charset="77"/>
            </a:endParaRPr>
          </a:p>
        </p:txBody>
      </p:sp>
      <p:sp>
        <p:nvSpPr>
          <p:cNvPr id="16" name="Oval 15">
            <a:extLst>
              <a:ext uri="{FF2B5EF4-FFF2-40B4-BE49-F238E27FC236}">
                <a16:creationId xmlns:a16="http://schemas.microsoft.com/office/drawing/2014/main" id="{E809C0AF-488D-45BA-A8F9-161AA638EA65}"/>
              </a:ext>
            </a:extLst>
          </p:cNvPr>
          <p:cNvSpPr/>
          <p:nvPr userDrawn="1"/>
        </p:nvSpPr>
        <p:spPr>
          <a:xfrm>
            <a:off x="7533732" y="5279103"/>
            <a:ext cx="409252" cy="409252"/>
          </a:xfrm>
          <a:prstGeom prst="ellipse">
            <a:avLst/>
          </a:prstGeom>
          <a:solidFill>
            <a:srgbClr val="00B2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Source Sans Pro" panose="020B0503030403020204" pitchFamily="34" charset="77"/>
            </a:endParaRPr>
          </a:p>
        </p:txBody>
      </p:sp>
      <p:sp>
        <p:nvSpPr>
          <p:cNvPr id="18" name="Oval 17">
            <a:extLst>
              <a:ext uri="{FF2B5EF4-FFF2-40B4-BE49-F238E27FC236}">
                <a16:creationId xmlns:a16="http://schemas.microsoft.com/office/drawing/2014/main" id="{A220F66E-1A81-4D70-915F-078644623C03}"/>
              </a:ext>
            </a:extLst>
          </p:cNvPr>
          <p:cNvSpPr/>
          <p:nvPr userDrawn="1"/>
        </p:nvSpPr>
        <p:spPr>
          <a:xfrm>
            <a:off x="7233783" y="2216750"/>
            <a:ext cx="409252" cy="409252"/>
          </a:xfrm>
          <a:prstGeom prst="ellipse">
            <a:avLst/>
          </a:prstGeom>
          <a:solidFill>
            <a:srgbClr val="00B2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Source Sans Pro" panose="020B0503030403020204" pitchFamily="34" charset="77"/>
            </a:endParaRPr>
          </a:p>
        </p:txBody>
      </p:sp>
      <p:pic>
        <p:nvPicPr>
          <p:cNvPr id="23" name="Grafik 22">
            <a:extLst>
              <a:ext uri="{FF2B5EF4-FFF2-40B4-BE49-F238E27FC236}">
                <a16:creationId xmlns:a16="http://schemas.microsoft.com/office/drawing/2014/main" id="{3EBF1F9E-DFD5-4462-9907-AB9D86F78736}"/>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5769152" y="3082696"/>
            <a:ext cx="993135" cy="1032235"/>
          </a:xfrm>
          <a:prstGeom prst="rect">
            <a:avLst/>
          </a:prstGeom>
        </p:spPr>
      </p:pic>
      <p:sp>
        <p:nvSpPr>
          <p:cNvPr id="47" name="Textplatzhalter 2">
            <a:extLst>
              <a:ext uri="{FF2B5EF4-FFF2-40B4-BE49-F238E27FC236}">
                <a16:creationId xmlns:a16="http://schemas.microsoft.com/office/drawing/2014/main" id="{8B77E3C7-2313-4C3F-8050-5513EAF7C2FA}"/>
              </a:ext>
            </a:extLst>
          </p:cNvPr>
          <p:cNvSpPr>
            <a:spLocks noGrp="1"/>
          </p:cNvSpPr>
          <p:nvPr>
            <p:ph type="body" sz="quarter" idx="33" hasCustomPrompt="1"/>
          </p:nvPr>
        </p:nvSpPr>
        <p:spPr>
          <a:xfrm>
            <a:off x="9006569" y="1870410"/>
            <a:ext cx="2167843" cy="952093"/>
          </a:xfrm>
        </p:spPr>
        <p:txBody>
          <a:bodyPr/>
          <a:lstStyle>
            <a:lvl1pPr marL="0" indent="0">
              <a:buNone/>
              <a:defRPr sz="1600" b="1">
                <a:solidFill>
                  <a:schemeClr val="tx1"/>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Text</a:t>
            </a:r>
          </a:p>
        </p:txBody>
      </p:sp>
      <p:sp>
        <p:nvSpPr>
          <p:cNvPr id="49" name="Textplatzhalter 2">
            <a:extLst>
              <a:ext uri="{FF2B5EF4-FFF2-40B4-BE49-F238E27FC236}">
                <a16:creationId xmlns:a16="http://schemas.microsoft.com/office/drawing/2014/main" id="{44F98FE9-0DCF-4B42-9CB4-A270C810E3FC}"/>
              </a:ext>
            </a:extLst>
          </p:cNvPr>
          <p:cNvSpPr>
            <a:spLocks noGrp="1"/>
          </p:cNvSpPr>
          <p:nvPr>
            <p:ph type="body" sz="quarter" idx="34" hasCustomPrompt="1"/>
          </p:nvPr>
        </p:nvSpPr>
        <p:spPr>
          <a:xfrm>
            <a:off x="9831197" y="3369519"/>
            <a:ext cx="2167843" cy="952093"/>
          </a:xfrm>
        </p:spPr>
        <p:txBody>
          <a:bodyPr/>
          <a:lstStyle>
            <a:lvl1pPr marL="0" indent="0">
              <a:buNone/>
              <a:defRPr sz="1600" b="1">
                <a:solidFill>
                  <a:schemeClr val="tx1"/>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Text</a:t>
            </a:r>
          </a:p>
        </p:txBody>
      </p:sp>
      <p:sp>
        <p:nvSpPr>
          <p:cNvPr id="51" name="Textplatzhalter 2">
            <a:extLst>
              <a:ext uri="{FF2B5EF4-FFF2-40B4-BE49-F238E27FC236}">
                <a16:creationId xmlns:a16="http://schemas.microsoft.com/office/drawing/2014/main" id="{6A308776-8B61-409E-B4ED-2BC65F0267E0}"/>
              </a:ext>
            </a:extLst>
          </p:cNvPr>
          <p:cNvSpPr>
            <a:spLocks noGrp="1"/>
          </p:cNvSpPr>
          <p:nvPr>
            <p:ph type="body" sz="quarter" idx="35" hasCustomPrompt="1"/>
          </p:nvPr>
        </p:nvSpPr>
        <p:spPr>
          <a:xfrm>
            <a:off x="9220141" y="5082355"/>
            <a:ext cx="2167843" cy="952093"/>
          </a:xfrm>
        </p:spPr>
        <p:txBody>
          <a:bodyPr/>
          <a:lstStyle>
            <a:lvl1pPr marL="0" indent="0">
              <a:buNone/>
              <a:defRPr sz="1600" b="1">
                <a:solidFill>
                  <a:schemeClr val="tx1"/>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Text</a:t>
            </a:r>
          </a:p>
        </p:txBody>
      </p:sp>
      <p:sp>
        <p:nvSpPr>
          <p:cNvPr id="53" name="Textplatzhalter 2">
            <a:extLst>
              <a:ext uri="{FF2B5EF4-FFF2-40B4-BE49-F238E27FC236}">
                <a16:creationId xmlns:a16="http://schemas.microsoft.com/office/drawing/2014/main" id="{D8646A99-D1A9-4CFD-9868-50D4C7717C5B}"/>
              </a:ext>
            </a:extLst>
          </p:cNvPr>
          <p:cNvSpPr>
            <a:spLocks noGrp="1"/>
          </p:cNvSpPr>
          <p:nvPr>
            <p:ph type="body" sz="quarter" idx="36" hasCustomPrompt="1"/>
          </p:nvPr>
        </p:nvSpPr>
        <p:spPr>
          <a:xfrm>
            <a:off x="1245852" y="1998940"/>
            <a:ext cx="2167843" cy="952093"/>
          </a:xfrm>
        </p:spPr>
        <p:txBody>
          <a:bodyPr/>
          <a:lstStyle>
            <a:lvl1pPr marL="0" indent="0" algn="r">
              <a:buNone/>
              <a:defRPr sz="1600" b="1">
                <a:solidFill>
                  <a:schemeClr val="tx1"/>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Text</a:t>
            </a:r>
          </a:p>
        </p:txBody>
      </p:sp>
      <p:sp>
        <p:nvSpPr>
          <p:cNvPr id="55" name="Textplatzhalter 2">
            <a:extLst>
              <a:ext uri="{FF2B5EF4-FFF2-40B4-BE49-F238E27FC236}">
                <a16:creationId xmlns:a16="http://schemas.microsoft.com/office/drawing/2014/main" id="{BEE8289A-7E16-4F72-A5AB-DEF9607F051E}"/>
              </a:ext>
            </a:extLst>
          </p:cNvPr>
          <p:cNvSpPr>
            <a:spLocks noGrp="1"/>
          </p:cNvSpPr>
          <p:nvPr>
            <p:ph type="body" sz="quarter" idx="37" hasCustomPrompt="1"/>
          </p:nvPr>
        </p:nvSpPr>
        <p:spPr>
          <a:xfrm>
            <a:off x="575206" y="3684740"/>
            <a:ext cx="2167843" cy="952093"/>
          </a:xfrm>
        </p:spPr>
        <p:txBody>
          <a:bodyPr/>
          <a:lstStyle>
            <a:lvl1pPr marL="0" indent="0" algn="r">
              <a:buNone/>
              <a:defRPr sz="1600" b="1">
                <a:solidFill>
                  <a:schemeClr val="tx1"/>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Text</a:t>
            </a:r>
          </a:p>
        </p:txBody>
      </p:sp>
      <p:sp>
        <p:nvSpPr>
          <p:cNvPr id="57" name="Textplatzhalter 2">
            <a:extLst>
              <a:ext uri="{FF2B5EF4-FFF2-40B4-BE49-F238E27FC236}">
                <a16:creationId xmlns:a16="http://schemas.microsoft.com/office/drawing/2014/main" id="{1C50F623-1ABE-459B-BF5E-6BE8A515173F}"/>
              </a:ext>
            </a:extLst>
          </p:cNvPr>
          <p:cNvSpPr>
            <a:spLocks noGrp="1"/>
          </p:cNvSpPr>
          <p:nvPr>
            <p:ph type="body" sz="quarter" idx="38" hasCustomPrompt="1"/>
          </p:nvPr>
        </p:nvSpPr>
        <p:spPr>
          <a:xfrm>
            <a:off x="782629" y="5082354"/>
            <a:ext cx="2167843" cy="952093"/>
          </a:xfrm>
        </p:spPr>
        <p:txBody>
          <a:bodyPr/>
          <a:lstStyle>
            <a:lvl1pPr marL="0" indent="0" algn="r">
              <a:buNone/>
              <a:defRPr sz="1600" b="1">
                <a:solidFill>
                  <a:schemeClr val="tx1"/>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Text</a:t>
            </a:r>
          </a:p>
        </p:txBody>
      </p:sp>
      <p:sp>
        <p:nvSpPr>
          <p:cNvPr id="58" name="Oval 16">
            <a:extLst>
              <a:ext uri="{FF2B5EF4-FFF2-40B4-BE49-F238E27FC236}">
                <a16:creationId xmlns:a16="http://schemas.microsoft.com/office/drawing/2014/main" id="{290B3EFC-DD91-4C62-ACAA-9E550BA5A05E}"/>
              </a:ext>
            </a:extLst>
          </p:cNvPr>
          <p:cNvSpPr/>
          <p:nvPr userDrawn="1"/>
        </p:nvSpPr>
        <p:spPr>
          <a:xfrm>
            <a:off x="8093289" y="3683897"/>
            <a:ext cx="409252" cy="409252"/>
          </a:xfrm>
          <a:prstGeom prst="ellipse">
            <a:avLst/>
          </a:prstGeom>
          <a:solidFill>
            <a:srgbClr val="00B2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Source Sans Pro" panose="020B0503030403020204" pitchFamily="34" charset="77"/>
            </a:endParaRPr>
          </a:p>
        </p:txBody>
      </p:sp>
    </p:spTree>
    <p:extLst>
      <p:ext uri="{BB962C8B-B14F-4D97-AF65-F5344CB8AC3E}">
        <p14:creationId xmlns:p14="http://schemas.microsoft.com/office/powerpoint/2010/main" val="4014688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Headlines_oben_Text_Bullets">
    <p:spTree>
      <p:nvGrpSpPr>
        <p:cNvPr id="1" name=""/>
        <p:cNvGrpSpPr/>
        <p:nvPr/>
      </p:nvGrpSpPr>
      <p:grpSpPr>
        <a:xfrm>
          <a:off x="0" y="0"/>
          <a:ext cx="0" cy="0"/>
          <a:chOff x="0" y="0"/>
          <a:chExt cx="0" cy="0"/>
        </a:xfrm>
      </p:grpSpPr>
      <p:pic>
        <p:nvPicPr>
          <p:cNvPr id="10" name="Grafik 9" descr="Ein Bild, das Text, Uhr, Messanzeige enthält.&#10;&#10;Automatisch generierte Beschreibung">
            <a:extLst>
              <a:ext uri="{FF2B5EF4-FFF2-40B4-BE49-F238E27FC236}">
                <a16:creationId xmlns:a16="http://schemas.microsoft.com/office/drawing/2014/main" id="{0B20F301-5FA9-494D-8A9F-CCCCFA0566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9225" y="6325200"/>
            <a:ext cx="698419" cy="260604"/>
          </a:xfrm>
          <a:prstGeom prst="rect">
            <a:avLst/>
          </a:prstGeom>
        </p:spPr>
      </p:pic>
      <p:sp>
        <p:nvSpPr>
          <p:cNvPr id="3" name="Textplatzhalter 2">
            <a:extLst>
              <a:ext uri="{FF2B5EF4-FFF2-40B4-BE49-F238E27FC236}">
                <a16:creationId xmlns:a16="http://schemas.microsoft.com/office/drawing/2014/main" id="{69BF078A-4D27-AD4F-ABC7-35130B6A1238}"/>
              </a:ext>
            </a:extLst>
          </p:cNvPr>
          <p:cNvSpPr>
            <a:spLocks noGrp="1"/>
          </p:cNvSpPr>
          <p:nvPr>
            <p:ph type="body" sz="quarter" idx="20" hasCustomPrompt="1"/>
          </p:nvPr>
        </p:nvSpPr>
        <p:spPr>
          <a:xfrm>
            <a:off x="521468" y="380842"/>
            <a:ext cx="10652944" cy="264271"/>
          </a:xfrm>
        </p:spPr>
        <p:txBody>
          <a:bodyPr/>
          <a:lstStyle>
            <a:lvl1pPr marL="0" indent="0">
              <a:buNone/>
              <a:defRPr sz="1400">
                <a:solidFill>
                  <a:schemeClr val="tx1"/>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Head 1</a:t>
            </a:r>
          </a:p>
        </p:txBody>
      </p:sp>
      <p:sp>
        <p:nvSpPr>
          <p:cNvPr id="15" name="Textplatzhalter 2">
            <a:extLst>
              <a:ext uri="{FF2B5EF4-FFF2-40B4-BE49-F238E27FC236}">
                <a16:creationId xmlns:a16="http://schemas.microsoft.com/office/drawing/2014/main" id="{47260A26-4D50-EF4D-BA39-89368C51FDFF}"/>
              </a:ext>
            </a:extLst>
          </p:cNvPr>
          <p:cNvSpPr>
            <a:spLocks noGrp="1"/>
          </p:cNvSpPr>
          <p:nvPr>
            <p:ph type="body" sz="quarter" idx="21" hasCustomPrompt="1"/>
          </p:nvPr>
        </p:nvSpPr>
        <p:spPr>
          <a:xfrm>
            <a:off x="521468" y="645113"/>
            <a:ext cx="10652945" cy="403215"/>
          </a:xfrm>
        </p:spPr>
        <p:txBody>
          <a:bodyPr bIns="0"/>
          <a:lstStyle>
            <a:lvl1pPr marL="0" indent="0">
              <a:buNone/>
              <a:defRPr sz="3200" b="0" i="0">
                <a:solidFill>
                  <a:srgbClr val="003764"/>
                </a:solidFill>
                <a:latin typeface="Source Sans Pro" panose="020B0503030403020204" pitchFamily="34" charset="77"/>
                <a:ea typeface="Open Sans Semibold" panose="020B0606030504020204" pitchFamily="34" charset="0"/>
                <a:cs typeface="Open Sans Semibold" panose="020B0606030504020204" pitchFamily="34" charset="0"/>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Head 1</a:t>
            </a:r>
          </a:p>
        </p:txBody>
      </p:sp>
      <p:cxnSp>
        <p:nvCxnSpPr>
          <p:cNvPr id="11" name="Gerade Verbindung 10">
            <a:extLst>
              <a:ext uri="{FF2B5EF4-FFF2-40B4-BE49-F238E27FC236}">
                <a16:creationId xmlns:a16="http://schemas.microsoft.com/office/drawing/2014/main" id="{8DC3A8DB-B7B9-3249-8EB5-A92A2D98E0F6}"/>
              </a:ext>
            </a:extLst>
          </p:cNvPr>
          <p:cNvCxnSpPr>
            <a:cxnSpLocks/>
          </p:cNvCxnSpPr>
          <p:nvPr userDrawn="1"/>
        </p:nvCxnSpPr>
        <p:spPr>
          <a:xfrm>
            <a:off x="-14514" y="1351291"/>
            <a:ext cx="4572000" cy="0"/>
          </a:xfrm>
          <a:prstGeom prst="line">
            <a:avLst/>
          </a:prstGeom>
          <a:ln w="63500" cap="rnd" cmpd="sng">
            <a:solidFill>
              <a:srgbClr val="00B2C9"/>
            </a:solidFill>
            <a:prstDash val="solid"/>
          </a:ln>
        </p:spPr>
        <p:style>
          <a:lnRef idx="1">
            <a:schemeClr val="accent1"/>
          </a:lnRef>
          <a:fillRef idx="0">
            <a:schemeClr val="accent1"/>
          </a:fillRef>
          <a:effectRef idx="0">
            <a:schemeClr val="accent1"/>
          </a:effectRef>
          <a:fontRef idx="minor">
            <a:schemeClr val="tx1"/>
          </a:fontRef>
        </p:style>
      </p:cxnSp>
      <p:sp>
        <p:nvSpPr>
          <p:cNvPr id="12" name="Foliennummernplatzhalter 17">
            <a:extLst>
              <a:ext uri="{FF2B5EF4-FFF2-40B4-BE49-F238E27FC236}">
                <a16:creationId xmlns:a16="http://schemas.microsoft.com/office/drawing/2014/main" id="{CCCA1D7F-BA49-8648-9928-95B3CB16BFC0}"/>
              </a:ext>
            </a:extLst>
          </p:cNvPr>
          <p:cNvSpPr>
            <a:spLocks noGrp="1"/>
          </p:cNvSpPr>
          <p:nvPr>
            <p:ph type="sldNum" sz="quarter" idx="24"/>
          </p:nvPr>
        </p:nvSpPr>
        <p:spPr>
          <a:xfrm>
            <a:off x="10664825" y="6355589"/>
            <a:ext cx="1017950" cy="365125"/>
          </a:xfrm>
        </p:spPr>
        <p:txBody>
          <a:bodyPr lIns="0" tIns="0" rIns="0" bIns="0"/>
          <a:lstStyle>
            <a:lvl1pPr>
              <a:defRPr b="0" i="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1pPr>
          </a:lstStyle>
          <a:p>
            <a:fld id="{3134CBD9-EA76-4F21-A540-FC6942B3DDFE}" type="slidenum">
              <a:rPr lang="en-US" smtClean="0"/>
              <a:pPr/>
              <a:t>‹Nr.›</a:t>
            </a:fld>
            <a:endParaRPr lang="en-US"/>
          </a:p>
        </p:txBody>
      </p:sp>
      <p:sp>
        <p:nvSpPr>
          <p:cNvPr id="23" name="Text Placeholder 12">
            <a:extLst>
              <a:ext uri="{FF2B5EF4-FFF2-40B4-BE49-F238E27FC236}">
                <a16:creationId xmlns:a16="http://schemas.microsoft.com/office/drawing/2014/main" id="{4645C0BD-0BCE-4499-B07C-A1527954FE70}"/>
              </a:ext>
            </a:extLst>
          </p:cNvPr>
          <p:cNvSpPr txBox="1">
            <a:spLocks/>
          </p:cNvSpPr>
          <p:nvPr userDrawn="1"/>
        </p:nvSpPr>
        <p:spPr>
          <a:xfrm>
            <a:off x="1368668" y="1869951"/>
            <a:ext cx="2005604" cy="378541"/>
          </a:xfrm>
          <a:prstGeom prst="rect">
            <a:avLst/>
          </a:prstGeom>
        </p:spPr>
        <p:txBody>
          <a:bodyPr vert="horz" lIns="0" tIns="0" rIns="0" bIns="0" rtlCol="0">
            <a:noAutofit/>
          </a:bodyPr>
          <a:lstStyle>
            <a:lvl1pPr marL="0" indent="0" algn="l" defTabSz="914400" rtl="0" eaLnBrk="1" latinLnBrk="0" hangingPunct="1">
              <a:lnSpc>
                <a:spcPct val="120000"/>
              </a:lnSpc>
              <a:spcBef>
                <a:spcPts val="1000"/>
              </a:spcBef>
              <a:buFont typeface="Arial" panose="020B0604020202020204" pitchFamily="34" charset="0"/>
              <a:buNone/>
              <a:defRPr sz="1200" b="0" kern="1200">
                <a:solidFill>
                  <a:schemeClr val="bg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200" kern="1200">
                <a:solidFill>
                  <a:schemeClr val="bg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200" kern="1200">
                <a:solidFill>
                  <a:schemeClr val="bg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200" kern="1200">
                <a:solidFill>
                  <a:schemeClr val="bg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buClr>
                <a:srgbClr val="00B2C9"/>
              </a:buClr>
              <a:buSzPct val="120000"/>
            </a:pPr>
            <a:endParaRPr lang="en-US" sz="1600" b="1">
              <a:solidFill>
                <a:schemeClr val="accent5"/>
              </a:solidFill>
              <a:latin typeface="Source Sans Pro" panose="020B0503030403020204" pitchFamily="34" charset="77"/>
              <a:ea typeface="Open Sans" panose="020B0606030504020204" pitchFamily="34" charset="0"/>
              <a:cs typeface="Open Sans" panose="020B0606030504020204" pitchFamily="34" charset="0"/>
            </a:endParaRPr>
          </a:p>
        </p:txBody>
      </p:sp>
      <p:sp>
        <p:nvSpPr>
          <p:cNvPr id="28" name="Text Placeholder 12">
            <a:extLst>
              <a:ext uri="{FF2B5EF4-FFF2-40B4-BE49-F238E27FC236}">
                <a16:creationId xmlns:a16="http://schemas.microsoft.com/office/drawing/2014/main" id="{696B7B14-2233-4554-A6BE-2F8EA142DF66}"/>
              </a:ext>
            </a:extLst>
          </p:cNvPr>
          <p:cNvSpPr txBox="1">
            <a:spLocks/>
          </p:cNvSpPr>
          <p:nvPr userDrawn="1"/>
        </p:nvSpPr>
        <p:spPr>
          <a:xfrm>
            <a:off x="9012340" y="1864472"/>
            <a:ext cx="2453958" cy="512766"/>
          </a:xfrm>
          <a:prstGeom prst="rect">
            <a:avLst/>
          </a:prstGeom>
        </p:spPr>
        <p:txBody>
          <a:bodyPr vert="horz" lIns="0" tIns="0" rIns="0" bIns="0" rtlCol="0">
            <a:noAutofit/>
          </a:bodyPr>
          <a:lstStyle>
            <a:lvl1pPr marL="0" indent="0" algn="l" defTabSz="914400" rtl="0" eaLnBrk="1" latinLnBrk="0" hangingPunct="1">
              <a:lnSpc>
                <a:spcPct val="120000"/>
              </a:lnSpc>
              <a:spcBef>
                <a:spcPts val="1000"/>
              </a:spcBef>
              <a:buFont typeface="Arial" panose="020B0604020202020204" pitchFamily="34" charset="0"/>
              <a:buNone/>
              <a:defRPr sz="1200" b="0" kern="1200">
                <a:solidFill>
                  <a:schemeClr val="bg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200" kern="1200">
                <a:solidFill>
                  <a:schemeClr val="bg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200" kern="1200">
                <a:solidFill>
                  <a:schemeClr val="bg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200" kern="1200">
                <a:solidFill>
                  <a:schemeClr val="bg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2C9"/>
              </a:buClr>
              <a:buSzPct val="120000"/>
            </a:pPr>
            <a:endParaRPr lang="en-US" sz="1600" b="1">
              <a:solidFill>
                <a:schemeClr val="accent5"/>
              </a:solidFill>
              <a:latin typeface="Source Sans Pro" panose="020B0503030403020204" pitchFamily="34" charset="77"/>
              <a:ea typeface="Open Sans" panose="020B0606030504020204" pitchFamily="34" charset="0"/>
              <a:cs typeface="Open Sans" panose="020B0606030504020204" pitchFamily="34" charset="0"/>
            </a:endParaRPr>
          </a:p>
        </p:txBody>
      </p:sp>
      <p:sp>
        <p:nvSpPr>
          <p:cNvPr id="9" name="Shape 1490">
            <a:extLst>
              <a:ext uri="{FF2B5EF4-FFF2-40B4-BE49-F238E27FC236}">
                <a16:creationId xmlns:a16="http://schemas.microsoft.com/office/drawing/2014/main" id="{D51E99A5-C5B4-441C-985E-B3067DC9BE5F}"/>
              </a:ext>
            </a:extLst>
          </p:cNvPr>
          <p:cNvSpPr>
            <a:spLocks noChangeAspect="1"/>
          </p:cNvSpPr>
          <p:nvPr userDrawn="1"/>
        </p:nvSpPr>
        <p:spPr>
          <a:xfrm>
            <a:off x="9846411" y="2152880"/>
            <a:ext cx="1800000" cy="179999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2C9"/>
          </a:solidFill>
          <a:ln w="3175">
            <a:miter lim="400000"/>
          </a:ln>
        </p:spPr>
        <p:txBody>
          <a:bodyPr lIns="45719" rIns="45719" anchor="ctr"/>
          <a:lstStyle/>
          <a:p>
            <a:pPr lvl="0">
              <a:defRPr sz="3200">
                <a:solidFill>
                  <a:srgbClr val="FFFFFF"/>
                </a:solidFill>
              </a:defRPr>
            </a:pPr>
            <a:endParaRPr>
              <a:latin typeface="Source Sans Pro" panose="020B0503030403020204" pitchFamily="34" charset="77"/>
            </a:endParaRPr>
          </a:p>
        </p:txBody>
      </p:sp>
      <p:sp>
        <p:nvSpPr>
          <p:cNvPr id="13" name="Shape 1490">
            <a:extLst>
              <a:ext uri="{FF2B5EF4-FFF2-40B4-BE49-F238E27FC236}">
                <a16:creationId xmlns:a16="http://schemas.microsoft.com/office/drawing/2014/main" id="{0CD49F6D-4A44-4EA1-BFAB-0EE05A46CDC3}"/>
              </a:ext>
            </a:extLst>
          </p:cNvPr>
          <p:cNvSpPr>
            <a:spLocks noChangeAspect="1"/>
          </p:cNvSpPr>
          <p:nvPr userDrawn="1"/>
        </p:nvSpPr>
        <p:spPr>
          <a:xfrm>
            <a:off x="7515176" y="2152880"/>
            <a:ext cx="1800000" cy="179999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2C9"/>
          </a:solidFill>
          <a:ln w="3175">
            <a:miter lim="400000"/>
          </a:ln>
        </p:spPr>
        <p:txBody>
          <a:bodyPr lIns="45719" rIns="45719" anchor="ctr"/>
          <a:lstStyle/>
          <a:p>
            <a:pPr lvl="0">
              <a:defRPr sz="3200">
                <a:solidFill>
                  <a:srgbClr val="FFFFFF"/>
                </a:solidFill>
              </a:defRPr>
            </a:pPr>
            <a:endParaRPr>
              <a:latin typeface="Source Sans Pro" panose="020B0503030403020204" pitchFamily="34" charset="77"/>
            </a:endParaRPr>
          </a:p>
        </p:txBody>
      </p:sp>
      <p:sp>
        <p:nvSpPr>
          <p:cNvPr id="14" name="Shape 1490">
            <a:extLst>
              <a:ext uri="{FF2B5EF4-FFF2-40B4-BE49-F238E27FC236}">
                <a16:creationId xmlns:a16="http://schemas.microsoft.com/office/drawing/2014/main" id="{20E4FF3F-5510-4325-8BD2-6B975A2A50BE}"/>
              </a:ext>
            </a:extLst>
          </p:cNvPr>
          <p:cNvSpPr>
            <a:spLocks noChangeAspect="1"/>
          </p:cNvSpPr>
          <p:nvPr userDrawn="1"/>
        </p:nvSpPr>
        <p:spPr>
          <a:xfrm>
            <a:off x="5183940" y="2152880"/>
            <a:ext cx="1800002" cy="180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2C9"/>
          </a:solidFill>
          <a:ln w="3175">
            <a:miter lim="400000"/>
          </a:ln>
        </p:spPr>
        <p:txBody>
          <a:bodyPr lIns="45719" rIns="45719" anchor="ctr"/>
          <a:lstStyle/>
          <a:p>
            <a:pPr lvl="0">
              <a:defRPr sz="3200">
                <a:solidFill>
                  <a:srgbClr val="FFFFFF"/>
                </a:solidFill>
              </a:defRPr>
            </a:pPr>
            <a:endParaRPr>
              <a:latin typeface="Source Sans Pro" panose="020B0503030403020204" pitchFamily="34" charset="77"/>
            </a:endParaRPr>
          </a:p>
        </p:txBody>
      </p:sp>
      <p:sp>
        <p:nvSpPr>
          <p:cNvPr id="16" name="Shape 1490">
            <a:extLst>
              <a:ext uri="{FF2B5EF4-FFF2-40B4-BE49-F238E27FC236}">
                <a16:creationId xmlns:a16="http://schemas.microsoft.com/office/drawing/2014/main" id="{F2B1843A-4AF1-4167-8CAA-1291AF2DEFE4}"/>
              </a:ext>
            </a:extLst>
          </p:cNvPr>
          <p:cNvSpPr>
            <a:spLocks noChangeAspect="1"/>
          </p:cNvSpPr>
          <p:nvPr userDrawn="1"/>
        </p:nvSpPr>
        <p:spPr>
          <a:xfrm>
            <a:off x="2852704" y="2152880"/>
            <a:ext cx="1800002" cy="180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2C9"/>
          </a:solidFill>
          <a:ln w="3175">
            <a:miter lim="400000"/>
          </a:ln>
        </p:spPr>
        <p:txBody>
          <a:bodyPr lIns="45719" rIns="45719" anchor="ctr"/>
          <a:lstStyle/>
          <a:p>
            <a:pPr lvl="0">
              <a:defRPr sz="3200">
                <a:solidFill>
                  <a:srgbClr val="FFFFFF"/>
                </a:solidFill>
              </a:defRPr>
            </a:pPr>
            <a:endParaRPr>
              <a:latin typeface="Source Sans Pro" panose="020B0503030403020204" pitchFamily="34" charset="77"/>
            </a:endParaRPr>
          </a:p>
        </p:txBody>
      </p:sp>
      <p:sp>
        <p:nvSpPr>
          <p:cNvPr id="18" name="Shape 1490">
            <a:extLst>
              <a:ext uri="{FF2B5EF4-FFF2-40B4-BE49-F238E27FC236}">
                <a16:creationId xmlns:a16="http://schemas.microsoft.com/office/drawing/2014/main" id="{3610DC39-9D40-4328-BF37-638CA1C8D34F}"/>
              </a:ext>
            </a:extLst>
          </p:cNvPr>
          <p:cNvSpPr>
            <a:spLocks noChangeAspect="1"/>
          </p:cNvSpPr>
          <p:nvPr userDrawn="1"/>
        </p:nvSpPr>
        <p:spPr>
          <a:xfrm>
            <a:off x="521468" y="2152880"/>
            <a:ext cx="1800002" cy="180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2C9"/>
          </a:solidFill>
          <a:ln w="3175">
            <a:miter lim="400000"/>
          </a:ln>
        </p:spPr>
        <p:txBody>
          <a:bodyPr lIns="45719" rIns="45719" anchor="ctr"/>
          <a:lstStyle/>
          <a:p>
            <a:pPr lvl="0">
              <a:defRPr sz="3200">
                <a:solidFill>
                  <a:srgbClr val="FFFFFF"/>
                </a:solidFill>
              </a:defRPr>
            </a:pPr>
            <a:endParaRPr>
              <a:latin typeface="Source Sans Pro" panose="020B0503030403020204" pitchFamily="34" charset="77"/>
            </a:endParaRPr>
          </a:p>
        </p:txBody>
      </p:sp>
      <p:sp>
        <p:nvSpPr>
          <p:cNvPr id="24" name="Eingebuchteter Richtungspfeil 7">
            <a:extLst>
              <a:ext uri="{FF2B5EF4-FFF2-40B4-BE49-F238E27FC236}">
                <a16:creationId xmlns:a16="http://schemas.microsoft.com/office/drawing/2014/main" id="{D72B937D-1059-43D2-9867-18AE3703E8B1}"/>
              </a:ext>
            </a:extLst>
          </p:cNvPr>
          <p:cNvSpPr/>
          <p:nvPr userDrawn="1"/>
        </p:nvSpPr>
        <p:spPr>
          <a:xfrm>
            <a:off x="2447855" y="2867914"/>
            <a:ext cx="275714" cy="498923"/>
          </a:xfrm>
          <a:prstGeom prst="chevron">
            <a:avLst>
              <a:gd name="adj" fmla="val 6143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Source Sans Pro" panose="020B0503030403020204" pitchFamily="34" charset="77"/>
            </a:endParaRPr>
          </a:p>
        </p:txBody>
      </p:sp>
      <p:sp>
        <p:nvSpPr>
          <p:cNvPr id="25" name="Eingebuchteter Richtungspfeil 54">
            <a:extLst>
              <a:ext uri="{FF2B5EF4-FFF2-40B4-BE49-F238E27FC236}">
                <a16:creationId xmlns:a16="http://schemas.microsoft.com/office/drawing/2014/main" id="{30CE219C-A8A4-414F-8D23-0F1C56B3B22A}"/>
              </a:ext>
            </a:extLst>
          </p:cNvPr>
          <p:cNvSpPr/>
          <p:nvPr userDrawn="1"/>
        </p:nvSpPr>
        <p:spPr>
          <a:xfrm>
            <a:off x="4791662" y="2867914"/>
            <a:ext cx="275714" cy="498923"/>
          </a:xfrm>
          <a:prstGeom prst="chevron">
            <a:avLst>
              <a:gd name="adj" fmla="val 6143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Source Sans Pro" panose="020B0503030403020204" pitchFamily="34" charset="77"/>
            </a:endParaRPr>
          </a:p>
        </p:txBody>
      </p:sp>
      <p:sp>
        <p:nvSpPr>
          <p:cNvPr id="26" name="Eingebuchteter Richtungspfeil 55">
            <a:extLst>
              <a:ext uri="{FF2B5EF4-FFF2-40B4-BE49-F238E27FC236}">
                <a16:creationId xmlns:a16="http://schemas.microsoft.com/office/drawing/2014/main" id="{57A52E96-CD3A-44DB-981E-11ABACC7B1D5}"/>
              </a:ext>
            </a:extLst>
          </p:cNvPr>
          <p:cNvSpPr/>
          <p:nvPr userDrawn="1"/>
        </p:nvSpPr>
        <p:spPr>
          <a:xfrm>
            <a:off x="7156489" y="2867914"/>
            <a:ext cx="275714" cy="498923"/>
          </a:xfrm>
          <a:prstGeom prst="chevron">
            <a:avLst>
              <a:gd name="adj" fmla="val 6143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Source Sans Pro" panose="020B0503030403020204" pitchFamily="34" charset="77"/>
            </a:endParaRPr>
          </a:p>
        </p:txBody>
      </p:sp>
      <p:sp>
        <p:nvSpPr>
          <p:cNvPr id="27" name="Eingebuchteter Richtungspfeil 57">
            <a:extLst>
              <a:ext uri="{FF2B5EF4-FFF2-40B4-BE49-F238E27FC236}">
                <a16:creationId xmlns:a16="http://schemas.microsoft.com/office/drawing/2014/main" id="{46F12093-4075-43C3-A5DF-B636FE2D6115}"/>
              </a:ext>
            </a:extLst>
          </p:cNvPr>
          <p:cNvSpPr/>
          <p:nvPr userDrawn="1"/>
        </p:nvSpPr>
        <p:spPr>
          <a:xfrm>
            <a:off x="9458254" y="2867914"/>
            <a:ext cx="275714" cy="498923"/>
          </a:xfrm>
          <a:prstGeom prst="chevron">
            <a:avLst>
              <a:gd name="adj" fmla="val 6143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latin typeface="Source Sans Pro" panose="020B0503030403020204" pitchFamily="34" charset="77"/>
            </a:endParaRPr>
          </a:p>
        </p:txBody>
      </p:sp>
      <p:sp>
        <p:nvSpPr>
          <p:cNvPr id="29" name="Oval 8">
            <a:extLst>
              <a:ext uri="{FF2B5EF4-FFF2-40B4-BE49-F238E27FC236}">
                <a16:creationId xmlns:a16="http://schemas.microsoft.com/office/drawing/2014/main" id="{145C2767-634F-44E5-A3D1-2409FE13EDE0}"/>
              </a:ext>
            </a:extLst>
          </p:cNvPr>
          <p:cNvSpPr/>
          <p:nvPr userDrawn="1"/>
        </p:nvSpPr>
        <p:spPr>
          <a:xfrm>
            <a:off x="515716" y="2045001"/>
            <a:ext cx="451945" cy="451945"/>
          </a:xfrm>
          <a:prstGeom prst="ellipse">
            <a:avLst/>
          </a:prstGeom>
          <a:solidFill>
            <a:schemeClr val="accent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b="1">
                <a:latin typeface="Source Sans Pro" panose="020B0503030403020204" pitchFamily="34" charset="77"/>
                <a:ea typeface="Open Sans Semibold" panose="020B0606030504020204" pitchFamily="34" charset="0"/>
                <a:cs typeface="Open Sans Semibold" panose="020B0606030504020204" pitchFamily="34" charset="0"/>
              </a:rPr>
              <a:t>1</a:t>
            </a:r>
          </a:p>
        </p:txBody>
      </p:sp>
      <p:sp>
        <p:nvSpPr>
          <p:cNvPr id="30" name="Oval 58">
            <a:extLst>
              <a:ext uri="{FF2B5EF4-FFF2-40B4-BE49-F238E27FC236}">
                <a16:creationId xmlns:a16="http://schemas.microsoft.com/office/drawing/2014/main" id="{8A4E46A8-5A19-4A10-BBA6-0DB2F659C66F}"/>
              </a:ext>
            </a:extLst>
          </p:cNvPr>
          <p:cNvSpPr/>
          <p:nvPr userDrawn="1"/>
        </p:nvSpPr>
        <p:spPr>
          <a:xfrm>
            <a:off x="2859523" y="2045001"/>
            <a:ext cx="451945" cy="451945"/>
          </a:xfrm>
          <a:prstGeom prst="ellipse">
            <a:avLst/>
          </a:prstGeom>
          <a:solidFill>
            <a:schemeClr val="accent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b="1">
                <a:latin typeface="Source Sans Pro" panose="020B0503030403020204" pitchFamily="34" charset="77"/>
                <a:ea typeface="Open Sans Semibold" panose="020B0606030504020204" pitchFamily="34" charset="0"/>
                <a:cs typeface="Open Sans Semibold" panose="020B0606030504020204" pitchFamily="34" charset="0"/>
              </a:rPr>
              <a:t>2</a:t>
            </a:r>
            <a:endParaRPr lang="de-DE" sz="2000">
              <a:latin typeface="Source Sans Pro" panose="020B0503030403020204" pitchFamily="34" charset="77"/>
            </a:endParaRPr>
          </a:p>
        </p:txBody>
      </p:sp>
      <p:sp>
        <p:nvSpPr>
          <p:cNvPr id="31" name="Oval 59">
            <a:extLst>
              <a:ext uri="{FF2B5EF4-FFF2-40B4-BE49-F238E27FC236}">
                <a16:creationId xmlns:a16="http://schemas.microsoft.com/office/drawing/2014/main" id="{A4981A58-B04D-4C76-9ED5-C89617F0DEAC}"/>
              </a:ext>
            </a:extLst>
          </p:cNvPr>
          <p:cNvSpPr/>
          <p:nvPr userDrawn="1"/>
        </p:nvSpPr>
        <p:spPr>
          <a:xfrm>
            <a:off x="5192820" y="2045001"/>
            <a:ext cx="451945" cy="451945"/>
          </a:xfrm>
          <a:prstGeom prst="ellipse">
            <a:avLst/>
          </a:prstGeom>
          <a:solidFill>
            <a:schemeClr val="accent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b="1">
                <a:latin typeface="Source Sans Pro" panose="020B0503030403020204" pitchFamily="34" charset="77"/>
                <a:ea typeface="Open Sans Semibold" panose="020B0606030504020204" pitchFamily="34" charset="0"/>
                <a:cs typeface="Open Sans Semibold" panose="020B0606030504020204" pitchFamily="34" charset="0"/>
              </a:rPr>
              <a:t>3</a:t>
            </a:r>
          </a:p>
        </p:txBody>
      </p:sp>
      <p:sp>
        <p:nvSpPr>
          <p:cNvPr id="32" name="Oval 60">
            <a:extLst>
              <a:ext uri="{FF2B5EF4-FFF2-40B4-BE49-F238E27FC236}">
                <a16:creationId xmlns:a16="http://schemas.microsoft.com/office/drawing/2014/main" id="{45CA783C-0452-45D3-A375-07F75CF368DD}"/>
              </a:ext>
            </a:extLst>
          </p:cNvPr>
          <p:cNvSpPr/>
          <p:nvPr userDrawn="1"/>
        </p:nvSpPr>
        <p:spPr>
          <a:xfrm>
            <a:off x="7505096" y="2045001"/>
            <a:ext cx="451945" cy="451945"/>
          </a:xfrm>
          <a:prstGeom prst="ellipse">
            <a:avLst/>
          </a:prstGeom>
          <a:solidFill>
            <a:schemeClr val="accent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b="1">
                <a:latin typeface="Source Sans Pro" panose="020B0503030403020204" pitchFamily="34" charset="77"/>
                <a:ea typeface="Open Sans Semibold" panose="020B0606030504020204" pitchFamily="34" charset="0"/>
                <a:cs typeface="Open Sans Semibold" panose="020B0606030504020204" pitchFamily="34" charset="0"/>
              </a:rPr>
              <a:t>4</a:t>
            </a:r>
          </a:p>
        </p:txBody>
      </p:sp>
      <p:sp>
        <p:nvSpPr>
          <p:cNvPr id="33" name="Oval 61">
            <a:extLst>
              <a:ext uri="{FF2B5EF4-FFF2-40B4-BE49-F238E27FC236}">
                <a16:creationId xmlns:a16="http://schemas.microsoft.com/office/drawing/2014/main" id="{A3D6361B-B726-4C70-8E6E-20AE6E0E1209}"/>
              </a:ext>
            </a:extLst>
          </p:cNvPr>
          <p:cNvSpPr/>
          <p:nvPr userDrawn="1"/>
        </p:nvSpPr>
        <p:spPr>
          <a:xfrm>
            <a:off x="9848903" y="2045001"/>
            <a:ext cx="451945" cy="451945"/>
          </a:xfrm>
          <a:prstGeom prst="ellipse">
            <a:avLst/>
          </a:prstGeom>
          <a:solidFill>
            <a:schemeClr val="accent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a:latin typeface="Source Sans Pro" panose="020B0503030403020204" pitchFamily="34" charset="77"/>
                <a:ea typeface="Open Sans Semibold" panose="020B0606030504020204" pitchFamily="34" charset="0"/>
                <a:cs typeface="Open Sans Semibold" panose="020B0606030504020204" pitchFamily="34" charset="0"/>
              </a:rPr>
              <a:t>5</a:t>
            </a:r>
          </a:p>
        </p:txBody>
      </p:sp>
      <p:sp>
        <p:nvSpPr>
          <p:cNvPr id="44" name="Textplatzhalter 2">
            <a:extLst>
              <a:ext uri="{FF2B5EF4-FFF2-40B4-BE49-F238E27FC236}">
                <a16:creationId xmlns:a16="http://schemas.microsoft.com/office/drawing/2014/main" id="{22AB3DBC-6BC9-4301-A1EC-8757706B4AEB}"/>
              </a:ext>
            </a:extLst>
          </p:cNvPr>
          <p:cNvSpPr>
            <a:spLocks noGrp="1"/>
          </p:cNvSpPr>
          <p:nvPr>
            <p:ph type="body" sz="quarter" idx="25" hasCustomPrompt="1"/>
          </p:nvPr>
        </p:nvSpPr>
        <p:spPr>
          <a:xfrm>
            <a:off x="537450" y="4230393"/>
            <a:ext cx="1795330" cy="779798"/>
          </a:xfrm>
        </p:spPr>
        <p:txBody>
          <a:bodyPr/>
          <a:lstStyle>
            <a:lvl1pPr marL="0" indent="0" algn="ctr">
              <a:buNone/>
              <a:defRPr sz="1800" b="1">
                <a:solidFill>
                  <a:schemeClr val="tx1"/>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Text</a:t>
            </a:r>
          </a:p>
        </p:txBody>
      </p:sp>
      <p:sp>
        <p:nvSpPr>
          <p:cNvPr id="45" name="Textplatzhalter 2">
            <a:extLst>
              <a:ext uri="{FF2B5EF4-FFF2-40B4-BE49-F238E27FC236}">
                <a16:creationId xmlns:a16="http://schemas.microsoft.com/office/drawing/2014/main" id="{B6D3B10E-FBC0-4D61-9EFC-8FE0AD867C4D}"/>
              </a:ext>
            </a:extLst>
          </p:cNvPr>
          <p:cNvSpPr>
            <a:spLocks noGrp="1"/>
          </p:cNvSpPr>
          <p:nvPr>
            <p:ph type="body" sz="quarter" idx="26" hasCustomPrompt="1"/>
          </p:nvPr>
        </p:nvSpPr>
        <p:spPr>
          <a:xfrm>
            <a:off x="2852704" y="4230393"/>
            <a:ext cx="1795330" cy="779798"/>
          </a:xfrm>
        </p:spPr>
        <p:txBody>
          <a:bodyPr/>
          <a:lstStyle>
            <a:lvl1pPr marL="0" indent="0" algn="ctr">
              <a:buNone/>
              <a:defRPr sz="1800" b="1">
                <a:solidFill>
                  <a:schemeClr val="tx1"/>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Text</a:t>
            </a:r>
          </a:p>
        </p:txBody>
      </p:sp>
      <p:sp>
        <p:nvSpPr>
          <p:cNvPr id="46" name="Textplatzhalter 2">
            <a:extLst>
              <a:ext uri="{FF2B5EF4-FFF2-40B4-BE49-F238E27FC236}">
                <a16:creationId xmlns:a16="http://schemas.microsoft.com/office/drawing/2014/main" id="{A2529285-CEE6-41A3-9C31-A695DAF0B203}"/>
              </a:ext>
            </a:extLst>
          </p:cNvPr>
          <p:cNvSpPr>
            <a:spLocks noGrp="1"/>
          </p:cNvSpPr>
          <p:nvPr>
            <p:ph type="body" sz="quarter" idx="27" hasCustomPrompt="1"/>
          </p:nvPr>
        </p:nvSpPr>
        <p:spPr>
          <a:xfrm>
            <a:off x="5183940" y="4241075"/>
            <a:ext cx="1795330" cy="779798"/>
          </a:xfrm>
        </p:spPr>
        <p:txBody>
          <a:bodyPr/>
          <a:lstStyle>
            <a:lvl1pPr marL="0" indent="0" algn="ctr">
              <a:buNone/>
              <a:defRPr sz="1800" b="1">
                <a:solidFill>
                  <a:schemeClr val="tx1"/>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Text</a:t>
            </a:r>
          </a:p>
        </p:txBody>
      </p:sp>
      <p:sp>
        <p:nvSpPr>
          <p:cNvPr id="47" name="Textplatzhalter 2">
            <a:extLst>
              <a:ext uri="{FF2B5EF4-FFF2-40B4-BE49-F238E27FC236}">
                <a16:creationId xmlns:a16="http://schemas.microsoft.com/office/drawing/2014/main" id="{5932458F-B3B4-4770-A4DD-8DC9A5908FB2}"/>
              </a:ext>
            </a:extLst>
          </p:cNvPr>
          <p:cNvSpPr>
            <a:spLocks noGrp="1"/>
          </p:cNvSpPr>
          <p:nvPr>
            <p:ph type="body" sz="quarter" idx="28" hasCustomPrompt="1"/>
          </p:nvPr>
        </p:nvSpPr>
        <p:spPr>
          <a:xfrm>
            <a:off x="7515176" y="4241075"/>
            <a:ext cx="1795330" cy="779798"/>
          </a:xfrm>
        </p:spPr>
        <p:txBody>
          <a:bodyPr/>
          <a:lstStyle>
            <a:lvl1pPr marL="0" indent="0" algn="ctr">
              <a:buNone/>
              <a:defRPr sz="1800" b="1">
                <a:solidFill>
                  <a:schemeClr val="tx1"/>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Text</a:t>
            </a:r>
          </a:p>
        </p:txBody>
      </p:sp>
      <p:sp>
        <p:nvSpPr>
          <p:cNvPr id="48" name="Textplatzhalter 2">
            <a:extLst>
              <a:ext uri="{FF2B5EF4-FFF2-40B4-BE49-F238E27FC236}">
                <a16:creationId xmlns:a16="http://schemas.microsoft.com/office/drawing/2014/main" id="{2B23483B-0A65-43D0-AFCC-3B9359CAB427}"/>
              </a:ext>
            </a:extLst>
          </p:cNvPr>
          <p:cNvSpPr>
            <a:spLocks noGrp="1"/>
          </p:cNvSpPr>
          <p:nvPr>
            <p:ph type="body" sz="quarter" idx="29" hasCustomPrompt="1"/>
          </p:nvPr>
        </p:nvSpPr>
        <p:spPr>
          <a:xfrm>
            <a:off x="9848746" y="4230393"/>
            <a:ext cx="1795330" cy="779798"/>
          </a:xfrm>
        </p:spPr>
        <p:txBody>
          <a:bodyPr/>
          <a:lstStyle>
            <a:lvl1pPr marL="0" indent="0" algn="ctr">
              <a:buNone/>
              <a:defRPr sz="1800" b="1">
                <a:solidFill>
                  <a:schemeClr val="tx1"/>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Text</a:t>
            </a:r>
          </a:p>
        </p:txBody>
      </p:sp>
    </p:spTree>
    <p:extLst>
      <p:ext uri="{BB962C8B-B14F-4D97-AF65-F5344CB8AC3E}">
        <p14:creationId xmlns:p14="http://schemas.microsoft.com/office/powerpoint/2010/main" val="168513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lines_Text_Bild">
    <p:spTree>
      <p:nvGrpSpPr>
        <p:cNvPr id="1" name=""/>
        <p:cNvGrpSpPr/>
        <p:nvPr/>
      </p:nvGrpSpPr>
      <p:grpSpPr>
        <a:xfrm>
          <a:off x="0" y="0"/>
          <a:ext cx="0" cy="0"/>
          <a:chOff x="0" y="0"/>
          <a:chExt cx="0" cy="0"/>
        </a:xfrm>
      </p:grpSpPr>
      <p:pic>
        <p:nvPicPr>
          <p:cNvPr id="10" name="Grafik 9" descr="Ein Bild, das Text, Uhr, Messanzeige enthält.&#10;&#10;Automatisch generierte Beschreibung">
            <a:extLst>
              <a:ext uri="{FF2B5EF4-FFF2-40B4-BE49-F238E27FC236}">
                <a16:creationId xmlns:a16="http://schemas.microsoft.com/office/drawing/2014/main" id="{0B20F301-5FA9-494D-8A9F-CCCCFA0566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9225" y="6325200"/>
            <a:ext cx="698419" cy="260604"/>
          </a:xfrm>
          <a:prstGeom prst="rect">
            <a:avLst/>
          </a:prstGeom>
        </p:spPr>
      </p:pic>
      <p:sp>
        <p:nvSpPr>
          <p:cNvPr id="3" name="Textplatzhalter 2">
            <a:extLst>
              <a:ext uri="{FF2B5EF4-FFF2-40B4-BE49-F238E27FC236}">
                <a16:creationId xmlns:a16="http://schemas.microsoft.com/office/drawing/2014/main" id="{69BF078A-4D27-AD4F-ABC7-35130B6A1238}"/>
              </a:ext>
            </a:extLst>
          </p:cNvPr>
          <p:cNvSpPr>
            <a:spLocks noGrp="1"/>
          </p:cNvSpPr>
          <p:nvPr>
            <p:ph type="body" sz="quarter" idx="20" hasCustomPrompt="1"/>
          </p:nvPr>
        </p:nvSpPr>
        <p:spPr>
          <a:xfrm>
            <a:off x="521468" y="380842"/>
            <a:ext cx="10652944" cy="264271"/>
          </a:xfrm>
        </p:spPr>
        <p:txBody>
          <a:bodyPr/>
          <a:lstStyle>
            <a:lvl1pPr marL="0" indent="0">
              <a:buNone/>
              <a:defRPr sz="1400">
                <a:solidFill>
                  <a:schemeClr val="tx1"/>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Head 1</a:t>
            </a:r>
          </a:p>
        </p:txBody>
      </p:sp>
      <p:sp>
        <p:nvSpPr>
          <p:cNvPr id="15" name="Textplatzhalter 2">
            <a:extLst>
              <a:ext uri="{FF2B5EF4-FFF2-40B4-BE49-F238E27FC236}">
                <a16:creationId xmlns:a16="http://schemas.microsoft.com/office/drawing/2014/main" id="{47260A26-4D50-EF4D-BA39-89368C51FDFF}"/>
              </a:ext>
            </a:extLst>
          </p:cNvPr>
          <p:cNvSpPr>
            <a:spLocks noGrp="1"/>
          </p:cNvSpPr>
          <p:nvPr>
            <p:ph type="body" sz="quarter" idx="21" hasCustomPrompt="1"/>
          </p:nvPr>
        </p:nvSpPr>
        <p:spPr>
          <a:xfrm>
            <a:off x="521468" y="645113"/>
            <a:ext cx="10652945" cy="403215"/>
          </a:xfrm>
        </p:spPr>
        <p:txBody>
          <a:bodyPr bIns="0"/>
          <a:lstStyle>
            <a:lvl1pPr marL="0" indent="0">
              <a:buNone/>
              <a:defRPr sz="3200" b="0" i="0">
                <a:solidFill>
                  <a:srgbClr val="003764"/>
                </a:solidFill>
                <a:latin typeface="Source Sans Pro" panose="020B0503030403020204" pitchFamily="34" charset="77"/>
                <a:ea typeface="Open Sans Semibold" panose="020B0606030504020204" pitchFamily="34" charset="0"/>
                <a:cs typeface="Open Sans Semibold" panose="020B0606030504020204" pitchFamily="34" charset="0"/>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de-DE"/>
              <a:t>Head 1</a:t>
            </a:r>
          </a:p>
        </p:txBody>
      </p:sp>
      <p:cxnSp>
        <p:nvCxnSpPr>
          <p:cNvPr id="11" name="Gerade Verbindung 10">
            <a:extLst>
              <a:ext uri="{FF2B5EF4-FFF2-40B4-BE49-F238E27FC236}">
                <a16:creationId xmlns:a16="http://schemas.microsoft.com/office/drawing/2014/main" id="{8DC3A8DB-B7B9-3249-8EB5-A92A2D98E0F6}"/>
              </a:ext>
            </a:extLst>
          </p:cNvPr>
          <p:cNvCxnSpPr>
            <a:cxnSpLocks/>
          </p:cNvCxnSpPr>
          <p:nvPr userDrawn="1"/>
        </p:nvCxnSpPr>
        <p:spPr>
          <a:xfrm>
            <a:off x="-14514" y="1351291"/>
            <a:ext cx="4572000" cy="0"/>
          </a:xfrm>
          <a:prstGeom prst="line">
            <a:avLst/>
          </a:prstGeom>
          <a:ln w="63500" cap="rnd" cmpd="sng">
            <a:solidFill>
              <a:srgbClr val="00B2C9"/>
            </a:solidFill>
            <a:prstDash val="solid"/>
          </a:ln>
        </p:spPr>
        <p:style>
          <a:lnRef idx="1">
            <a:schemeClr val="accent1"/>
          </a:lnRef>
          <a:fillRef idx="0">
            <a:schemeClr val="accent1"/>
          </a:fillRef>
          <a:effectRef idx="0">
            <a:schemeClr val="accent1"/>
          </a:effectRef>
          <a:fontRef idx="minor">
            <a:schemeClr val="tx1"/>
          </a:fontRef>
        </p:style>
      </p:cxnSp>
      <p:sp>
        <p:nvSpPr>
          <p:cNvPr id="4" name="Bildplatzhalter 3">
            <a:extLst>
              <a:ext uri="{FF2B5EF4-FFF2-40B4-BE49-F238E27FC236}">
                <a16:creationId xmlns:a16="http://schemas.microsoft.com/office/drawing/2014/main" id="{B88A56B3-96EC-104F-98B5-B1DEEC1D9AE0}"/>
              </a:ext>
            </a:extLst>
          </p:cNvPr>
          <p:cNvSpPr>
            <a:spLocks noGrp="1"/>
          </p:cNvSpPr>
          <p:nvPr>
            <p:ph type="pic" sz="quarter" idx="22"/>
          </p:nvPr>
        </p:nvSpPr>
        <p:spPr>
          <a:xfrm>
            <a:off x="5595938" y="1320800"/>
            <a:ext cx="6596062" cy="4586287"/>
          </a:xfrm>
          <a:solidFill>
            <a:schemeClr val="bg1">
              <a:lumMod val="95000"/>
            </a:schemeClr>
          </a:solidFill>
        </p:spPr>
        <p:txBody>
          <a:bodyPr/>
          <a:lstStyle>
            <a:lvl1pPr marL="0" indent="0">
              <a:buNone/>
              <a:defRPr/>
            </a:lvl1pPr>
          </a:lstStyle>
          <a:p>
            <a:endParaRPr lang="de-DE"/>
          </a:p>
        </p:txBody>
      </p:sp>
      <p:sp>
        <p:nvSpPr>
          <p:cNvPr id="9" name="Textplatzhalter 8">
            <a:extLst>
              <a:ext uri="{FF2B5EF4-FFF2-40B4-BE49-F238E27FC236}">
                <a16:creationId xmlns:a16="http://schemas.microsoft.com/office/drawing/2014/main" id="{2D481064-B35C-A442-9E95-F987366B4275}"/>
              </a:ext>
            </a:extLst>
          </p:cNvPr>
          <p:cNvSpPr>
            <a:spLocks noGrp="1"/>
          </p:cNvSpPr>
          <p:nvPr>
            <p:ph type="body" sz="quarter" idx="23" hasCustomPrompt="1"/>
          </p:nvPr>
        </p:nvSpPr>
        <p:spPr>
          <a:xfrm>
            <a:off x="521468" y="1662909"/>
            <a:ext cx="3919537" cy="361950"/>
          </a:xfrm>
        </p:spPr>
        <p:txBody>
          <a:bodyPr/>
          <a:lstStyle>
            <a:lvl1pPr marL="0" indent="0">
              <a:buNone/>
              <a:defRPr sz="2000" b="1" i="0">
                <a:solidFill>
                  <a:srgbClr val="00B2C9"/>
                </a:solidFill>
                <a:latin typeface="Source Sans Pro Semibold" panose="020B0503030403020204" pitchFamily="34" charset="77"/>
                <a:ea typeface="Open Sans Semibold" panose="020B0606030504020204" pitchFamily="34" charset="0"/>
                <a:cs typeface="Open Sans Semibold" panose="020B0606030504020204" pitchFamily="34" charset="0"/>
              </a:defRPr>
            </a:lvl1pPr>
            <a:lvl2pPr marL="0" indent="0">
              <a:buNone/>
              <a:defRPr/>
            </a:lvl2pPr>
          </a:lstStyle>
          <a:p>
            <a:pPr lvl="0"/>
            <a:r>
              <a:rPr lang="de-DE"/>
              <a:t>Thema</a:t>
            </a:r>
          </a:p>
        </p:txBody>
      </p:sp>
      <p:sp>
        <p:nvSpPr>
          <p:cNvPr id="14" name="Textplatzhalter 13">
            <a:extLst>
              <a:ext uri="{FF2B5EF4-FFF2-40B4-BE49-F238E27FC236}">
                <a16:creationId xmlns:a16="http://schemas.microsoft.com/office/drawing/2014/main" id="{87D9A1F1-1C32-914A-95E1-80E92710766F}"/>
              </a:ext>
            </a:extLst>
          </p:cNvPr>
          <p:cNvSpPr>
            <a:spLocks noGrp="1"/>
          </p:cNvSpPr>
          <p:nvPr>
            <p:ph type="body" sz="quarter" idx="25" hasCustomPrompt="1"/>
          </p:nvPr>
        </p:nvSpPr>
        <p:spPr>
          <a:xfrm>
            <a:off x="521468" y="2214563"/>
            <a:ext cx="4568825" cy="3692525"/>
          </a:xfrm>
        </p:spPr>
        <p:txBody>
          <a:bodyPr/>
          <a:lstStyle/>
          <a:p>
            <a:pPr lvl="0"/>
            <a:r>
              <a:rPr lang="de-DE"/>
              <a:t>Fließtext</a:t>
            </a:r>
          </a:p>
        </p:txBody>
      </p:sp>
      <p:sp>
        <p:nvSpPr>
          <p:cNvPr id="16" name="Foliennummernplatzhalter 17">
            <a:extLst>
              <a:ext uri="{FF2B5EF4-FFF2-40B4-BE49-F238E27FC236}">
                <a16:creationId xmlns:a16="http://schemas.microsoft.com/office/drawing/2014/main" id="{3BC7B548-3FE8-3B41-8D12-1FD4C43B8DF0}"/>
              </a:ext>
            </a:extLst>
          </p:cNvPr>
          <p:cNvSpPr>
            <a:spLocks noGrp="1"/>
          </p:cNvSpPr>
          <p:nvPr>
            <p:ph type="sldNum" sz="quarter" idx="24"/>
          </p:nvPr>
        </p:nvSpPr>
        <p:spPr>
          <a:xfrm>
            <a:off x="10664825" y="6355589"/>
            <a:ext cx="1017950" cy="365125"/>
          </a:xfrm>
        </p:spPr>
        <p:txBody>
          <a:bodyPr lIns="0" tIns="0" rIns="0" bIns="0"/>
          <a:lstStyle>
            <a:lvl1pPr>
              <a:defRPr b="0" i="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1pPr>
          </a:lstStyle>
          <a:p>
            <a:fld id="{3134CBD9-EA76-4F21-A540-FC6942B3DDFE}" type="slidenum">
              <a:rPr lang="en-US" smtClean="0"/>
              <a:pPr/>
              <a:t>‹Nr.›</a:t>
            </a:fld>
            <a:endParaRPr lang="en-US"/>
          </a:p>
        </p:txBody>
      </p:sp>
    </p:spTree>
    <p:extLst>
      <p:ext uri="{BB962C8B-B14F-4D97-AF65-F5344CB8AC3E}">
        <p14:creationId xmlns:p14="http://schemas.microsoft.com/office/powerpoint/2010/main" val="2012371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2764" y="404813"/>
            <a:ext cx="11169650" cy="674687"/>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512763" y="1825625"/>
            <a:ext cx="11169650" cy="4081463"/>
          </a:xfrm>
          <a:prstGeom prst="rect">
            <a:avLst/>
          </a:prstGeom>
        </p:spPr>
        <p:txBody>
          <a:bodyPr vert="horz" lIns="0" tIns="0" rIns="0" bIns="18000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Source Sans Pro Light" panose="020B0403030403020204" pitchFamily="34" charset="77"/>
              </a:defRPr>
            </a:lvl1pPr>
          </a:lstStyle>
          <a:p>
            <a:fld id="{8D9F0DC4-0537-C140-AEA3-F7811791F813}" type="datetime1">
              <a:rPr lang="de-DE" smtClean="0"/>
              <a:pPr/>
              <a:t>06.09.2022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Light" panose="020B0403030403020204" pitchFamily="34" charset="77"/>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Light" panose="020B0403030403020204" pitchFamily="34" charset="77"/>
              </a:defRPr>
            </a:lvl1pPr>
          </a:lstStyle>
          <a:p>
            <a:fld id="{3134CBD9-EA76-4F21-A540-FC6942B3DDFE}" type="slidenum">
              <a:rPr lang="en-US" smtClean="0"/>
              <a:pPr/>
              <a:t>‹Nr.›</a:t>
            </a:fld>
            <a:endParaRPr lang="en-US"/>
          </a:p>
        </p:txBody>
      </p:sp>
    </p:spTree>
    <p:extLst>
      <p:ext uri="{BB962C8B-B14F-4D97-AF65-F5344CB8AC3E}">
        <p14:creationId xmlns:p14="http://schemas.microsoft.com/office/powerpoint/2010/main" val="3250872157"/>
      </p:ext>
    </p:extLst>
  </p:cSld>
  <p:clrMap bg1="lt1" tx1="dk1" bg2="lt2" tx2="dk2" accent1="accent1" accent2="accent2" accent3="accent3" accent4="accent4" accent5="accent5" accent6="accent6" hlink="hlink" folHlink="folHlink"/>
  <p:sldLayoutIdLst>
    <p:sldLayoutId id="2147483692" r:id="rId1"/>
    <p:sldLayoutId id="2147483663" r:id="rId2"/>
    <p:sldLayoutId id="2147483686" r:id="rId3"/>
    <p:sldLayoutId id="2147483693" r:id="rId4"/>
    <p:sldLayoutId id="2147483695" r:id="rId5"/>
    <p:sldLayoutId id="2147483687" r:id="rId6"/>
    <p:sldLayoutId id="2147483694" r:id="rId7"/>
    <p:sldLayoutId id="2147483696" r:id="rId8"/>
    <p:sldLayoutId id="2147483688" r:id="rId9"/>
    <p:sldLayoutId id="2147483689" r:id="rId10"/>
    <p:sldLayoutId id="2147483698" r:id="rId11"/>
    <p:sldLayoutId id="2147483690" r:id="rId12"/>
    <p:sldLayoutId id="2147483697" r:id="rId13"/>
    <p:sldLayoutId id="2147483678" r:id="rId14"/>
    <p:sldLayoutId id="2147483662" r:id="rId15"/>
  </p:sldLayoutIdLst>
  <p:hf hdr="0" ftr="0" dt="0"/>
  <p:txStyles>
    <p:titleStyle>
      <a:lvl1pPr algn="l" defTabSz="914400" rtl="0" eaLnBrk="1" latinLnBrk="0" hangingPunct="1">
        <a:lnSpc>
          <a:spcPct val="100000"/>
        </a:lnSpc>
        <a:spcBef>
          <a:spcPct val="0"/>
        </a:spcBef>
        <a:buNone/>
        <a:defRPr sz="4400" kern="1200">
          <a:solidFill>
            <a:schemeClr val="bg1"/>
          </a:solidFill>
          <a:latin typeface="Source Sans Pro" panose="020B0503030403020204" pitchFamily="34" charset="77"/>
          <a:ea typeface="+mj-ea"/>
          <a:cs typeface="+mj-cs"/>
        </a:defRPr>
      </a:lvl1pPr>
    </p:titleStyle>
    <p:bodyStyle>
      <a:lvl1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1pPr>
      <a:lvl2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2pPr>
      <a:lvl3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3pPr>
      <a:lvl4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4pPr>
      <a:lvl5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2" userDrawn="1">
          <p15:clr>
            <a:srgbClr val="F26B43"/>
          </p15:clr>
        </p15:guide>
        <p15:guide id="2" pos="1279" userDrawn="1">
          <p15:clr>
            <a:srgbClr val="F26B43"/>
          </p15:clr>
        </p15:guide>
        <p15:guide id="3" pos="1920" userDrawn="1">
          <p15:clr>
            <a:srgbClr val="F26B43"/>
          </p15:clr>
        </p15:guide>
        <p15:guide id="4" pos="2559" userDrawn="1">
          <p15:clr>
            <a:srgbClr val="F26B43"/>
          </p15:clr>
        </p15:guide>
        <p15:guide id="5" pos="3201" userDrawn="1">
          <p15:clr>
            <a:srgbClr val="F26B43"/>
          </p15:clr>
        </p15:guide>
        <p15:guide id="6" pos="7038" userDrawn="1">
          <p15:clr>
            <a:srgbClr val="F26B43"/>
          </p15:clr>
        </p15:guide>
        <p15:guide id="7" pos="6402" userDrawn="1">
          <p15:clr>
            <a:srgbClr val="F26B43"/>
          </p15:clr>
        </p15:guide>
        <p15:guide id="8" pos="5760" userDrawn="1">
          <p15:clr>
            <a:srgbClr val="F26B43"/>
          </p15:clr>
        </p15:guide>
        <p15:guide id="9" pos="5118" userDrawn="1">
          <p15:clr>
            <a:srgbClr val="F26B43"/>
          </p15:clr>
        </p15:guide>
        <p15:guide id="10" pos="4481" userDrawn="1">
          <p15:clr>
            <a:srgbClr val="F26B43"/>
          </p15:clr>
        </p15:guide>
        <p15:guide id="11" pos="3840" userDrawn="1">
          <p15:clr>
            <a:srgbClr val="F26B43"/>
          </p15:clr>
        </p15:guide>
        <p15:guide id="12" pos="3525" userDrawn="1">
          <p15:clr>
            <a:srgbClr val="F26B43"/>
          </p15:clr>
        </p15:guide>
        <p15:guide id="13" pos="2880" userDrawn="1">
          <p15:clr>
            <a:srgbClr val="F26B43"/>
          </p15:clr>
        </p15:guide>
        <p15:guide id="14" pos="2244" userDrawn="1">
          <p15:clr>
            <a:srgbClr val="F26B43"/>
          </p15:clr>
        </p15:guide>
        <p15:guide id="15" pos="1604" userDrawn="1">
          <p15:clr>
            <a:srgbClr val="F26B43"/>
          </p15:clr>
        </p15:guide>
        <p15:guide id="16" pos="958" userDrawn="1">
          <p15:clr>
            <a:srgbClr val="F26B43"/>
          </p15:clr>
        </p15:guide>
        <p15:guide id="17" pos="323" userDrawn="1">
          <p15:clr>
            <a:srgbClr val="F26B43"/>
          </p15:clr>
        </p15:guide>
        <p15:guide id="18" pos="4161" userDrawn="1">
          <p15:clr>
            <a:srgbClr val="F26B43"/>
          </p15:clr>
        </p15:guide>
        <p15:guide id="19" pos="4797" userDrawn="1">
          <p15:clr>
            <a:srgbClr val="F26B43"/>
          </p15:clr>
        </p15:guide>
        <p15:guide id="20" pos="5450" userDrawn="1">
          <p15:clr>
            <a:srgbClr val="F26B43"/>
          </p15:clr>
        </p15:guide>
        <p15:guide id="21" pos="6083" userDrawn="1">
          <p15:clr>
            <a:srgbClr val="F26B43"/>
          </p15:clr>
        </p15:guide>
        <p15:guide id="22" pos="6718" userDrawn="1">
          <p15:clr>
            <a:srgbClr val="F26B43"/>
          </p15:clr>
        </p15:guide>
        <p15:guide id="23" pos="7359" userDrawn="1">
          <p15:clr>
            <a:srgbClr val="F26B43"/>
          </p15:clr>
        </p15:guide>
        <p15:guide id="24" orient="horz" pos="255" userDrawn="1">
          <p15:clr>
            <a:srgbClr val="F26B43"/>
          </p15:clr>
        </p15:guide>
        <p15:guide id="25" orient="horz" pos="680" userDrawn="1">
          <p15:clr>
            <a:srgbClr val="F26B43"/>
          </p15:clr>
        </p15:guide>
        <p15:guide id="26" orient="horz" pos="1071" userDrawn="1">
          <p15:clr>
            <a:srgbClr val="F26B43"/>
          </p15:clr>
        </p15:guide>
        <p15:guide id="27" orient="horz" pos="3974" userDrawn="1">
          <p15:clr>
            <a:srgbClr val="F26B43"/>
          </p15:clr>
        </p15:guide>
        <p15:guide id="28" orient="horz" pos="372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www.oracle.com/java/technologies/downloads/"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hyperlink" Target="https://www.eclipse.org/download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33.xml"/><Relationship Id="rId1" Type="http://schemas.openxmlformats.org/officeDocument/2006/relationships/slideLayout" Target="../slideLayouts/slideLayout9.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9.xml"/><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9.xml"/><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notesSlide" Target="../notesSlides/notesSlide37.xml"/><Relationship Id="rId1" Type="http://schemas.openxmlformats.org/officeDocument/2006/relationships/slideLayout" Target="../slideLayouts/slideLayout9.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notesSlide" Target="../notesSlides/notesSlide38.xml"/><Relationship Id="rId1" Type="http://schemas.openxmlformats.org/officeDocument/2006/relationships/slideLayout" Target="../slideLayouts/slideLayout9.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notesSlide" Target="../notesSlides/notesSlide39.xml"/><Relationship Id="rId1" Type="http://schemas.openxmlformats.org/officeDocument/2006/relationships/slideLayout" Target="../slideLayouts/slideLayout9.xml"/><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notesSlide" Target="../notesSlides/notesSlide40.xml"/><Relationship Id="rId1" Type="http://schemas.openxmlformats.org/officeDocument/2006/relationships/slideLayout" Target="../slideLayouts/slideLayout9.xml"/><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9.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3" Type="http://schemas.openxmlformats.org/officeDocument/2006/relationships/image" Target="../media/image49.GIF"/><Relationship Id="rId2" Type="http://schemas.openxmlformats.org/officeDocument/2006/relationships/notesSlide" Target="../notesSlides/notesSlide42.xml"/><Relationship Id="rId1" Type="http://schemas.openxmlformats.org/officeDocument/2006/relationships/slideLayout" Target="../slideLayouts/slideLayout9.xml"/><Relationship Id="rId4" Type="http://schemas.openxmlformats.org/officeDocument/2006/relationships/image" Target="../media/image41.png"/></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3.xml"/><Relationship Id="rId1" Type="http://schemas.openxmlformats.org/officeDocument/2006/relationships/slideLayout" Target="../slideLayouts/slideLayout9.xml"/><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4.xml"/><Relationship Id="rId1" Type="http://schemas.openxmlformats.org/officeDocument/2006/relationships/slideLayout" Target="../slideLayouts/slideLayout9.xml"/><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5.xml"/><Relationship Id="rId1" Type="http://schemas.openxmlformats.org/officeDocument/2006/relationships/slideLayout" Target="../slideLayouts/slideLayout9.xml"/><Relationship Id="rId5" Type="http://schemas.openxmlformats.org/officeDocument/2006/relationships/image" Target="../media/image41.png"/><Relationship Id="rId4" Type="http://schemas.openxmlformats.org/officeDocument/2006/relationships/image" Target="../media/image53.png"/></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6.xml"/><Relationship Id="rId1" Type="http://schemas.openxmlformats.org/officeDocument/2006/relationships/slideLayout" Target="../slideLayouts/slideLayout9.xml"/><Relationship Id="rId5" Type="http://schemas.openxmlformats.org/officeDocument/2006/relationships/image" Target="../media/image41.png"/><Relationship Id="rId4" Type="http://schemas.openxmlformats.org/officeDocument/2006/relationships/image" Target="../media/image55.png"/></Relationships>
</file>

<file path=ppt/slides/_rels/slide4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7.xml"/><Relationship Id="rId1" Type="http://schemas.openxmlformats.org/officeDocument/2006/relationships/slideLayout" Target="../slideLayouts/slideLayout9.xml"/><Relationship Id="rId6" Type="http://schemas.openxmlformats.org/officeDocument/2006/relationships/image" Target="../media/image41.png"/><Relationship Id="rId5" Type="http://schemas.openxmlformats.org/officeDocument/2006/relationships/image" Target="../media/image57.png"/><Relationship Id="rId4" Type="http://schemas.openxmlformats.org/officeDocument/2006/relationships/image" Target="../media/image50.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8.xml"/><Relationship Id="rId1" Type="http://schemas.openxmlformats.org/officeDocument/2006/relationships/slideLayout" Target="../slideLayouts/slideLayout9.xml"/><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5.xml"/><Relationship Id="rId1" Type="http://schemas.openxmlformats.org/officeDocument/2006/relationships/slideLayout" Target="../slideLayouts/slideLayout9.xml"/><Relationship Id="rId5" Type="http://schemas.openxmlformats.org/officeDocument/2006/relationships/image" Target="../media/image41.png"/><Relationship Id="rId4" Type="http://schemas.openxmlformats.org/officeDocument/2006/relationships/image" Target="../media/image60.png"/></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6.xml"/><Relationship Id="rId1" Type="http://schemas.openxmlformats.org/officeDocument/2006/relationships/slideLayout" Target="../slideLayouts/slideLayout9.xml"/><Relationship Id="rId4" Type="http://schemas.openxmlformats.org/officeDocument/2006/relationships/image" Target="../media/image41.png"/></Relationships>
</file>

<file path=ppt/slides/_rels/slide6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7.xml"/><Relationship Id="rId1" Type="http://schemas.openxmlformats.org/officeDocument/2006/relationships/slideLayout" Target="../slideLayouts/slideLayout9.xml"/><Relationship Id="rId5" Type="http://schemas.openxmlformats.org/officeDocument/2006/relationships/image" Target="../media/image41.png"/><Relationship Id="rId4" Type="http://schemas.openxmlformats.org/officeDocument/2006/relationships/image" Target="../media/image63.png"/></Relationships>
</file>

<file path=ppt/slides/_rels/slide6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9.xml"/><Relationship Id="rId1" Type="http://schemas.openxmlformats.org/officeDocument/2006/relationships/slideLayout" Target="../slideLayouts/slideLayout12.xml"/><Relationship Id="rId4" Type="http://schemas.openxmlformats.org/officeDocument/2006/relationships/image" Target="../media/image41.png"/></Relationships>
</file>

<file path=ppt/slides/_rels/slide6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65.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66.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67.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68.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60.xml"/><Relationship Id="rId1" Type="http://schemas.openxmlformats.org/officeDocument/2006/relationships/slideLayout" Target="../slideLayouts/slideLayout12.xml"/><Relationship Id="rId4" Type="http://schemas.openxmlformats.org/officeDocument/2006/relationships/image" Target="../media/image41.png"/></Relationships>
</file>

<file path=ppt/slides/_rels/slide6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70.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71.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72.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73.png"/><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1.xml"/><Relationship Id="rId1" Type="http://schemas.openxmlformats.org/officeDocument/2006/relationships/slideLayout" Target="../slideLayouts/slideLayout12.xml"/><Relationship Id="rId5" Type="http://schemas.openxmlformats.org/officeDocument/2006/relationships/image" Target="../media/image41.png"/><Relationship Id="rId4" Type="http://schemas.openxmlformats.org/officeDocument/2006/relationships/image" Target="../media/image75.png"/></Relationships>
</file>

<file path=ppt/slides/_rels/slide74.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41.png"/><Relationship Id="rId2" Type="http://schemas.openxmlformats.org/officeDocument/2006/relationships/notesSlide" Target="../notesSlides/notesSlide62.xml"/><Relationship Id="rId1" Type="http://schemas.openxmlformats.org/officeDocument/2006/relationships/slideLayout" Target="../slideLayouts/slideLayout1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75.xml.rels><?xml version="1.0" encoding="UTF-8" standalone="yes"?>
<Relationships xmlns="http://schemas.openxmlformats.org/package/2006/relationships"><Relationship Id="rId3" Type="http://schemas.openxmlformats.org/officeDocument/2006/relationships/image" Target="../media/image80.GIF"/><Relationship Id="rId2" Type="http://schemas.openxmlformats.org/officeDocument/2006/relationships/notesSlide" Target="../notesSlides/notesSlide63.xml"/><Relationship Id="rId1" Type="http://schemas.openxmlformats.org/officeDocument/2006/relationships/slideLayout" Target="../slideLayouts/slideLayout9.xml"/><Relationship Id="rId4" Type="http://schemas.openxmlformats.org/officeDocument/2006/relationships/image" Target="../media/image41.png"/></Relationships>
</file>

<file path=ppt/slides/_rels/slide7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64.xml"/><Relationship Id="rId1" Type="http://schemas.openxmlformats.org/officeDocument/2006/relationships/slideLayout" Target="../slideLayouts/slideLayout12.xml"/><Relationship Id="rId5" Type="http://schemas.openxmlformats.org/officeDocument/2006/relationships/image" Target="../media/image41.png"/><Relationship Id="rId4" Type="http://schemas.openxmlformats.org/officeDocument/2006/relationships/image" Target="../media/image82.png"/></Relationships>
</file>

<file path=ppt/slides/_rels/slide77.xml.rels><?xml version="1.0" encoding="UTF-8" standalone="yes"?>
<Relationships xmlns="http://schemas.openxmlformats.org/package/2006/relationships"><Relationship Id="rId3" Type="http://schemas.openxmlformats.org/officeDocument/2006/relationships/image" Target="../media/image83.GIF"/><Relationship Id="rId2" Type="http://schemas.openxmlformats.org/officeDocument/2006/relationships/notesSlide" Target="../notesSlides/notesSlide65.xml"/><Relationship Id="rId1" Type="http://schemas.openxmlformats.org/officeDocument/2006/relationships/slideLayout" Target="../slideLayouts/slideLayout9.xml"/><Relationship Id="rId4" Type="http://schemas.openxmlformats.org/officeDocument/2006/relationships/image" Target="../media/image41.png"/></Relationships>
</file>

<file path=ppt/slides/_rels/slide78.xml.rels><?xml version="1.0" encoding="UTF-8" standalone="yes"?>
<Relationships xmlns="http://schemas.openxmlformats.org/package/2006/relationships"><Relationship Id="rId3" Type="http://schemas.openxmlformats.org/officeDocument/2006/relationships/image" Target="../media/image84.GIF"/><Relationship Id="rId2" Type="http://schemas.openxmlformats.org/officeDocument/2006/relationships/notesSlide" Target="../notesSlides/notesSlide66.xml"/><Relationship Id="rId1" Type="http://schemas.openxmlformats.org/officeDocument/2006/relationships/slideLayout" Target="../slideLayouts/slideLayout9.xml"/><Relationship Id="rId4" Type="http://schemas.openxmlformats.org/officeDocument/2006/relationships/image" Target="../media/image41.png"/></Relationships>
</file>

<file path=ppt/slides/_rels/slide7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69.xml"/><Relationship Id="rId1" Type="http://schemas.openxmlformats.org/officeDocument/2006/relationships/slideLayout" Target="../slideLayouts/slideLayout12.xml"/><Relationship Id="rId4" Type="http://schemas.openxmlformats.org/officeDocument/2006/relationships/image" Target="../media/image41.png"/></Relationships>
</file>

<file path=ppt/slides/_rels/slide8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70.xml"/><Relationship Id="rId1" Type="http://schemas.openxmlformats.org/officeDocument/2006/relationships/slideLayout" Target="../slideLayouts/slideLayout12.xml"/><Relationship Id="rId4" Type="http://schemas.openxmlformats.org/officeDocument/2006/relationships/image" Target="../media/image41.png"/></Relationships>
</file>

<file path=ppt/slides/_rels/slide8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71.xml"/><Relationship Id="rId1" Type="http://schemas.openxmlformats.org/officeDocument/2006/relationships/slideLayout" Target="../slideLayouts/slideLayout12.xml"/><Relationship Id="rId4" Type="http://schemas.openxmlformats.org/officeDocument/2006/relationships/image" Target="../media/image41.png"/></Relationships>
</file>

<file path=ppt/slides/_rels/slide8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73.xml"/><Relationship Id="rId1" Type="http://schemas.openxmlformats.org/officeDocument/2006/relationships/slideLayout" Target="../slideLayouts/slideLayout12.xml"/><Relationship Id="rId4" Type="http://schemas.openxmlformats.org/officeDocument/2006/relationships/image" Target="../media/image41.png"/></Relationships>
</file>

<file path=ppt/slides/_rels/slide8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74.xml"/><Relationship Id="rId1" Type="http://schemas.openxmlformats.org/officeDocument/2006/relationships/slideLayout" Target="../slideLayouts/slideLayout12.xml"/><Relationship Id="rId4" Type="http://schemas.openxmlformats.org/officeDocument/2006/relationships/image" Target="../media/image41.png"/></Relationships>
</file>

<file path=ppt/slides/_rels/slide8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78.xml"/><Relationship Id="rId1" Type="http://schemas.openxmlformats.org/officeDocument/2006/relationships/slideLayout" Target="../slideLayouts/slideLayout12.xml"/><Relationship Id="rId4" Type="http://schemas.openxmlformats.org/officeDocument/2006/relationships/image" Target="../media/image8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platzhalter 5">
            <a:extLst>
              <a:ext uri="{FF2B5EF4-FFF2-40B4-BE49-F238E27FC236}">
                <a16:creationId xmlns:a16="http://schemas.microsoft.com/office/drawing/2014/main" id="{0586D58E-03AA-4FA2-AF4E-5B3456D93020}"/>
              </a:ext>
            </a:extLst>
          </p:cNvPr>
          <p:cNvPicPr>
            <a:picLocks noGrp="1" noChangeAspect="1"/>
          </p:cNvPicPr>
          <p:nvPr>
            <p:ph type="pic" sz="quarter" idx="12"/>
          </p:nvPr>
        </p:nvPicPr>
        <p:blipFill rotWithShape="1">
          <a:blip r:embed="rId3"/>
          <a:srcRect t="48340" b="-18108"/>
          <a:stretch/>
        </p:blipFill>
        <p:spPr>
          <a:xfrm>
            <a:off x="0" y="1700213"/>
            <a:ext cx="9144000" cy="4206875"/>
          </a:xfrm>
        </p:spPr>
      </p:pic>
      <p:sp>
        <p:nvSpPr>
          <p:cNvPr id="3" name="Titel 2">
            <a:extLst>
              <a:ext uri="{FF2B5EF4-FFF2-40B4-BE49-F238E27FC236}">
                <a16:creationId xmlns:a16="http://schemas.microsoft.com/office/drawing/2014/main" id="{51A2DF70-22D0-4C3E-B82C-64BDD781C68B}"/>
              </a:ext>
            </a:extLst>
          </p:cNvPr>
          <p:cNvSpPr>
            <a:spLocks noGrp="1"/>
          </p:cNvSpPr>
          <p:nvPr>
            <p:ph type="title"/>
          </p:nvPr>
        </p:nvSpPr>
        <p:spPr/>
        <p:txBody>
          <a:bodyPr/>
          <a:lstStyle/>
          <a:p>
            <a:r>
              <a:rPr lang="de-DE" dirty="0"/>
              <a:t>Objektorientierte Programmierung</a:t>
            </a:r>
          </a:p>
        </p:txBody>
      </p:sp>
      <p:sp>
        <p:nvSpPr>
          <p:cNvPr id="4" name="Textplatzhalter 3">
            <a:extLst>
              <a:ext uri="{FF2B5EF4-FFF2-40B4-BE49-F238E27FC236}">
                <a16:creationId xmlns:a16="http://schemas.microsoft.com/office/drawing/2014/main" id="{BF14FE18-843E-4962-B1A8-F86EC1A512AE}"/>
              </a:ext>
            </a:extLst>
          </p:cNvPr>
          <p:cNvSpPr>
            <a:spLocks noGrp="1"/>
          </p:cNvSpPr>
          <p:nvPr>
            <p:ph type="body" sz="quarter" idx="11"/>
          </p:nvPr>
        </p:nvSpPr>
        <p:spPr/>
        <p:txBody>
          <a:bodyPr/>
          <a:lstStyle/>
          <a:p>
            <a:endParaRPr lang="de-DE" dirty="0"/>
          </a:p>
        </p:txBody>
      </p:sp>
    </p:spTree>
    <p:extLst>
      <p:ext uri="{BB962C8B-B14F-4D97-AF65-F5344CB8AC3E}">
        <p14:creationId xmlns:p14="http://schemas.microsoft.com/office/powerpoint/2010/main" val="991826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2.1 Klassen</a:t>
            </a:r>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p:txBody>
          <a:bodyPr/>
          <a:lstStyle/>
          <a:p>
            <a:r>
              <a:rPr lang="de-DE" dirty="0"/>
              <a:t>Die Vorlage</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10</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7069957" cy="3692525"/>
          </a:xfrm>
        </p:spPr>
        <p:txBody>
          <a:bodyPr/>
          <a:lstStyle/>
          <a:p>
            <a:r>
              <a:rPr lang="de-DE" dirty="0"/>
              <a:t>Klassen sind allgemeingültige Vorlagen eines oder mehrerer Objekttypen</a:t>
            </a:r>
          </a:p>
          <a:p>
            <a:r>
              <a:rPr lang="de-DE" dirty="0"/>
              <a:t>Gemeinsamkeiten werden in Klassen zusammengefasst.</a:t>
            </a:r>
          </a:p>
          <a:p>
            <a:r>
              <a:rPr lang="de-DE" dirty="0"/>
              <a:t>In Klassen werden </a:t>
            </a:r>
            <a:r>
              <a:rPr lang="de-DE" i="1" dirty="0"/>
              <a:t>Eigenschaften/Attribute</a:t>
            </a:r>
            <a:r>
              <a:rPr lang="de-DE" dirty="0"/>
              <a:t> eines Objektes formuliert, nicht jedoch der Zustand dieser Eigenschaft.</a:t>
            </a:r>
          </a:p>
          <a:p>
            <a:r>
              <a:rPr lang="de-DE" dirty="0"/>
              <a:t>Funktionalitäten in Klassen und Objekten nennt man </a:t>
            </a:r>
            <a:r>
              <a:rPr lang="de-DE" i="1" dirty="0"/>
              <a:t>Methoden.</a:t>
            </a:r>
          </a:p>
          <a:p>
            <a:r>
              <a:rPr lang="de-DE" dirty="0"/>
              <a:t>Mit dem Prinzip der </a:t>
            </a:r>
            <a:r>
              <a:rPr lang="de-DE" i="1" dirty="0"/>
              <a:t>Klassifizierung</a:t>
            </a:r>
            <a:r>
              <a:rPr lang="de-DE" dirty="0"/>
              <a:t> müssen Eigenschaften und Methoden nicht für jedes Objekt erneut formuliert werden. Redundanzen werden so vermieden.</a:t>
            </a:r>
          </a:p>
          <a:p>
            <a:endParaRPr lang="de-DE" dirty="0"/>
          </a:p>
          <a:p>
            <a:r>
              <a:rPr lang="de-DE" dirty="0"/>
              <a:t>Beispiel: Durch unsere Klasse wissen wir zwar, dass eine Person einen Namen hat, aber wie genau der nun lautet erfahren wir erst mit dem Objekt.</a:t>
            </a:r>
          </a:p>
          <a:p>
            <a:endParaRPr lang="de-DE" dirty="0"/>
          </a:p>
        </p:txBody>
      </p:sp>
      <p:pic>
        <p:nvPicPr>
          <p:cNvPr id="7" name="Grafik 6">
            <a:extLst>
              <a:ext uri="{FF2B5EF4-FFF2-40B4-BE49-F238E27FC236}">
                <a16:creationId xmlns:a16="http://schemas.microsoft.com/office/drawing/2014/main" id="{7CA3686F-8777-EA11-60DE-13003A619DF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3392083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2.2 Die Bestandteile einer Klasse</a:t>
            </a:r>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a:xfrm>
            <a:off x="521468" y="1662909"/>
            <a:ext cx="5574532" cy="361950"/>
          </a:xfrm>
        </p:spPr>
        <p:txBody>
          <a:bodyPr/>
          <a:lstStyle/>
          <a:p>
            <a:r>
              <a:rPr lang="de-DE" dirty="0"/>
              <a:t>Klassenname, Attribute und Methoden </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11</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5993632" cy="3692525"/>
          </a:xfrm>
        </p:spPr>
        <p:txBody>
          <a:bodyPr/>
          <a:lstStyle/>
          <a:p>
            <a:r>
              <a:rPr lang="de-DE" dirty="0"/>
              <a:t>Eine Klasse besteht aus 3 Teilen:</a:t>
            </a:r>
          </a:p>
          <a:p>
            <a:pPr marL="714375"/>
            <a:r>
              <a:rPr lang="de-DE" dirty="0"/>
              <a:t>Klassenname</a:t>
            </a:r>
          </a:p>
          <a:p>
            <a:pPr marL="714375"/>
            <a:r>
              <a:rPr lang="de-DE" dirty="0"/>
              <a:t>Attribute</a:t>
            </a:r>
          </a:p>
          <a:p>
            <a:pPr marL="714375"/>
            <a:r>
              <a:rPr lang="de-DE" dirty="0"/>
              <a:t>Methoden</a:t>
            </a:r>
          </a:p>
          <a:p>
            <a:pPr marL="0" indent="0">
              <a:buNone/>
            </a:pPr>
            <a:endParaRPr lang="de-DE" dirty="0"/>
          </a:p>
          <a:p>
            <a:r>
              <a:rPr lang="de-DE" dirty="0"/>
              <a:t>Der Klassenname dient der eindeutigen Benennung</a:t>
            </a:r>
          </a:p>
          <a:p>
            <a:r>
              <a:rPr lang="de-DE" dirty="0"/>
              <a:t>Attribute stellen die abstrakten Eigenschaften eines Objektes dar.</a:t>
            </a:r>
          </a:p>
          <a:p>
            <a:r>
              <a:rPr lang="de-DE" dirty="0"/>
              <a:t>Methoden sind die Fähigkeiten eines Objektes</a:t>
            </a:r>
          </a:p>
        </p:txBody>
      </p:sp>
      <p:pic>
        <p:nvPicPr>
          <p:cNvPr id="7" name="Grafik 6">
            <a:extLst>
              <a:ext uri="{FF2B5EF4-FFF2-40B4-BE49-F238E27FC236}">
                <a16:creationId xmlns:a16="http://schemas.microsoft.com/office/drawing/2014/main" id="{2EA64D20-AAD6-8920-B6BE-F03EAD6E31B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2115270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3.0 Java</a:t>
            </a:r>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p:txBody>
          <a:bodyPr/>
          <a:lstStyle/>
          <a:p>
            <a:r>
              <a:rPr lang="de-DE"/>
              <a:t>Einleitung</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12</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10721782" cy="3692525"/>
          </a:xfrm>
        </p:spPr>
        <p:txBody>
          <a:bodyPr/>
          <a:lstStyle/>
          <a:p>
            <a:r>
              <a:rPr lang="de-DE" dirty="0"/>
              <a:t>Erscheinungsjahr: 1995</a:t>
            </a:r>
          </a:p>
          <a:p>
            <a:r>
              <a:rPr lang="de-DE" dirty="0"/>
              <a:t>Entwickelt von Sun Microsystems, später Oracle</a:t>
            </a:r>
          </a:p>
          <a:p>
            <a:r>
              <a:rPr lang="de-DE" dirty="0"/>
              <a:t>Objektorientierte Programmiersprache</a:t>
            </a:r>
          </a:p>
          <a:p>
            <a:r>
              <a:rPr lang="de-DE" dirty="0"/>
              <a:t>Starke, statische Typisierung</a:t>
            </a:r>
          </a:p>
          <a:p>
            <a:r>
              <a:rPr lang="de-DE" dirty="0"/>
              <a:t>Plattformunabhängig</a:t>
            </a:r>
            <a:br>
              <a:rPr lang="de-DE" dirty="0"/>
            </a:br>
            <a:r>
              <a:rPr lang="de-DE" dirty="0"/>
              <a:t>Der Quelltext wird nicht direkt in Maschinencode kompiliert, sondern in Bytecode umgewandelt, der dann von eine Laufzeitumgebung interpretiert werden kann</a:t>
            </a:r>
          </a:p>
          <a:p>
            <a:r>
              <a:rPr lang="de-DE" dirty="0"/>
              <a:t>Umfangreiche Einsatzmöglichkeiten  für Desktop-, Web- oder Mobil-Anwendungen</a:t>
            </a:r>
          </a:p>
          <a:p>
            <a:endParaRPr lang="de-DE" dirty="0"/>
          </a:p>
        </p:txBody>
      </p:sp>
      <p:pic>
        <p:nvPicPr>
          <p:cNvPr id="7" name="Grafik 6">
            <a:extLst>
              <a:ext uri="{FF2B5EF4-FFF2-40B4-BE49-F238E27FC236}">
                <a16:creationId xmlns:a16="http://schemas.microsoft.com/office/drawing/2014/main" id="{353EA85A-9624-81A3-5521-8C9096E5A71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3636487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3.1 Java</a:t>
            </a:r>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p:txBody>
          <a:bodyPr/>
          <a:lstStyle/>
          <a:p>
            <a:r>
              <a:rPr lang="de-DE" dirty="0"/>
              <a:t>Installation und Bereitstellung</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13</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10721782" cy="3692525"/>
          </a:xfrm>
        </p:spPr>
        <p:txBody>
          <a:bodyPr/>
          <a:lstStyle/>
          <a:p>
            <a:pPr marL="0" indent="0">
              <a:buNone/>
            </a:pPr>
            <a:endParaRPr lang="de-DE" dirty="0"/>
          </a:p>
          <a:p>
            <a:r>
              <a:rPr lang="de-DE" dirty="0"/>
              <a:t>Download und Installation JDK</a:t>
            </a:r>
            <a:br>
              <a:rPr lang="de-DE" dirty="0"/>
            </a:br>
            <a:br>
              <a:rPr lang="de-DE" dirty="0"/>
            </a:br>
            <a:r>
              <a:rPr lang="de-DE" dirty="0">
                <a:hlinkClick r:id="rId3"/>
              </a:rPr>
              <a:t>https://www.oracle.com/java/technologies/downloads/</a:t>
            </a:r>
            <a:endParaRPr lang="de-DE" dirty="0"/>
          </a:p>
          <a:p>
            <a:pPr marL="0" indent="0">
              <a:buNone/>
            </a:pPr>
            <a:endParaRPr lang="de-DE" dirty="0"/>
          </a:p>
          <a:p>
            <a:r>
              <a:rPr lang="de-DE" dirty="0"/>
              <a:t>Quelltexteditor (Bsp.: Eclipse)</a:t>
            </a:r>
            <a:br>
              <a:rPr lang="de-DE" dirty="0"/>
            </a:br>
            <a:br>
              <a:rPr lang="de-DE" dirty="0"/>
            </a:br>
            <a:r>
              <a:rPr lang="de-DE" dirty="0">
                <a:hlinkClick r:id="rId4"/>
              </a:rPr>
              <a:t>https://www.eclipse.org/downloads/</a:t>
            </a:r>
            <a:endParaRPr lang="de-DE" dirty="0"/>
          </a:p>
          <a:p>
            <a:endParaRPr lang="de-DE" dirty="0"/>
          </a:p>
          <a:p>
            <a:endParaRPr lang="de-DE" dirty="0"/>
          </a:p>
        </p:txBody>
      </p:sp>
      <p:pic>
        <p:nvPicPr>
          <p:cNvPr id="7" name="Grafik 6">
            <a:extLst>
              <a:ext uri="{FF2B5EF4-FFF2-40B4-BE49-F238E27FC236}">
                <a16:creationId xmlns:a16="http://schemas.microsoft.com/office/drawing/2014/main" id="{353EA85A-9624-81A3-5521-8C9096E5A71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496545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3.2 Java</a:t>
            </a:r>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p:txBody>
          <a:bodyPr/>
          <a:lstStyle/>
          <a:p>
            <a:r>
              <a:rPr lang="de-DE" dirty="0"/>
              <a:t>Klassen in Java</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14</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5574532" cy="3692525"/>
          </a:xfrm>
        </p:spPr>
        <p:txBody>
          <a:bodyPr/>
          <a:lstStyle/>
          <a:p>
            <a:r>
              <a:rPr lang="de-DE" dirty="0"/>
              <a:t>Quelltext-Dateien in Java tragen den Namen ihrer beinhalteten Klasse (mit Ausnahmen)</a:t>
            </a:r>
          </a:p>
          <a:p>
            <a:r>
              <a:rPr lang="de-DE" dirty="0"/>
              <a:t>Schlüsselwort für das Erstellen einer Klasse ist </a:t>
            </a:r>
            <a:r>
              <a:rPr lang="de-DE" i="1" dirty="0" err="1"/>
              <a:t>class</a:t>
            </a:r>
            <a:r>
              <a:rPr lang="de-DE" dirty="0"/>
              <a:t> </a:t>
            </a:r>
          </a:p>
          <a:p>
            <a:r>
              <a:rPr lang="de-DE" dirty="0"/>
              <a:t>Weitere Modifizierungen sind möglich (Bsp.: public)</a:t>
            </a:r>
          </a:p>
        </p:txBody>
      </p:sp>
      <p:pic>
        <p:nvPicPr>
          <p:cNvPr id="7" name="Grafik 6">
            <a:extLst>
              <a:ext uri="{FF2B5EF4-FFF2-40B4-BE49-F238E27FC236}">
                <a16:creationId xmlns:a16="http://schemas.microsoft.com/office/drawing/2014/main" id="{353EA85A-9624-81A3-5521-8C9096E5A71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pic>
        <p:nvPicPr>
          <p:cNvPr id="9" name="Grafik 8">
            <a:extLst>
              <a:ext uri="{FF2B5EF4-FFF2-40B4-BE49-F238E27FC236}">
                <a16:creationId xmlns:a16="http://schemas.microsoft.com/office/drawing/2014/main" id="{44C038DB-9392-E35A-14F5-BF98E10A1D18}"/>
              </a:ext>
            </a:extLst>
          </p:cNvPr>
          <p:cNvPicPr>
            <a:picLocks noChangeAspect="1"/>
          </p:cNvPicPr>
          <p:nvPr/>
        </p:nvPicPr>
        <p:blipFill>
          <a:blip r:embed="rId4"/>
          <a:stretch>
            <a:fillRect/>
          </a:stretch>
        </p:blipFill>
        <p:spPr>
          <a:xfrm>
            <a:off x="6448554" y="2214563"/>
            <a:ext cx="5066852" cy="3000904"/>
          </a:xfrm>
          <a:prstGeom prst="rect">
            <a:avLst/>
          </a:prstGeom>
        </p:spPr>
      </p:pic>
    </p:spTree>
    <p:extLst>
      <p:ext uri="{BB962C8B-B14F-4D97-AF65-F5344CB8AC3E}">
        <p14:creationId xmlns:p14="http://schemas.microsoft.com/office/powerpoint/2010/main" val="1705512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3.3 Java</a:t>
            </a:r>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p:txBody>
          <a:bodyPr/>
          <a:lstStyle/>
          <a:p>
            <a:r>
              <a:rPr lang="de-DE" dirty="0"/>
              <a:t>Die Main-Methode</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15</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5574532" cy="3692525"/>
          </a:xfrm>
        </p:spPr>
        <p:txBody>
          <a:bodyPr/>
          <a:lstStyle/>
          <a:p>
            <a:r>
              <a:rPr lang="de-DE" dirty="0"/>
              <a:t>Einstiegspunkt in eine Java-Anwendung</a:t>
            </a:r>
          </a:p>
          <a:p>
            <a:r>
              <a:rPr lang="de-DE" dirty="0"/>
              <a:t>Notwendig um eine Java-Applikation zu starten</a:t>
            </a:r>
          </a:p>
          <a:p>
            <a:r>
              <a:rPr lang="de-DE" dirty="0"/>
              <a:t>Die gesamte Anwendung entwickelt sich aus der Main-Methode</a:t>
            </a:r>
          </a:p>
        </p:txBody>
      </p:sp>
      <p:pic>
        <p:nvPicPr>
          <p:cNvPr id="7" name="Grafik 6">
            <a:extLst>
              <a:ext uri="{FF2B5EF4-FFF2-40B4-BE49-F238E27FC236}">
                <a16:creationId xmlns:a16="http://schemas.microsoft.com/office/drawing/2014/main" id="{353EA85A-9624-81A3-5521-8C9096E5A71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pic>
        <p:nvPicPr>
          <p:cNvPr id="9" name="Grafik 8">
            <a:extLst>
              <a:ext uri="{FF2B5EF4-FFF2-40B4-BE49-F238E27FC236}">
                <a16:creationId xmlns:a16="http://schemas.microsoft.com/office/drawing/2014/main" id="{44C038DB-9392-E35A-14F5-BF98E10A1D1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48554" y="2585610"/>
            <a:ext cx="5066852" cy="2258810"/>
          </a:xfrm>
          <a:prstGeom prst="rect">
            <a:avLst/>
          </a:prstGeom>
        </p:spPr>
      </p:pic>
      <p:pic>
        <p:nvPicPr>
          <p:cNvPr id="10" name="Grafik 9">
            <a:extLst>
              <a:ext uri="{FF2B5EF4-FFF2-40B4-BE49-F238E27FC236}">
                <a16:creationId xmlns:a16="http://schemas.microsoft.com/office/drawing/2014/main" id="{7E63E3BD-2E18-4F5D-0298-AEC86E32505F}"/>
              </a:ext>
            </a:extLst>
          </p:cNvPr>
          <p:cNvPicPr>
            <a:picLocks noChangeAspect="1"/>
          </p:cNvPicPr>
          <p:nvPr/>
        </p:nvPicPr>
        <p:blipFill>
          <a:blip r:embed="rId5"/>
          <a:stretch>
            <a:fillRect/>
          </a:stretch>
        </p:blipFill>
        <p:spPr>
          <a:xfrm>
            <a:off x="4494852" y="5104635"/>
            <a:ext cx="6992326" cy="495369"/>
          </a:xfrm>
          <a:prstGeom prst="rect">
            <a:avLst/>
          </a:prstGeom>
        </p:spPr>
      </p:pic>
    </p:spTree>
    <p:extLst>
      <p:ext uri="{BB962C8B-B14F-4D97-AF65-F5344CB8AC3E}">
        <p14:creationId xmlns:p14="http://schemas.microsoft.com/office/powerpoint/2010/main" val="1448930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3.4 Java</a:t>
            </a:r>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a:xfrm>
            <a:off x="521468" y="1662909"/>
            <a:ext cx="5927086" cy="361950"/>
          </a:xfrm>
        </p:spPr>
        <p:txBody>
          <a:bodyPr/>
          <a:lstStyle/>
          <a:p>
            <a:r>
              <a:rPr lang="de-DE" dirty="0"/>
              <a:t>Kompilieren und Aufrufen von Java-Anwendungen</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16</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5574532" cy="3692525"/>
          </a:xfrm>
        </p:spPr>
        <p:txBody>
          <a:bodyPr/>
          <a:lstStyle/>
          <a:p>
            <a:r>
              <a:rPr lang="de-DE" dirty="0"/>
              <a:t>Über </a:t>
            </a:r>
            <a:r>
              <a:rPr lang="de-DE" dirty="0" err="1"/>
              <a:t>Eclipse</a:t>
            </a:r>
            <a:r>
              <a:rPr lang="de-DE" dirty="0"/>
              <a:t>: </a:t>
            </a:r>
          </a:p>
          <a:p>
            <a:pPr marL="714375"/>
            <a:r>
              <a:rPr lang="de-DE" sz="1400" dirty="0"/>
              <a:t>Run-Button </a:t>
            </a:r>
          </a:p>
          <a:p>
            <a:pPr marL="714375"/>
            <a:r>
              <a:rPr lang="de-DE" sz="1400" dirty="0"/>
              <a:t>Kompilierung automatisch</a:t>
            </a:r>
          </a:p>
          <a:p>
            <a:r>
              <a:rPr lang="de-DE" dirty="0"/>
              <a:t>Über Konsole: </a:t>
            </a:r>
          </a:p>
          <a:p>
            <a:pPr marL="714375"/>
            <a:r>
              <a:rPr lang="de-DE" sz="1400" dirty="0"/>
              <a:t>Kompilieren mit </a:t>
            </a:r>
            <a:r>
              <a:rPr lang="de-DE" sz="1400" i="1" dirty="0" err="1"/>
              <a:t>javac</a:t>
            </a:r>
            <a:r>
              <a:rPr lang="de-DE" sz="1400" dirty="0"/>
              <a:t> &lt;Name&gt; im Verzeichnis der Quelldatei</a:t>
            </a:r>
          </a:p>
          <a:p>
            <a:pPr marL="714375"/>
            <a:r>
              <a:rPr lang="de-DE" sz="1400" dirty="0"/>
              <a:t>Ausführen mit </a:t>
            </a:r>
            <a:r>
              <a:rPr lang="de-DE" sz="1400" i="1" dirty="0" err="1"/>
              <a:t>java</a:t>
            </a:r>
            <a:r>
              <a:rPr lang="de-DE" sz="1400" dirty="0"/>
              <a:t>  &lt;Name&gt; im Verzeichnis der </a:t>
            </a:r>
            <a:r>
              <a:rPr lang="de-DE" sz="1400" i="1" dirty="0" err="1"/>
              <a:t>class</a:t>
            </a:r>
            <a:r>
              <a:rPr lang="de-DE" sz="1400" dirty="0"/>
              <a:t>-Datei</a:t>
            </a:r>
          </a:p>
          <a:p>
            <a:endParaRPr lang="de-DE" dirty="0"/>
          </a:p>
        </p:txBody>
      </p:sp>
      <p:pic>
        <p:nvPicPr>
          <p:cNvPr id="7" name="Grafik 6">
            <a:extLst>
              <a:ext uri="{FF2B5EF4-FFF2-40B4-BE49-F238E27FC236}">
                <a16:creationId xmlns:a16="http://schemas.microsoft.com/office/drawing/2014/main" id="{353EA85A-9624-81A3-5521-8C9096E5A71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pic>
        <p:nvPicPr>
          <p:cNvPr id="11" name="Grafik 10">
            <a:extLst>
              <a:ext uri="{FF2B5EF4-FFF2-40B4-BE49-F238E27FC236}">
                <a16:creationId xmlns:a16="http://schemas.microsoft.com/office/drawing/2014/main" id="{87299532-82D7-82DD-205F-EF985B4A7286}"/>
              </a:ext>
            </a:extLst>
          </p:cNvPr>
          <p:cNvPicPr>
            <a:picLocks noChangeAspect="1"/>
          </p:cNvPicPr>
          <p:nvPr/>
        </p:nvPicPr>
        <p:blipFill>
          <a:blip r:embed="rId4"/>
          <a:stretch>
            <a:fillRect/>
          </a:stretch>
        </p:blipFill>
        <p:spPr>
          <a:xfrm>
            <a:off x="6524625" y="2123797"/>
            <a:ext cx="4718625" cy="2323139"/>
          </a:xfrm>
          <a:prstGeom prst="rect">
            <a:avLst/>
          </a:prstGeom>
        </p:spPr>
      </p:pic>
      <p:pic>
        <p:nvPicPr>
          <p:cNvPr id="13" name="Grafik 12">
            <a:extLst>
              <a:ext uri="{FF2B5EF4-FFF2-40B4-BE49-F238E27FC236}">
                <a16:creationId xmlns:a16="http://schemas.microsoft.com/office/drawing/2014/main" id="{6FC466FA-A9BD-8291-AFE0-F4DF3BED1C01}"/>
              </a:ext>
            </a:extLst>
          </p:cNvPr>
          <p:cNvPicPr>
            <a:picLocks noChangeAspect="1"/>
          </p:cNvPicPr>
          <p:nvPr/>
        </p:nvPicPr>
        <p:blipFill>
          <a:blip r:embed="rId5"/>
          <a:stretch>
            <a:fillRect/>
          </a:stretch>
        </p:blipFill>
        <p:spPr>
          <a:xfrm>
            <a:off x="5628834" y="2620390"/>
            <a:ext cx="438211" cy="266737"/>
          </a:xfrm>
          <a:prstGeom prst="rect">
            <a:avLst/>
          </a:prstGeom>
        </p:spPr>
      </p:pic>
      <p:pic>
        <p:nvPicPr>
          <p:cNvPr id="15" name="Grafik 14">
            <a:extLst>
              <a:ext uri="{FF2B5EF4-FFF2-40B4-BE49-F238E27FC236}">
                <a16:creationId xmlns:a16="http://schemas.microsoft.com/office/drawing/2014/main" id="{207778D2-4221-2EB5-0689-3CABB0C44EFE}"/>
              </a:ext>
            </a:extLst>
          </p:cNvPr>
          <p:cNvPicPr>
            <a:picLocks noChangeAspect="1"/>
          </p:cNvPicPr>
          <p:nvPr/>
        </p:nvPicPr>
        <p:blipFill>
          <a:blip r:embed="rId6"/>
          <a:stretch>
            <a:fillRect/>
          </a:stretch>
        </p:blipFill>
        <p:spPr>
          <a:xfrm>
            <a:off x="6524625" y="4650887"/>
            <a:ext cx="2762636" cy="647790"/>
          </a:xfrm>
          <a:prstGeom prst="rect">
            <a:avLst/>
          </a:prstGeom>
        </p:spPr>
      </p:pic>
    </p:spTree>
    <p:extLst>
      <p:ext uri="{BB962C8B-B14F-4D97-AF65-F5344CB8AC3E}">
        <p14:creationId xmlns:p14="http://schemas.microsoft.com/office/powerpoint/2010/main" val="1615303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3.5 Java</a:t>
            </a:r>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p:txBody>
          <a:bodyPr/>
          <a:lstStyle/>
          <a:p>
            <a:r>
              <a:rPr lang="de-DE" dirty="0"/>
              <a:t>Objekte in Java</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17</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5574532" cy="3692525"/>
          </a:xfrm>
        </p:spPr>
        <p:txBody>
          <a:bodyPr/>
          <a:lstStyle/>
          <a:p>
            <a:r>
              <a:rPr lang="de-DE" dirty="0"/>
              <a:t>Erstellung mit dem Schlüsselwort </a:t>
            </a:r>
            <a:r>
              <a:rPr lang="de-DE" i="1" dirty="0" err="1"/>
              <a:t>new</a:t>
            </a:r>
            <a:endParaRPr lang="de-DE" i="1" dirty="0"/>
          </a:p>
          <a:p>
            <a:r>
              <a:rPr lang="de-DE" dirty="0"/>
              <a:t>In der Variablen </a:t>
            </a:r>
            <a:r>
              <a:rPr lang="de-DE" i="1" dirty="0"/>
              <a:t>p</a:t>
            </a:r>
            <a:r>
              <a:rPr lang="de-DE" dirty="0"/>
              <a:t> liegt eine Instanz (Objekt) der Klasse </a:t>
            </a:r>
            <a:r>
              <a:rPr lang="de-DE" i="1" dirty="0"/>
              <a:t>Person</a:t>
            </a:r>
          </a:p>
          <a:p>
            <a:r>
              <a:rPr lang="de-DE" dirty="0"/>
              <a:t>Von </a:t>
            </a:r>
            <a:r>
              <a:rPr lang="de-DE" i="1" dirty="0"/>
              <a:t>p</a:t>
            </a:r>
            <a:r>
              <a:rPr lang="de-DE" dirty="0"/>
              <a:t> aus kann nun auf </a:t>
            </a:r>
            <a:r>
              <a:rPr lang="de-DE" i="1" dirty="0" err="1"/>
              <a:t>name</a:t>
            </a:r>
            <a:r>
              <a:rPr lang="de-DE" dirty="0"/>
              <a:t>, </a:t>
            </a:r>
            <a:r>
              <a:rPr lang="de-DE" i="1" dirty="0" err="1"/>
              <a:t>vorname</a:t>
            </a:r>
            <a:r>
              <a:rPr lang="de-DE" dirty="0"/>
              <a:t> oder </a:t>
            </a:r>
            <a:r>
              <a:rPr lang="de-DE" i="1" dirty="0"/>
              <a:t>essen() </a:t>
            </a:r>
            <a:r>
              <a:rPr lang="de-DE" dirty="0"/>
              <a:t>zugegriffen werden.</a:t>
            </a:r>
          </a:p>
        </p:txBody>
      </p:sp>
      <p:pic>
        <p:nvPicPr>
          <p:cNvPr id="7" name="Grafik 6">
            <a:extLst>
              <a:ext uri="{FF2B5EF4-FFF2-40B4-BE49-F238E27FC236}">
                <a16:creationId xmlns:a16="http://schemas.microsoft.com/office/drawing/2014/main" id="{353EA85A-9624-81A3-5521-8C9096E5A71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pic>
        <p:nvPicPr>
          <p:cNvPr id="11" name="Grafik 10">
            <a:extLst>
              <a:ext uri="{FF2B5EF4-FFF2-40B4-BE49-F238E27FC236}">
                <a16:creationId xmlns:a16="http://schemas.microsoft.com/office/drawing/2014/main" id="{D3BC0473-D71C-64BC-6B7A-4D4F374F4971}"/>
              </a:ext>
            </a:extLst>
          </p:cNvPr>
          <p:cNvPicPr>
            <a:picLocks noChangeAspect="1"/>
          </p:cNvPicPr>
          <p:nvPr/>
        </p:nvPicPr>
        <p:blipFill>
          <a:blip r:embed="rId4"/>
          <a:stretch>
            <a:fillRect/>
          </a:stretch>
        </p:blipFill>
        <p:spPr>
          <a:xfrm>
            <a:off x="7173913" y="4251001"/>
            <a:ext cx="3934204" cy="1967102"/>
          </a:xfrm>
          <a:prstGeom prst="rect">
            <a:avLst/>
          </a:prstGeom>
        </p:spPr>
      </p:pic>
      <p:pic>
        <p:nvPicPr>
          <p:cNvPr id="13" name="Grafik 12">
            <a:extLst>
              <a:ext uri="{FF2B5EF4-FFF2-40B4-BE49-F238E27FC236}">
                <a16:creationId xmlns:a16="http://schemas.microsoft.com/office/drawing/2014/main" id="{B204107C-AD47-08E6-025E-FEF4866D55AE}"/>
              </a:ext>
            </a:extLst>
          </p:cNvPr>
          <p:cNvPicPr>
            <a:picLocks noChangeAspect="1"/>
          </p:cNvPicPr>
          <p:nvPr/>
        </p:nvPicPr>
        <p:blipFill>
          <a:blip r:embed="rId5"/>
          <a:stretch>
            <a:fillRect/>
          </a:stretch>
        </p:blipFill>
        <p:spPr>
          <a:xfrm>
            <a:off x="7173913" y="2024859"/>
            <a:ext cx="3919537" cy="2088657"/>
          </a:xfrm>
          <a:prstGeom prst="rect">
            <a:avLst/>
          </a:prstGeom>
        </p:spPr>
      </p:pic>
    </p:spTree>
    <p:extLst>
      <p:ext uri="{BB962C8B-B14F-4D97-AF65-F5344CB8AC3E}">
        <p14:creationId xmlns:p14="http://schemas.microsoft.com/office/powerpoint/2010/main" val="3863596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3.6 Java</a:t>
            </a:r>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p:txBody>
          <a:bodyPr/>
          <a:lstStyle/>
          <a:p>
            <a:r>
              <a:rPr lang="de-DE" dirty="0"/>
              <a:t>Bestandteils von Klassen in Java</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18</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5574532" cy="3692525"/>
          </a:xfrm>
        </p:spPr>
        <p:txBody>
          <a:bodyPr/>
          <a:lstStyle/>
          <a:p>
            <a:r>
              <a:rPr lang="de-DE" dirty="0"/>
              <a:t>Klassenname</a:t>
            </a:r>
          </a:p>
          <a:p>
            <a:pPr marL="714375"/>
            <a:r>
              <a:rPr lang="de-DE" sz="1400" dirty="0"/>
              <a:t>Eindeutig</a:t>
            </a:r>
          </a:p>
          <a:p>
            <a:pPr marL="714375"/>
            <a:r>
              <a:rPr lang="de-DE" sz="1400" dirty="0"/>
              <a:t>Beginnt mit Großbuchstaben</a:t>
            </a:r>
          </a:p>
          <a:p>
            <a:pPr marL="714375"/>
            <a:r>
              <a:rPr lang="de-DE" sz="1400" dirty="0"/>
              <a:t>Bsp.: Person</a:t>
            </a:r>
          </a:p>
          <a:p>
            <a:r>
              <a:rPr lang="de-DE" dirty="0"/>
              <a:t>Attribute</a:t>
            </a:r>
          </a:p>
          <a:p>
            <a:pPr marL="714375"/>
            <a:r>
              <a:rPr lang="de-DE" sz="1400" dirty="0"/>
              <a:t>Bsp.: </a:t>
            </a:r>
            <a:r>
              <a:rPr lang="de-DE" sz="1400" dirty="0" err="1"/>
              <a:t>name</a:t>
            </a:r>
            <a:r>
              <a:rPr lang="de-DE" sz="1400" dirty="0"/>
              <a:t>, </a:t>
            </a:r>
            <a:r>
              <a:rPr lang="de-DE" sz="1400" dirty="0" err="1"/>
              <a:t>vorname</a:t>
            </a:r>
            <a:endParaRPr lang="de-DE" sz="1400" dirty="0"/>
          </a:p>
          <a:p>
            <a:pPr marL="714375"/>
            <a:r>
              <a:rPr lang="de-DE" sz="1400" dirty="0"/>
              <a:t>Kleinbuchstaben oder </a:t>
            </a:r>
            <a:r>
              <a:rPr lang="de-DE" sz="1400" dirty="0" err="1"/>
              <a:t>lowerCamelCase</a:t>
            </a:r>
            <a:endParaRPr lang="de-DE" sz="1400" dirty="0"/>
          </a:p>
          <a:p>
            <a:r>
              <a:rPr lang="de-DE" dirty="0"/>
              <a:t>Methoden</a:t>
            </a:r>
          </a:p>
          <a:p>
            <a:pPr marL="714375"/>
            <a:r>
              <a:rPr lang="de-DE" sz="1400" dirty="0"/>
              <a:t>Bsp.: essen()</a:t>
            </a:r>
          </a:p>
        </p:txBody>
      </p:sp>
      <p:pic>
        <p:nvPicPr>
          <p:cNvPr id="7" name="Grafik 6">
            <a:extLst>
              <a:ext uri="{FF2B5EF4-FFF2-40B4-BE49-F238E27FC236}">
                <a16:creationId xmlns:a16="http://schemas.microsoft.com/office/drawing/2014/main" id="{353EA85A-9624-81A3-5521-8C9096E5A71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pic>
        <p:nvPicPr>
          <p:cNvPr id="11" name="Grafik 10">
            <a:extLst>
              <a:ext uri="{FF2B5EF4-FFF2-40B4-BE49-F238E27FC236}">
                <a16:creationId xmlns:a16="http://schemas.microsoft.com/office/drawing/2014/main" id="{D3BC0473-D71C-64BC-6B7A-4D4F374F4971}"/>
              </a:ext>
            </a:extLst>
          </p:cNvPr>
          <p:cNvPicPr>
            <a:picLocks noChangeAspect="1"/>
          </p:cNvPicPr>
          <p:nvPr/>
        </p:nvPicPr>
        <p:blipFill>
          <a:blip r:embed="rId4"/>
          <a:stretch>
            <a:fillRect/>
          </a:stretch>
        </p:blipFill>
        <p:spPr>
          <a:xfrm>
            <a:off x="7059613" y="1662909"/>
            <a:ext cx="3934204" cy="1967102"/>
          </a:xfrm>
          <a:prstGeom prst="rect">
            <a:avLst/>
          </a:prstGeom>
        </p:spPr>
      </p:pic>
    </p:spTree>
    <p:extLst>
      <p:ext uri="{BB962C8B-B14F-4D97-AF65-F5344CB8AC3E}">
        <p14:creationId xmlns:p14="http://schemas.microsoft.com/office/powerpoint/2010/main" val="3517999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3.7 Java</a:t>
            </a:r>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p:txBody>
          <a:bodyPr/>
          <a:lstStyle/>
          <a:p>
            <a:r>
              <a:rPr lang="de-DE" dirty="0"/>
              <a:t>Zugriff auf Attribute und Methoden</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19</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5574532" cy="3692525"/>
          </a:xfrm>
        </p:spPr>
        <p:txBody>
          <a:bodyPr/>
          <a:lstStyle/>
          <a:p>
            <a:r>
              <a:rPr lang="de-DE" dirty="0"/>
              <a:t>Auf Attribute und Methoden kann zugegriffen werden, indem man diese mit einem Punkt an die </a:t>
            </a:r>
            <a:r>
              <a:rPr lang="de-DE" i="1" dirty="0"/>
              <a:t>Referenz</a:t>
            </a:r>
            <a:r>
              <a:rPr lang="de-DE" dirty="0"/>
              <a:t> hängt</a:t>
            </a:r>
          </a:p>
          <a:p>
            <a:r>
              <a:rPr lang="de-DE" dirty="0"/>
              <a:t>Rudimentäre, einfachste Form des Zugriffs</a:t>
            </a:r>
          </a:p>
        </p:txBody>
      </p:sp>
      <p:pic>
        <p:nvPicPr>
          <p:cNvPr id="7" name="Grafik 6">
            <a:extLst>
              <a:ext uri="{FF2B5EF4-FFF2-40B4-BE49-F238E27FC236}">
                <a16:creationId xmlns:a16="http://schemas.microsoft.com/office/drawing/2014/main" id="{353EA85A-9624-81A3-5521-8C9096E5A71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pic>
        <p:nvPicPr>
          <p:cNvPr id="11" name="Grafik 10">
            <a:extLst>
              <a:ext uri="{FF2B5EF4-FFF2-40B4-BE49-F238E27FC236}">
                <a16:creationId xmlns:a16="http://schemas.microsoft.com/office/drawing/2014/main" id="{D3BC0473-D71C-64BC-6B7A-4D4F374F4971}"/>
              </a:ext>
            </a:extLst>
          </p:cNvPr>
          <p:cNvPicPr>
            <a:picLocks noChangeAspect="1"/>
          </p:cNvPicPr>
          <p:nvPr/>
        </p:nvPicPr>
        <p:blipFill>
          <a:blip r:embed="rId4"/>
          <a:stretch>
            <a:fillRect/>
          </a:stretch>
        </p:blipFill>
        <p:spPr>
          <a:xfrm>
            <a:off x="7059613" y="1662909"/>
            <a:ext cx="3934204" cy="1967102"/>
          </a:xfrm>
          <a:prstGeom prst="rect">
            <a:avLst/>
          </a:prstGeom>
        </p:spPr>
      </p:pic>
      <p:pic>
        <p:nvPicPr>
          <p:cNvPr id="9" name="Grafik 8">
            <a:extLst>
              <a:ext uri="{FF2B5EF4-FFF2-40B4-BE49-F238E27FC236}">
                <a16:creationId xmlns:a16="http://schemas.microsoft.com/office/drawing/2014/main" id="{81535E82-9D96-BF8B-9225-0C236745DE98}"/>
              </a:ext>
            </a:extLst>
          </p:cNvPr>
          <p:cNvPicPr>
            <a:picLocks noChangeAspect="1"/>
          </p:cNvPicPr>
          <p:nvPr/>
        </p:nvPicPr>
        <p:blipFill>
          <a:blip r:embed="rId5"/>
          <a:stretch>
            <a:fillRect/>
          </a:stretch>
        </p:blipFill>
        <p:spPr>
          <a:xfrm>
            <a:off x="7059613" y="3773906"/>
            <a:ext cx="3934204" cy="2563193"/>
          </a:xfrm>
          <a:prstGeom prst="rect">
            <a:avLst/>
          </a:prstGeom>
        </p:spPr>
      </p:pic>
    </p:spTree>
    <p:extLst>
      <p:ext uri="{BB962C8B-B14F-4D97-AF65-F5344CB8AC3E}">
        <p14:creationId xmlns:p14="http://schemas.microsoft.com/office/powerpoint/2010/main" val="1868712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1.0 Das Konzept der Objektorientierten Programmierung</a:t>
            </a:r>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p:txBody>
          <a:bodyPr/>
          <a:lstStyle/>
          <a:p>
            <a:r>
              <a:rPr lang="de-DE"/>
              <a:t>Einleitung</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2</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6393682" cy="3692525"/>
          </a:xfrm>
        </p:spPr>
        <p:txBody>
          <a:bodyPr/>
          <a:lstStyle/>
          <a:p>
            <a:r>
              <a:rPr lang="de-DE" dirty="0"/>
              <a:t>Standardmethode der Softwareentwicklung</a:t>
            </a:r>
          </a:p>
          <a:p>
            <a:r>
              <a:rPr lang="de-DE" dirty="0"/>
              <a:t>Strukturierte Programmierung als Vorläufer der OOP</a:t>
            </a:r>
          </a:p>
          <a:p>
            <a:r>
              <a:rPr lang="de-DE" dirty="0"/>
              <a:t>Wesentliche Bestandteile sind Klassen und Objekte</a:t>
            </a:r>
          </a:p>
          <a:p>
            <a:r>
              <a:rPr lang="de-DE" dirty="0"/>
              <a:t>Basisaspekte der objektorientierten Programmierung:</a:t>
            </a:r>
          </a:p>
          <a:p>
            <a:pPr marL="714375">
              <a:tabLst>
                <a:tab pos="714375" algn="l"/>
              </a:tabLst>
            </a:pPr>
            <a:r>
              <a:rPr lang="de-DE" dirty="0"/>
              <a:t>Datenkapselung</a:t>
            </a:r>
          </a:p>
          <a:p>
            <a:pPr marL="714375">
              <a:tabLst>
                <a:tab pos="714375" algn="l"/>
              </a:tabLst>
            </a:pPr>
            <a:r>
              <a:rPr lang="de-DE" dirty="0"/>
              <a:t>Polymorphie</a:t>
            </a:r>
          </a:p>
          <a:p>
            <a:pPr marL="714375">
              <a:tabLst>
                <a:tab pos="714375" algn="l"/>
              </a:tabLst>
            </a:pPr>
            <a:r>
              <a:rPr lang="de-DE" dirty="0"/>
              <a:t>Vererbung</a:t>
            </a:r>
          </a:p>
          <a:p>
            <a:pPr marL="714375">
              <a:tabLst>
                <a:tab pos="714375" algn="l"/>
              </a:tabLst>
            </a:pPr>
            <a:r>
              <a:rPr lang="de-DE" dirty="0"/>
              <a:t>Abstraktion</a:t>
            </a:r>
          </a:p>
          <a:p>
            <a:r>
              <a:rPr lang="de-DE" dirty="0"/>
              <a:t>Objektorientierte Programmierung folgt verschiedene Prinzipien</a:t>
            </a:r>
          </a:p>
        </p:txBody>
      </p:sp>
      <p:pic>
        <p:nvPicPr>
          <p:cNvPr id="8" name="Grafik 7">
            <a:extLst>
              <a:ext uri="{FF2B5EF4-FFF2-40B4-BE49-F238E27FC236}">
                <a16:creationId xmlns:a16="http://schemas.microsoft.com/office/drawing/2014/main" id="{251A2022-796F-21E9-1376-50D3E904C81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322775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3.8.1 </a:t>
            </a:r>
            <a:r>
              <a:rPr lang="de-DE" dirty="0" err="1"/>
              <a:t>Selbstreferenzierung</a:t>
            </a:r>
            <a:endParaRPr lang="de-DE" dirty="0"/>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p:txBody>
          <a:bodyPr/>
          <a:lstStyle/>
          <a:p>
            <a:r>
              <a:rPr lang="de-DE" dirty="0"/>
              <a:t>Hey ?! Sie da!</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20</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7" y="2214563"/>
            <a:ext cx="7031857" cy="3692525"/>
          </a:xfrm>
        </p:spPr>
        <p:txBody>
          <a:bodyPr/>
          <a:lstStyle/>
          <a:p>
            <a:r>
              <a:rPr lang="de-DE" dirty="0"/>
              <a:t>Nehmen wir an, wir haben 2 Objekte der Klasse Person. </a:t>
            </a:r>
            <a:br>
              <a:rPr lang="de-DE" dirty="0"/>
            </a:br>
            <a:r>
              <a:rPr lang="de-DE" dirty="0"/>
              <a:t>Beide Objekte greifen auf die Methode schlafen() zu.</a:t>
            </a:r>
          </a:p>
          <a:p>
            <a:r>
              <a:rPr lang="de-DE" dirty="0"/>
              <a:t>schlafen() erzeugt die Ausgabe: „{Name der Person} schläft.“</a:t>
            </a:r>
          </a:p>
          <a:p>
            <a:r>
              <a:rPr lang="de-DE" dirty="0"/>
              <a:t>Beispiel: „Peter schläft.“</a:t>
            </a:r>
            <a:br>
              <a:rPr lang="de-DE" dirty="0"/>
            </a:br>
            <a:r>
              <a:rPr lang="de-DE" dirty="0"/>
              <a:t>                  „Annette schläft.“</a:t>
            </a:r>
          </a:p>
          <a:p>
            <a:r>
              <a:rPr lang="de-DE" dirty="0"/>
              <a:t>Problem: Zum Zeitpunkt der Erstellung der Klasse bzw. der Methode schlafen() kennen wir die Namen der Personen noch gar nicht.</a:t>
            </a:r>
          </a:p>
          <a:p>
            <a:r>
              <a:rPr lang="de-DE" dirty="0"/>
              <a:t>Lösung: Objektorientierte Sprachen bieten ein Schlüsselwort mit dem in der Klasse auf zukünftige Objekte verwiesen werden kann.</a:t>
            </a:r>
          </a:p>
          <a:p>
            <a:r>
              <a:rPr lang="de-DE" dirty="0"/>
              <a:t>Beispiel: In Java ist dieses Schlüsselwort </a:t>
            </a:r>
            <a:r>
              <a:rPr lang="de-DE" i="1" dirty="0" err="1"/>
              <a:t>this</a:t>
            </a:r>
            <a:r>
              <a:rPr lang="de-DE" dirty="0"/>
              <a:t>, in Python </a:t>
            </a:r>
            <a:r>
              <a:rPr lang="de-DE" i="1" dirty="0" err="1"/>
              <a:t>self</a:t>
            </a:r>
            <a:r>
              <a:rPr lang="de-DE" dirty="0"/>
              <a:t>.</a:t>
            </a:r>
          </a:p>
        </p:txBody>
      </p:sp>
      <p:pic>
        <p:nvPicPr>
          <p:cNvPr id="7" name="Grafik 6">
            <a:extLst>
              <a:ext uri="{FF2B5EF4-FFF2-40B4-BE49-F238E27FC236}">
                <a16:creationId xmlns:a16="http://schemas.microsoft.com/office/drawing/2014/main" id="{352FD050-8C77-1625-1BD4-7AB1E42A4D9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4235823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3.8.2 Java</a:t>
            </a:r>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p:txBody>
          <a:bodyPr/>
          <a:lstStyle/>
          <a:p>
            <a:r>
              <a:rPr lang="de-DE" dirty="0" err="1"/>
              <a:t>Selbstreferenzierung</a:t>
            </a:r>
            <a:r>
              <a:rPr lang="de-DE" dirty="0"/>
              <a:t> in Java</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21</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5574532" cy="3692525"/>
          </a:xfrm>
        </p:spPr>
        <p:txBody>
          <a:bodyPr/>
          <a:lstStyle/>
          <a:p>
            <a:r>
              <a:rPr lang="de-DE" dirty="0"/>
              <a:t>Um in der Klasse auf das jeweils verwendete Objekt zu referenzieren wird das Schlüsselwort </a:t>
            </a:r>
            <a:r>
              <a:rPr lang="de-DE" i="1" dirty="0" err="1"/>
              <a:t>this</a:t>
            </a:r>
            <a:r>
              <a:rPr lang="de-DE" dirty="0"/>
              <a:t> verwendet.</a:t>
            </a:r>
          </a:p>
        </p:txBody>
      </p:sp>
      <p:pic>
        <p:nvPicPr>
          <p:cNvPr id="7" name="Grafik 6">
            <a:extLst>
              <a:ext uri="{FF2B5EF4-FFF2-40B4-BE49-F238E27FC236}">
                <a16:creationId xmlns:a16="http://schemas.microsoft.com/office/drawing/2014/main" id="{353EA85A-9624-81A3-5521-8C9096E5A71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pic>
        <p:nvPicPr>
          <p:cNvPr id="11" name="Grafik 10">
            <a:extLst>
              <a:ext uri="{FF2B5EF4-FFF2-40B4-BE49-F238E27FC236}">
                <a16:creationId xmlns:a16="http://schemas.microsoft.com/office/drawing/2014/main" id="{D3BC0473-D71C-64BC-6B7A-4D4F374F497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059613" y="1810009"/>
            <a:ext cx="3934204" cy="1672902"/>
          </a:xfrm>
          <a:prstGeom prst="rect">
            <a:avLst/>
          </a:prstGeom>
        </p:spPr>
      </p:pic>
      <p:pic>
        <p:nvPicPr>
          <p:cNvPr id="9" name="Grafik 8">
            <a:extLst>
              <a:ext uri="{FF2B5EF4-FFF2-40B4-BE49-F238E27FC236}">
                <a16:creationId xmlns:a16="http://schemas.microsoft.com/office/drawing/2014/main" id="{81535E82-9D96-BF8B-9225-0C236745DE9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059613" y="3607678"/>
            <a:ext cx="3934203" cy="2747911"/>
          </a:xfrm>
          <a:prstGeom prst="rect">
            <a:avLst/>
          </a:prstGeom>
        </p:spPr>
      </p:pic>
      <p:pic>
        <p:nvPicPr>
          <p:cNvPr id="10" name="Grafik 9">
            <a:extLst>
              <a:ext uri="{FF2B5EF4-FFF2-40B4-BE49-F238E27FC236}">
                <a16:creationId xmlns:a16="http://schemas.microsoft.com/office/drawing/2014/main" id="{8360EDF6-5944-4C42-7292-808609307A7F}"/>
              </a:ext>
            </a:extLst>
          </p:cNvPr>
          <p:cNvPicPr>
            <a:picLocks noChangeAspect="1"/>
          </p:cNvPicPr>
          <p:nvPr/>
        </p:nvPicPr>
        <p:blipFill>
          <a:blip r:embed="rId6"/>
          <a:stretch>
            <a:fillRect/>
          </a:stretch>
        </p:blipFill>
        <p:spPr>
          <a:xfrm>
            <a:off x="521469" y="3093256"/>
            <a:ext cx="5326882" cy="514422"/>
          </a:xfrm>
          <a:prstGeom prst="rect">
            <a:avLst/>
          </a:prstGeom>
        </p:spPr>
      </p:pic>
    </p:spTree>
    <p:extLst>
      <p:ext uri="{BB962C8B-B14F-4D97-AF65-F5344CB8AC3E}">
        <p14:creationId xmlns:p14="http://schemas.microsoft.com/office/powerpoint/2010/main" val="3426131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3.9 Konstruktoren</a:t>
            </a:r>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a:xfrm>
            <a:off x="521468" y="1662909"/>
            <a:ext cx="6765157" cy="361950"/>
          </a:xfrm>
        </p:spPr>
        <p:txBody>
          <a:bodyPr/>
          <a:lstStyle/>
          <a:p>
            <a:r>
              <a:rPr lang="de-DE" dirty="0"/>
              <a:t>Automatisierung bei Objekterstellung</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22</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7" y="2214563"/>
            <a:ext cx="6327007" cy="3692525"/>
          </a:xfrm>
        </p:spPr>
        <p:txBody>
          <a:bodyPr/>
          <a:lstStyle/>
          <a:p>
            <a:r>
              <a:rPr lang="de-DE" dirty="0"/>
              <a:t>Methode die bei Erstellung einer Instanz automatisch aufgerufen wird</a:t>
            </a:r>
          </a:p>
          <a:p>
            <a:r>
              <a:rPr lang="de-DE" dirty="0"/>
              <a:t>Eine Klasse kann mehrere Konstruktoren besitzen</a:t>
            </a:r>
          </a:p>
          <a:p>
            <a:r>
              <a:rPr lang="de-DE" dirty="0"/>
              <a:t>Erst durch Konstruktoren bekommen Instanziierungen Parameter</a:t>
            </a:r>
          </a:p>
          <a:p>
            <a:r>
              <a:rPr lang="de-DE" dirty="0"/>
              <a:t>Konstruktoren werden in der Klasse definiert</a:t>
            </a:r>
          </a:p>
          <a:p>
            <a:r>
              <a:rPr lang="de-DE" dirty="0"/>
              <a:t>In Konstruktoren können Vorgänge die stets ausgeführt werden müssen automatisiert werden.</a:t>
            </a:r>
          </a:p>
          <a:p>
            <a:endParaRPr lang="de-DE" dirty="0"/>
          </a:p>
          <a:p>
            <a:r>
              <a:rPr lang="de-DE" dirty="0"/>
              <a:t>Beispiel: Jede Person hat einen Namen. Dieser Vorgang soll automatisiert werden. </a:t>
            </a:r>
            <a:r>
              <a:rPr lang="de-DE" dirty="0" err="1"/>
              <a:t>new</a:t>
            </a:r>
            <a:r>
              <a:rPr lang="de-DE" dirty="0"/>
              <a:t> Person(„Klaus“) -&gt; im Konstruktor wird formuliert, dass die Person den Namen „Klaus“ hat.</a:t>
            </a:r>
          </a:p>
        </p:txBody>
      </p:sp>
      <p:pic>
        <p:nvPicPr>
          <p:cNvPr id="7" name="Grafik 6">
            <a:extLst>
              <a:ext uri="{FF2B5EF4-FFF2-40B4-BE49-F238E27FC236}">
                <a16:creationId xmlns:a16="http://schemas.microsoft.com/office/drawing/2014/main" id="{D4015129-0610-F404-9488-FD3D026AD63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1461219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3.9.1 Java</a:t>
            </a:r>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p:txBody>
          <a:bodyPr/>
          <a:lstStyle/>
          <a:p>
            <a:r>
              <a:rPr lang="de-DE" dirty="0"/>
              <a:t>Konstruktoren in Java</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23</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5574532" cy="3692525"/>
          </a:xfrm>
        </p:spPr>
        <p:txBody>
          <a:bodyPr/>
          <a:lstStyle/>
          <a:p>
            <a:r>
              <a:rPr lang="de-DE" dirty="0"/>
              <a:t>Konstruktoren tragen in Java den gleichen Namen wie die Klasse. </a:t>
            </a:r>
          </a:p>
          <a:p>
            <a:r>
              <a:rPr lang="de-DE" dirty="0"/>
              <a:t>Es ist möglich mehrere Konstruktoren bereitzustellen. Sie müssen sich allerdings in der Parameterliste unterscheiden.</a:t>
            </a:r>
          </a:p>
          <a:p>
            <a:r>
              <a:rPr lang="de-DE" dirty="0"/>
              <a:t>Konstruktoren können verkettet werden.</a:t>
            </a:r>
          </a:p>
          <a:p>
            <a:endParaRPr lang="de-DE" dirty="0"/>
          </a:p>
          <a:p>
            <a:endParaRPr lang="de-DE" dirty="0"/>
          </a:p>
        </p:txBody>
      </p:sp>
      <p:pic>
        <p:nvPicPr>
          <p:cNvPr id="7" name="Grafik 6">
            <a:extLst>
              <a:ext uri="{FF2B5EF4-FFF2-40B4-BE49-F238E27FC236}">
                <a16:creationId xmlns:a16="http://schemas.microsoft.com/office/drawing/2014/main" id="{353EA85A-9624-81A3-5521-8C9096E5A71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pic>
        <p:nvPicPr>
          <p:cNvPr id="11" name="Grafik 10">
            <a:extLst>
              <a:ext uri="{FF2B5EF4-FFF2-40B4-BE49-F238E27FC236}">
                <a16:creationId xmlns:a16="http://schemas.microsoft.com/office/drawing/2014/main" id="{D3BC0473-D71C-64BC-6B7A-4D4F374F497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6607" y="1810009"/>
            <a:ext cx="3984193" cy="2390516"/>
          </a:xfrm>
          <a:prstGeom prst="rect">
            <a:avLst/>
          </a:prstGeom>
        </p:spPr>
      </p:pic>
      <p:pic>
        <p:nvPicPr>
          <p:cNvPr id="12" name="Grafik 11">
            <a:extLst>
              <a:ext uri="{FF2B5EF4-FFF2-40B4-BE49-F238E27FC236}">
                <a16:creationId xmlns:a16="http://schemas.microsoft.com/office/drawing/2014/main" id="{E6027B25-4D54-BB86-C1A5-360D37A44BF8}"/>
              </a:ext>
            </a:extLst>
          </p:cNvPr>
          <p:cNvPicPr>
            <a:picLocks noChangeAspect="1"/>
          </p:cNvPicPr>
          <p:nvPr/>
        </p:nvPicPr>
        <p:blipFill>
          <a:blip r:embed="rId5"/>
          <a:stretch>
            <a:fillRect/>
          </a:stretch>
        </p:blipFill>
        <p:spPr>
          <a:xfrm>
            <a:off x="6436607" y="4261170"/>
            <a:ext cx="3984194" cy="1951717"/>
          </a:xfrm>
          <a:prstGeom prst="rect">
            <a:avLst/>
          </a:prstGeom>
        </p:spPr>
      </p:pic>
      <p:pic>
        <p:nvPicPr>
          <p:cNvPr id="14" name="Grafik 13">
            <a:extLst>
              <a:ext uri="{FF2B5EF4-FFF2-40B4-BE49-F238E27FC236}">
                <a16:creationId xmlns:a16="http://schemas.microsoft.com/office/drawing/2014/main" id="{F6E53EA9-0C1A-4783-4C72-E5B187D3FC77}"/>
              </a:ext>
            </a:extLst>
          </p:cNvPr>
          <p:cNvPicPr>
            <a:picLocks noChangeAspect="1"/>
          </p:cNvPicPr>
          <p:nvPr/>
        </p:nvPicPr>
        <p:blipFill>
          <a:blip r:embed="rId6"/>
          <a:stretch>
            <a:fillRect/>
          </a:stretch>
        </p:blipFill>
        <p:spPr>
          <a:xfrm>
            <a:off x="7425873" y="6074755"/>
            <a:ext cx="3238952" cy="276264"/>
          </a:xfrm>
          <a:prstGeom prst="rect">
            <a:avLst/>
          </a:prstGeom>
        </p:spPr>
      </p:pic>
    </p:spTree>
    <p:extLst>
      <p:ext uri="{BB962C8B-B14F-4D97-AF65-F5344CB8AC3E}">
        <p14:creationId xmlns:p14="http://schemas.microsoft.com/office/powerpoint/2010/main" val="2086687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3.9.2 Java</a:t>
            </a:r>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p:txBody>
          <a:bodyPr/>
          <a:lstStyle/>
          <a:p>
            <a:r>
              <a:rPr lang="de-DE" dirty="0"/>
              <a:t>Mehrere Konstruktoren in Java</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24</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5574532" cy="3692525"/>
          </a:xfrm>
        </p:spPr>
        <p:txBody>
          <a:bodyPr/>
          <a:lstStyle/>
          <a:p>
            <a:pPr marL="0" indent="0">
              <a:buNone/>
            </a:pPr>
            <a:endParaRPr lang="de-DE" dirty="0"/>
          </a:p>
          <a:p>
            <a:endParaRPr lang="de-DE" dirty="0"/>
          </a:p>
        </p:txBody>
      </p:sp>
      <p:pic>
        <p:nvPicPr>
          <p:cNvPr id="7" name="Grafik 6">
            <a:extLst>
              <a:ext uri="{FF2B5EF4-FFF2-40B4-BE49-F238E27FC236}">
                <a16:creationId xmlns:a16="http://schemas.microsoft.com/office/drawing/2014/main" id="{353EA85A-9624-81A3-5521-8C9096E5A71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pic>
        <p:nvPicPr>
          <p:cNvPr id="9" name="Grafik 8">
            <a:extLst>
              <a:ext uri="{FF2B5EF4-FFF2-40B4-BE49-F238E27FC236}">
                <a16:creationId xmlns:a16="http://schemas.microsoft.com/office/drawing/2014/main" id="{E2B810EA-61A5-725D-FC6B-54FAC1A822D6}"/>
              </a:ext>
            </a:extLst>
          </p:cNvPr>
          <p:cNvPicPr>
            <a:picLocks noChangeAspect="1"/>
          </p:cNvPicPr>
          <p:nvPr/>
        </p:nvPicPr>
        <p:blipFill>
          <a:blip r:embed="rId4"/>
          <a:stretch>
            <a:fillRect/>
          </a:stretch>
        </p:blipFill>
        <p:spPr>
          <a:xfrm>
            <a:off x="521468" y="2148346"/>
            <a:ext cx="4154380" cy="3824958"/>
          </a:xfrm>
          <a:prstGeom prst="rect">
            <a:avLst/>
          </a:prstGeom>
        </p:spPr>
      </p:pic>
      <p:pic>
        <p:nvPicPr>
          <p:cNvPr id="13" name="Grafik 12">
            <a:extLst>
              <a:ext uri="{FF2B5EF4-FFF2-40B4-BE49-F238E27FC236}">
                <a16:creationId xmlns:a16="http://schemas.microsoft.com/office/drawing/2014/main" id="{3CD6DCA6-0776-B5A3-1616-99C42AE669D0}"/>
              </a:ext>
            </a:extLst>
          </p:cNvPr>
          <p:cNvPicPr>
            <a:picLocks noChangeAspect="1"/>
          </p:cNvPicPr>
          <p:nvPr/>
        </p:nvPicPr>
        <p:blipFill>
          <a:blip r:embed="rId5"/>
          <a:stretch>
            <a:fillRect/>
          </a:stretch>
        </p:blipFill>
        <p:spPr>
          <a:xfrm>
            <a:off x="5293215" y="2148346"/>
            <a:ext cx="4160751" cy="2985629"/>
          </a:xfrm>
          <a:prstGeom prst="rect">
            <a:avLst/>
          </a:prstGeom>
        </p:spPr>
      </p:pic>
      <p:pic>
        <p:nvPicPr>
          <p:cNvPr id="16" name="Grafik 15">
            <a:extLst>
              <a:ext uri="{FF2B5EF4-FFF2-40B4-BE49-F238E27FC236}">
                <a16:creationId xmlns:a16="http://schemas.microsoft.com/office/drawing/2014/main" id="{2B157893-6BA0-012F-C9B4-CE7B474A6485}"/>
              </a:ext>
            </a:extLst>
          </p:cNvPr>
          <p:cNvPicPr>
            <a:picLocks noChangeAspect="1"/>
          </p:cNvPicPr>
          <p:nvPr/>
        </p:nvPicPr>
        <p:blipFill>
          <a:blip r:embed="rId6"/>
          <a:stretch>
            <a:fillRect/>
          </a:stretch>
        </p:blipFill>
        <p:spPr>
          <a:xfrm>
            <a:off x="5293214" y="5268356"/>
            <a:ext cx="4154379" cy="704948"/>
          </a:xfrm>
          <a:prstGeom prst="rect">
            <a:avLst/>
          </a:prstGeom>
        </p:spPr>
      </p:pic>
    </p:spTree>
    <p:extLst>
      <p:ext uri="{BB962C8B-B14F-4D97-AF65-F5344CB8AC3E}">
        <p14:creationId xmlns:p14="http://schemas.microsoft.com/office/powerpoint/2010/main" val="814970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3.9.3 Java</a:t>
            </a:r>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p:txBody>
          <a:bodyPr/>
          <a:lstStyle/>
          <a:p>
            <a:r>
              <a:rPr lang="de-DE" dirty="0"/>
              <a:t>Konstruktoren in Java verketten</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25</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5574532" cy="3692525"/>
          </a:xfrm>
        </p:spPr>
        <p:txBody>
          <a:bodyPr/>
          <a:lstStyle/>
          <a:p>
            <a:pPr marL="0" indent="0">
              <a:buNone/>
            </a:pPr>
            <a:endParaRPr lang="de-DE" dirty="0"/>
          </a:p>
          <a:p>
            <a:endParaRPr lang="de-DE" dirty="0"/>
          </a:p>
        </p:txBody>
      </p:sp>
      <p:pic>
        <p:nvPicPr>
          <p:cNvPr id="7" name="Grafik 6">
            <a:extLst>
              <a:ext uri="{FF2B5EF4-FFF2-40B4-BE49-F238E27FC236}">
                <a16:creationId xmlns:a16="http://schemas.microsoft.com/office/drawing/2014/main" id="{353EA85A-9624-81A3-5521-8C9096E5A71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pic>
        <p:nvPicPr>
          <p:cNvPr id="9" name="Grafik 8">
            <a:extLst>
              <a:ext uri="{FF2B5EF4-FFF2-40B4-BE49-F238E27FC236}">
                <a16:creationId xmlns:a16="http://schemas.microsoft.com/office/drawing/2014/main" id="{E2B810EA-61A5-725D-FC6B-54FAC1A822D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21468" y="2251175"/>
            <a:ext cx="4154380" cy="3619300"/>
          </a:xfrm>
          <a:prstGeom prst="rect">
            <a:avLst/>
          </a:prstGeom>
        </p:spPr>
      </p:pic>
      <p:pic>
        <p:nvPicPr>
          <p:cNvPr id="13" name="Grafik 12">
            <a:extLst>
              <a:ext uri="{FF2B5EF4-FFF2-40B4-BE49-F238E27FC236}">
                <a16:creationId xmlns:a16="http://schemas.microsoft.com/office/drawing/2014/main" id="{3CD6DCA6-0776-B5A3-1616-99C42AE669D0}"/>
              </a:ext>
            </a:extLst>
          </p:cNvPr>
          <p:cNvPicPr>
            <a:picLocks noChangeAspect="1"/>
          </p:cNvPicPr>
          <p:nvPr/>
        </p:nvPicPr>
        <p:blipFill>
          <a:blip r:embed="rId5"/>
          <a:stretch>
            <a:fillRect/>
          </a:stretch>
        </p:blipFill>
        <p:spPr>
          <a:xfrm>
            <a:off x="5293215" y="2148346"/>
            <a:ext cx="4160751" cy="2985629"/>
          </a:xfrm>
          <a:prstGeom prst="rect">
            <a:avLst/>
          </a:prstGeom>
        </p:spPr>
      </p:pic>
      <p:pic>
        <p:nvPicPr>
          <p:cNvPr id="16" name="Grafik 15">
            <a:extLst>
              <a:ext uri="{FF2B5EF4-FFF2-40B4-BE49-F238E27FC236}">
                <a16:creationId xmlns:a16="http://schemas.microsoft.com/office/drawing/2014/main" id="{2B157893-6BA0-012F-C9B4-CE7B474A6485}"/>
              </a:ext>
            </a:extLst>
          </p:cNvPr>
          <p:cNvPicPr>
            <a:picLocks noChangeAspect="1"/>
          </p:cNvPicPr>
          <p:nvPr/>
        </p:nvPicPr>
        <p:blipFill>
          <a:blip r:embed="rId6"/>
          <a:stretch>
            <a:fillRect/>
          </a:stretch>
        </p:blipFill>
        <p:spPr>
          <a:xfrm>
            <a:off x="5293214" y="5268356"/>
            <a:ext cx="4154379" cy="704948"/>
          </a:xfrm>
          <a:prstGeom prst="rect">
            <a:avLst/>
          </a:prstGeom>
        </p:spPr>
      </p:pic>
    </p:spTree>
    <p:extLst>
      <p:ext uri="{BB962C8B-B14F-4D97-AF65-F5344CB8AC3E}">
        <p14:creationId xmlns:p14="http://schemas.microsoft.com/office/powerpoint/2010/main" val="948514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4.0 Typisierung</a:t>
            </a:r>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p:txBody>
          <a:bodyPr/>
          <a:lstStyle/>
          <a:p>
            <a:r>
              <a:rPr lang="de-DE" dirty="0"/>
              <a:t>Kategorisierung von Daten</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26</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11161307" cy="3692525"/>
          </a:xfrm>
        </p:spPr>
        <p:txBody>
          <a:bodyPr/>
          <a:lstStyle/>
          <a:p>
            <a:r>
              <a:rPr lang="de-DE" dirty="0"/>
              <a:t>Unterscheidung </a:t>
            </a:r>
            <a:r>
              <a:rPr lang="de-DE" i="1" dirty="0"/>
              <a:t>statische</a:t>
            </a:r>
            <a:r>
              <a:rPr lang="de-DE" dirty="0"/>
              <a:t> und </a:t>
            </a:r>
            <a:r>
              <a:rPr lang="de-DE" i="1" dirty="0"/>
              <a:t>dynamische</a:t>
            </a:r>
            <a:r>
              <a:rPr lang="de-DE" dirty="0"/>
              <a:t> Typisierung</a:t>
            </a:r>
          </a:p>
          <a:p>
            <a:pPr marL="714375"/>
            <a:r>
              <a:rPr lang="de-DE" sz="1400" dirty="0"/>
              <a:t>statisch: Der Datentyp eines Wertes wird im Quelltext festgelegt, und beim Kompilieren überprüft</a:t>
            </a:r>
          </a:p>
          <a:p>
            <a:pPr marL="714375"/>
            <a:r>
              <a:rPr lang="de-DE" sz="1400" dirty="0"/>
              <a:t>dynamisch: Der  Datentyp wird erst zur Laufzeit der Anwendung überprüft</a:t>
            </a:r>
          </a:p>
          <a:p>
            <a:r>
              <a:rPr lang="de-DE" dirty="0"/>
              <a:t>Unterscheidung </a:t>
            </a:r>
            <a:r>
              <a:rPr lang="de-DE" i="1" dirty="0"/>
              <a:t>starke</a:t>
            </a:r>
            <a:r>
              <a:rPr lang="de-DE" dirty="0"/>
              <a:t> und </a:t>
            </a:r>
            <a:r>
              <a:rPr lang="de-DE" i="1" dirty="0"/>
              <a:t>schwache</a:t>
            </a:r>
            <a:r>
              <a:rPr lang="de-DE" dirty="0"/>
              <a:t> Typisierung</a:t>
            </a:r>
          </a:p>
          <a:p>
            <a:pPr marL="714375"/>
            <a:r>
              <a:rPr lang="de-DE" sz="1400" dirty="0"/>
              <a:t>stark: Eine Variable muss dem Typ der Umwandlung eines Wertes entsprechen</a:t>
            </a:r>
          </a:p>
          <a:p>
            <a:pPr marL="714375"/>
            <a:r>
              <a:rPr lang="de-DE" sz="1400" dirty="0"/>
              <a:t>schwach: Eine Variable muss nicht dem Typ der Umwandlung eines Wertes entsprechen</a:t>
            </a:r>
          </a:p>
          <a:p>
            <a:pPr marL="714375"/>
            <a:r>
              <a:rPr lang="de-DE" sz="1400" dirty="0"/>
              <a:t>Beispiel: Der Zahlenwert 1 soll in eine Variable vom Typ Wahrheitswert gespeichert werden. Stark typisiert ist das nicht möglich (Ganzzahl/Wahrheitswert). Schwach typisiert wird die 1 als Wahr angenommen und in die Variable gespeichert.</a:t>
            </a:r>
          </a:p>
          <a:p>
            <a:r>
              <a:rPr lang="de-DE" dirty="0"/>
              <a:t>Jede Information wird einem Datentyp zugeordnet  (Bsp.: „Hallo Welt“ -&gt; Zeichenkette, 42 -&gt; Ganzzahl)</a:t>
            </a:r>
          </a:p>
          <a:p>
            <a:r>
              <a:rPr lang="de-DE" dirty="0"/>
              <a:t>Klassen stellen den Datentyp des Objekts dar (Bsp.: Objekt „</a:t>
            </a:r>
            <a:r>
              <a:rPr lang="de-DE" dirty="0" err="1"/>
              <a:t>obj</a:t>
            </a:r>
            <a:r>
              <a:rPr lang="de-DE" dirty="0"/>
              <a:t>“ der Klasse Person ist vom Typ Person)</a:t>
            </a:r>
          </a:p>
          <a:p>
            <a:pPr marL="0" indent="0">
              <a:buNone/>
            </a:pPr>
            <a:endParaRPr lang="de-DE" dirty="0"/>
          </a:p>
        </p:txBody>
      </p:sp>
      <p:pic>
        <p:nvPicPr>
          <p:cNvPr id="7" name="Grafik 6">
            <a:extLst>
              <a:ext uri="{FF2B5EF4-FFF2-40B4-BE49-F238E27FC236}">
                <a16:creationId xmlns:a16="http://schemas.microsoft.com/office/drawing/2014/main" id="{41FE8496-EE2D-8E4D-6400-725BAEEC290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3942253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4.1 Java</a:t>
            </a:r>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p:txBody>
          <a:bodyPr/>
          <a:lstStyle/>
          <a:p>
            <a:r>
              <a:rPr lang="de-DE" dirty="0"/>
              <a:t>Typisierung in Java</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27</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5574532" cy="3692525"/>
          </a:xfrm>
        </p:spPr>
        <p:txBody>
          <a:bodyPr/>
          <a:lstStyle/>
          <a:p>
            <a:r>
              <a:rPr lang="de-DE" dirty="0"/>
              <a:t>Für alle Werte muss vorab ein Datentyp deklariert werden.</a:t>
            </a:r>
          </a:p>
          <a:p>
            <a:r>
              <a:rPr lang="de-DE" dirty="0"/>
              <a:t>Datentypen in Java sind zum Beispiel String für Zeichenketten und </a:t>
            </a:r>
            <a:r>
              <a:rPr lang="de-DE" dirty="0" err="1"/>
              <a:t>int</a:t>
            </a:r>
            <a:r>
              <a:rPr lang="de-DE" dirty="0"/>
              <a:t> für Ganzzahlen</a:t>
            </a:r>
          </a:p>
          <a:p>
            <a:r>
              <a:rPr lang="de-DE" dirty="0"/>
              <a:t>In Person p8 entsteht ein Fehler, da versucht wird eine Ganzzahl in eine Variable vom Typ Zeichenkette zu schreiben</a:t>
            </a:r>
          </a:p>
          <a:p>
            <a:endParaRPr lang="de-DE" dirty="0"/>
          </a:p>
        </p:txBody>
      </p:sp>
      <p:pic>
        <p:nvPicPr>
          <p:cNvPr id="7" name="Grafik 6">
            <a:extLst>
              <a:ext uri="{FF2B5EF4-FFF2-40B4-BE49-F238E27FC236}">
                <a16:creationId xmlns:a16="http://schemas.microsoft.com/office/drawing/2014/main" id="{353EA85A-9624-81A3-5521-8C9096E5A71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pic>
        <p:nvPicPr>
          <p:cNvPr id="9" name="Grafik 8">
            <a:extLst>
              <a:ext uri="{FF2B5EF4-FFF2-40B4-BE49-F238E27FC236}">
                <a16:creationId xmlns:a16="http://schemas.microsoft.com/office/drawing/2014/main" id="{608F6729-B821-DE86-7DE6-3EE4F737B587}"/>
              </a:ext>
            </a:extLst>
          </p:cNvPr>
          <p:cNvPicPr>
            <a:picLocks noChangeAspect="1"/>
          </p:cNvPicPr>
          <p:nvPr/>
        </p:nvPicPr>
        <p:blipFill>
          <a:blip r:embed="rId4"/>
          <a:stretch>
            <a:fillRect/>
          </a:stretch>
        </p:blipFill>
        <p:spPr>
          <a:xfrm>
            <a:off x="7011477" y="2024859"/>
            <a:ext cx="4067743" cy="1609950"/>
          </a:xfrm>
          <a:prstGeom prst="rect">
            <a:avLst/>
          </a:prstGeom>
        </p:spPr>
      </p:pic>
      <p:pic>
        <p:nvPicPr>
          <p:cNvPr id="13" name="Grafik 12">
            <a:extLst>
              <a:ext uri="{FF2B5EF4-FFF2-40B4-BE49-F238E27FC236}">
                <a16:creationId xmlns:a16="http://schemas.microsoft.com/office/drawing/2014/main" id="{898B1063-0037-6A87-101D-FBCF5FB5F806}"/>
              </a:ext>
            </a:extLst>
          </p:cNvPr>
          <p:cNvPicPr>
            <a:picLocks noChangeAspect="1"/>
          </p:cNvPicPr>
          <p:nvPr/>
        </p:nvPicPr>
        <p:blipFill>
          <a:blip r:embed="rId5"/>
          <a:stretch>
            <a:fillRect/>
          </a:stretch>
        </p:blipFill>
        <p:spPr>
          <a:xfrm>
            <a:off x="7011476" y="3742473"/>
            <a:ext cx="4067744" cy="2513852"/>
          </a:xfrm>
          <a:prstGeom prst="rect">
            <a:avLst/>
          </a:prstGeom>
        </p:spPr>
      </p:pic>
      <p:pic>
        <p:nvPicPr>
          <p:cNvPr id="16" name="Grafik 15">
            <a:extLst>
              <a:ext uri="{FF2B5EF4-FFF2-40B4-BE49-F238E27FC236}">
                <a16:creationId xmlns:a16="http://schemas.microsoft.com/office/drawing/2014/main" id="{FD980872-CE7B-73FA-7465-D494CF4FBD8B}"/>
              </a:ext>
            </a:extLst>
          </p:cNvPr>
          <p:cNvPicPr>
            <a:picLocks noChangeAspect="1"/>
          </p:cNvPicPr>
          <p:nvPr/>
        </p:nvPicPr>
        <p:blipFill>
          <a:blip r:embed="rId6"/>
          <a:stretch>
            <a:fillRect/>
          </a:stretch>
        </p:blipFill>
        <p:spPr>
          <a:xfrm>
            <a:off x="521468" y="4060825"/>
            <a:ext cx="5696745" cy="362001"/>
          </a:xfrm>
          <a:prstGeom prst="rect">
            <a:avLst/>
          </a:prstGeom>
        </p:spPr>
      </p:pic>
    </p:spTree>
    <p:extLst>
      <p:ext uri="{BB962C8B-B14F-4D97-AF65-F5344CB8AC3E}">
        <p14:creationId xmlns:p14="http://schemas.microsoft.com/office/powerpoint/2010/main" val="2234806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5.0 Sichtbarkeit von Daten und Methoden</a:t>
            </a:r>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a:xfrm>
            <a:off x="521468" y="1662909"/>
            <a:ext cx="7870057" cy="361950"/>
          </a:xfrm>
        </p:spPr>
        <p:txBody>
          <a:bodyPr/>
          <a:lstStyle/>
          <a:p>
            <a:r>
              <a:rPr lang="de-DE" dirty="0"/>
              <a:t>Sichtbarkeitsstufen: public, private, protected &amp; package</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28</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10143357" cy="3692525"/>
          </a:xfrm>
        </p:spPr>
        <p:txBody>
          <a:bodyPr/>
          <a:lstStyle/>
          <a:p>
            <a:r>
              <a:rPr lang="de-DE" dirty="0"/>
              <a:t>In der Modellierung von Datenstrukturen werden 4 Sichtbarkeitsstufen unterschieden:</a:t>
            </a:r>
          </a:p>
          <a:p>
            <a:pPr marL="714375"/>
            <a:r>
              <a:rPr lang="de-DE" sz="1400" i="1" dirty="0"/>
              <a:t>public</a:t>
            </a:r>
            <a:r>
              <a:rPr lang="de-DE" sz="1400" dirty="0"/>
              <a:t>: Alle </a:t>
            </a:r>
            <a:r>
              <a:rPr lang="de-DE" sz="1400" i="1" dirty="0"/>
              <a:t>public</a:t>
            </a:r>
            <a:r>
              <a:rPr lang="de-DE" sz="1400" dirty="0"/>
              <a:t> deklarierten Elemente sind vollumfänglich ansprechbar</a:t>
            </a:r>
          </a:p>
          <a:p>
            <a:pPr marL="714375"/>
            <a:r>
              <a:rPr lang="de-DE" sz="1400" i="1" dirty="0"/>
              <a:t>private</a:t>
            </a:r>
            <a:r>
              <a:rPr lang="de-DE" sz="1400" dirty="0"/>
              <a:t>:  Private Elemente sind nur in ihrer eigenen Klasse ansprechbar. Zugriff von Außen ist nicht möglich.</a:t>
            </a:r>
          </a:p>
          <a:p>
            <a:pPr marL="714375"/>
            <a:r>
              <a:rPr lang="de-DE" sz="1400" i="1" dirty="0"/>
              <a:t>protected</a:t>
            </a:r>
            <a:r>
              <a:rPr lang="de-DE" sz="1400" dirty="0"/>
              <a:t>: Nur die eigene Klasse und mögliche Kindklassen können zugreifen.</a:t>
            </a:r>
          </a:p>
          <a:p>
            <a:pPr marL="714375"/>
            <a:r>
              <a:rPr lang="de-DE" sz="1400" i="1" dirty="0"/>
              <a:t>package</a:t>
            </a:r>
            <a:r>
              <a:rPr lang="de-DE" sz="1400" dirty="0"/>
              <a:t>: Zugriff wird nur im aktuellen Namensraum gewährt.</a:t>
            </a:r>
          </a:p>
          <a:p>
            <a:r>
              <a:rPr lang="de-DE" dirty="0"/>
              <a:t>Sichtbarkeitsstufen sind ein wesentliches Werkzeug der </a:t>
            </a:r>
            <a:r>
              <a:rPr lang="de-DE" i="1" dirty="0"/>
              <a:t>Datenkapselung.</a:t>
            </a:r>
          </a:p>
          <a:p>
            <a:r>
              <a:rPr lang="de-DE" dirty="0"/>
              <a:t>Die Existenz von Eigenschaften und Methoden kann verborgen werden.</a:t>
            </a:r>
          </a:p>
          <a:p>
            <a:r>
              <a:rPr lang="de-DE" dirty="0"/>
              <a:t>In der Regel sind alle Klasseneigenschaften </a:t>
            </a:r>
            <a:r>
              <a:rPr lang="de-DE" i="1" dirty="0"/>
              <a:t>private</a:t>
            </a:r>
            <a:r>
              <a:rPr lang="de-DE" dirty="0"/>
              <a:t> gehalten.</a:t>
            </a:r>
          </a:p>
          <a:p>
            <a:endParaRPr lang="de-DE" dirty="0"/>
          </a:p>
          <a:p>
            <a:endParaRPr lang="de-DE" dirty="0"/>
          </a:p>
        </p:txBody>
      </p:sp>
      <p:pic>
        <p:nvPicPr>
          <p:cNvPr id="7" name="Grafik 6">
            <a:extLst>
              <a:ext uri="{FF2B5EF4-FFF2-40B4-BE49-F238E27FC236}">
                <a16:creationId xmlns:a16="http://schemas.microsoft.com/office/drawing/2014/main" id="{CE9BCD17-9E79-8044-AEAC-66A51F4E31C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2903758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5.1 Java</a:t>
            </a:r>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p:txBody>
          <a:bodyPr/>
          <a:lstStyle/>
          <a:p>
            <a:r>
              <a:rPr lang="de-DE" dirty="0"/>
              <a:t>Sichtbarkeit in Java</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29</a:t>
            </a:fld>
            <a:endParaRPr lang="en-US"/>
          </a:p>
        </p:txBody>
      </p:sp>
      <p:pic>
        <p:nvPicPr>
          <p:cNvPr id="7" name="Grafik 6">
            <a:extLst>
              <a:ext uri="{FF2B5EF4-FFF2-40B4-BE49-F238E27FC236}">
                <a16:creationId xmlns:a16="http://schemas.microsoft.com/office/drawing/2014/main" id="{353EA85A-9624-81A3-5521-8C9096E5A71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pic>
        <p:nvPicPr>
          <p:cNvPr id="9" name="Grafik 8">
            <a:extLst>
              <a:ext uri="{FF2B5EF4-FFF2-40B4-BE49-F238E27FC236}">
                <a16:creationId xmlns:a16="http://schemas.microsoft.com/office/drawing/2014/main" id="{608F6729-B821-DE86-7DE6-3EE4F737B58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21468" y="2229893"/>
            <a:ext cx="4964932" cy="2559353"/>
          </a:xfrm>
          <a:prstGeom prst="rect">
            <a:avLst/>
          </a:prstGeom>
        </p:spPr>
      </p:pic>
      <p:pic>
        <p:nvPicPr>
          <p:cNvPr id="12" name="Grafik 11">
            <a:extLst>
              <a:ext uri="{FF2B5EF4-FFF2-40B4-BE49-F238E27FC236}">
                <a16:creationId xmlns:a16="http://schemas.microsoft.com/office/drawing/2014/main" id="{9586C353-2FA6-FD03-5E29-74BA0A88A90C}"/>
              </a:ext>
            </a:extLst>
          </p:cNvPr>
          <p:cNvPicPr>
            <a:picLocks noChangeAspect="1"/>
          </p:cNvPicPr>
          <p:nvPr/>
        </p:nvPicPr>
        <p:blipFill>
          <a:blip r:embed="rId5"/>
          <a:stretch>
            <a:fillRect/>
          </a:stretch>
        </p:blipFill>
        <p:spPr>
          <a:xfrm>
            <a:off x="5830492" y="2229894"/>
            <a:ext cx="4834333" cy="2559353"/>
          </a:xfrm>
          <a:prstGeom prst="rect">
            <a:avLst/>
          </a:prstGeom>
        </p:spPr>
      </p:pic>
      <p:pic>
        <p:nvPicPr>
          <p:cNvPr id="15" name="Grafik 14">
            <a:extLst>
              <a:ext uri="{FF2B5EF4-FFF2-40B4-BE49-F238E27FC236}">
                <a16:creationId xmlns:a16="http://schemas.microsoft.com/office/drawing/2014/main" id="{C427D3F5-ED3C-A3CD-B0AC-0539916039BC}"/>
              </a:ext>
            </a:extLst>
          </p:cNvPr>
          <p:cNvPicPr>
            <a:picLocks noChangeAspect="1"/>
          </p:cNvPicPr>
          <p:nvPr/>
        </p:nvPicPr>
        <p:blipFill>
          <a:blip r:embed="rId6"/>
          <a:stretch>
            <a:fillRect/>
          </a:stretch>
        </p:blipFill>
        <p:spPr>
          <a:xfrm>
            <a:off x="5961339" y="4919643"/>
            <a:ext cx="4572638" cy="276264"/>
          </a:xfrm>
          <a:prstGeom prst="rect">
            <a:avLst/>
          </a:prstGeom>
        </p:spPr>
      </p:pic>
    </p:spTree>
    <p:extLst>
      <p:ext uri="{BB962C8B-B14F-4D97-AF65-F5344CB8AC3E}">
        <p14:creationId xmlns:p14="http://schemas.microsoft.com/office/powerpoint/2010/main" val="3723400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1.1 Single </a:t>
            </a:r>
            <a:r>
              <a:rPr lang="de-DE" dirty="0" err="1"/>
              <a:t>Responsibility</a:t>
            </a:r>
            <a:r>
              <a:rPr lang="de-DE" dirty="0"/>
              <a:t> Principle</a:t>
            </a:r>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a:xfrm>
            <a:off x="521468" y="1662909"/>
            <a:ext cx="4568825" cy="361950"/>
          </a:xfrm>
        </p:spPr>
        <p:txBody>
          <a:bodyPr/>
          <a:lstStyle/>
          <a:p>
            <a:r>
              <a:rPr lang="de-DE" dirty="0"/>
              <a:t>Prinzip einer einzigen Verantwortung</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3</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7317607" cy="3692525"/>
          </a:xfrm>
        </p:spPr>
        <p:txBody>
          <a:bodyPr/>
          <a:lstStyle/>
          <a:p>
            <a:endParaRPr lang="de-DE" dirty="0"/>
          </a:p>
          <a:p>
            <a:r>
              <a:rPr lang="de-DE" dirty="0"/>
              <a:t>Eine Klasse bzw. ein Objekt  hat genau eine Verantwortung</a:t>
            </a:r>
          </a:p>
          <a:p>
            <a:r>
              <a:rPr lang="de-DE" dirty="0"/>
              <a:t>Eine Verantwortung wird genau auf eine Klasse übertragen</a:t>
            </a:r>
          </a:p>
          <a:p>
            <a:pPr marL="0" indent="0">
              <a:buNone/>
            </a:pPr>
            <a:endParaRPr lang="de-DE" dirty="0"/>
          </a:p>
          <a:p>
            <a:r>
              <a:rPr lang="de-DE" dirty="0"/>
              <a:t>Beispiel: Der Trainer bringt Ihnen die objektorientierte Programmierung näher, seine Aufgabe ist es nicht Ihnen auch das Kochen beizubringen. In Ihrem Kurs ist nur ein Trainer mit dem Erreichen der Kursziele betraut. </a:t>
            </a:r>
          </a:p>
        </p:txBody>
      </p:sp>
      <p:pic>
        <p:nvPicPr>
          <p:cNvPr id="7" name="Grafik 6">
            <a:extLst>
              <a:ext uri="{FF2B5EF4-FFF2-40B4-BE49-F238E27FC236}">
                <a16:creationId xmlns:a16="http://schemas.microsoft.com/office/drawing/2014/main" id="{8CB4E5A8-DE92-99A3-735E-143CED1C13F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2909317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5.2 Kapselung mit Gettern und Settern</a:t>
            </a:r>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p:txBody>
          <a:bodyPr/>
          <a:lstStyle/>
          <a:p>
            <a:r>
              <a:rPr lang="de-DE" dirty="0"/>
              <a:t>Zugriff auf Umwegen</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30</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10652944" cy="3692525"/>
          </a:xfrm>
        </p:spPr>
        <p:txBody>
          <a:bodyPr/>
          <a:lstStyle/>
          <a:p>
            <a:r>
              <a:rPr lang="de-DE" dirty="0"/>
              <a:t>Getter und Setter sind spezielle Methoden einer Klasse</a:t>
            </a:r>
          </a:p>
          <a:p>
            <a:r>
              <a:rPr lang="de-DE" dirty="0"/>
              <a:t>Getter und Setter stehen in direktem Zusammenhang mit einer Eigenschaft einer Klasse</a:t>
            </a:r>
          </a:p>
          <a:p>
            <a:r>
              <a:rPr lang="de-DE" dirty="0"/>
              <a:t>Mit diesen Methoden können Werte einer Eigenschaft ausgelesen (</a:t>
            </a:r>
            <a:r>
              <a:rPr lang="de-DE" dirty="0" err="1"/>
              <a:t>get</a:t>
            </a:r>
            <a:r>
              <a:rPr lang="de-DE" dirty="0"/>
              <a:t>) oder belegt (</a:t>
            </a:r>
            <a:r>
              <a:rPr lang="de-DE" dirty="0" err="1"/>
              <a:t>set</a:t>
            </a:r>
            <a:r>
              <a:rPr lang="de-DE" dirty="0"/>
              <a:t>) werden</a:t>
            </a:r>
          </a:p>
          <a:p>
            <a:r>
              <a:rPr lang="de-DE" dirty="0"/>
              <a:t>Um auf </a:t>
            </a:r>
            <a:r>
              <a:rPr lang="de-DE" i="1" dirty="0"/>
              <a:t>private</a:t>
            </a:r>
            <a:r>
              <a:rPr lang="de-DE" dirty="0"/>
              <a:t> deklarierte Eigenschaften von außerhalb der Klasse zugreifen zu können benötigt man Getter und Setter</a:t>
            </a:r>
          </a:p>
          <a:p>
            <a:r>
              <a:rPr lang="de-DE" dirty="0"/>
              <a:t>Der Zugriff auf Eigenschaften kann über Getter und Setter gesteuert und kontrolliert werden.</a:t>
            </a:r>
          </a:p>
          <a:p>
            <a:endParaRPr lang="de-DE" dirty="0"/>
          </a:p>
          <a:p>
            <a:r>
              <a:rPr lang="de-DE" dirty="0"/>
              <a:t>Beispiel: Die Eigenschaft „Länge“ einer Klassen muss größer 0 sein. Diese Bedingung kann ich im </a:t>
            </a:r>
            <a:r>
              <a:rPr lang="de-DE" i="1" dirty="0"/>
              <a:t>Setter</a:t>
            </a:r>
            <a:r>
              <a:rPr lang="de-DE" dirty="0"/>
              <a:t> kontrollieren.</a:t>
            </a:r>
            <a:br>
              <a:rPr lang="de-DE" dirty="0"/>
            </a:br>
            <a:r>
              <a:rPr lang="de-DE" dirty="0"/>
              <a:t>Die Ausgabe der „Länge“ soll mit Maßeinheit erfolgen, dies kann im </a:t>
            </a:r>
            <a:r>
              <a:rPr lang="de-DE" i="1" dirty="0"/>
              <a:t>Getter</a:t>
            </a:r>
            <a:r>
              <a:rPr lang="de-DE" dirty="0"/>
              <a:t> gesteuert werden.</a:t>
            </a:r>
          </a:p>
        </p:txBody>
      </p:sp>
      <p:pic>
        <p:nvPicPr>
          <p:cNvPr id="7" name="Grafik 6">
            <a:extLst>
              <a:ext uri="{FF2B5EF4-FFF2-40B4-BE49-F238E27FC236}">
                <a16:creationId xmlns:a16="http://schemas.microsoft.com/office/drawing/2014/main" id="{82B5572C-613E-FE14-0696-BEC03535950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11101684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5.2.1 Java</a:t>
            </a:r>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p:txBody>
          <a:bodyPr/>
          <a:lstStyle/>
          <a:p>
            <a:r>
              <a:rPr lang="de-DE" dirty="0"/>
              <a:t>Datenkapselung in Java</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31</a:t>
            </a:fld>
            <a:endParaRPr lang="en-US"/>
          </a:p>
        </p:txBody>
      </p:sp>
      <p:pic>
        <p:nvPicPr>
          <p:cNvPr id="7" name="Grafik 6">
            <a:extLst>
              <a:ext uri="{FF2B5EF4-FFF2-40B4-BE49-F238E27FC236}">
                <a16:creationId xmlns:a16="http://schemas.microsoft.com/office/drawing/2014/main" id="{353EA85A-9624-81A3-5521-8C9096E5A71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pic>
        <p:nvPicPr>
          <p:cNvPr id="9" name="Grafik 8">
            <a:extLst>
              <a:ext uri="{FF2B5EF4-FFF2-40B4-BE49-F238E27FC236}">
                <a16:creationId xmlns:a16="http://schemas.microsoft.com/office/drawing/2014/main" id="{608F6729-B821-DE86-7DE6-3EE4F737B58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21468" y="2229893"/>
            <a:ext cx="4641255" cy="2965198"/>
          </a:xfrm>
          <a:prstGeom prst="rect">
            <a:avLst/>
          </a:prstGeom>
        </p:spPr>
      </p:pic>
      <p:pic>
        <p:nvPicPr>
          <p:cNvPr id="12" name="Grafik 11">
            <a:extLst>
              <a:ext uri="{FF2B5EF4-FFF2-40B4-BE49-F238E27FC236}">
                <a16:creationId xmlns:a16="http://schemas.microsoft.com/office/drawing/2014/main" id="{9586C353-2FA6-FD03-5E29-74BA0A88A90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924727" y="2229894"/>
            <a:ext cx="4645863" cy="2559353"/>
          </a:xfrm>
          <a:prstGeom prst="rect">
            <a:avLst/>
          </a:prstGeom>
        </p:spPr>
      </p:pic>
      <p:pic>
        <p:nvPicPr>
          <p:cNvPr id="15" name="Grafik 14">
            <a:extLst>
              <a:ext uri="{FF2B5EF4-FFF2-40B4-BE49-F238E27FC236}">
                <a16:creationId xmlns:a16="http://schemas.microsoft.com/office/drawing/2014/main" id="{C427D3F5-ED3C-A3CD-B0AC-0539916039BC}"/>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497987" y="4919643"/>
            <a:ext cx="3499342" cy="276264"/>
          </a:xfrm>
          <a:prstGeom prst="rect">
            <a:avLst/>
          </a:prstGeom>
        </p:spPr>
      </p:pic>
    </p:spTree>
    <p:extLst>
      <p:ext uri="{BB962C8B-B14F-4D97-AF65-F5344CB8AC3E}">
        <p14:creationId xmlns:p14="http://schemas.microsoft.com/office/powerpoint/2010/main" val="2713746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a:xfrm>
            <a:off x="521468" y="645114"/>
            <a:ext cx="10908532" cy="439408"/>
          </a:xfrm>
        </p:spPr>
        <p:txBody>
          <a:bodyPr/>
          <a:lstStyle/>
          <a:p>
            <a:r>
              <a:rPr lang="de-DE" sz="2400" dirty="0"/>
              <a:t>6.0 Vererbung</a:t>
            </a:r>
            <a:endParaRPr lang="de-DE" dirty="0"/>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a:xfrm>
            <a:off x="521468" y="1662909"/>
            <a:ext cx="11161307" cy="361950"/>
          </a:xfrm>
        </p:spPr>
        <p:txBody>
          <a:bodyPr/>
          <a:lstStyle/>
          <a:p>
            <a:r>
              <a:rPr lang="de-DE" dirty="0"/>
              <a:t>Der Apfel fällt nicht weit vom Stamm</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32</a:t>
            </a:fld>
            <a:endParaRPr lang="en-US" dirty="0"/>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5037503" cy="3692525"/>
          </a:xfrm>
        </p:spPr>
        <p:txBody>
          <a:bodyPr/>
          <a:lstStyle/>
          <a:p>
            <a:pPr marL="0" indent="0">
              <a:buNone/>
            </a:pPr>
            <a:r>
              <a:rPr lang="de-DE" sz="2000" dirty="0"/>
              <a:t>Vererbung</a:t>
            </a:r>
            <a:endParaRPr lang="de-DE" dirty="0"/>
          </a:p>
          <a:p>
            <a:pPr>
              <a:buFont typeface="Courier New" panose="02070309020205020404" pitchFamily="49" charset="0"/>
              <a:buChar char="o"/>
            </a:pPr>
            <a:r>
              <a:rPr lang="de-DE" dirty="0"/>
              <a:t>Einfachvererbung</a:t>
            </a:r>
            <a:br>
              <a:rPr lang="de-DE" dirty="0"/>
            </a:br>
            <a:br>
              <a:rPr lang="de-DE" dirty="0"/>
            </a:br>
            <a:r>
              <a:rPr lang="de-DE" dirty="0"/>
              <a:t>Eine abgeleitete Klasse hat genau eine Basisklasse, von der sie erbt.</a:t>
            </a:r>
            <a:br>
              <a:rPr lang="de-DE" dirty="0"/>
            </a:br>
            <a:endParaRPr lang="de-DE" dirty="0"/>
          </a:p>
          <a:p>
            <a:pPr>
              <a:buFont typeface="Courier New" panose="02070309020205020404" pitchFamily="49" charset="0"/>
              <a:buChar char="o"/>
            </a:pPr>
            <a:r>
              <a:rPr lang="de-DE" dirty="0"/>
              <a:t>Mehrfachvererbung</a:t>
            </a:r>
            <a:br>
              <a:rPr lang="de-DE" dirty="0"/>
            </a:br>
            <a:br>
              <a:rPr lang="de-DE" dirty="0"/>
            </a:br>
            <a:r>
              <a:rPr lang="de-DE" dirty="0"/>
              <a:t>Eine abgeleitete Klasse hat mindestens 2 Basisklassen, von denen sie erbt.</a:t>
            </a:r>
            <a:br>
              <a:rPr lang="de-DE" dirty="0"/>
            </a:br>
            <a:br>
              <a:rPr lang="de-DE" dirty="0"/>
            </a:br>
            <a:endParaRPr lang="de-DE" dirty="0"/>
          </a:p>
          <a:p>
            <a:endParaRPr lang="de-DE" dirty="0"/>
          </a:p>
          <a:p>
            <a:endParaRPr lang="de-DE" dirty="0"/>
          </a:p>
        </p:txBody>
      </p:sp>
      <p:pic>
        <p:nvPicPr>
          <p:cNvPr id="7" name="Grafik 6"/>
          <p:cNvPicPr>
            <a:picLocks noChangeAspect="1"/>
          </p:cNvPicPr>
          <p:nvPr/>
        </p:nvPicPr>
        <p:blipFill>
          <a:blip r:embed="rId2"/>
          <a:stretch>
            <a:fillRect/>
          </a:stretch>
        </p:blipFill>
        <p:spPr>
          <a:xfrm>
            <a:off x="6110344" y="2214563"/>
            <a:ext cx="6081656" cy="3595635"/>
          </a:xfrm>
          <a:prstGeom prst="rect">
            <a:avLst/>
          </a:prstGeom>
        </p:spPr>
      </p:pic>
      <p:pic>
        <p:nvPicPr>
          <p:cNvPr id="8" name="Grafik 7">
            <a:extLst>
              <a:ext uri="{FF2B5EF4-FFF2-40B4-BE49-F238E27FC236}">
                <a16:creationId xmlns:a16="http://schemas.microsoft.com/office/drawing/2014/main" id="{5C8C3997-70E2-CA68-9831-53095E0F93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1806930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a:xfrm>
            <a:off x="521468" y="645114"/>
            <a:ext cx="11035532" cy="439408"/>
          </a:xfrm>
        </p:spPr>
        <p:txBody>
          <a:bodyPr anchor="t"/>
          <a:lstStyle/>
          <a:p>
            <a:r>
              <a:rPr lang="de-DE" sz="2400" dirty="0"/>
              <a:t>6.1 Polymorphie</a:t>
            </a:r>
            <a:endParaRPr lang="de-DE" sz="2200" dirty="0"/>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a:xfrm>
            <a:off x="521468" y="1662909"/>
            <a:ext cx="11161307" cy="361950"/>
          </a:xfrm>
        </p:spPr>
        <p:txBody>
          <a:bodyPr/>
          <a:lstStyle/>
          <a:p>
            <a:r>
              <a:rPr lang="de-DE" dirty="0"/>
              <a:t>Ich möchte Untertitel sein, an Stelle des Untertitels</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33</a:t>
            </a:fld>
            <a:endParaRPr lang="en-US" dirty="0"/>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6305001" cy="3692525"/>
          </a:xfrm>
        </p:spPr>
        <p:txBody>
          <a:bodyPr/>
          <a:lstStyle/>
          <a:p>
            <a:pPr marL="0" indent="0">
              <a:buNone/>
            </a:pPr>
            <a:r>
              <a:rPr lang="de-DE" sz="2000" dirty="0"/>
              <a:t>Polymorphie = Vielgestaltigkeit</a:t>
            </a:r>
          </a:p>
          <a:p>
            <a:pPr>
              <a:buFont typeface="Courier New" panose="02070309020205020404" pitchFamily="49" charset="0"/>
              <a:buChar char="o"/>
            </a:pPr>
            <a:r>
              <a:rPr lang="de-DE" dirty="0"/>
              <a:t>Dynamische Bindung</a:t>
            </a:r>
            <a:br>
              <a:rPr lang="de-DE" dirty="0"/>
            </a:br>
            <a:r>
              <a:rPr lang="de-DE" dirty="0"/>
              <a:t>Erst zur Laufzeit wird entschieden, welche Methode ausgeführt wird</a:t>
            </a:r>
          </a:p>
          <a:p>
            <a:pPr>
              <a:buFont typeface="Courier New" panose="02070309020205020404" pitchFamily="49" charset="0"/>
              <a:buChar char="o"/>
            </a:pPr>
            <a:r>
              <a:rPr lang="de-DE" dirty="0"/>
              <a:t>Überladen von Methoden</a:t>
            </a:r>
            <a:br>
              <a:rPr lang="de-DE" dirty="0"/>
            </a:br>
            <a:r>
              <a:rPr lang="de-DE" dirty="0"/>
              <a:t>Gleiche Methodennamen mit unterschiedlicher Signatur in einer Klasse</a:t>
            </a:r>
          </a:p>
          <a:p>
            <a:pPr>
              <a:buFont typeface="Courier New" panose="02070309020205020404" pitchFamily="49" charset="0"/>
              <a:buChar char="o"/>
            </a:pPr>
            <a:r>
              <a:rPr lang="de-DE" dirty="0"/>
              <a:t>Überschreiben von Methoden</a:t>
            </a:r>
            <a:br>
              <a:rPr lang="de-DE" dirty="0"/>
            </a:br>
            <a:r>
              <a:rPr lang="de-DE" dirty="0"/>
              <a:t>Gleiche Methodenamen und Signatur in der abgeleiteten Klasse, aber andere Codierung</a:t>
            </a:r>
          </a:p>
        </p:txBody>
      </p:sp>
      <p:pic>
        <p:nvPicPr>
          <p:cNvPr id="7" name="Grafik 6"/>
          <p:cNvPicPr>
            <a:picLocks noChangeAspect="1"/>
          </p:cNvPicPr>
          <p:nvPr/>
        </p:nvPicPr>
        <p:blipFill rotWithShape="1">
          <a:blip r:embed="rId3" cstate="email">
            <a:extLst>
              <a:ext uri="{28A0092B-C50C-407E-A947-70E740481C1C}">
                <a14:useLocalDpi xmlns:a14="http://schemas.microsoft.com/office/drawing/2010/main"/>
              </a:ext>
            </a:extLst>
          </a:blip>
          <a:srcRect l="27072" t="2570" b="1663"/>
          <a:stretch/>
        </p:blipFill>
        <p:spPr>
          <a:xfrm>
            <a:off x="7939144" y="2214563"/>
            <a:ext cx="3929228" cy="4192356"/>
          </a:xfrm>
          <a:prstGeom prst="rect">
            <a:avLst/>
          </a:prstGeom>
        </p:spPr>
      </p:pic>
      <p:pic>
        <p:nvPicPr>
          <p:cNvPr id="8" name="Grafik 7">
            <a:extLst>
              <a:ext uri="{FF2B5EF4-FFF2-40B4-BE49-F238E27FC236}">
                <a16:creationId xmlns:a16="http://schemas.microsoft.com/office/drawing/2014/main" id="{47C6718A-994C-8938-9FD3-A6B32EF43C1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4206985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Bildplatzhalter 7"/>
          <p:cNvPicPr>
            <a:picLocks noGrp="1" noChangeAspect="1"/>
          </p:cNvPicPr>
          <p:nvPr>
            <p:ph type="pic" sz="quarter" idx="22"/>
          </p:nvPr>
        </p:nvPicPr>
        <p:blipFill rotWithShape="1">
          <a:blip r:embed="rId3">
            <a:extLst>
              <a:ext uri="{28A0092B-C50C-407E-A947-70E740481C1C}">
                <a14:useLocalDpi xmlns:a14="http://schemas.microsoft.com/office/drawing/2010/main" val="0"/>
              </a:ext>
            </a:extLst>
          </a:blip>
          <a:srcRect l="-9491" r="-9491"/>
          <a:stretch/>
        </p:blipFill>
        <p:spPr>
          <a:noFill/>
        </p:spPr>
      </p:pic>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p:txBody>
          <a:bodyPr/>
          <a:lstStyle/>
          <a:p>
            <a:pPr marL="0" lvl="1" indent="0">
              <a:buNone/>
            </a:pPr>
            <a:r>
              <a:rPr lang="de-DE" dirty="0"/>
              <a:t>Sie sollen sich grundlegende Kenntnisse über die </a:t>
            </a:r>
            <a:r>
              <a:rPr lang="de-DE" i="1" dirty="0"/>
              <a:t>Notationselemente </a:t>
            </a:r>
            <a:r>
              <a:rPr lang="de-DE" dirty="0"/>
              <a:t>und den Aufbau von Klassen- diagrammen erarbeiten und auf konkrete Aufgaben anwenden können.</a:t>
            </a:r>
          </a:p>
          <a:p>
            <a:pPr marL="0" lvl="1" indent="0">
              <a:buNone/>
            </a:pPr>
            <a:endParaRPr lang="de-DE" dirty="0"/>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7.0 Klassendiagramm</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34</a:t>
            </a:fld>
            <a:endParaRPr lang="en-US" dirty="0"/>
          </a:p>
        </p:txBody>
      </p:sp>
      <p:sp>
        <p:nvSpPr>
          <p:cNvPr id="7" name="Textfeld 6">
            <a:extLst>
              <a:ext uri="{FF2B5EF4-FFF2-40B4-BE49-F238E27FC236}">
                <a16:creationId xmlns:a16="http://schemas.microsoft.com/office/drawing/2014/main" id="{0AEE0145-AEAA-E400-698F-5A6C65BC5FF4}"/>
              </a:ext>
            </a:extLst>
          </p:cNvPr>
          <p:cNvSpPr txBox="1"/>
          <p:nvPr/>
        </p:nvSpPr>
        <p:spPr>
          <a:xfrm>
            <a:off x="9533299" y="3757377"/>
            <a:ext cx="898539" cy="198988"/>
          </a:xfrm>
          <a:prstGeom prst="rect">
            <a:avLst/>
          </a:prstGeom>
          <a:solidFill>
            <a:schemeClr val="bg1"/>
          </a:solidFill>
        </p:spPr>
        <p:txBody>
          <a:bodyPr vert="horz" wrap="square" lIns="0" tIns="0" rIns="0" bIns="180000" rtlCol="0">
            <a:noAutofit/>
          </a:bodyPr>
          <a:lstStyle/>
          <a:p>
            <a:pPr algn="l" defTabSz="914400" rtl="0" eaLnBrk="1" latinLnBrk="0" hangingPunct="1">
              <a:lnSpc>
                <a:spcPct val="120000"/>
              </a:lnSpc>
              <a:spcBef>
                <a:spcPts val="1000"/>
              </a:spcBef>
              <a:buClr>
                <a:srgbClr val="00B2C9"/>
              </a:buClr>
              <a:buSzPct val="120000"/>
            </a:pPr>
            <a:r>
              <a:rPr lang="de-DE" sz="1200" b="0" i="1"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rPr>
              <a:t>Multiplizität</a:t>
            </a:r>
          </a:p>
        </p:txBody>
      </p:sp>
      <p:pic>
        <p:nvPicPr>
          <p:cNvPr id="9" name="Grafik 8">
            <a:extLst>
              <a:ext uri="{FF2B5EF4-FFF2-40B4-BE49-F238E27FC236}">
                <a16:creationId xmlns:a16="http://schemas.microsoft.com/office/drawing/2014/main" id="{4C9ED22B-3216-0C5C-5824-41F523D22B4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3887679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Bildplatzhalter 7"/>
          <p:cNvPicPr>
            <a:picLocks noGrp="1" noChangeAspect="1"/>
          </p:cNvPicPr>
          <p:nvPr>
            <p:ph type="pic" sz="quarter" idx="22"/>
          </p:nvPr>
        </p:nvPicPr>
        <p:blipFill rotWithShape="1">
          <a:blip r:embed="rId3">
            <a:extLst>
              <a:ext uri="{28A0092B-C50C-407E-A947-70E740481C1C}">
                <a14:useLocalDpi xmlns:a14="http://schemas.microsoft.com/office/drawing/2010/main" val="0"/>
              </a:ext>
            </a:extLst>
          </a:blip>
          <a:srcRect t="-17428" b="-17428"/>
          <a:stretch/>
        </p:blipFill>
        <p:spPr>
          <a:noFill/>
        </p:spPr>
      </p:pic>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p:txBody>
          <a:bodyPr/>
          <a:lstStyle/>
          <a:p>
            <a:pPr lvl="1">
              <a:buFont typeface="Courier New" panose="02070309020205020404" pitchFamily="49" charset="0"/>
              <a:buChar char="o"/>
            </a:pPr>
            <a:r>
              <a:rPr lang="de-DE" dirty="0"/>
              <a:t>Welche Zusammenhänge bestehen in der Aufgabenstellung (Domainmodell).</a:t>
            </a:r>
          </a:p>
          <a:p>
            <a:pPr lvl="1">
              <a:buFont typeface="Courier New" panose="02070309020205020404" pitchFamily="49" charset="0"/>
              <a:buChar char="o"/>
            </a:pPr>
            <a:r>
              <a:rPr lang="de-DE" dirty="0"/>
              <a:t>Welche Klassen, Komponenten und Pakete sind beteiligt.</a:t>
            </a:r>
          </a:p>
          <a:p>
            <a:pPr lvl="1">
              <a:buFont typeface="Courier New" panose="02070309020205020404" pitchFamily="49" charset="0"/>
              <a:buChar char="o"/>
            </a:pPr>
            <a:r>
              <a:rPr lang="de-DE" dirty="0"/>
              <a:t>Über welche Kommunikation findet die Zusammenarbeit statt.</a:t>
            </a:r>
          </a:p>
          <a:p>
            <a:pPr lvl="1">
              <a:buFont typeface="Courier New" panose="02070309020205020404" pitchFamily="49" charset="0"/>
              <a:buChar char="o"/>
            </a:pPr>
            <a:r>
              <a:rPr lang="de-DE" dirty="0"/>
              <a:t>Welche Methoden und Eigenschaften benötigen die Klassen.</a:t>
            </a:r>
          </a:p>
          <a:p>
            <a:pPr lvl="1">
              <a:buFont typeface="Courier New" panose="02070309020205020404" pitchFamily="49" charset="0"/>
              <a:buChar char="o"/>
            </a:pPr>
            <a:r>
              <a:rPr lang="de-DE" dirty="0"/>
              <a:t>Wie viele Objekte stehen mindestens und höchstens in Verbindung.</a:t>
            </a:r>
          </a:p>
          <a:p>
            <a:pPr lvl="1">
              <a:buFont typeface="Courier New" panose="02070309020205020404" pitchFamily="49" charset="0"/>
              <a:buChar char="o"/>
            </a:pPr>
            <a:r>
              <a:rPr lang="de-DE" dirty="0"/>
              <a:t>Welche Klassen sind als Container für mehrere Objekte zuständig.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7.0 Klassendiagramm</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35</a:t>
            </a:fld>
            <a:endParaRPr lang="en-US" dirty="0"/>
          </a:p>
        </p:txBody>
      </p:sp>
      <p:pic>
        <p:nvPicPr>
          <p:cNvPr id="7" name="Grafik 6">
            <a:extLst>
              <a:ext uri="{FF2B5EF4-FFF2-40B4-BE49-F238E27FC236}">
                <a16:creationId xmlns:a16="http://schemas.microsoft.com/office/drawing/2014/main" id="{133FFD5D-4DBD-FFE7-E527-A566EA2E910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2971420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8" name="Textplatzhalter 7"/>
          <p:cNvSpPr>
            <a:spLocks noGrp="1"/>
          </p:cNvSpPr>
          <p:nvPr>
            <p:ph type="body" sz="quarter" idx="25"/>
          </p:nvPr>
        </p:nvSpPr>
        <p:spPr>
          <a:xfrm>
            <a:off x="521468" y="2214563"/>
            <a:ext cx="10652944" cy="4141026"/>
          </a:xfrm>
        </p:spPr>
        <p:txBody>
          <a:bodyPr/>
          <a:lstStyle/>
          <a:p>
            <a:pPr>
              <a:buFont typeface="Courier New" panose="02070309020205020404" pitchFamily="49" charset="0"/>
              <a:buChar char="o"/>
            </a:pPr>
            <a:r>
              <a:rPr lang="de-DE" b="1" dirty="0"/>
              <a:t>Analyse/Definition</a:t>
            </a:r>
            <a:br>
              <a:rPr lang="de-DE" dirty="0"/>
            </a:br>
            <a:r>
              <a:rPr lang="de-DE" dirty="0"/>
              <a:t>Was - konzeptuell - soll das neue Softwaresystem leisten.</a:t>
            </a:r>
            <a:br>
              <a:rPr lang="de-DE" dirty="0"/>
            </a:br>
            <a:r>
              <a:rPr lang="de-DE" dirty="0"/>
              <a:t>Klassendiagramm mit wenigen Notationselementen.</a:t>
            </a:r>
          </a:p>
          <a:p>
            <a:pPr>
              <a:buFont typeface="Courier New" panose="02070309020205020404" pitchFamily="49" charset="0"/>
              <a:buChar char="o"/>
            </a:pPr>
            <a:r>
              <a:rPr lang="de-DE" b="1" dirty="0"/>
              <a:t>Entwurf/Design</a:t>
            </a:r>
            <a:br>
              <a:rPr lang="de-DE" dirty="0"/>
            </a:br>
            <a:r>
              <a:rPr lang="de-DE" dirty="0"/>
              <a:t>Wie - logisch - das Softwaresystem realisiert werden soll, Klassendiagramm ist detailreicher.</a:t>
            </a:r>
          </a:p>
          <a:p>
            <a:pPr>
              <a:buFont typeface="Courier New" panose="02070309020205020404" pitchFamily="49" charset="0"/>
              <a:buChar char="o"/>
            </a:pPr>
            <a:r>
              <a:rPr lang="de-DE" b="1" dirty="0"/>
              <a:t>Implementierung</a:t>
            </a:r>
            <a:br>
              <a:rPr lang="de-DE" dirty="0"/>
            </a:br>
            <a:r>
              <a:rPr lang="de-DE" dirty="0"/>
              <a:t>Klassen werden in Programmcode umgesetzt.</a:t>
            </a:r>
          </a:p>
          <a:p>
            <a:pPr>
              <a:buFont typeface="Courier New" panose="02070309020205020404" pitchFamily="49" charset="0"/>
              <a:buChar char="o"/>
            </a:pPr>
            <a:r>
              <a:rPr lang="de-DE" b="1" dirty="0"/>
              <a:t>Test</a:t>
            </a:r>
            <a:br>
              <a:rPr lang="de-DE" dirty="0"/>
            </a:br>
            <a:r>
              <a:rPr lang="de-DE" dirty="0"/>
              <a:t>Klassendiagramme können als Referenz verwendet werden. Die Vollständigkeit und Korrektheit kann gegen sie geprüft werden.</a:t>
            </a:r>
          </a:p>
          <a:p>
            <a:pPr>
              <a:buFont typeface="Courier New" panose="02070309020205020404" pitchFamily="49" charset="0"/>
              <a:buChar char="o"/>
            </a:pPr>
            <a:r>
              <a:rPr lang="de-DE" b="1" dirty="0"/>
              <a:t>Einsatz/Wartung</a:t>
            </a:r>
            <a:br>
              <a:rPr lang="de-DE" dirty="0"/>
            </a:br>
            <a:r>
              <a:rPr lang="de-DE" dirty="0"/>
              <a:t>Schnelle Möglichkeit einer Übersicht über das vorhandene Softwaresystem.</a:t>
            </a:r>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7.0 Klassendiagramm</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36</a:t>
            </a:fld>
            <a:endParaRPr lang="en-US" dirty="0"/>
          </a:p>
        </p:txBody>
      </p:sp>
      <p:pic>
        <p:nvPicPr>
          <p:cNvPr id="6" name="Grafik 5">
            <a:extLst>
              <a:ext uri="{FF2B5EF4-FFF2-40B4-BE49-F238E27FC236}">
                <a16:creationId xmlns:a16="http://schemas.microsoft.com/office/drawing/2014/main" id="{EB096146-7FD2-75E5-5D42-17037E5D91C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22805912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pic>
        <p:nvPicPr>
          <p:cNvPr id="9" name="Bildplatzhalter 8"/>
          <p:cNvPicPr>
            <a:picLocks noGrp="1" noChangeAspect="1"/>
          </p:cNvPicPr>
          <p:nvPr>
            <p:ph type="pic" sz="quarter" idx="22"/>
          </p:nvPr>
        </p:nvPicPr>
        <p:blipFill rotWithShape="1">
          <a:blip r:embed="rId3">
            <a:extLst>
              <a:ext uri="{28A0092B-C50C-407E-A947-70E740481C1C}">
                <a14:useLocalDpi xmlns:a14="http://schemas.microsoft.com/office/drawing/2010/main" val="0"/>
              </a:ext>
            </a:extLst>
          </a:blip>
          <a:srcRect t="-14101" b="-14101"/>
          <a:stretch/>
        </p:blipFill>
        <p:spPr>
          <a:xfrm>
            <a:off x="5595938" y="1320801"/>
            <a:ext cx="6596062" cy="4586287"/>
          </a:xfrm>
          <a:noFill/>
        </p:spPr>
      </p:pic>
      <p:sp>
        <p:nvSpPr>
          <p:cNvPr id="8" name="Textplatzhalter 7"/>
          <p:cNvSpPr>
            <a:spLocks noGrp="1"/>
          </p:cNvSpPr>
          <p:nvPr>
            <p:ph type="body" sz="quarter" idx="25"/>
          </p:nvPr>
        </p:nvSpPr>
        <p:spPr/>
        <p:txBody>
          <a:bodyPr/>
          <a:lstStyle/>
          <a:p>
            <a:pPr marL="0" indent="0">
              <a:buNone/>
            </a:pPr>
            <a:r>
              <a:rPr lang="de-DE" sz="2000" dirty="0"/>
              <a:t>Begriffe</a:t>
            </a:r>
            <a:endParaRPr lang="de-DE" dirty="0"/>
          </a:p>
          <a:p>
            <a:pPr>
              <a:buFont typeface="Courier New" panose="02070309020205020404" pitchFamily="49" charset="0"/>
              <a:buChar char="o"/>
            </a:pPr>
            <a:r>
              <a:rPr lang="de-DE" dirty="0"/>
              <a:t>Klasse</a:t>
            </a:r>
          </a:p>
          <a:p>
            <a:pPr>
              <a:buFont typeface="Courier New" panose="02070309020205020404" pitchFamily="49" charset="0"/>
              <a:buChar char="o"/>
            </a:pPr>
            <a:r>
              <a:rPr lang="de-DE" dirty="0"/>
              <a:t>Attribute</a:t>
            </a:r>
          </a:p>
          <a:p>
            <a:pPr>
              <a:buFont typeface="Courier New" panose="02070309020205020404" pitchFamily="49" charset="0"/>
              <a:buChar char="o"/>
            </a:pPr>
            <a:r>
              <a:rPr lang="de-DE" dirty="0"/>
              <a:t>Methoden</a:t>
            </a:r>
          </a:p>
          <a:p>
            <a:pPr>
              <a:buFont typeface="Courier New" panose="02070309020205020404" pitchFamily="49" charset="0"/>
              <a:buChar char="o"/>
            </a:pPr>
            <a:r>
              <a:rPr lang="de-DE" dirty="0"/>
              <a:t>Sichtbarkeiten</a:t>
            </a:r>
          </a:p>
          <a:p>
            <a:pPr>
              <a:buFont typeface="Courier New" panose="02070309020205020404" pitchFamily="49" charset="0"/>
              <a:buChar char="o"/>
            </a:pPr>
            <a:r>
              <a:rPr lang="de-DE" dirty="0"/>
              <a:t>Beziehung</a:t>
            </a:r>
          </a:p>
          <a:p>
            <a:pPr>
              <a:buFont typeface="Courier New" panose="02070309020205020404" pitchFamily="49" charset="0"/>
              <a:buChar char="o"/>
            </a:pPr>
            <a:r>
              <a:rPr lang="de-DE" dirty="0"/>
              <a:t>Vererbung</a:t>
            </a:r>
          </a:p>
          <a:p>
            <a:pPr marL="547200" lvl="2">
              <a:lnSpc>
                <a:spcPct val="100000"/>
              </a:lnSpc>
              <a:spcBef>
                <a:spcPts val="500"/>
              </a:spcBef>
              <a:spcAft>
                <a:spcPts val="500"/>
              </a:spcAft>
              <a:buFont typeface="Symbol" panose="05050102010706020507" pitchFamily="18" charset="2"/>
              <a:buChar char="-"/>
            </a:pPr>
            <a:r>
              <a:rPr lang="de-DE" dirty="0"/>
              <a:t>Einfach</a:t>
            </a:r>
          </a:p>
          <a:p>
            <a:pPr marL="547200" lvl="2">
              <a:lnSpc>
                <a:spcPct val="100000"/>
              </a:lnSpc>
              <a:spcBef>
                <a:spcPts val="500"/>
              </a:spcBef>
              <a:spcAft>
                <a:spcPts val="500"/>
              </a:spcAft>
              <a:buFont typeface="Symbol" panose="05050102010706020507" pitchFamily="18" charset="2"/>
              <a:buChar char="-"/>
            </a:pPr>
            <a:r>
              <a:rPr lang="de-DE" dirty="0"/>
              <a:t>Mehrfach - Interface</a:t>
            </a:r>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7.0 Klassendiagramm</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37</a:t>
            </a:fld>
            <a:endParaRPr lang="en-US" dirty="0"/>
          </a:p>
        </p:txBody>
      </p:sp>
      <p:pic>
        <p:nvPicPr>
          <p:cNvPr id="6" name="Grafik 5">
            <a:extLst>
              <a:ext uri="{FF2B5EF4-FFF2-40B4-BE49-F238E27FC236}">
                <a16:creationId xmlns:a16="http://schemas.microsoft.com/office/drawing/2014/main" id="{853A31BB-78EA-7DAB-7F91-A653FB69064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30201329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p:txBody>
          <a:bodyPr/>
          <a:lstStyle/>
          <a:p>
            <a:pPr>
              <a:buFont typeface="Courier New" panose="02070309020205020404" pitchFamily="49" charset="0"/>
              <a:buChar char="o"/>
            </a:pPr>
            <a:r>
              <a:rPr lang="de-DE" dirty="0"/>
              <a:t>Klasse</a:t>
            </a:r>
          </a:p>
          <a:p>
            <a:pPr>
              <a:buFont typeface="Courier New" panose="02070309020205020404" pitchFamily="49" charset="0"/>
              <a:buChar char="o"/>
            </a:pPr>
            <a:r>
              <a:rPr lang="de-DE" dirty="0"/>
              <a:t>Attribut</a:t>
            </a:r>
          </a:p>
          <a:p>
            <a:pPr>
              <a:buFont typeface="Courier New" panose="02070309020205020404" pitchFamily="49" charset="0"/>
              <a:buChar char="o"/>
            </a:pPr>
            <a:r>
              <a:rPr lang="de-DE" dirty="0"/>
              <a:t>Methode</a:t>
            </a:r>
          </a:p>
          <a:p>
            <a:pPr>
              <a:buFont typeface="Courier New" panose="02070309020205020404" pitchFamily="49" charset="0"/>
              <a:buChar char="o"/>
            </a:pPr>
            <a:endParaRPr lang="de-DE" dirty="0"/>
          </a:p>
          <a:p>
            <a:pPr>
              <a:buFont typeface="Courier New" panose="02070309020205020404" pitchFamily="49" charset="0"/>
              <a:buChar char="o"/>
            </a:pPr>
            <a:endParaRPr lang="de-DE" dirty="0"/>
          </a:p>
          <a:p>
            <a:pPr>
              <a:buFont typeface="Courier New" panose="02070309020205020404" pitchFamily="49" charset="0"/>
              <a:buChar char="o"/>
            </a:pPr>
            <a:endParaRPr lang="de-DE" dirty="0"/>
          </a:p>
          <a:p>
            <a:pPr>
              <a:buFont typeface="Courier New" panose="02070309020205020404" pitchFamily="49" charset="0"/>
              <a:buChar char="o"/>
            </a:pPr>
            <a:r>
              <a:rPr lang="de-DE" dirty="0"/>
              <a:t>Sichtbarkeiten</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7.0 Klassendiagramm</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38</a:t>
            </a:fld>
            <a:endParaRPr lang="en-US" dirty="0"/>
          </a:p>
        </p:txBody>
      </p:sp>
      <p:graphicFrame>
        <p:nvGraphicFramePr>
          <p:cNvPr id="9" name="Tabelle 8"/>
          <p:cNvGraphicFramePr>
            <a:graphicFrameLocks noGrp="1"/>
          </p:cNvGraphicFramePr>
          <p:nvPr/>
        </p:nvGraphicFramePr>
        <p:xfrm>
          <a:off x="6373908" y="2498453"/>
          <a:ext cx="3130475" cy="1112520"/>
        </p:xfrm>
        <a:graphic>
          <a:graphicData uri="http://schemas.openxmlformats.org/drawingml/2006/table">
            <a:tbl>
              <a:tblPr firstRow="1" bandRow="1">
                <a:tableStyleId>{912C8C85-51F0-491E-9774-3900AFEF0FD7}</a:tableStyleId>
              </a:tblPr>
              <a:tblGrid>
                <a:gridCol w="3130475">
                  <a:extLst>
                    <a:ext uri="{9D8B030D-6E8A-4147-A177-3AD203B41FA5}">
                      <a16:colId xmlns:a16="http://schemas.microsoft.com/office/drawing/2014/main" val="3593734742"/>
                    </a:ext>
                  </a:extLst>
                </a:gridCol>
              </a:tblGrid>
              <a:tr h="370840">
                <a:tc>
                  <a:txBody>
                    <a:bodyPr/>
                    <a:lstStyle/>
                    <a:p>
                      <a:r>
                        <a:rPr lang="de-DE" dirty="0"/>
                        <a:t>Klassenname</a:t>
                      </a:r>
                    </a:p>
                  </a:txBody>
                  <a:tcPr/>
                </a:tc>
                <a:extLst>
                  <a:ext uri="{0D108BD9-81ED-4DB2-BD59-A6C34878D82A}">
                    <a16:rowId xmlns:a16="http://schemas.microsoft.com/office/drawing/2014/main" val="1902606912"/>
                  </a:ext>
                </a:extLst>
              </a:tr>
              <a:tr h="370840">
                <a:tc>
                  <a:txBody>
                    <a:bodyPr/>
                    <a:lstStyle/>
                    <a:p>
                      <a:r>
                        <a:rPr lang="de-DE" dirty="0"/>
                        <a:t>Eigenschaften</a:t>
                      </a:r>
                      <a:r>
                        <a:rPr lang="de-DE" baseline="0" dirty="0"/>
                        <a:t> (Attribute)</a:t>
                      </a:r>
                      <a:endParaRPr lang="de-DE" dirty="0"/>
                    </a:p>
                  </a:txBody>
                  <a:tcPr/>
                </a:tc>
                <a:extLst>
                  <a:ext uri="{0D108BD9-81ED-4DB2-BD59-A6C34878D82A}">
                    <a16:rowId xmlns:a16="http://schemas.microsoft.com/office/drawing/2014/main" val="3803769422"/>
                  </a:ext>
                </a:extLst>
              </a:tr>
              <a:tr h="370840">
                <a:tc>
                  <a:txBody>
                    <a:bodyPr/>
                    <a:lstStyle/>
                    <a:p>
                      <a:r>
                        <a:rPr lang="de-DE" dirty="0"/>
                        <a:t>Methoden (Funktionen</a:t>
                      </a:r>
                    </a:p>
                  </a:txBody>
                  <a:tcPr/>
                </a:tc>
                <a:extLst>
                  <a:ext uri="{0D108BD9-81ED-4DB2-BD59-A6C34878D82A}">
                    <a16:rowId xmlns:a16="http://schemas.microsoft.com/office/drawing/2014/main" val="291030340"/>
                  </a:ext>
                </a:extLst>
              </a:tr>
            </a:tbl>
          </a:graphicData>
        </a:graphic>
      </p:graphicFrame>
      <p:graphicFrame>
        <p:nvGraphicFramePr>
          <p:cNvPr id="10" name="Tabelle 9"/>
          <p:cNvGraphicFramePr>
            <a:graphicFrameLocks noGrp="1"/>
          </p:cNvGraphicFramePr>
          <p:nvPr/>
        </p:nvGraphicFramePr>
        <p:xfrm>
          <a:off x="8410110" y="3811097"/>
          <a:ext cx="1733964" cy="370840"/>
        </p:xfrm>
        <a:graphic>
          <a:graphicData uri="http://schemas.openxmlformats.org/drawingml/2006/table">
            <a:tbl>
              <a:tblPr firstRow="1" bandRow="1">
                <a:tableStyleId>{5C22544A-7EE6-4342-B048-85BDC9FD1C3A}</a:tableStyleId>
              </a:tblPr>
              <a:tblGrid>
                <a:gridCol w="1733964">
                  <a:extLst>
                    <a:ext uri="{9D8B030D-6E8A-4147-A177-3AD203B41FA5}">
                      <a16:colId xmlns:a16="http://schemas.microsoft.com/office/drawing/2014/main" val="2134730068"/>
                    </a:ext>
                  </a:extLst>
                </a:gridCol>
              </a:tblGrid>
              <a:tr h="370840">
                <a:tc>
                  <a:txBody>
                    <a:bodyPr/>
                    <a:lstStyle/>
                    <a:p>
                      <a:r>
                        <a:rPr lang="de-DE" dirty="0"/>
                        <a:t>Klassenname</a:t>
                      </a:r>
                    </a:p>
                  </a:txBody>
                  <a:tcPr/>
                </a:tc>
                <a:extLst>
                  <a:ext uri="{0D108BD9-81ED-4DB2-BD59-A6C34878D82A}">
                    <a16:rowId xmlns:a16="http://schemas.microsoft.com/office/drawing/2014/main" val="2171491071"/>
                  </a:ext>
                </a:extLst>
              </a:tr>
            </a:tbl>
          </a:graphicData>
        </a:graphic>
      </p:graphicFrame>
      <p:graphicFrame>
        <p:nvGraphicFramePr>
          <p:cNvPr id="11" name="Tabelle 10"/>
          <p:cNvGraphicFramePr>
            <a:graphicFrameLocks noGrp="1"/>
          </p:cNvGraphicFramePr>
          <p:nvPr/>
        </p:nvGraphicFramePr>
        <p:xfrm>
          <a:off x="9756799" y="2512374"/>
          <a:ext cx="1828800" cy="1112520"/>
        </p:xfrm>
        <a:graphic>
          <a:graphicData uri="http://schemas.openxmlformats.org/drawingml/2006/table">
            <a:tbl>
              <a:tblPr firstRow="1" bandRow="1">
                <a:tableStyleId>{912C8C85-51F0-491E-9774-3900AFEF0FD7}</a:tableStyleId>
              </a:tblPr>
              <a:tblGrid>
                <a:gridCol w="1828800">
                  <a:extLst>
                    <a:ext uri="{9D8B030D-6E8A-4147-A177-3AD203B41FA5}">
                      <a16:colId xmlns:a16="http://schemas.microsoft.com/office/drawing/2014/main" val="3593734742"/>
                    </a:ext>
                  </a:extLst>
                </a:gridCol>
              </a:tblGrid>
              <a:tr h="370840">
                <a:tc>
                  <a:txBody>
                    <a:bodyPr/>
                    <a:lstStyle/>
                    <a:p>
                      <a:r>
                        <a:rPr lang="de-DE" dirty="0"/>
                        <a:t>Klassenname</a:t>
                      </a:r>
                    </a:p>
                  </a:txBody>
                  <a:tcPr/>
                </a:tc>
                <a:extLst>
                  <a:ext uri="{0D108BD9-81ED-4DB2-BD59-A6C34878D82A}">
                    <a16:rowId xmlns:a16="http://schemas.microsoft.com/office/drawing/2014/main" val="1902606912"/>
                  </a:ext>
                </a:extLst>
              </a:tr>
              <a:tr h="370840">
                <a:tc>
                  <a:txBody>
                    <a:bodyPr/>
                    <a:lstStyle/>
                    <a:p>
                      <a:endParaRPr lang="de-DE" dirty="0"/>
                    </a:p>
                  </a:txBody>
                  <a:tcPr/>
                </a:tc>
                <a:extLst>
                  <a:ext uri="{0D108BD9-81ED-4DB2-BD59-A6C34878D82A}">
                    <a16:rowId xmlns:a16="http://schemas.microsoft.com/office/drawing/2014/main" val="3803769422"/>
                  </a:ext>
                </a:extLst>
              </a:tr>
              <a:tr h="370840">
                <a:tc>
                  <a:txBody>
                    <a:bodyPr/>
                    <a:lstStyle/>
                    <a:p>
                      <a:endParaRPr lang="de-DE" dirty="0"/>
                    </a:p>
                  </a:txBody>
                  <a:tcPr/>
                </a:tc>
                <a:extLst>
                  <a:ext uri="{0D108BD9-81ED-4DB2-BD59-A6C34878D82A}">
                    <a16:rowId xmlns:a16="http://schemas.microsoft.com/office/drawing/2014/main" val="291030340"/>
                  </a:ext>
                </a:extLst>
              </a:tr>
            </a:tbl>
          </a:graphicData>
        </a:graphic>
      </p:graphicFrame>
      <p:sp>
        <p:nvSpPr>
          <p:cNvPr id="12" name="Rechteck 11"/>
          <p:cNvSpPr/>
          <p:nvPr/>
        </p:nvSpPr>
        <p:spPr>
          <a:xfrm>
            <a:off x="7771511" y="1966691"/>
            <a:ext cx="2454518" cy="369332"/>
          </a:xfrm>
          <a:prstGeom prst="rect">
            <a:avLst/>
          </a:prstGeom>
        </p:spPr>
        <p:txBody>
          <a:bodyPr wrap="none">
            <a:spAutoFit/>
          </a:bodyPr>
          <a:lstStyle/>
          <a:p>
            <a:r>
              <a:rPr lang="de-DE" dirty="0"/>
              <a:t>Klassendarstellungen </a:t>
            </a:r>
          </a:p>
        </p:txBody>
      </p:sp>
      <p:graphicFrame>
        <p:nvGraphicFramePr>
          <p:cNvPr id="13" name="Tabelle 12"/>
          <p:cNvGraphicFramePr>
            <a:graphicFrameLocks noGrp="1"/>
          </p:cNvGraphicFramePr>
          <p:nvPr/>
        </p:nvGraphicFramePr>
        <p:xfrm>
          <a:off x="7995618" y="4729349"/>
          <a:ext cx="2006303" cy="1112520"/>
        </p:xfrm>
        <a:graphic>
          <a:graphicData uri="http://schemas.openxmlformats.org/drawingml/2006/table">
            <a:tbl>
              <a:tblPr firstRow="1" bandRow="1">
                <a:tableStyleId>{5940675A-B579-460E-94D1-54222C63F5DA}</a:tableStyleId>
              </a:tblPr>
              <a:tblGrid>
                <a:gridCol w="486064">
                  <a:extLst>
                    <a:ext uri="{9D8B030D-6E8A-4147-A177-3AD203B41FA5}">
                      <a16:colId xmlns:a16="http://schemas.microsoft.com/office/drawing/2014/main" val="3593734742"/>
                    </a:ext>
                  </a:extLst>
                </a:gridCol>
                <a:gridCol w="1520239">
                  <a:extLst>
                    <a:ext uri="{9D8B030D-6E8A-4147-A177-3AD203B41FA5}">
                      <a16:colId xmlns:a16="http://schemas.microsoft.com/office/drawing/2014/main" val="2778671936"/>
                    </a:ext>
                  </a:extLst>
                </a:gridCol>
              </a:tblGrid>
              <a:tr h="370840">
                <a:tc>
                  <a:txBody>
                    <a:bodyPr/>
                    <a:lstStyle/>
                    <a:p>
                      <a:r>
                        <a:rPr lang="de-DE" dirty="0"/>
                        <a:t>+</a:t>
                      </a:r>
                    </a:p>
                  </a:txBody>
                  <a:tcPr/>
                </a:tc>
                <a:tc>
                  <a:txBody>
                    <a:bodyPr/>
                    <a:lstStyle/>
                    <a:p>
                      <a:r>
                        <a:rPr lang="de-DE" dirty="0"/>
                        <a:t>public</a:t>
                      </a:r>
                    </a:p>
                  </a:txBody>
                  <a:tcPr/>
                </a:tc>
                <a:extLst>
                  <a:ext uri="{0D108BD9-81ED-4DB2-BD59-A6C34878D82A}">
                    <a16:rowId xmlns:a16="http://schemas.microsoft.com/office/drawing/2014/main" val="1902606912"/>
                  </a:ext>
                </a:extLst>
              </a:tr>
              <a:tr h="370840">
                <a:tc>
                  <a:txBody>
                    <a:bodyPr/>
                    <a:lstStyle/>
                    <a:p>
                      <a:r>
                        <a:rPr lang="de-DE" dirty="0"/>
                        <a:t>-</a:t>
                      </a:r>
                    </a:p>
                  </a:txBody>
                  <a:tcPr/>
                </a:tc>
                <a:tc>
                  <a:txBody>
                    <a:bodyPr/>
                    <a:lstStyle/>
                    <a:p>
                      <a:r>
                        <a:rPr lang="de-DE" dirty="0"/>
                        <a:t>private</a:t>
                      </a:r>
                    </a:p>
                  </a:txBody>
                  <a:tcPr/>
                </a:tc>
                <a:extLst>
                  <a:ext uri="{0D108BD9-81ED-4DB2-BD59-A6C34878D82A}">
                    <a16:rowId xmlns:a16="http://schemas.microsoft.com/office/drawing/2014/main" val="3803769422"/>
                  </a:ext>
                </a:extLst>
              </a:tr>
              <a:tr h="370840">
                <a:tc>
                  <a:txBody>
                    <a:bodyPr/>
                    <a:lstStyle/>
                    <a:p>
                      <a:r>
                        <a:rPr lang="de-DE" dirty="0"/>
                        <a:t>#</a:t>
                      </a:r>
                    </a:p>
                  </a:txBody>
                  <a:tcPr/>
                </a:tc>
                <a:tc>
                  <a:txBody>
                    <a:bodyPr/>
                    <a:lstStyle/>
                    <a:p>
                      <a:r>
                        <a:rPr lang="de-DE" dirty="0"/>
                        <a:t>protected</a:t>
                      </a:r>
                    </a:p>
                  </a:txBody>
                  <a:tcPr/>
                </a:tc>
                <a:extLst>
                  <a:ext uri="{0D108BD9-81ED-4DB2-BD59-A6C34878D82A}">
                    <a16:rowId xmlns:a16="http://schemas.microsoft.com/office/drawing/2014/main" val="291030340"/>
                  </a:ext>
                </a:extLst>
              </a:tr>
            </a:tbl>
          </a:graphicData>
        </a:graphic>
      </p:graphicFrame>
      <p:sp>
        <p:nvSpPr>
          <p:cNvPr id="14" name="Abgerundetes Rechteck 13"/>
          <p:cNvSpPr/>
          <p:nvPr/>
        </p:nvSpPr>
        <p:spPr>
          <a:xfrm>
            <a:off x="6196287" y="1966690"/>
            <a:ext cx="5712428" cy="2304095"/>
          </a:xfrm>
          <a:prstGeom prst="roundRect">
            <a:avLst/>
          </a:prstGeom>
          <a:noFill/>
          <a:ln>
            <a:solidFill>
              <a:srgbClr val="0037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Abgerundetes Rechteck 14"/>
          <p:cNvSpPr/>
          <p:nvPr/>
        </p:nvSpPr>
        <p:spPr>
          <a:xfrm>
            <a:off x="6196287" y="4382061"/>
            <a:ext cx="5712428" cy="1771313"/>
          </a:xfrm>
          <a:prstGeom prst="roundRect">
            <a:avLst/>
          </a:prstGeom>
          <a:noFill/>
          <a:ln>
            <a:solidFill>
              <a:srgbClr val="0037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7" name="Grafik 6">
            <a:extLst>
              <a:ext uri="{FF2B5EF4-FFF2-40B4-BE49-F238E27FC236}">
                <a16:creationId xmlns:a16="http://schemas.microsoft.com/office/drawing/2014/main" id="{8CE92F37-573A-15BF-DC47-28DEA93294F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14088564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Bildplatzhalter 7"/>
          <p:cNvPicPr>
            <a:picLocks noGrp="1" noChangeAspect="1"/>
          </p:cNvPicPr>
          <p:nvPr>
            <p:ph type="pic" sz="quarter" idx="22"/>
          </p:nvPr>
        </p:nvPicPr>
        <p:blipFill rotWithShape="1">
          <a:blip r:embed="rId3">
            <a:extLst>
              <a:ext uri="{28A0092B-C50C-407E-A947-70E740481C1C}">
                <a14:useLocalDpi xmlns:a14="http://schemas.microsoft.com/office/drawing/2010/main" val="0"/>
              </a:ext>
            </a:extLst>
          </a:blip>
          <a:srcRect l="-7038" r="-7038"/>
          <a:stretch/>
        </p:blipFill>
        <p:spPr>
          <a:xfrm>
            <a:off x="5595938" y="1593760"/>
            <a:ext cx="6596062" cy="4586287"/>
          </a:xfrm>
          <a:noFill/>
        </p:spPr>
      </p:pic>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p:txBody>
          <a:bodyPr/>
          <a:lstStyle/>
          <a:p>
            <a:pPr marL="0" indent="0">
              <a:buNone/>
            </a:pPr>
            <a:r>
              <a:rPr lang="de-DE" sz="2000" dirty="0"/>
              <a:t>Multiplizität</a:t>
            </a:r>
            <a:r>
              <a:rPr lang="de-DE" dirty="0"/>
              <a:t> </a:t>
            </a:r>
          </a:p>
          <a:p>
            <a:pPr>
              <a:buFont typeface="Courier New" panose="02070309020205020404" pitchFamily="49" charset="0"/>
              <a:buChar char="o"/>
            </a:pPr>
            <a:r>
              <a:rPr lang="de-DE" dirty="0"/>
              <a:t>Darstellung spezifiziert die Anzahl der Ausprägung der definierten Attribute</a:t>
            </a:r>
          </a:p>
          <a:p>
            <a:pPr>
              <a:buFont typeface="Courier New" panose="02070309020205020404" pitchFamily="49" charset="0"/>
              <a:buChar char="o"/>
            </a:pPr>
            <a:r>
              <a:rPr lang="de-DE" dirty="0"/>
              <a:t>Darstellung in eckigen Klammern [Untergrenze.. Obergrenze]</a:t>
            </a:r>
          </a:p>
          <a:p>
            <a:pPr>
              <a:buFont typeface="Courier New" panose="02070309020205020404" pitchFamily="49" charset="0"/>
              <a:buChar char="o"/>
            </a:pPr>
            <a:r>
              <a:rPr lang="de-DE" dirty="0"/>
              <a:t>[1] genau eine Ausprägung</a:t>
            </a:r>
          </a:p>
          <a:p>
            <a:pPr>
              <a:buFont typeface="Courier New" panose="02070309020205020404" pitchFamily="49" charset="0"/>
              <a:buChar char="o"/>
            </a:pPr>
            <a:r>
              <a:rPr lang="de-DE" dirty="0"/>
              <a:t>[1..2] nur eine oder 2 Ausprägungen</a:t>
            </a:r>
          </a:p>
          <a:p>
            <a:pPr>
              <a:buFont typeface="Courier New" panose="02070309020205020404" pitchFamily="49" charset="0"/>
              <a:buChar char="o"/>
            </a:pPr>
            <a:r>
              <a:rPr lang="de-DE" dirty="0"/>
              <a:t>[1..*] mindestens eine Ausprägung ohne Obergrenze ist gefordert</a:t>
            </a:r>
          </a:p>
          <a:p>
            <a:pPr>
              <a:buFont typeface="Courier New" panose="02070309020205020404" pitchFamily="49" charset="0"/>
              <a:buChar char="o"/>
            </a:pPr>
            <a:r>
              <a:rPr lang="de-DE" dirty="0"/>
              <a:t>[*] beliebig viele Ausprägungen sind erlaubt</a:t>
            </a:r>
            <a:br>
              <a:rPr lang="de-DE" dirty="0"/>
            </a:br>
            <a:r>
              <a:rPr lang="de-DE" dirty="0"/>
              <a:t>  </a:t>
            </a:r>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7.0 Klassendiagramm</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39</a:t>
            </a:fld>
            <a:endParaRPr lang="en-US" dirty="0"/>
          </a:p>
        </p:txBody>
      </p:sp>
      <p:pic>
        <p:nvPicPr>
          <p:cNvPr id="7" name="Grafik 6">
            <a:extLst>
              <a:ext uri="{FF2B5EF4-FFF2-40B4-BE49-F238E27FC236}">
                <a16:creationId xmlns:a16="http://schemas.microsoft.com/office/drawing/2014/main" id="{B95DC251-E56E-08D5-E557-A882685059F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3358084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1.2 Separation </a:t>
            </a:r>
            <a:r>
              <a:rPr lang="de-DE" dirty="0" err="1"/>
              <a:t>of</a:t>
            </a:r>
            <a:r>
              <a:rPr lang="de-DE" dirty="0"/>
              <a:t> </a:t>
            </a:r>
            <a:r>
              <a:rPr lang="de-DE" dirty="0" err="1"/>
              <a:t>Concerns</a:t>
            </a:r>
            <a:endParaRPr lang="de-DE" dirty="0"/>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p:txBody>
          <a:bodyPr/>
          <a:lstStyle/>
          <a:p>
            <a:r>
              <a:rPr lang="de-DE" dirty="0"/>
              <a:t>Trennung der Anliegen</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4</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7917682" cy="3692525"/>
          </a:xfrm>
        </p:spPr>
        <p:txBody>
          <a:bodyPr/>
          <a:lstStyle/>
          <a:p>
            <a:endParaRPr lang="de-DE" dirty="0"/>
          </a:p>
          <a:p>
            <a:r>
              <a:rPr lang="de-DE" dirty="0"/>
              <a:t>Ein Anliegen ist eine zusammenhängende, in sich geschlossene Teilaufgabe des Programms.</a:t>
            </a:r>
          </a:p>
          <a:p>
            <a:r>
              <a:rPr lang="de-DE" dirty="0"/>
              <a:t>Die Lösung dieser Teilaufgabe soll nicht über mehrere Klassen verteilt sein.</a:t>
            </a:r>
          </a:p>
          <a:p>
            <a:r>
              <a:rPr lang="de-DE" dirty="0"/>
              <a:t> In der Regel werden Funktionalitäten separiert.</a:t>
            </a:r>
          </a:p>
          <a:p>
            <a:pPr marL="0" indent="0">
              <a:buNone/>
            </a:pPr>
            <a:endParaRPr lang="de-DE" dirty="0"/>
          </a:p>
          <a:p>
            <a:r>
              <a:rPr lang="de-DE" dirty="0"/>
              <a:t>Beispiel: Eine Klasse kümmert sich um das Auslesen aus der Datenbank, eine weitere Klasse sorgt für die Darstellung der Information.</a:t>
            </a:r>
          </a:p>
        </p:txBody>
      </p:sp>
      <p:pic>
        <p:nvPicPr>
          <p:cNvPr id="7" name="Grafik 6">
            <a:extLst>
              <a:ext uri="{FF2B5EF4-FFF2-40B4-BE49-F238E27FC236}">
                <a16:creationId xmlns:a16="http://schemas.microsoft.com/office/drawing/2014/main" id="{E1C35EB9-5444-41A6-4F8E-730942A0155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36822312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ildplatzhalter 9"/>
          <p:cNvPicPr>
            <a:picLocks noGrp="1" noChangeAspect="1"/>
          </p:cNvPicPr>
          <p:nvPr>
            <p:ph type="pic" sz="quarter" idx="22"/>
          </p:nvPr>
        </p:nvPicPr>
        <p:blipFill rotWithShape="1">
          <a:blip r:embed="rId3">
            <a:extLst>
              <a:ext uri="{28A0092B-C50C-407E-A947-70E740481C1C}">
                <a14:useLocalDpi xmlns:a14="http://schemas.microsoft.com/office/drawing/2010/main" val="0"/>
              </a:ext>
            </a:extLst>
          </a:blip>
          <a:srcRect l="-7529" r="-7529"/>
          <a:stretch/>
        </p:blipFill>
        <p:spPr>
          <a:xfrm>
            <a:off x="5595938" y="1593760"/>
            <a:ext cx="6596062" cy="4586287"/>
          </a:xfrm>
          <a:noFill/>
        </p:spPr>
      </p:pic>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p:txBody>
          <a:bodyPr/>
          <a:lstStyle/>
          <a:p>
            <a:pPr marL="0" indent="0">
              <a:buNone/>
            </a:pPr>
            <a:r>
              <a:rPr lang="de-DE" sz="2000" dirty="0"/>
              <a:t>Assoziation - Beziehung</a:t>
            </a:r>
          </a:p>
          <a:p>
            <a:pPr>
              <a:buFont typeface="Courier New" panose="02070309020205020404" pitchFamily="49" charset="0"/>
              <a:buChar char="o"/>
            </a:pPr>
            <a:r>
              <a:rPr lang="de-DE" dirty="0"/>
              <a:t>Binäre Assoziation spezifiziert eine semantische Beziehung zwischen zwei Klassen.</a:t>
            </a:r>
          </a:p>
          <a:p>
            <a:pPr>
              <a:buFont typeface="Courier New" panose="02070309020205020404" pitchFamily="49" charset="0"/>
              <a:buChar char="o"/>
            </a:pPr>
            <a:r>
              <a:rPr lang="de-DE" dirty="0"/>
              <a:t>Assoziationsname und Leserichtung verfeinern die Spezifikation der Beziehung.</a:t>
            </a:r>
          </a:p>
          <a:p>
            <a:pPr>
              <a:buFont typeface="Courier New" panose="02070309020205020404" pitchFamily="49" charset="0"/>
              <a:buChar char="o"/>
            </a:pPr>
            <a:r>
              <a:rPr lang="de-DE" dirty="0"/>
              <a:t>Ein navigierbares Assoziationsende schreibt der Klasse die Kenntnis ihres Assoziationspartners vor.</a:t>
            </a:r>
          </a:p>
          <a:p>
            <a:pPr>
              <a:buFont typeface="Courier New" panose="02070309020205020404" pitchFamily="49" charset="0"/>
              <a:buChar char="o"/>
            </a:pPr>
            <a:r>
              <a:rPr lang="de-DE" dirty="0"/>
              <a:t>Eine Assoziation kann eine Aggregation oder eine Komposition sein.</a:t>
            </a:r>
            <a:br>
              <a:rPr lang="de-DE" dirty="0"/>
            </a:br>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7.0 Klassendiagramm</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40</a:t>
            </a:fld>
            <a:endParaRPr lang="en-US" dirty="0"/>
          </a:p>
        </p:txBody>
      </p:sp>
      <p:pic>
        <p:nvPicPr>
          <p:cNvPr id="7" name="Grafik 6">
            <a:extLst>
              <a:ext uri="{FF2B5EF4-FFF2-40B4-BE49-F238E27FC236}">
                <a16:creationId xmlns:a16="http://schemas.microsoft.com/office/drawing/2014/main" id="{E5DF1CA3-82AA-BE9D-6758-64B1DD71B01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5890570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ildplatzhalter 9"/>
          <p:cNvPicPr>
            <a:picLocks noGrp="1" noChangeAspect="1"/>
          </p:cNvPicPr>
          <p:nvPr>
            <p:ph type="pic" sz="quarter" idx="22"/>
          </p:nvPr>
        </p:nvPicPr>
        <p:blipFill rotWithShape="1">
          <a:blip r:embed="rId3">
            <a:extLst>
              <a:ext uri="{28A0092B-C50C-407E-A947-70E740481C1C}">
                <a14:useLocalDpi xmlns:a14="http://schemas.microsoft.com/office/drawing/2010/main" val="0"/>
              </a:ext>
            </a:extLst>
          </a:blip>
          <a:srcRect l="-6184" r="-6184"/>
          <a:stretch/>
        </p:blipFill>
        <p:spPr>
          <a:noFill/>
        </p:spPr>
      </p:pic>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p:txBody>
          <a:bodyPr/>
          <a:lstStyle/>
          <a:p>
            <a:pPr marL="0" indent="0">
              <a:buNone/>
            </a:pPr>
            <a:r>
              <a:rPr lang="de-DE" sz="2000" dirty="0"/>
              <a:t>Aggregation</a:t>
            </a:r>
            <a:endParaRPr lang="de-DE" dirty="0"/>
          </a:p>
          <a:p>
            <a:pPr>
              <a:buFont typeface="Courier New" panose="02070309020205020404" pitchFamily="49" charset="0"/>
              <a:buChar char="o"/>
            </a:pPr>
            <a:r>
              <a:rPr lang="de-DE" dirty="0"/>
              <a:t>Sie ist eine spezielle Form der binären Assoziation und beschreibt eine </a:t>
            </a:r>
            <a:r>
              <a:rPr lang="de-DE" b="1" dirty="0"/>
              <a:t>Ganzes-Teile-Beziehung.</a:t>
            </a:r>
            <a:endParaRPr lang="de-DE" dirty="0"/>
          </a:p>
          <a:p>
            <a:pPr>
              <a:buFont typeface="Courier New" panose="02070309020205020404" pitchFamily="49" charset="0"/>
              <a:buChar char="o"/>
            </a:pPr>
            <a:r>
              <a:rPr lang="de-DE" dirty="0"/>
              <a:t>Aggregationen mit mehr als zwei Enden sind nicht definiert.</a:t>
            </a:r>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7.0 Klassendiagramm</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41</a:t>
            </a:fld>
            <a:endParaRPr lang="en-US" dirty="0"/>
          </a:p>
        </p:txBody>
      </p:sp>
      <p:pic>
        <p:nvPicPr>
          <p:cNvPr id="7" name="Grafik 6">
            <a:extLst>
              <a:ext uri="{FF2B5EF4-FFF2-40B4-BE49-F238E27FC236}">
                <a16:creationId xmlns:a16="http://schemas.microsoft.com/office/drawing/2014/main" id="{361C55B4-D2EB-0F9D-0816-55B97BF2341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8071146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ildplatzhalter 9"/>
          <p:cNvPicPr>
            <a:picLocks noGrp="1" noChangeAspect="1"/>
          </p:cNvPicPr>
          <p:nvPr>
            <p:ph type="pic" sz="quarter" idx="22"/>
          </p:nvPr>
        </p:nvPicPr>
        <p:blipFill rotWithShape="1">
          <a:blip r:embed="rId3">
            <a:extLst>
              <a:ext uri="{28A0092B-C50C-407E-A947-70E740481C1C}">
                <a14:useLocalDpi xmlns:a14="http://schemas.microsoft.com/office/drawing/2010/main" val="0"/>
              </a:ext>
            </a:extLst>
          </a:blip>
          <a:srcRect l="-8639" r="-8639"/>
          <a:stretch/>
        </p:blipFill>
        <p:spPr>
          <a:xfrm>
            <a:off x="5595938" y="1580112"/>
            <a:ext cx="6596062" cy="4586287"/>
          </a:xfrm>
          <a:noFill/>
        </p:spPr>
      </p:pic>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p:txBody>
          <a:bodyPr/>
          <a:lstStyle/>
          <a:p>
            <a:pPr marL="0" indent="0">
              <a:buNone/>
            </a:pPr>
            <a:r>
              <a:rPr lang="de-DE" sz="2000" dirty="0"/>
              <a:t>Komposition</a:t>
            </a:r>
            <a:endParaRPr lang="de-DE" dirty="0"/>
          </a:p>
          <a:p>
            <a:pPr>
              <a:buFont typeface="Courier New" panose="02070309020205020404" pitchFamily="49" charset="0"/>
              <a:buChar char="o"/>
            </a:pPr>
            <a:r>
              <a:rPr lang="de-DE" dirty="0"/>
              <a:t>ist eine starke Form der Aggregation, die ebenfalls eine </a:t>
            </a:r>
            <a:r>
              <a:rPr lang="de-DE" b="1" dirty="0"/>
              <a:t>Ganzes-Teile-Beziehung</a:t>
            </a:r>
            <a:r>
              <a:rPr lang="de-DE" dirty="0"/>
              <a:t> definiert.</a:t>
            </a:r>
          </a:p>
          <a:p>
            <a:pPr>
              <a:buFont typeface="Courier New" panose="02070309020205020404" pitchFamily="49" charset="0"/>
              <a:buChar char="o"/>
            </a:pPr>
            <a:r>
              <a:rPr lang="de-DE" dirty="0"/>
              <a:t>Die </a:t>
            </a:r>
            <a:r>
              <a:rPr lang="de-DE" b="1" dirty="0"/>
              <a:t>Verbindung</a:t>
            </a:r>
            <a:r>
              <a:rPr lang="de-DE" dirty="0"/>
              <a:t> zwischen den Teilen und dem Ganzen wird jedoch als </a:t>
            </a:r>
            <a:r>
              <a:rPr lang="de-DE" b="1" dirty="0"/>
              <a:t>untrennbar</a:t>
            </a:r>
            <a:r>
              <a:rPr lang="de-DE" dirty="0"/>
              <a:t> definiert.</a:t>
            </a:r>
          </a:p>
          <a:p>
            <a:pPr>
              <a:buFont typeface="Courier New" panose="02070309020205020404" pitchFamily="49" charset="0"/>
              <a:buChar char="o"/>
            </a:pPr>
            <a:r>
              <a:rPr lang="de-DE" dirty="0"/>
              <a:t>"live with it, die with it„.</a:t>
            </a:r>
          </a:p>
          <a:p>
            <a:endParaRPr lang="de-DE" dirty="0"/>
          </a:p>
          <a:p>
            <a:pPr marL="0" indent="0">
              <a:buNone/>
            </a:pPr>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7.0 Klassendiagramm</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42</a:t>
            </a:fld>
            <a:endParaRPr lang="en-US" dirty="0"/>
          </a:p>
        </p:txBody>
      </p:sp>
      <p:pic>
        <p:nvPicPr>
          <p:cNvPr id="7" name="Grafik 6">
            <a:extLst>
              <a:ext uri="{FF2B5EF4-FFF2-40B4-BE49-F238E27FC236}">
                <a16:creationId xmlns:a16="http://schemas.microsoft.com/office/drawing/2014/main" id="{54603CB0-C3F5-7E97-E8EE-6BDA7B45CE7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15919344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7.0 Klassendiagramm</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43</a:t>
            </a:fld>
            <a:endParaRPr lang="en-US" dirty="0"/>
          </a:p>
        </p:txBody>
      </p:sp>
      <p:sp>
        <p:nvSpPr>
          <p:cNvPr id="7" name="Textplatzhalter 6"/>
          <p:cNvSpPr>
            <a:spLocks noGrp="1"/>
          </p:cNvSpPr>
          <p:nvPr>
            <p:ph type="body" sz="quarter" idx="25"/>
          </p:nvPr>
        </p:nvSpPr>
        <p:spPr/>
        <p:txBody>
          <a:bodyPr/>
          <a:lstStyle/>
          <a:p>
            <a:pPr marL="0" indent="0">
              <a:buNone/>
            </a:pPr>
            <a:r>
              <a:rPr lang="de-DE" sz="2000" dirty="0"/>
              <a:t>Beziehungen zusammengefasst</a:t>
            </a:r>
          </a:p>
        </p:txBody>
      </p:sp>
      <p:pic>
        <p:nvPicPr>
          <p:cNvPr id="9" name="Grafik 8"/>
          <p:cNvPicPr>
            <a:picLocks noChangeAspect="1"/>
          </p:cNvPicPr>
          <p:nvPr/>
        </p:nvPicPr>
        <p:blipFill>
          <a:blip r:embed="rId3"/>
          <a:stretch>
            <a:fillRect/>
          </a:stretch>
        </p:blipFill>
        <p:spPr>
          <a:xfrm>
            <a:off x="4856968" y="2214563"/>
            <a:ext cx="6981825" cy="3876675"/>
          </a:xfrm>
          <a:prstGeom prst="rect">
            <a:avLst/>
          </a:prstGeom>
        </p:spPr>
      </p:pic>
      <p:pic>
        <p:nvPicPr>
          <p:cNvPr id="6" name="Grafik 5">
            <a:extLst>
              <a:ext uri="{FF2B5EF4-FFF2-40B4-BE49-F238E27FC236}">
                <a16:creationId xmlns:a16="http://schemas.microsoft.com/office/drawing/2014/main" id="{2BA84E6A-83D4-A8EC-8086-72C16F12182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34350167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pic>
        <p:nvPicPr>
          <p:cNvPr id="8" name="Bildplatzhalter 7"/>
          <p:cNvPicPr>
            <a:picLocks noGrp="1" noChangeAspect="1"/>
          </p:cNvPicPr>
          <p:nvPr>
            <p:ph type="pic" sz="quarter" idx="22"/>
          </p:nvPr>
        </p:nvPicPr>
        <p:blipFill rotWithShape="1">
          <a:blip r:embed="rId3">
            <a:extLst>
              <a:ext uri="{28A0092B-C50C-407E-A947-70E740481C1C}">
                <a14:useLocalDpi xmlns:a14="http://schemas.microsoft.com/office/drawing/2010/main" val="0"/>
              </a:ext>
            </a:extLst>
          </a:blip>
          <a:srcRect l="-6842" r="-6842"/>
          <a:stretch/>
        </p:blipFill>
        <p:spPr>
          <a:xfrm>
            <a:off x="5595938" y="1593760"/>
            <a:ext cx="6596062" cy="4586287"/>
          </a:xfrm>
          <a:noFill/>
        </p:spPr>
      </p:pic>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p:txBody>
          <a:bodyPr/>
          <a:lstStyle/>
          <a:p>
            <a:pPr marL="0" indent="0">
              <a:buNone/>
            </a:pPr>
            <a:r>
              <a:rPr lang="de-DE" sz="2000" dirty="0"/>
              <a:t>Vererbung - Einfach</a:t>
            </a:r>
          </a:p>
          <a:p>
            <a:r>
              <a:rPr lang="de-DE" dirty="0"/>
              <a:t>Entsteht durch die Generalisierung –  allgemeine Superklasse, Spezialisierung – spezifische Subklasse.</a:t>
            </a:r>
          </a:p>
          <a:p>
            <a:r>
              <a:rPr lang="de-DE" dirty="0"/>
              <a:t>Eine Subklasse kann bei der Spezialisierung automatisch alle Attribute und Operationen ihrer Superklasse verwenden.</a:t>
            </a:r>
          </a:p>
          <a:p>
            <a:r>
              <a:rPr lang="de-DE" dirty="0"/>
              <a:t>Sie erbt sozusagen alle Eigenschaften und Fähigkeiten ihrer Superklasse.</a:t>
            </a:r>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7.0 Klassendiagramm</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44</a:t>
            </a:fld>
            <a:endParaRPr lang="en-US" dirty="0"/>
          </a:p>
        </p:txBody>
      </p:sp>
      <p:pic>
        <p:nvPicPr>
          <p:cNvPr id="7" name="Grafik 6">
            <a:extLst>
              <a:ext uri="{FF2B5EF4-FFF2-40B4-BE49-F238E27FC236}">
                <a16:creationId xmlns:a16="http://schemas.microsoft.com/office/drawing/2014/main" id="{BDB9AAF8-7A26-C59D-D5F8-8D613FFCA9E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3300783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p:cNvPicPr>
            <a:picLocks noChangeAspect="1"/>
          </p:cNvPicPr>
          <p:nvPr/>
        </p:nvPicPr>
        <p:blipFill>
          <a:blip r:embed="rId3"/>
          <a:stretch>
            <a:fillRect/>
          </a:stretch>
        </p:blipFill>
        <p:spPr>
          <a:xfrm>
            <a:off x="1705970" y="4140328"/>
            <a:ext cx="9321421" cy="2267680"/>
          </a:xfrm>
          <a:prstGeom prst="rect">
            <a:avLst/>
          </a:prstGeom>
        </p:spPr>
      </p:pic>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10652944" cy="4193445"/>
          </a:xfrm>
        </p:spPr>
        <p:txBody>
          <a:bodyPr/>
          <a:lstStyle/>
          <a:p>
            <a:pPr marL="0" indent="0">
              <a:buNone/>
            </a:pPr>
            <a:r>
              <a:rPr lang="de-DE" sz="2000" dirty="0"/>
              <a:t>Vererbung – Mehrfach (Interface)</a:t>
            </a:r>
          </a:p>
          <a:p>
            <a:pPr>
              <a:buFont typeface="Courier New" panose="02070309020205020404" pitchFamily="49" charset="0"/>
              <a:buChar char="o"/>
            </a:pPr>
            <a:r>
              <a:rPr lang="de-DE" dirty="0"/>
              <a:t>Dies ist eine Art </a:t>
            </a:r>
            <a:r>
              <a:rPr lang="de-DE" b="1" dirty="0"/>
              <a:t>Vertrag</a:t>
            </a:r>
            <a:r>
              <a:rPr lang="de-DE" dirty="0"/>
              <a:t> </a:t>
            </a:r>
            <a:r>
              <a:rPr lang="de-DE" b="1" dirty="0"/>
              <a:t>zwischen</a:t>
            </a:r>
            <a:r>
              <a:rPr lang="de-DE" dirty="0"/>
              <a:t> </a:t>
            </a:r>
            <a:r>
              <a:rPr lang="de-DE" b="1" dirty="0"/>
              <a:t>Klassen,</a:t>
            </a:r>
            <a:r>
              <a:rPr lang="de-DE" dirty="0"/>
              <a:t> deren Vertragsverpflichtung dabei sowohl Attribute als auch Operationen umfassen können.</a:t>
            </a:r>
          </a:p>
          <a:p>
            <a:pPr>
              <a:buFont typeface="Courier New" panose="02070309020205020404" pitchFamily="49" charset="0"/>
              <a:buChar char="o"/>
            </a:pPr>
            <a:r>
              <a:rPr lang="de-DE" dirty="0"/>
              <a:t>Dies wird durch ein Klassen Symbol mit dem Stereotyp </a:t>
            </a:r>
            <a:r>
              <a:rPr lang="de-DE" dirty="0">
                <a:latin typeface="Courier New" panose="02070309020205020404" pitchFamily="49" charset="0"/>
                <a:cs typeface="Courier New" panose="02070309020205020404" pitchFamily="49" charset="0"/>
              </a:rPr>
              <a:t>&lt;&lt;interface&gt;&gt;</a:t>
            </a:r>
            <a:r>
              <a:rPr lang="de-DE" dirty="0"/>
              <a:t> notiert.</a:t>
            </a:r>
          </a:p>
          <a:p>
            <a:pPr>
              <a:buFont typeface="Courier New" panose="02070309020205020404" pitchFamily="49" charset="0"/>
              <a:buChar char="o"/>
            </a:pPr>
            <a:r>
              <a:rPr lang="de-DE" dirty="0"/>
              <a:t>Es wird vereinbart, </a:t>
            </a:r>
            <a:r>
              <a:rPr lang="de-DE" b="1" dirty="0"/>
              <a:t>dass</a:t>
            </a:r>
            <a:r>
              <a:rPr lang="de-DE" dirty="0"/>
              <a:t> etwas getan werden soll, in dem es in der "geerbten Klasse" realisiert werden muss.</a:t>
            </a:r>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7.0 Klassendiagramm</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45</a:t>
            </a:fld>
            <a:endParaRPr lang="en-US" dirty="0"/>
          </a:p>
        </p:txBody>
      </p:sp>
      <p:pic>
        <p:nvPicPr>
          <p:cNvPr id="7" name="Grafik 6">
            <a:extLst>
              <a:ext uri="{FF2B5EF4-FFF2-40B4-BE49-F238E27FC236}">
                <a16:creationId xmlns:a16="http://schemas.microsoft.com/office/drawing/2014/main" id="{81D50234-CB28-34FC-B330-C89A084E703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8482287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10652944" cy="3692525"/>
          </a:xfrm>
        </p:spPr>
        <p:txBody>
          <a:bodyPr/>
          <a:lstStyle/>
          <a:p>
            <a:pPr marL="0" indent="0">
              <a:buNone/>
            </a:pPr>
            <a:r>
              <a:rPr lang="de-DE" sz="2000" dirty="0"/>
              <a:t>Vererbung – Mehrfach (Interface)</a:t>
            </a:r>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7.0 Klassendiagramm</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46</a:t>
            </a:fld>
            <a:endParaRPr lang="en-US" dirty="0"/>
          </a:p>
        </p:txBody>
      </p:sp>
      <p:pic>
        <p:nvPicPr>
          <p:cNvPr id="7" name="Grafik 6"/>
          <p:cNvPicPr>
            <a:picLocks noChangeAspect="1"/>
          </p:cNvPicPr>
          <p:nvPr/>
        </p:nvPicPr>
        <p:blipFill>
          <a:blip r:embed="rId3"/>
          <a:stretch>
            <a:fillRect/>
          </a:stretch>
        </p:blipFill>
        <p:spPr>
          <a:xfrm>
            <a:off x="548764" y="2623012"/>
            <a:ext cx="11624586" cy="3284076"/>
          </a:xfrm>
          <a:prstGeom prst="rect">
            <a:avLst/>
          </a:prstGeom>
        </p:spPr>
      </p:pic>
      <p:pic>
        <p:nvPicPr>
          <p:cNvPr id="8" name="Grafik 7">
            <a:extLst>
              <a:ext uri="{FF2B5EF4-FFF2-40B4-BE49-F238E27FC236}">
                <a16:creationId xmlns:a16="http://schemas.microsoft.com/office/drawing/2014/main" id="{40B76A12-275F-42B9-B35D-E5EF0795921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11231678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Grafik 16"/>
          <p:cNvPicPr>
            <a:picLocks noChangeAspect="1"/>
          </p:cNvPicPr>
          <p:nvPr/>
        </p:nvPicPr>
        <p:blipFill>
          <a:blip r:embed="rId3"/>
          <a:stretch>
            <a:fillRect/>
          </a:stretch>
        </p:blipFill>
        <p:spPr>
          <a:xfrm>
            <a:off x="5854890" y="1960410"/>
            <a:ext cx="6300573" cy="4509501"/>
          </a:xfrm>
          <a:prstGeom prst="rect">
            <a:avLst/>
          </a:prstGeom>
        </p:spPr>
      </p:pic>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4814807" cy="3692525"/>
          </a:xfrm>
        </p:spPr>
        <p:txBody>
          <a:bodyPr/>
          <a:lstStyle/>
          <a:p>
            <a:pPr marL="0" indent="0">
              <a:buNone/>
            </a:pPr>
            <a:r>
              <a:rPr lang="de-DE" sz="2000" dirty="0"/>
              <a:t>Vererbung – Mehrfach (Interface)</a:t>
            </a:r>
          </a:p>
          <a:p>
            <a:pPr marL="0" indent="0">
              <a:buNone/>
            </a:pPr>
            <a:r>
              <a:rPr lang="de-DE" dirty="0"/>
              <a:t>Es wird die zu realisierende (provided) Schnittstelle </a:t>
            </a:r>
            <a:br>
              <a:rPr lang="de-DE" dirty="0"/>
            </a:br>
            <a:r>
              <a:rPr lang="de-DE" dirty="0"/>
              <a:t>mit einem Ball-Symbol beschrieben.</a:t>
            </a:r>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7.0 Klassendiagramm</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47</a:t>
            </a:fld>
            <a:endParaRPr lang="en-US" dirty="0"/>
          </a:p>
        </p:txBody>
      </p:sp>
      <p:sp>
        <p:nvSpPr>
          <p:cNvPr id="7" name="AutoShape 2" descr="data:image/png;base64,iVBORw0KGgoAAAANSUhEUgAAAMwAAADMCAYAAAA/IkzyAAAAAXNSR0IArs4c6QAAAdJ0RVh0bXhmaWxlACUzQ214R3JhcGhNb2RlbCUzRSUzQ3Jvb3QlM0UlM0NteENlbGwlMjBpZCUzRCUyMjAlMjIlMkYlM0UlM0NteENlbGwlMjBpZCUzRCUyMjElMjIlMjBwYXJlbnQlM0QlMjIwJTIyJTJGJTNFJTNDbXhDZWxsJTIwaWQlM0QlMjIyJTIyJTIwdmFsdWUlM0QlMjIlMjIlMjBzdHlsZSUzRCUyMmh0bWwlM0QxJTNCcm91bmRlZCUzRDAlM0JsYWJlbEJvcmRlckNvbG9yJTNEbm9uZSUzQmZvbnRTaXplJTNEMTQlM0Jmb250Q29sb3IlM0QlMjMwMDAwQ0MlM0IlMjIlMjB2ZXJ0ZXglM0QlMjIxJTIyJTIwcGFyZW50JTNEJTIyMSUyMiUzRSUzQ214R2VvbWV0cnklMjB4JTNEJTIyMTAzOSUyMiUyMHklM0QlMjI1NjQlMjIlMjB3aWR0aCUzRCUyMjMwJTIyJTIwaGVpZ2h0JTNEJTIyMzAlMjIlMjBhcyUzRCUyMmdlb21ldHJ5JTIyJTJGJTNFJTNDJTJGbXhDZWxsJTNFJTNDJTJGcm9vdCUzRSUzQyUyRm14R3JhcGhNb2RlbCUzRUfEKacAAAahSURBVHhe7dbRSiA5AAVR/f+PnoV9m10EQ0q4kuNz+tJdlVI/P/wggMC3CXx++6SDCCDwIRiXAIEDAoI5gOUoAoJxBxA4ICCYA1iOIiAYdwCBAwKCOYDlKAKCcQcQOCAgmANYjiIgGHcAgQMCgjmA5SgCgnEHEDggIJgDWI4iIBh3AIEDAoI5gOUoAoJxBxA4ICCYA1iOIiAYdwCBAwKCOYDlKAKCcQcQOCAgmANYjiIgGHcAgQMCgjmA5SgCgnEHEDggIJgDWI4iIBh3AIEDAoI5gOUoAoJxBxA4ICCYA1iOIiAYdwCBAwKCOYDlKAKCcQcQOCAgmANYjiIgGHcAgQMCgjmA5SgCgnEHEDggIJgDWI4iIBh3AIEDAoI5gOUoAr8pmD90PUVg8m5OvtQX10IwT/XyMXk3J19KMG+V8cXXTt7NyZcSjGA+PvyFub0Ff/1L9ueP/9BugS49//n5v9/dk7/MJ1/qO39hBLN03e/fRTD3DP+74C9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grmH7e4hiBz7H3+fd1Jl/qC1CCWbxBP/dOk3dz8qUE83O38BctT97NyZcSzC+61j/3qpN3c/Klfs6BZQTuCAjmjp+nHyMgmMeE+9w7AoK54+fpxwgI5jHhPveOgGDu+Hn6MQKCeUy4z70jIJg7fp5+jIBgHhPuc+8ICOaOn6cfIyCYx4T73DsCgrnj5+nHCAjmMeE+946AYO74efoxAoJ5TLjPvSMgmDt+nn6MgGAeE+5z7wgI5o6fpx8jIJjHhPvcOwKCuePn6ccICOYx4T73joBg7vh5+jECgnlMuM+9IyCYO36efoyAYB4T7nPvCAjmjp+nHyMgmMeE+9w7AoK54+fpxwgI5jHhPveOgGDu+Hn6MQKCeUy4z70jIJg7fp5+jIBgHhPuc+8ICOaOn6cfIyCYx4T73DsCgrnj5+nHCAjmMeE+946AYO74efoxAoJ5TLjPvSMgmDt+nn6MwD8409jcLaGhsAAAAABJRU5ErkJggg=="/>
          <p:cNvSpPr>
            <a:spLocks noChangeAspect="1" noChangeArrowheads="1"/>
          </p:cNvSpPr>
          <p:nvPr/>
        </p:nvSpPr>
        <p:spPr bwMode="auto">
          <a:xfrm>
            <a:off x="155575" y="-228600"/>
            <a:ext cx="485775" cy="485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sp>
        <p:nvSpPr>
          <p:cNvPr id="10" name="AutoShape 4" descr="data:image/png;base64,iVBORw0KGgoAAAANSUhEUgAAAUQAAADMCAYAAAALftrHAAAAAXNSR0IArs4c6QAABUV0RVh0bXhmaWxlACUzQ214R3JhcGhNb2RlbCUzRSUzQ3Jvb3QlM0UlM0NteENlbGwlMjBpZCUzRCUyMjAlMjIlMkYlM0UlM0NteENlbGwlMjBpZCUzRCUyMjElMjIlMjBwYXJlbnQlM0QlMjIwJTIyJTJGJTNFJTNDbXhDZWxsJTIwaWQlM0QlMjIyJTIyJTIwdmFsdWUlM0QlMjIlMjIlMjBzdHlsZSUzRCUyMmh0bWwlM0QxJTNCcm91bmRlZCUzRDAlM0JsYWJlbEJvcmRlckNvbG9yJTNEbm9uZSUzQmZvbnRTaXplJTNEMTQlM0Jmb250Q29sb3IlM0QlMjMwMDAwQ0MlM0IlMjIlMjB2ZXJ0ZXglM0QlMjIxJTIyJTIwcGFyZW50JTNEJTIyMSUyMiUzRSUzQ214R2VvbWV0cnklMjB4JTNEJTIyMTAzOSUyMiUyMHklM0QlMjI1NjQlMjIlMjB3aWR0aCUzRCUyMjMwJTIyJTIwaGVpZ2h0JTNEJTIyMzAlMjIlMjBhcyUzRCUyMmdlb21ldHJ5JTIyJTJGJTNFJTNDJTJGbXhDZWxsJTNFJTNDbXhDZWxsJTIwaWQlM0QlMjIzJTIyJTIwdmFsdWUlM0QlMjIlMjIlMjBzdHlsZSUzRCUyMmVuZEFycm93JTNEbm9uZSUzQmh0bWwlM0QxJTNCcm91bmRlZCUzRDAlM0JhbGlnbiUzRGNlbnRlciUzQnZlcnRpY2FsQWxpZ24lM0R0b3AlM0JlbmRGaWxsJTNEMCUzQmxhYmVsQmFja2dyb3VuZENvbG9yJTNEbm9uZSUzQmVuZFNpemUlM0QyJTNCZm9udFNpemUlM0QxNCUzQmZvbnRDb2xvciUzRCUyMzAwMDBDQyUzQiUyMiUyMGVkZ2UlM0QlMjIxJTIyJTIwc291cmNlJTNEJTIyMiUyMiUyMHRhcmdldCUzRCUyMjQlMjIlMjBwYXJlbnQlM0QlMjIxJTIyJTNFJTNDbXhHZW9tZXRyeSUyMHJlbGF0aXZlJTNEJTIyMSUyMiUyMGFzJTNEJTIyZ2VvbWV0cnklMjIlMkYlM0UlM0MlMkZteENlbGwlM0UlM0NteENlbGwlMjBpZCUzRCUyMjQlMjIlMjB2YWx1ZSUzRCUyMiUyMiUyMHN0eWxlJTNEJTIyZWxsaXBzZSUzQmh0bWwlM0QxJTNCZm9udFNpemUlM0QxMSUzQmFsaWduJTNEY2VudGVyJTNCZmlsbENvbG9yJTNEbm9uZSUzQnBvaW50cyUzRCU1QiU1RCUzQmFzcGVjdCUzRGZpeGVkJTNCcmVzaXphYmxlJTNEMCUzQnZlcnRpY2FsQWxpZ24lM0Rib3R0b20lM0JsYWJlbFBvc2l0aW9uJTNEY2VudGVyJTNCdmVydGljYWxMYWJlbFBvc2l0aW9uJTNEdG9wJTNCZmxpcEglM0QxJTNCbGFiZWxCb3JkZXJDb2xvciUzRG5vbmUlM0Jmb250Q29sb3IlM0QlMjMwMDAwQ0MlM0IlMjIlMjB2ZXJ0ZXglM0QlMjIxJTIyJTIwcGFyZW50JTNEJTIyMSUyMiUzRSUzQ214R2VvbWV0cnklMjB4JTNEJTIyMTA5MSUyMiUyMHklM0QlMjI1NzUlMjIlMjB3aWR0aCUzRCUyMjglMjIlMjBoZWlnaHQlM0QlMjI4JTIyJTIwYXMlM0QlMjJnZW9tZXRyeSUyMiUyRiUzRSUzQyUyRm14Q2VsbCUzRSUzQyUyRnJvb3QlM0UlM0MlMkZteEdyYXBoTW9kZWwlM0UBBh0wAAAMZElEQVR4Xu3dPattVxWH8XG1D0jQQkgZUII2giS+lEpqhfhSKQFFCwX9AvkCClooCkErXwKxDlr6kiDYKMFAykAKJSDp9coyJ/HcnX3vmXOdtdYec47fKe+Za84xnv/gYe299j37TvhBAAEEEPgfgTs4IIAAAgi8RYAQTQICCCBwRYAQjQICCCBAiGYAAQQQuJeAO0QTgQACCLhDNAMIIICAO0QzgAACCJwl4CWzwUAAAQS8ZDYDCCCAgJfMZgABBBDwktkMIIAAAg8i4D1E84EAAgh4D9EMIIAAAt5DNAMIIICA9xDNAAIIIOA9RDOAAAIINBDwUKUBkiUIIFCDACHWyFmXCCDQQIAQGyBZggACNQgQYo2cdYkAAg0ECLEBkiUIIFCDACHWyFmXCCDQQIAQGyBZggACNQgQYo2cdYkAAg0ECLEBkiUIIFCDACHWyFmXCCDQQIAQGyBZggACNQgQYo2cdYkAAg0ECLEBkiUIIFCDACHWyFmXCCDQQIAQGyBZggACNQgQYo2cdYkAAg0ECLEBkiUIIFCDACHWyFmXCCDQQIAQGyBZggACNQgQYo2cdYkAAg0ECLEBkiUIIFCDACHWyFmXCCDQQIAQGyBZggACNQiMJMS7NSLR5RWBkWZTaJMQGGnoCHGSoWtsY6TZbGzJsuwERho6Qsw+TdvWN9Jsbtu53S5GYKShI8SLjclFDh5pNi8CyKHbExhp6O4R4t27/Lj9OFxuxzt33jWKI83m5cA5eVMCIw0dIW4afa7NCDFXHlWrIcSqySfrmxCTBVK0HEIsGny2tgkxWyI16yHEmrmn65oQ00VSsiBCLBl7vqYJMV8mFSsixIqpJ+yZEBOGUrAkQiwYesaWCTFjKvVqIsR6mafsmBBTxlKuKEIsF3nOhgkxZy7VqiLEaokn7ZcQkwZTrCxCLBZ41nYJMWsyteoixFp5p+2WENNGU6owQiwVd95mCTFvNpUqI8RKaSfulRATh1OoNEIsFHbmVgkxczp1aiPEOlmn7pQQU8dTpjhCLBN17kYJMXc+VaojxCpJJ++TEJMHVKQ8QiwSdPY2CTF7QjXqI8QaOafvkhDTR1SiQEIsEXP+Jgkxf0YVKiTECikP0CMhDhBSgRIJsUDII7RIiCOkNH+NhDh/xkN0SIhDxDR9kYQ4fcRjNEiIY+Q0e5WEOHvCg/RHiIMENXmZhDh5wKO0R4ijJDV3nYQ4d77DdEeIw0Q1daGEOHW84zRHiONkNXOlhDhzugP1RogDhTVxqYQ4cbgjtUaII6U1b62EOG+2Q3VGiEPFNW2xhDhttGM1Rohj5TVrtYQ4a7KD9UWIgwU2abmEOGmwo7VFiKMlNme9hDhnrsN1RYjDRTZlwYQ4ZazjNUWI42U2Y8WEOGOqA/ZEiAOGNmHJhDhhqCO2RIgjpjZfzYQ4X6ZDdkSI6WL7UER8NiKeiIjHIuKRiHjoqso3I+K1iHg5Il6MiN9GxCvpOlhRECGugOaS7QkQ4vZMV+74lYh4OiI+1Xn9HyLi2Yj4eed1qZYTYqo46hZDiBfP/nMR8UxEfOSWlfztap/f3HKfi1xOiBfB7tBTAoR40Zn4SUR8beMKfhoRX994z923I8TdETughQAhtlDafM0HI+K5iPjkfXb+XUS8EBEvRcSrEfHG1bqHI+LRiHg8Ip6MiM/c5/o/RsRTEfH65pXvtCEh7gTWtn0ECLGP1warFxkusjv3EvnHEfHDjgclywOYb0XEN87UtbyEXqQ5hBQJcYPJssXtCRDi7Rl27rA8BDm9M/zLldj+1LnX28s/cSXSj51cv9wp9j6kWVnC7S4jxNvxc/VGBAhxI5Bt25x7z/DXEfHliPhP2xb3XfWeiPhFRHzhZMUQ7ykS4i3Td/k2BAhxG44NuyxPk58/WbfI8IsN1/Ys+dUZKX4+IlI/fSbEnoit3Y0AIe6G9nTjv568b7i8TP74BneGp+csd4p/jojrL5+X9xM/elinKw4ixBXQXLI9AULcnumZHZcPXf/s5N+X9xHXvmd4U9HLe4rL+4fXf76a+cPbhHhTpH5/CAFCPATz708ebixPk7+588k/Onn6vDzM+fTOZ67enhBXo3PhlgQIcUuaZ/daPhrz95PffLjjozVrC7zUuavqJcRV2Fy0NQFC3Jrou/ZbPif4g2v/unzoevnjDUf8LH/84fqHt7999fGcI87uOoMQu3BZvBcBQtyL7Dv7/vLkSfJ3I+L7u5/61gHfiYjvXTtreQL9pYPO7jqGELtwWbwXAULci+w7+54+Xd7zYcppM6cPV9I+bSbE3efQAS0Ezgix5TJr1hP4QET8c/3lXVe+PyL+ce2Kf0XE+7p2OGgxIR4E2jEPJkCIh0/Ie3f47OH9mlg+k/jva79c/jfMcn66H0JMF0nNggjx8NwJ8QxyQjx8Dh14jgAhHj4XXjIT4uFD58BGAh6qNIJav8xDlQZ27hAbIFmyPwFC3J2xj900ICbEBkiW7E+AEHdn7IPZDYgJsQGSJfsTIMTdGV/qv9Bd6txVQAlxFTYXbU2AELcmenY/f9zhBsyEeMgcOuQmAoR4E6FNfu/PfxHiJoNkk50JEOLOgP+/vT8Q+wDU7hAPm0MHPYgAIR42H75CgBAPGzYHrSRAiCvBrbvMl0zdh5s7xHUD5aqNCRDixkBv3s7XkJ5hRIg3D44VBxAgxAMg33uEL6onxMOHzoGNBAixEdS2yxYpPnfmC+vfPmX5q9ovRMRLEfFqRLxx9YuHI+LRiHg8Ip48+WvY1ytcvmDqqYh4fduy99vNHeJ+bO3cQYAQO2Btv/Tce4q3PWWIL6Y/bZIQbxu76zchQIibYLzNJsvT52dOvrN5zX7LX8Ne9kn9hfT3a4wQ10Tums0JEOLmSNduuHx4++mTrytt2Wt5SPNs5u9cbmmCEFsoWbM7AULcHXHvAcv/QV6+le+JiHgsIh6JiIeuNnkzIl6LiJcj4sWIWL5V75XeAzKuJ8SMqRSsiRALhp6wZUJMGErFkgixYur5eibEfJmUrIgQS8aermlCTBdJzYIIsWbu2bomxGyJFK2HEIsGn6xtQkwWSNVyCLFq8rn6JsRceZSthhDLRp+qcUJMFUfdYgixbvaZOifETGkUroUQC4efqHVCTBRG5VIIsXL6eXonxDxZlK6EEEvHn6Z5QkwTRe1CCLF2/lm6J8QsSRSvgxCLD0CS9gkxSRDVyyDE6hOQo39CzJFD+SoIsfwIpABAiCliUAQhmoEMBAgxQwpqCEI0BBkIEGKGFNRAiGYgBQFCTBGDItwhmoEMBAgxQwpqcIdoBlIQIMQUMSjCHaIZyECAEDOkoAZ3iGYgBQFCTBGDItwhmoEMBAgxQwpqcIdoBlIQIMQUMSjCHaIZyECAEDOkoAZ3iGYgBQFCTBGDItwhmoEMBAgxQwpqcIdoBlIQIMQUMSjCHaIZyECAEDOkoAZ3iGYgBQFCTBGDItwhmoEMBAgxQwpqcIdoBlIQIMQUMSjCHaIZyECAEDOkoAZ3iGYgBQFCTBGDItwhmoEMBAgxQwpqcIdoBlIQIMQUMSjCHaIZyECAEDOkoAZ3iGYgBQFCTBGDItwhmoEMBAgxQwpqcIdoBlIQGFaIKegpYk8CI83mnhzsfSCBkYbu7oFcHHV5AiPN5uVpqWATAiMNHSFuEvkwm4w0m8NAVeiDCYw0dIRYa5pHms1ayUzcraGbOFytIYBAHwFC7ONlNQIITEyAECcOV2sIINBHgBD7eFmNAAITEyDEicPVGgII9BEgxD5eViOAwMQECHHicLWGAAJ9BAixj5fVCCAwMQFCnDhcrSGAQB8BQuzjZTUCCExMgBAnDldrCCDQR4AQ+3hZjQACExMgxInD1RoCCPQRIMQ+XlYjgMDEBAhx4nC1hgACfQQIsY+X1QggMDEBQpw4XK0hgEAfAULs42U1AghMTIAQJw5Xawgg0EeAEPt4WY0AAhMTIMSJw9UaAgj0ESDEPl5WI4DAxAQIceJwtYYAAn0ECLGPl9UIIDAxAUKcOFytIYBAHwFC7ONlNQIITEyAECcOV2sIINBHgBD7eFmNAAITEyDEicPVGgII9BEgxD5eViOAwMQECHHicLWGAAJ9BAixj5fVCCAwMQFCnDhcrSGAQB8BQuzjZTUCCExMgBAnDldrCCDQR4AQ+3hZjQACExMgxInD1RoCCPQRIMQ+XlYjgMDEBAhx4nC1hgACfQQIsY+X1QggMDGB/wK1LXLrk7/WRwAAAABJRU5ErkJggg=="/>
          <p:cNvSpPr>
            <a:spLocks noChangeAspect="1" noChangeArrowheads="1"/>
          </p:cNvSpPr>
          <p:nvPr/>
        </p:nvSpPr>
        <p:spPr bwMode="auto">
          <a:xfrm>
            <a:off x="155575" y="-228600"/>
            <a:ext cx="771525" cy="485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pic>
        <p:nvPicPr>
          <p:cNvPr id="11" name="Grafik 10"/>
          <p:cNvPicPr>
            <a:picLocks noChangeAspect="1"/>
          </p:cNvPicPr>
          <p:nvPr/>
        </p:nvPicPr>
        <p:blipFill>
          <a:blip r:embed="rId4"/>
          <a:stretch>
            <a:fillRect/>
          </a:stretch>
        </p:blipFill>
        <p:spPr>
          <a:xfrm>
            <a:off x="1686624" y="3955132"/>
            <a:ext cx="1133063" cy="713410"/>
          </a:xfrm>
          <a:prstGeom prst="rect">
            <a:avLst/>
          </a:prstGeom>
        </p:spPr>
      </p:pic>
      <p:sp>
        <p:nvSpPr>
          <p:cNvPr id="12" name="AutoShape 6" descr="data:image/png;base64,iVBORw0KGgoAAAANSUhEUgAAAUQAAADMCAYAAAALftrHAAAAAXNSR0IArs4c6QAABVh0RVh0bXhmaWxlACUzQ214R3JhcGhNb2RlbCUzRSUzQ3Jvb3QlM0UlM0NteENlbGwlMjBpZCUzRCUyMjAlMjIlMkYlM0UlM0NteENlbGwlMjBpZCUzRCUyMjElMjIlMjBwYXJlbnQlM0QlMjIwJTIyJTJGJTNFJTNDbXhDZWxsJTIwaWQlM0QlMjIyJTIyJTIwdmFsdWUlM0QlMjIlMjIlMjBzdHlsZSUzRCUyMmh0bWwlM0QxJTNCcm91bmRlZCUzRDAlM0JsYWJlbEJvcmRlckNvbG9yJTNEbm9uZSUzQmZvbnRTaXplJTNEMTQlM0Jmb250Q29sb3IlM0QlMjMwMDAwQ0MlM0IlMjIlMjB2ZXJ0ZXglM0QlMjIxJTIyJTIwcGFyZW50JTNEJTIyMSUyMiUzRSUzQ214R2VvbWV0cnklMjB4JTNEJTIyMTAzNiUyMiUyMHklM0QlMjI2NDIlMjIlMjB3aWR0aCUzRCUyMjMwJTIyJTIwaGVpZ2h0JTNEJTIyMzAlMjIlMjBhcyUzRCUyMmdlb21ldHJ5JTIyJTJGJTNFJTNDJTJGbXhDZWxsJTNFJTNDbXhDZWxsJTIwaWQlM0QlMjIzJTIyJTIwdmFsdWUlM0QlMjIlMjIlMjBzdHlsZSUzRCUyMmVuZEFycm93JTNEbm9uZSUzQmh0bWwlM0QxJTNCcm91bmRlZCUzRDAlM0JhbGlnbiUzRGNlbnRlciUzQnZlcnRpY2FsQWxpZ24lM0R0b3AlM0JlbmRGaWxsJTNEMCUzQmxhYmVsQmFja2dyb3VuZENvbG9yJTNEbm9uZSUzQmVuZFNpemUlM0QyJTNCZm9udFNpemUlM0QxNCUzQmZvbnRDb2xvciUzRCUyMzAwMDBDQyUzQiUyMiUyMGVkZ2UlM0QlMjIxJTIyJTIwc291cmNlJTNEJTIyMiUyMiUyMHRhcmdldCUzRCUyMjQlMjIlMjBwYXJlbnQlM0QlMjIxJTIyJTNFJTNDbXhHZW9tZXRyeSUyMHJlbGF0aXZlJTNEJTIyMSUyMiUyMGFzJTNEJTIyZ2VvbWV0cnklMjIlMkYlM0UlM0MlMkZteENlbGwlM0UlM0NteENlbGwlMjBpZCUzRCUyMjQlMjIlMjB2YWx1ZSUzRCUyMiUyMiUyMHN0eWxlJTNEJTIyc2hhcGUlM0RyZXF1aXJlZEludGVyZmFjZSUzQmh0bWwlM0QxJTNCZm9udFNpemUlM0QxMSUzQmFsaWduJTNEY2VudGVyJTNCZmlsbENvbG9yJTNEbm9uZSUzQnBvaW50cyUzRCU1QiU1RCUzQmFzcGVjdCUzRGZpeGVkJTNCcmVzaXphYmxlJTNEMCUzQnZlcnRpY2FsQWxpZ24lM0Rib3R0b20lM0JsYWJlbFBvc2l0aW9uJTNEY2VudGVyJTNCdmVydGljYWxMYWJlbFBvc2l0aW9uJTNEdG9wJTNCZmxpcEglM0QxJTNCbGFiZWxCb3JkZXJDb2xvciUzRG5vbmUlM0Jmb250Q29sb3IlM0QlMjMwMDAwQ0MlM0IlMjIlMjB2ZXJ0ZXglM0QlMjIxJTIyJTIwcGFyZW50JTNEJTIyMSUyMiUzRSUzQ214R2VvbWV0cnklMjB4JTNEJTIyMTA5MSUyMiUyMHklM0QlMjI2NTIlMjIlMjB3aWR0aCUzRCUyMjUlMjIlMjBoZWlnaHQlM0QlMjIxMCUyMiUyMGFzJTNEJTIyZ2VvbWV0cnklMjIlMkYlM0UlM0MlMkZteENlbGwlM0UlM0MlMkZyb290JTNFJTNDJTJGbXhHcmFwaE1vZGVsJTNFxc7NNAAADNtJREFUeF7tnU3IrVUZhu9DQkRKGDVJQ7AC7Y8aNMhqYigNAgnMCBrUICooIhwYEQhFM3FS0M9ICYRyEoYUlbMaFAUV/RPRLyEUKQU1aseqfeI9n9/59nrfvdZe97Oe64ODHs9617qf615enO93XxJvEIAABCDwXwKX4AABCEAAAv8jgBC5CRCAAAT2BBAiVwECEIAAQuQOQAACELiSAH9D5EZAAAIQ4G+I3AEIQAAC/A2ROwABCEDgXAK8y8zFgAAEIMC7zNwBCEAAArzLzB2AAAQgwLvM3AEIQAACFxHgY4jcDwhAAAJ8DJE7AAEIQICPIXIHIAABCPAxRO4ABCAAAT6GyB2AAAQgUEGAT6pUQGIJBCCQgwBCzNEzU0IAAhUEEGIFJJZAAAI5CCDEHD0zJQQgUEEAIVZAYgkEIJCDAELM0TNTQgACFQQQYgUklkAAAjkIIMQcPTMlBCBQQQAhVkBiCQQgkIMAQszRM1NCAAIVBBBiBSSWQAACOQggxBw9MyUEIFBBACFWQGIJBCCQgwBCzNEzU0IAAhUEEGIFJJZAAAI5CCDEHD0zJQQgUEEAIVZAYgkEIJCDAELM0TNTQgACFQQQYgUklkAAAjkIIMQcPTMlBCBQQQAhVkBiCQQgkIMAQszRM1NCAAIVBBBiBSSWQAACOQhEEuIuRyVMuScQ6W5S2iQEIl06hDjJpascI9LdrByJZe4EIl06hOh+m9rmi3Q3207ObsMIRLp0CHHYNRlycKS7OQQQh7YnEOnSXSHE3Q4/tr8O43a8dOkZVzHS3RwHjpObEoh06RBi0+q9NkOIXn1kTYMQszZvNjdCNCskaRyEmLR4t7ERolsjOfMgxJy9202NEO0qSRkIIaas3W9ohOjXScZECDFj64YzI0TDUhJGQogJS3ccGSE6tpIvE0LM17nlxAjRspZ0oRBiuso9B0aInr1kS4UQszVuOi9CNC0mWSyEmKxw13ERomszuXIhxFx9206LEG2rSRUMIaaq23dYhOjbTaZkCDFT28azIkTjchJFQ4iJynYeFSE6t5MnG0LM07X1pAjRup404RBimqq9B0WI3v1kSYcQszRtPidCNC8oSTyEmKRo9zERontDOfIhxBw920+JEO0rShEQIaao2X9IhOjfUYaECDFDywFmRIgBSkoQESEmKDnCiAgxQkvzZ0SI83ccYkKEGKKm6UMixOkrjjEgQozR0+wpEeLsDQeZDyEGKWrymAhx8oKjjIcQozQ1d06EOHe/YaZDiGGqmjooQpy63jjDIcQ4Xc2cFCHO3G6g2RBioLImjooQJy430mgIMVJb82ZFiPN2G2oyhBiqrmnDIsRpq401GEKM1desaRHirM0GmwshBits0rgIcdJio42FEKM1NmdehDhnr+GmQojhKrta4BdKukvSnZJuknTt/td1kq6XZO0c63BniO+Wv9/trvjtNLcp6yAIMXTzL5X0HklvlfTqA5NYO8c6HEIM/T/JqvAIcRUuh8XPlnSPpPdKetOKQNbOsQ6HEFdcs+BLEWKoAl8h6fH9u8Rrg1s7xzocQlx71+KuR4hhunubpC9Keu4Fif8k6TFJT0j6g6SnJD0t6Un3KRGie0NJ8iHEEEV/StLHrpK0yO4Lkh6R9IsQ05wTEiFGbW6y3AjRvtAiwiLEs2+/lXSfpC/bT1ARECFWQGJJfwIIsT/jI04onzn+gaRrzuzxNUnvkPT3I/a2ehQhWtWRNwxCtO7+J5LKJ1KWbw9Kutc69YZwCHEDNB5pTwAhtmfaaMf3S/rsmb2+tf/C6+m+GBghNro1bHMcAYR4HL+OT/9M0q2L/X+//+Lr8lnj6d4Q4nSVxhwIIVr2dvv+S2eW4cqX3XzFMm2DUAixAUS2OJ4AQjyeYYcdPifpfYt9y2eUb5Y03bvKl2dEiB1uEVuuJ4AQ1zM7wRM/l3TL4pzy8cTPn+DcYUcgxGHoOXhJACHa3YfnS/rrItW/JT1P0j/skjYMhBAbwmSr7QQQ4nZ2nZ68W9Kji71/JOk1nc6y2RYh2lSROwhCtOv/05I+uEj1GUkfskvZOBBCbAyU7bYRQIjbuHV86huS7ljsX74jZYpvz7uIGULseKPYup4AQqxndaKV35P0usVZr5X0wxOdPewYhDgMPQcvCSBEu/vwK0kvW6R6iaTf2KVsHAghNgbKdtsInCPEbRvxVC8C5bVS/tJrc5d9EaJLE8lzIET7C/AsSeVLb6Z+Q4hT1xtnOIRo39VzJP3LPuWRARHikQB5vA0BhNiGY8ddXiTpzx33t9gaIVrUQAg+qWJ3B34q6eWLVOXnIZaffDP1G0Kcut44wyFEu66+LekNi1RvlPQdu5SNAyHExkDZbhsBhLiNW8envrp/4fnLR5QXon+o43kWWyNEixoIgRDt7kB5iYCPLFKVHwX2AbuUjQMhxMZA2W4bAYS4jVvHp95+5lv1yneplO9WmfoNIU5db5zhEKJdVzdI+uMiVfkaxGsl/dMuacNACLEhTLbaTgAhbmfX8cny+ikvXuz/bkkPdzxv+NYIcXgFBCgEEKLlPfiSpHsWyX65f8EpXkLAoK4rStjtpu3EAPXpIyDE0zOvOPGuc15Qqvy3xyqeDbmEvyGGrG2+0AjRstPihx9LeuUi3e/2Pzn7KcvER4ZCiEcC5PE2BBBiG44ddnmnpEfO7Ft+eOxbZnz1PYTY4Qax5XoCCHE9sxM9URzxTUlvPnPe/ZI+caIMJzsGIZ4MNQddRAAhWt+PF0gqL0la/nn5rXwQv7zuyn0z/RQchGh9D/OEQ4j2Xd8u6YlzUv56/+JTX7efoCIgQqyAxJL+BBBif8YNTvikpI9fZZ/vSip//niDc4ZtgRCHoefgJQGEGOY+3CvpgQvS/k1SkeP3JZUXqnpSUvmM9NP7f7ceFCFa15MnHEIM1fWtksoXbb9qQ2pr51iHOwObL8zecPuiPIIQozT1/5zlNVbeJemjkm5Zkd7aOdbhEOKKaxZ8KUIMXeDdkj4sqfwQ2UNv1s6xDocQD92tef4cIU7T5W2Syq/XS7px/xNyrtv/8/rybevOk1qHQ4jOV6dtNoTYlie7bSOAELdx46nGBBBiY6Bst4kAQtyEjYdaE0CIrYmy3xYCCHELNZ5pTgAhNkfKhhsIIMQN0HikPQGE2J4pO64ngBDXM+OJDgQQYgeobLmaAEJcjYwHehBAiD2osudaAghxLTHWdyGAELtgZdOVBBDiSmAs70MAIfbhyq7rCCDEdbxY3YkAQuwElm1XEUCIq3CxuBcBhNiLLPuuIYAQ19BibTcCCLEbWjZeQQAhroDF0n4EEGI/tuxcTwAh1rNiZUcCCLEjXLauJoAQq1GxsCcBhNiTLnvXEkCItaRY15UAQuyKl80rCSDESlAs60sAIfbly+51BBBiHSdWdSaAEDsDZvsqAgixChOLehNAiL0Js38NAYRYQ4k13QkgxO6IOaCCAEKsgMSS/gQQYn/GnHCYAEI8zIgVJyCAEE8AmSMOEkCIBxGx4BQEEOIpKHPGIQII8RAh/vwkBBDiSTBzyAECCJErYkEAIVrUkD4EQkx/BTwAIESPHrKnQIjZb4DJ/AjRpIjkMRBi8gvgMj5CdGkidw6EmLt/m+kRok0VqYMgxNT1+wyPEH26yJwEIWZu32h2hGhURuIoCDFx+U6jI0SnNvJmQYh5u7eaHCFa1ZE2DEJMW73X4AjRq4+saRBi1ubN5kaIZoUkjYMQkxbvNjZCdGskZ56wQsxZV6qpI93NVMXMPGykS7ebuQhmewaBSHeT+iYhEOnSIcRJLl3lGJHuZuVILHMnEOnSIUT329Q2X6S72XZydhtGgEs3DD0HQwACbgQQolsj5IEABIYRQIjD0HMwBCDgRgAhujVCHghAYBgBhDgMPQdDAAJuBBCiWyPkgQAEhhFAiMPQczAEIOBGACG6NUIeCEBgGAGEOAw9B0MAAm4EEKJbI+SBAASGEUCIw9BzMAQg4EYAIbo1Qh4IQGAYAYQ4DD0HQwACbgQQolsj5IEABIYRQIjD0HMwBCDgRgAhujVCHghAYBgBhDgMPQdDAAJuBBCiWyPkgQAEhhFAiMPQczAEIOBGACG6NUIeCEBgGAGEOAw9B0MAAm4EEKJbI+SBAASGEUCIw9BzMAQg4EYAIbo1Qh4IQGAYAYQ4DD0HQwACbgQQolsj5IEABIYRQIjD0HMwBCDgRgAhujVCHghAYBgBhDgMPQdDAAJuBBCiWyPkgQAEhhFAiMPQczAEIOBGACG6NUIeCEBgGAGEOAw9B0MAAm4EEKJbI+SBAASGEUCIw9BzMAQg4EYAIbo1Qh4IQGAYAYQ4DD0HQwACbgQQolsj5IEABIYRQIjD0HMwBCDgRgAhujVCHghAYBiB/wAS4D/rylmJ8AAAAABJRU5ErkJggg=="/>
          <p:cNvSpPr>
            <a:spLocks noChangeAspect="1" noChangeArrowheads="1"/>
          </p:cNvSpPr>
          <p:nvPr/>
        </p:nvSpPr>
        <p:spPr bwMode="auto">
          <a:xfrm>
            <a:off x="307975" y="-76200"/>
            <a:ext cx="771525" cy="485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sp>
        <p:nvSpPr>
          <p:cNvPr id="15" name="AutoShape 8" descr="data:image/png;base64,iVBORw0KGgoAAAANSUhEUgAAAKQAAACkCAYAAAAZtYVBAAAAAXNSR0IArs4c6QAAAhZ0RVh0bXhmaWxlACUzQ214R3JhcGhNb2RlbCUzRSUzQ3Jvb3QlM0UlM0NteENlbGwlMjBpZCUzRCUyMjAlMjIlMkYlM0UlM0NteENlbGwlMjBpZCUzRCUyMjElMjIlMjBwYXJlbnQlM0QlMjIwJTIyJTJGJTNFJTNDbXhDZWxsJTIwaWQlM0QlMjIyJTIyJTIwdmFsdWUlM0QlMjIlMjIlMjBzdHlsZSUzRCUyMnNoYXBlJTNEcHJvdmlkZWRSZXF1aXJlZEludGVyZmFjZSUzQmh0bWwlM0QxJTNCdmVydGljYWxMYWJlbFBvc2l0aW9uJTNEYm90dG9tJTNCc2tldGNoJTNEMCUzQmxhYmVsQm9yZGVyQ29sb3IlM0Rub25lJTNCZm9udFNpemUlM0QxNCUzQmZvbnRDb2xvciUzRCUyMzAwMDBDQyUzQiUyMiUyMHZlcnRleCUzRCUyMjElMjIlMjBwYXJlbnQlM0QlMjIxJTIyJTNFJTNDbXhHZW9tZXRyeSUyMHglM0QlMjIxMTczJTIyJTIweSUzRCUyMjYwNSUyMiUyMHdpZHRoJTNEJTIyMjAlMjIlMjBoZWlnaHQlM0QlMjIyMCUyMiUyMGFzJTNEJTIyZ2VvbWV0cnklMjIlMkYlM0UlM0MlMkZteENlbGwlM0UlM0MlMkZyb290JTNFJTNDJTJGbXhHcmFwaE1vZGVsJTNFZAwiPwAADUZJREFUeF7tnXmMXVUdxz8FCVoQ1Iy7FsSoE5W0Q1FsK6glLtHWutFWXP6pIK0VxA01LnWL4hJtqWBaiUajKSjGCq4JaFpbXIChEs1IorbjGhlc23GJac13eu943+17M2+5773fefP9Jc1M39xzzu/+fp937j3n/M7vzMNiCwSywLxAulgVWwADaQhCWcBAhnKHlTGQZiCUBQxkKHdYGQNpBkJZwECGcoeVMZBmIJQFDGQod1gZA2kGQlnAQIZyh5UxkGYglAUMZCh3WBkDaQZCWcBAhnKHlTGQZiCUBQxkKHdYGQNpBkJZwECGcoeVMZBmIJQFDGQod1gZA2kGQlnAQIZyh5UxkGYglAUMZCh3WBkDaQZCWcBAhnKHlTGQZiCUBQxkKHdYGQNpBkJZwECGcoeVMZBmIJQFDGQod1gZA2kGQlnAQIZyh5UxkGYglAUMZCh3WBkDaQZCWcBAhnKHlTGQ1TPwT2ACuBe4B/hz4f/5538C9gH6aSlYwEBWj8ORFqr8JfCDwr+xFsoO5KUGsnq3tgJkufW/ALuAPcC3gbuqVy92jQayev90AmRZG8H5SWAncLh6VePVaCC745OHAKcAp5Z+5p+dCTwL0HXNyDhwFbAN+HszBVK9xkD213NPBpZn/54BPGAWdQ4Cn816zV/1V/XutG4gu2PXdmt9KvBs4GJgwSyVvA24st2GopYzkDE9cxywErgcUM/ZSL4KvBLQVNNAiIGM70a9bwrMC4ET66j7M2AVoCmk5MVApuPCxwI3AAvrqKyBzmrgO+ncTn1NDWRaHjwB+BhwaR21Nd30HuADQJVTTz21kIHsqbkra+wFwBeAB9apUVC+r7KWelyRgTw61bIMOAt4EnAG8IjM2ffL/KFBg1ZRfg9oukXvbXdkKyp/7bHP8uYeDmhQ87RS+5pAXwr8qE96ddTsXAXydOCCbCR7bkcWhN3AjcCXgf0d1tVq8eOBdwPvBDQyz+U32bumvkRJyVwD8vnZHJ9Gpd0QLfFpNeWb3ah8hjqvAD5c+vs3gBU91qPj5uYKkAJRE8md9obNGly9pgDpFZjy4/eB80oKvg64ulmlI1w36EDq0Sww1sxk7IULF7J06VJGRkYYHh5mwYIFDA0NMX/+/Klik5OTTExMMD4+ztjYGKOjo+zdu5d9+xTSOKNcl30RevEofxjw89JAR+++j8zef2fTNcTfBxnI1wCbgaNUlWTJkiWsXbuWVatWcdppp7XljAMHDrBz50527NjBrbfe2qiOSeAy4DNtNdJaIY2+byoVeVc2FdRaTX26elCBvAa4pJ5NV69ezcaNGzn33Gqf3rt372br1q1cf/31jVz5aWB9D/xcvncNbNRLJrG8OGhAagpHj8nnlB2/fPlyNm3aVDmI5XYEptq55ZZb6rH33ez1oZtTRfcH/lh6Mrwe2NqDL0PHTQwSkHqH+jrwlLJVNm/ezKWX1lvc6Nh+DSvYsmULl12mJ/Ux8hPghRk03VLgE8AbCpVr/lTvJf/tVoNV1TsoQKpnVO9TA6MGK9deey2LFy+uyl4t1XP77bezbt26eoMfQalevFs95aOAA6W5yVdnqzst3UOvLx4UIBVUUPOYXrFixdRg46STTuq1TWvaO3To0NTg6aabymONqS/Qc7uonCbqX1ao/25gOPo69yAAecwARgOX667Tq2QcWbNmTb0BTzcHOkuAvSUL6FVBq0phJXUgNbWzvWhd9Yw33hjT5itXrqzXU17UxSmhHwLnFOzzJeAVYWkEUgZSk94KcpieZ9Q74549e/r+mG7kcD2+ly1bVn6n1Dylgjq6MXmuUZV2LeaiwBDFVYaVlIHcUV6Bue222/o2gGnWwxronH322eXL9X6xttk6WrhuJItKKhZ5cJZJo4VqendpqkBqbVrBA9PSj6mddt3UYEpIqyxVr30rAkgjec1N5qLAEk2PhZRUgdQG+umlFk1633zzzSEN3Eip888/vzx5roCMcnBEFfekL66+wLlobf/tVVTcjTpSBPKY3nHXrl1dX4Gp2vha0TnvvGP460YvqSinDxX0V1SQkhSElBSB/Fq2y27KoBGneJr1dJ2pIMVTvqjZ8k1ep+hx5QrKRWvaJ0dNzZIakBpZ/7roiBR7x1z/Br3kYyoecd8H+Adw34LdNNi5s0mge3pZakC+BfhIbiGFkCkuMWVRHGYpdO2twEcrvidFehQf09oyq5WccJIakDWDmZRG1o08X2fE3Y3BTXk167XZVgsD2YEFFEBRs2lp//79bQfXdqBHpUUV5Hv66XoTqRFtb60y8OKDwDsKLWiUXd6DU+l9tVtZSj1kTTS0VmXuvDPka1DLvli0aFF59Uabs2rmWVuutLbAm0uvAXol0KtBOEkJSIXiT2+AX79+PVdfndT+pYbO37BhA9dco6fqtGhr6/srpGVdab1c2ym0hh5OUgKyZqlw27ZtXHRRSJu27OTt27dz8cXKwDctVS8lvjhLKpA3oAQDL21Z0R4USAnIHxcDcFOe7in7tc70jwJ4lSuyKnkm8L1CZfpdiVLDSUpA/jbbrDRlxEEY0OQ01BnY/A5Q1HdVooxpxRdu7d9dVFXlVdaTEpCHiqFmBw8eDBtm1qqDFJZ28slaPJkWhaRVGer+aEB5ynNRqpXZMvS2ehuVXJ8SkEqiNK3v4cOHmTcvJfUb++vIkSMcd1wxNc9UOr2aDzr0tmjXak0uylVejADqsPrqiqfkUQPZvt+1bFjcl/0vIM/s1n6tXSiZEpB+ZLcPgFL3aStsLn/IUg62X2OXSqYEpAc17UPwxGy7R16DcgBp20Q4SQlIT/u0j48SsupMxVwUjvb09qvrXsmUgPTEePscaCmyuBVTm8R17Eg4SQlILx22j8+rgM8Xiis/uTJZhJOUgHRwRfv4KLGRUhPmsiVLEdh+jV0qmRKQDj9rHwKdzLCpUPy9pf+3X3PFJVMCUrfuAN32AFDvWEz/pgQC6iXDSWpAegtDewh9C3heoWjYTGipAelNXq0DWS9ZgM62CXmOTWpAyh3eBtsalOVIHy0bah07ZPLSFIF0ooDWgNwAfKpQJGwspHRMEchjBjdOpTIjoUrB9/LCFdoaoS0SISVVIJ1sqnmcFOyrsxtzUdZeZe8NKakCKWM6Hd/sSCkIV7nGc1EI36mA4iFDSspAOmHp7EhdCHyxcNlodurt7CX7dEXKQMpkTuk8MzgKqCgewBl2yTC/jdSB1H046X19KB8PjJUGrgo5K2ZC61M/2LjZQQBSd+djQY71saJ7FOWTy0+zM7TDQVhUaFCA9MFJtZhpVK3BjFLx5aKpHw0EQ8ugACkj+2i5/6NWDqbQ1I8GgSFXZwaxh8zvyYdvgjKnCcDirsIrink1I3eRg9RDFu08l48nvgF4ScEY2v760NK+7LBMDiqQ+ZTQXDvAfSNwVYk2HUus44mTkEEGUg7Qe5MSc66ZyRvKNanUyiMjIwwPD7NgwQKGhoaYP//oIWGTk5NMTEwwPj7O2NgYo6OjU6mk9+1TipwZRVnMdApCN07pKjd8FqCj5E4o/EEZMHRyV01e9tmU7uffBx3I3LZa+xYY02fbdNnoSsusL0LVByE1UvtBwF11Nv+HDqSodzNzBcgimErEqNOsuiE61mNbD0HUPciHOnumfOiNosS1MU69ZDIy14DMHaNH+QXZ3uROe031hlqi06kGvXg0l+HShq1yOJkO2VRgbtggikbfkLkKZNEemipSZge9gym9yBnZo0/TJ/nUiUaqSriv/Dhytk6hvSNbhqsyOX0rPZkmva8ELi8tDwpCne75i1Yqi3KtgYziidb0UA//FWBxqZgez3pM63GdpBjI9Nymo+eUeaImw2l2G1Uny++5dQxkz03edoPK8ag5RoXcleU/gFZjioe1t91QPwsayH5av7m2hwBt1LoEUJ7HsmggpV5z1knR5prr71UGsr/2n6n1M4E3AWuBExtcqC3BCjFLbjTd6MYNZCwgj896O6U6mWk66t/AG4HBODmq4AMD2V8gtcJyDqBMEkuys2m0CauRqCfUKVw6Gq6Yorm/d1Fh6wayQmNmVWnwcUr2T3Dp9/xn/vsTMggf12TzE9mARYESf2uyTJKXGcjq3VblUt3dwMeBzwEaSQ+8GMjqXdwJkErsr5SDWo7UTyWnn1NiIKt3dytAqgfMARSEyYSJVW+2ozUayOotq3VvvfPdC9yT/dTv+Wf6qc+1Fq7PLQULGEjjEMoCBjKUO6yMgTQDoSxgIEO5w8oYSDMQygIGMpQ7rIyBNAOhLGAgQ7nDyhhIMxDKAgYylDusjIE0A6EsYCBDucPKGEgzEMoCBjKUO6yMgTQDoSxgIEO5w8oYSDMQygIGMpQ7rIyBNAOhLGAgQ7nDyhhIMxDKAgYylDusjIE0A6EsYCBDucPKGEgzEMoCBjKUO6yMgTQDoSxgIEO5w8oYSDMQygIGMpQ7rIyBNAOhLGAgQ7nDyhhIMxDKAgYylDusjIE0A6EsYCBDucPKGEgzEMoCBjKUO6yMgTQDoSxgIEO5w8r8DyejA9JUtUm6AAAAAElFTkSuQmCC"/>
          <p:cNvSpPr>
            <a:spLocks noChangeAspect="1" noChangeArrowheads="1"/>
          </p:cNvSpPr>
          <p:nvPr/>
        </p:nvSpPr>
        <p:spPr bwMode="auto">
          <a:xfrm>
            <a:off x="155575" y="-182563"/>
            <a:ext cx="390525" cy="3905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pic>
        <p:nvPicPr>
          <p:cNvPr id="8" name="Grafik 7">
            <a:extLst>
              <a:ext uri="{FF2B5EF4-FFF2-40B4-BE49-F238E27FC236}">
                <a16:creationId xmlns:a16="http://schemas.microsoft.com/office/drawing/2014/main" id="{69B38F1E-FF84-6132-8F89-02EC0D71B1B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16931903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3"/>
          <a:stretch>
            <a:fillRect/>
          </a:stretch>
        </p:blipFill>
        <p:spPr>
          <a:xfrm>
            <a:off x="5152156" y="2214562"/>
            <a:ext cx="6836051" cy="3701617"/>
          </a:xfrm>
          <a:prstGeom prst="rect">
            <a:avLst/>
          </a:prstGeom>
        </p:spPr>
      </p:pic>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4814807" cy="3692525"/>
          </a:xfrm>
        </p:spPr>
        <p:txBody>
          <a:bodyPr/>
          <a:lstStyle/>
          <a:p>
            <a:pPr marL="0" indent="0">
              <a:buNone/>
            </a:pPr>
            <a:r>
              <a:rPr lang="de-DE" sz="2000" dirty="0"/>
              <a:t>Vererbung – Mehrfach (Interface)</a:t>
            </a:r>
          </a:p>
          <a:p>
            <a:pPr marL="0" indent="0">
              <a:buNone/>
            </a:pPr>
            <a:r>
              <a:rPr lang="de-DE" dirty="0"/>
              <a:t>Die benötigte (required)  Schnittstelle wird mit einem </a:t>
            </a:r>
            <a:br>
              <a:rPr lang="de-DE" dirty="0"/>
            </a:br>
            <a:r>
              <a:rPr lang="de-DE" dirty="0"/>
              <a:t>Socket-Symbol dargestellt.</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7.0 Klassendiagramm</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48</a:t>
            </a:fld>
            <a:endParaRPr lang="en-US" dirty="0"/>
          </a:p>
        </p:txBody>
      </p:sp>
      <p:sp>
        <p:nvSpPr>
          <p:cNvPr id="7" name="AutoShape 2" descr="data:image/png;base64,iVBORw0KGgoAAAANSUhEUgAAAMwAAADMCAYAAAA/IkzyAAAAAXNSR0IArs4c6QAAAdJ0RVh0bXhmaWxlACUzQ214R3JhcGhNb2RlbCUzRSUzQ3Jvb3QlM0UlM0NteENlbGwlMjBpZCUzRCUyMjAlMjIlMkYlM0UlM0NteENlbGwlMjBpZCUzRCUyMjElMjIlMjBwYXJlbnQlM0QlMjIwJTIyJTJGJTNFJTNDbXhDZWxsJTIwaWQlM0QlMjIyJTIyJTIwdmFsdWUlM0QlMjIlMjIlMjBzdHlsZSUzRCUyMmh0bWwlM0QxJTNCcm91bmRlZCUzRDAlM0JsYWJlbEJvcmRlckNvbG9yJTNEbm9uZSUzQmZvbnRTaXplJTNEMTQlM0Jmb250Q29sb3IlM0QlMjMwMDAwQ0MlM0IlMjIlMjB2ZXJ0ZXglM0QlMjIxJTIyJTIwcGFyZW50JTNEJTIyMSUyMiUzRSUzQ214R2VvbWV0cnklMjB4JTNEJTIyMTAzOSUyMiUyMHklM0QlMjI1NjQlMjIlMjB3aWR0aCUzRCUyMjMwJTIyJTIwaGVpZ2h0JTNEJTIyMzAlMjIlMjBhcyUzRCUyMmdlb21ldHJ5JTIyJTJGJTNFJTNDJTJGbXhDZWxsJTNFJTNDJTJGcm9vdCUzRSUzQyUyRm14R3JhcGhNb2RlbCUzRUfEKacAAAahSURBVHhe7dbRSiA5AAVR/f+PnoV9m10EQ0q4kuNz+tJdlVI/P/wggMC3CXx++6SDCCDwIRiXAIEDAoI5gOUoAoJxBxA4ICCYA1iOIiAYdwCBAwKCOYDlKAKCcQcQOCAgmANYjiIgGHcAgQMCgjmA5SgCgnEHEDggIJgDWI4iIBh3AIEDAoI5gOUoAoJxBxA4ICCYA1iOIiAYdwCBAwKCOYDlKAKCcQcQOCAgmANYjiIgGHcAgQMCgjmA5SgCgnEHEDggIJgDWI4iIBh3AIEDAoI5gOUoAoJxBxA4ICCYA1iOIiAYdwCBAwKCOYDlKAKCcQcQOCAgmANYjiIgGHcAgQMCgjmA5SgCgnEHEDggIJgDWI4iIBh3AIEDAoI5gOUoAr8pmD90PUVg8m5OvtQX10IwT/XyMXk3J19KMG+V8cXXTt7NyZcSjGA+PvyFub0Ff/1L9ueP/9BugS49//n5v9/dk7/MJ1/qO39hBLN03e/fRTD3DP+74C9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grmH7e4hiBz7H3+fd1Jl/qC1CCWbxBP/dOk3dz8qUE83O38BctT97NyZcSzC+61j/3qpN3c/Klfs6BZQTuCAjmjp+nHyMgmMeE+9w7AoK54+fpxwgI5jHhPveOgGDu+Hn6MQKCeUy4z70jIJg7fp5+jIBgHhPuc+8ICOaOn6cfIyCYx4T73DsCgrnj5+nHCAjmMeE+946AYO74efoxAoJ5TLjPvSMgmDt+nn6MgGAeE+5z7wgI5o6fpx8jIJjHhPvcOwKCuePn6ccICOYx4T73joBg7vh5+jECgnlMuM+9IyCYO36efoyAYB4T7nPvCAjmjp+nHyMgmMeE+9w7AoK54+fpxwgI5jHhPveOgGDu+Hn6MQKCeUy4z70jIJg7fp5+jIBgHhPuc+8ICOaOn6cfIyCYx4T73DsCgrnj5+nHCAjmMeE+946AYO74efoxAoJ5TLjPvSMgmDt+nn6MwD8409jcLaGhsAAAAABJRU5ErkJggg=="/>
          <p:cNvSpPr>
            <a:spLocks noChangeAspect="1" noChangeArrowheads="1"/>
          </p:cNvSpPr>
          <p:nvPr/>
        </p:nvSpPr>
        <p:spPr bwMode="auto">
          <a:xfrm>
            <a:off x="155575" y="-228600"/>
            <a:ext cx="485775" cy="485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sp>
        <p:nvSpPr>
          <p:cNvPr id="10" name="AutoShape 4" descr="data:image/png;base64,iVBORw0KGgoAAAANSUhEUgAAAUQAAADMCAYAAAALftrHAAAAAXNSR0IArs4c6QAABUV0RVh0bXhmaWxlACUzQ214R3JhcGhNb2RlbCUzRSUzQ3Jvb3QlM0UlM0NteENlbGwlMjBpZCUzRCUyMjAlMjIlMkYlM0UlM0NteENlbGwlMjBpZCUzRCUyMjElMjIlMjBwYXJlbnQlM0QlMjIwJTIyJTJGJTNFJTNDbXhDZWxsJTIwaWQlM0QlMjIyJTIyJTIwdmFsdWUlM0QlMjIlMjIlMjBzdHlsZSUzRCUyMmh0bWwlM0QxJTNCcm91bmRlZCUzRDAlM0JsYWJlbEJvcmRlckNvbG9yJTNEbm9uZSUzQmZvbnRTaXplJTNEMTQlM0Jmb250Q29sb3IlM0QlMjMwMDAwQ0MlM0IlMjIlMjB2ZXJ0ZXglM0QlMjIxJTIyJTIwcGFyZW50JTNEJTIyMSUyMiUzRSUzQ214R2VvbWV0cnklMjB4JTNEJTIyMTAzOSUyMiUyMHklM0QlMjI1NjQlMjIlMjB3aWR0aCUzRCUyMjMwJTIyJTIwaGVpZ2h0JTNEJTIyMzAlMjIlMjBhcyUzRCUyMmdlb21ldHJ5JTIyJTJGJTNFJTNDJTJGbXhDZWxsJTNFJTNDbXhDZWxsJTIwaWQlM0QlMjIzJTIyJTIwdmFsdWUlM0QlMjIlMjIlMjBzdHlsZSUzRCUyMmVuZEFycm93JTNEbm9uZSUzQmh0bWwlM0QxJTNCcm91bmRlZCUzRDAlM0JhbGlnbiUzRGNlbnRlciUzQnZlcnRpY2FsQWxpZ24lM0R0b3AlM0JlbmRGaWxsJTNEMCUzQmxhYmVsQmFja2dyb3VuZENvbG9yJTNEbm9uZSUzQmVuZFNpemUlM0QyJTNCZm9udFNpemUlM0QxNCUzQmZvbnRDb2xvciUzRCUyMzAwMDBDQyUzQiUyMiUyMGVkZ2UlM0QlMjIxJTIyJTIwc291cmNlJTNEJTIyMiUyMiUyMHRhcmdldCUzRCUyMjQlMjIlMjBwYXJlbnQlM0QlMjIxJTIyJTNFJTNDbXhHZW9tZXRyeSUyMHJlbGF0aXZlJTNEJTIyMSUyMiUyMGFzJTNEJTIyZ2VvbWV0cnklMjIlMkYlM0UlM0MlMkZteENlbGwlM0UlM0NteENlbGwlMjBpZCUzRCUyMjQlMjIlMjB2YWx1ZSUzRCUyMiUyMiUyMHN0eWxlJTNEJTIyZWxsaXBzZSUzQmh0bWwlM0QxJTNCZm9udFNpemUlM0QxMSUzQmFsaWduJTNEY2VudGVyJTNCZmlsbENvbG9yJTNEbm9uZSUzQnBvaW50cyUzRCU1QiU1RCUzQmFzcGVjdCUzRGZpeGVkJTNCcmVzaXphYmxlJTNEMCUzQnZlcnRpY2FsQWxpZ24lM0Rib3R0b20lM0JsYWJlbFBvc2l0aW9uJTNEY2VudGVyJTNCdmVydGljYWxMYWJlbFBvc2l0aW9uJTNEdG9wJTNCZmxpcEglM0QxJTNCbGFiZWxCb3JkZXJDb2xvciUzRG5vbmUlM0Jmb250Q29sb3IlM0QlMjMwMDAwQ0MlM0IlMjIlMjB2ZXJ0ZXglM0QlMjIxJTIyJTIwcGFyZW50JTNEJTIyMSUyMiUzRSUzQ214R2VvbWV0cnklMjB4JTNEJTIyMTA5MSUyMiUyMHklM0QlMjI1NzUlMjIlMjB3aWR0aCUzRCUyMjglMjIlMjBoZWlnaHQlM0QlMjI4JTIyJTIwYXMlM0QlMjJnZW9tZXRyeSUyMiUyRiUzRSUzQyUyRm14Q2VsbCUzRSUzQyUyRnJvb3QlM0UlM0MlMkZteEdyYXBoTW9kZWwlM0UBBh0wAAAMZElEQVR4Xu3dPattVxWH8XG1D0jQQkgZUII2giS+lEpqhfhSKQFFCwX9AvkCClooCkErXwKxDlr6kiDYKMFAykAKJSDp9coyJ/HcnX3vmXOdtdYec47fKe+Za84xnv/gYe299j37TvhBAAEEEPgfgTs4IIAAAgi8RYAQTQICCCBwRYAQjQICCCBAiGYAAQQQuJeAO0QTgQACCLhDNAMIIICAO0QzgAACCJwl4CWzwUAAAQS8ZDYDCCCAgJfMZgABBBDwktkMIIAAAg8i4D1E84EAAgh4D9EMIIAAAt5DNAMIIICA9xDNAAIIIOA9RDOAAAIINBDwUKUBkiUIIFCDACHWyFmXCCDQQIAQGyBZggACNQgQYo2cdYkAAg0ECLEBkiUIIFCDACHWyFmXCCDQQIAQGyBZggACNQgQYo2cdYkAAg0ECLEBkiUIIFCDACHWyFmXCCDQQIAQGyBZggACNQgQYo2cdYkAAg0ECLEBkiUIIFCDACHWyFmXCCDQQIAQGyBZggACNQgQYo2cdYkAAg0ECLEBkiUIIFCDACHWyFmXCCDQQIAQGyBZggACNQgQYo2cdYkAAg0ECLEBkiUIIFCDACHWyFmXCCDQQIAQGyBZggACNQiMJMS7NSLR5RWBkWZTaJMQGGnoCHGSoWtsY6TZbGzJsuwERho6Qsw+TdvWN9Jsbtu53S5GYKShI8SLjclFDh5pNi8CyKHbExhp6O4R4t27/Lj9OFxuxzt33jWKI83m5cA5eVMCIw0dIW4afa7NCDFXHlWrIcSqySfrmxCTBVK0HEIsGny2tgkxWyI16yHEmrmn65oQ00VSsiBCLBl7vqYJMV8mFSsixIqpJ+yZEBOGUrAkQiwYesaWCTFjKvVqIsR6mafsmBBTxlKuKEIsF3nOhgkxZy7VqiLEaokn7ZcQkwZTrCxCLBZ41nYJMWsyteoixFp5p+2WENNGU6owQiwVd95mCTFvNpUqI8RKaSfulRATh1OoNEIsFHbmVgkxczp1aiPEOlmn7pQQU8dTpjhCLBN17kYJMXc+VaojxCpJJ++TEJMHVKQ8QiwSdPY2CTF7QjXqI8QaOafvkhDTR1SiQEIsEXP+Jgkxf0YVKiTECikP0CMhDhBSgRIJsUDII7RIiCOkNH+NhDh/xkN0SIhDxDR9kYQ4fcRjNEiIY+Q0e5WEOHvCg/RHiIMENXmZhDh5wKO0R4ijJDV3nYQ4d77DdEeIw0Q1daGEOHW84zRHiONkNXOlhDhzugP1RogDhTVxqYQ4cbgjtUaII6U1b62EOG+2Q3VGiEPFNW2xhDhttGM1Rohj5TVrtYQ4a7KD9UWIgwU2abmEOGmwo7VFiKMlNme9hDhnrsN1RYjDRTZlwYQ4ZazjNUWI42U2Y8WEOGOqA/ZEiAOGNmHJhDhhqCO2RIgjpjZfzYQ4X6ZDdkSI6WL7UER8NiKeiIjHIuKRiHjoqso3I+K1iHg5Il6MiN9GxCvpOlhRECGugOaS7QkQ4vZMV+74lYh4OiI+1Xn9HyLi2Yj4eed1qZYTYqo46hZDiBfP/nMR8UxEfOSWlfztap/f3HKfi1xOiBfB7tBTAoR40Zn4SUR8beMKfhoRX994z923I8TdETughQAhtlDafM0HI+K5iPjkfXb+XUS8EBEvRcSrEfHG1bqHI+LRiHg8Ip6MiM/c5/o/RsRTEfH65pXvtCEh7gTWtn0ECLGP1warFxkusjv3EvnHEfHDjgclywOYb0XEN87UtbyEXqQ5hBQJcYPJssXtCRDi7Rl27rA8BDm9M/zLldj+1LnX28s/cSXSj51cv9wp9j6kWVnC7S4jxNvxc/VGBAhxI5Bt25x7z/DXEfHliPhP2xb3XfWeiPhFRHzhZMUQ7ykS4i3Td/k2BAhxG44NuyxPk58/WbfI8IsN1/Ys+dUZKX4+IlI/fSbEnoit3Y0AIe6G9nTjv568b7i8TP74BneGp+csd4p/jojrL5+X9xM/elinKw4ixBXQXLI9AULcnumZHZcPXf/s5N+X9xHXvmd4U9HLe4rL+4fXf76a+cPbhHhTpH5/CAFCPATz708ebixPk7+588k/Onn6vDzM+fTOZ67enhBXo3PhlgQIcUuaZ/daPhrz95PffLjjozVrC7zUuavqJcRV2Fy0NQFC3Jrou/ZbPif4g2v/unzoevnjDUf8LH/84fqHt7999fGcI87uOoMQu3BZvBcBQtyL7Dv7/vLkSfJ3I+L7u5/61gHfiYjvXTtreQL9pYPO7jqGELtwWbwXAULci+w7+54+Xd7zYcppM6cPV9I+bSbE3efQAS0Ezgix5TJr1hP4QET8c/3lXVe+PyL+ce2Kf0XE+7p2OGgxIR4E2jEPJkCIh0/Ie3f47OH9mlg+k/jva79c/jfMcn66H0JMF0nNggjx8NwJ8QxyQjx8Dh14jgAhHj4XXjIT4uFD58BGAh6qNIJav8xDlQZ27hAbIFmyPwFC3J2xj900ICbEBkiW7E+AEHdn7IPZDYgJsQGSJfsTIMTdGV/qv9Bd6txVQAlxFTYXbU2AELcmenY/f9zhBsyEeMgcOuQmAoR4E6FNfu/PfxHiJoNkk50JEOLOgP+/vT8Q+wDU7hAPm0MHPYgAIR42H75CgBAPGzYHrSRAiCvBrbvMl0zdh5s7xHUD5aqNCRDixkBv3s7XkJ5hRIg3D44VBxAgxAMg33uEL6onxMOHzoGNBAixEdS2yxYpPnfmC+vfPmX5q9ovRMRLEfFqRLxx9YuHI+LRiHg8Ip48+WvY1ytcvmDqqYh4fduy99vNHeJ+bO3cQYAQO2Btv/Tce4q3PWWIL6Y/bZIQbxu76zchQIibYLzNJsvT52dOvrN5zX7LX8Ne9kn9hfT3a4wQ10Tums0JEOLmSNduuHx4++mTrytt2Wt5SPNs5u9cbmmCEFsoWbM7AULcHXHvAcv/QV6+le+JiHgsIh6JiIeuNnkzIl6LiJcj4sWIWL5V75XeAzKuJ8SMqRSsiRALhp6wZUJMGErFkgixYur5eibEfJmUrIgQS8aermlCTBdJzYIIsWbu2bomxGyJFK2HEIsGn6xtQkwWSNVyCLFq8rn6JsRceZSthhDLRp+qcUJMFUfdYgixbvaZOifETGkUroUQC4efqHVCTBRG5VIIsXL6eXonxDxZlK6EEEvHn6Z5QkwTRe1CCLF2/lm6J8QsSRSvgxCLD0CS9gkxSRDVyyDE6hOQo39CzJFD+SoIsfwIpABAiCliUAQhmoEMBAgxQwpqCEI0BBkIEGKGFNRAiGYgBQFCTBGDItwhmoEMBAgxQwpqcIdoBlIQIMQUMSjCHaIZyECAEDOkoAZ3iGYgBQFCTBGDItwhmoEMBAgxQwpqcIdoBlIQIMQUMSjCHaIZyECAEDOkoAZ3iGYgBQFCTBGDItwhmoEMBAgxQwpqcIdoBlIQIMQUMSjCHaIZyECAEDOkoAZ3iGYgBQFCTBGDItwhmoEMBAgxQwpqcIdoBlIQIMQUMSjCHaIZyECAEDOkoAZ3iGYgBQFCTBGDItwhmoEMBAgxQwpqcIdoBlIQIMQUMSjCHaIZyECAEDOkoAZ3iGYgBQFCTBGDItwhmoEMBAgxQwpqcIdoBlIQGFaIKegpYk8CI83mnhzsfSCBkYbu7oFcHHV5AiPN5uVpqWATAiMNHSFuEvkwm4w0m8NAVeiDCYw0dIRYa5pHms1ayUzcraGbOFytIYBAHwFC7ONlNQIITEyAECcOV2sIINBHgBD7eFmNAAITEyDEicPVGgII9BEgxD5eViOAwMQECHHicLWGAAJ9BAixj5fVCCAwMQFCnDhcrSGAQB8BQuzjZTUCCExMgBAnDldrCCDQR4AQ+3hZjQACExMgxInD1RoCCPQRIMQ+XlYjgMDEBAhx4nC1hgACfQQIsY+X1QggMDEBQpw4XK0hgEAfAULs42U1AghMTIAQJw5Xawgg0EeAEPt4WY0AAhMTIMSJw9UaAgj0ESDEPl5WI4DAxAQIceJwtYYAAn0ECLGPl9UIIDAxAUKcOFytIYBAHwFC7ONlNQIITEyAECcOV2sIINBHgBD7eFmNAAITEyDEicPVGgII9BEgxD5eViOAwMQECHHicLWGAAJ9BAixj5fVCCAwMQFCnDhcrSGAQB8BQuzjZTUCCExMgBAnDldrCCDQR4AQ+3hZjQACExMgxInD1RoCCPQRIMQ+XlYjgMDEBAhx4nC1hgACfQQIsY+X1QggMDGB/wK1LXLrk7/WRwAAAABJRU5ErkJggg=="/>
          <p:cNvSpPr>
            <a:spLocks noChangeAspect="1" noChangeArrowheads="1"/>
          </p:cNvSpPr>
          <p:nvPr/>
        </p:nvSpPr>
        <p:spPr bwMode="auto">
          <a:xfrm>
            <a:off x="155575" y="-228600"/>
            <a:ext cx="771525" cy="485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sp>
        <p:nvSpPr>
          <p:cNvPr id="12" name="AutoShape 6" descr="data:image/png;base64,iVBORw0KGgoAAAANSUhEUgAAAUQAAADMCAYAAAALftrHAAAAAXNSR0IArs4c6QAABVh0RVh0bXhmaWxlACUzQ214R3JhcGhNb2RlbCUzRSUzQ3Jvb3QlM0UlM0NteENlbGwlMjBpZCUzRCUyMjAlMjIlMkYlM0UlM0NteENlbGwlMjBpZCUzRCUyMjElMjIlMjBwYXJlbnQlM0QlMjIwJTIyJTJGJTNFJTNDbXhDZWxsJTIwaWQlM0QlMjIyJTIyJTIwdmFsdWUlM0QlMjIlMjIlMjBzdHlsZSUzRCUyMmh0bWwlM0QxJTNCcm91bmRlZCUzRDAlM0JsYWJlbEJvcmRlckNvbG9yJTNEbm9uZSUzQmZvbnRTaXplJTNEMTQlM0Jmb250Q29sb3IlM0QlMjMwMDAwQ0MlM0IlMjIlMjB2ZXJ0ZXglM0QlMjIxJTIyJTIwcGFyZW50JTNEJTIyMSUyMiUzRSUzQ214R2VvbWV0cnklMjB4JTNEJTIyMTAzNiUyMiUyMHklM0QlMjI2NDIlMjIlMjB3aWR0aCUzRCUyMjMwJTIyJTIwaGVpZ2h0JTNEJTIyMzAlMjIlMjBhcyUzRCUyMmdlb21ldHJ5JTIyJTJGJTNFJTNDJTJGbXhDZWxsJTNFJTNDbXhDZWxsJTIwaWQlM0QlMjIzJTIyJTIwdmFsdWUlM0QlMjIlMjIlMjBzdHlsZSUzRCUyMmVuZEFycm93JTNEbm9uZSUzQmh0bWwlM0QxJTNCcm91bmRlZCUzRDAlM0JhbGlnbiUzRGNlbnRlciUzQnZlcnRpY2FsQWxpZ24lM0R0b3AlM0JlbmRGaWxsJTNEMCUzQmxhYmVsQmFja2dyb3VuZENvbG9yJTNEbm9uZSUzQmVuZFNpemUlM0QyJTNCZm9udFNpemUlM0QxNCUzQmZvbnRDb2xvciUzRCUyMzAwMDBDQyUzQiUyMiUyMGVkZ2UlM0QlMjIxJTIyJTIwc291cmNlJTNEJTIyMiUyMiUyMHRhcmdldCUzRCUyMjQlMjIlMjBwYXJlbnQlM0QlMjIxJTIyJTNFJTNDbXhHZW9tZXRyeSUyMHJlbGF0aXZlJTNEJTIyMSUyMiUyMGFzJTNEJTIyZ2VvbWV0cnklMjIlMkYlM0UlM0MlMkZteENlbGwlM0UlM0NteENlbGwlMjBpZCUzRCUyMjQlMjIlMjB2YWx1ZSUzRCUyMiUyMiUyMHN0eWxlJTNEJTIyc2hhcGUlM0RyZXF1aXJlZEludGVyZmFjZSUzQmh0bWwlM0QxJTNCZm9udFNpemUlM0QxMSUzQmFsaWduJTNEY2VudGVyJTNCZmlsbENvbG9yJTNEbm9uZSUzQnBvaW50cyUzRCU1QiU1RCUzQmFzcGVjdCUzRGZpeGVkJTNCcmVzaXphYmxlJTNEMCUzQnZlcnRpY2FsQWxpZ24lM0Rib3R0b20lM0JsYWJlbFBvc2l0aW9uJTNEY2VudGVyJTNCdmVydGljYWxMYWJlbFBvc2l0aW9uJTNEdG9wJTNCZmxpcEglM0QxJTNCbGFiZWxCb3JkZXJDb2xvciUzRG5vbmUlM0Jmb250Q29sb3IlM0QlMjMwMDAwQ0MlM0IlMjIlMjB2ZXJ0ZXglM0QlMjIxJTIyJTIwcGFyZW50JTNEJTIyMSUyMiUzRSUzQ214R2VvbWV0cnklMjB4JTNEJTIyMTA5MSUyMiUyMHklM0QlMjI2NTIlMjIlMjB3aWR0aCUzRCUyMjUlMjIlMjBoZWlnaHQlM0QlMjIxMCUyMiUyMGFzJTNEJTIyZ2VvbWV0cnklMjIlMkYlM0UlM0MlMkZteENlbGwlM0UlM0MlMkZyb290JTNFJTNDJTJGbXhHcmFwaE1vZGVsJTNFxc7NNAAADNtJREFUeF7tnU3IrVUZhu9DQkRKGDVJQ7AC7Y8aNMhqYigNAgnMCBrUICooIhwYEQhFM3FS0M9ICYRyEoYUlbMaFAUV/RPRLyEUKQU1aseqfeI9n9/59nrfvdZe97Oe64ODHs9617qf615enO93XxJvEIAABCDwXwKX4AABCEAAAv8jgBC5CRCAAAT2BBAiVwECEIAAQuQOQAACELiSAH9D5EZAAAIQ4G+I3AEIQAAC/A2ROwABCEDgXAK8y8zFgAAEIMC7zNwBCEAAArzLzB2AAAQgwLvM3AEIQAACFxHgY4jcDwhAAAJ8DJE7AAEIQICPIXIHIAABCPAxRO4ABCAAAT6GyB2AAAQgUEGAT6pUQGIJBCCQgwBCzNEzU0IAAhUEEGIFJJZAAAI5CCDEHD0zJQQgUEEAIVZAYgkEIJCDAELM0TNTQgACFQQQYgUklkAAAjkIIMQcPTMlBCBQQQAhVkBiCQQgkIMAQszRM1NCAAIVBBBiBSSWQAACOQggxBw9MyUEIFBBACFWQGIJBCCQgwBCzNEzU0IAAhUEEGIFJJZAAAI5CCDEHD0zJQQgUEEAIVZAYgkEIJCDAELM0TNTQgACFQQQYgUklkAAAjkIIMQcPTMlBCBQQQAhVkBiCQQgkIMAQszRM1NCAAIVBBBiBSSWQAACOQhEEuIuRyVMuScQ6W5S2iQEIl06hDjJpascI9LdrByJZe4EIl06hOh+m9rmi3Q3207ObsMIRLp0CHHYNRlycKS7OQQQh7YnEOnSXSHE3Q4/tr8O43a8dOkZVzHS3RwHjpObEoh06RBi0+q9NkOIXn1kTYMQszZvNjdCNCskaRyEmLR4t7ERolsjOfMgxJy9202NEO0qSRkIIaas3W9ohOjXScZECDFj64YzI0TDUhJGQogJS3ccGSE6tpIvE0LM17nlxAjRspZ0oRBiuso9B0aInr1kS4UQszVuOi9CNC0mWSyEmKxw13ERomszuXIhxFx9206LEG2rSRUMIaaq23dYhOjbTaZkCDFT28azIkTjchJFQ4iJynYeFSE6t5MnG0LM07X1pAjRup404RBimqq9B0WI3v1kSYcQszRtPidCNC8oSTyEmKRo9zERontDOfIhxBw920+JEO0rShEQIaao2X9IhOjfUYaECDFDywFmRIgBSkoQESEmKDnCiAgxQkvzZ0SI83ccYkKEGKKm6UMixOkrjjEgQozR0+wpEeLsDQeZDyEGKWrymAhx8oKjjIcQozQ1d06EOHe/YaZDiGGqmjooQpy63jjDIcQ4Xc2cFCHO3G6g2RBioLImjooQJy430mgIMVJb82ZFiPN2G2oyhBiqrmnDIsRpq401GEKM1desaRHirM0GmwshBits0rgIcdJio42FEKM1NmdehDhnr+GmQojhKrta4BdKukvSnZJuknTt/td1kq6XZO0c63BniO+Wv9/trvjtNLcp6yAIMXTzL5X0HklvlfTqA5NYO8c6HEIM/T/JqvAIcRUuh8XPlnSPpPdKetOKQNbOsQ6HEFdcs+BLEWKoAl8h6fH9u8Rrg1s7xzocQlx71+KuR4hhunubpC9Keu4Fif8k6TFJT0j6g6SnJD0t6Un3KRGie0NJ8iHEEEV/StLHrpK0yO4Lkh6R9IsQ05wTEiFGbW6y3AjRvtAiwiLEs2+/lXSfpC/bT1ARECFWQGJJfwIIsT/jI04onzn+gaRrzuzxNUnvkPT3I/a2ehQhWtWRNwxCtO7+J5LKJ1KWbw9Kutc69YZwCHEDNB5pTwAhtmfaaMf3S/rsmb2+tf/C6+m+GBghNro1bHMcAYR4HL+OT/9M0q2L/X+//+Lr8lnj6d4Q4nSVxhwIIVr2dvv+S2eW4cqX3XzFMm2DUAixAUS2OJ4AQjyeYYcdPifpfYt9y2eUb5Y03bvKl2dEiB1uEVuuJ4AQ1zM7wRM/l3TL4pzy8cTPn+DcYUcgxGHoOXhJACHa3YfnS/rrItW/JT1P0j/skjYMhBAbwmSr7QQQ4nZ2nZ68W9Kji71/JOk1nc6y2RYh2lSROwhCtOv/05I+uEj1GUkfskvZOBBCbAyU7bYRQIjbuHV86huS7ljsX74jZYpvz7uIGULseKPYup4AQqxndaKV35P0usVZr5X0wxOdPewYhDgMPQcvCSBEu/vwK0kvW6R6iaTf2KVsHAghNgbKdtsInCPEbRvxVC8C5bVS/tJrc5d9EaJLE8lzIET7C/AsSeVLb6Z+Q4hT1xtnOIRo39VzJP3LPuWRARHikQB5vA0BhNiGY8ddXiTpzx33t9gaIVrUQAg+qWJ3B34q6eWLVOXnIZaffDP1G0Kcut44wyFEu66+LekNi1RvlPQdu5SNAyHExkDZbhsBhLiNW8envrp/4fnLR5QXon+o43kWWyNEixoIgRDt7kB5iYCPLFKVHwX2AbuUjQMhxMZA2W4bAYS4jVvHp95+5lv1yneplO9WmfoNIU5db5zhEKJdVzdI+uMiVfkaxGsl/dMuacNACLEhTLbaTgAhbmfX8cny+ikvXuz/bkkPdzxv+NYIcXgFBCgEEKLlPfiSpHsWyX65f8EpXkLAoK4rStjtpu3EAPXpIyDE0zOvOPGuc15Qqvy3xyqeDbmEvyGGrG2+0AjRstPihx9LeuUi3e/2Pzn7KcvER4ZCiEcC5PE2BBBiG44ddnmnpEfO7Ft+eOxbZnz1PYTY4Qax5XoCCHE9sxM9URzxTUlvPnPe/ZI+caIMJzsGIZ4MNQddRAAhWt+PF0gqL0la/nn5rXwQv7zuyn0z/RQchGh9D/OEQ4j2Xd8u6YlzUv56/+JTX7efoCIgQqyAxJL+BBBif8YNTvikpI9fZZ/vSip//niDc4ZtgRCHoefgJQGEGOY+3CvpgQvS/k1SkeP3JZUXqnpSUvmM9NP7f7ceFCFa15MnHEIM1fWtksoXbb9qQ2pr51iHOwObL8zecPuiPIIQozT1/5zlNVbeJemjkm5Zkd7aOdbhEOKKaxZ8KUIMXeDdkj4sqfwQ2UNv1s6xDocQD92tef4cIU7T5W2Syq/XS7px/xNyrtv/8/rybevOk1qHQ4jOV6dtNoTYlie7bSOAELdx46nGBBBiY6Bst4kAQtyEjYdaE0CIrYmy3xYCCHELNZ5pTgAhNkfKhhsIIMQN0HikPQGE2J4pO64ngBDXM+OJDgQQYgeobLmaAEJcjYwHehBAiD2osudaAghxLTHWdyGAELtgZdOVBBDiSmAs70MAIfbhyq7rCCDEdbxY3YkAQuwElm1XEUCIq3CxuBcBhNiLLPuuIYAQ19BibTcCCLEbWjZeQQAhroDF0n4EEGI/tuxcTwAh1rNiZUcCCLEjXLauJoAQq1GxsCcBhNiTLnvXEkCItaRY15UAQuyKl80rCSDESlAs60sAIfbly+51BBBiHSdWdSaAEDsDZvsqAgixChOLehNAiL0Js38NAYRYQ4k13QkgxO6IOaCCAEKsgMSS/gQQYn/GnHCYAEI8zIgVJyCAEE8AmSMOEkCIBxGx4BQEEOIpKHPGIQII8RAh/vwkBBDiSTBzyAECCJErYkEAIVrUkD4EQkx/BTwAIESPHrKnQIjZb4DJ/AjRpIjkMRBi8gvgMj5CdGkidw6EmLt/m+kRok0VqYMgxNT1+wyPEH26yJwEIWZu32h2hGhURuIoCDFx+U6jI0SnNvJmQYh5u7eaHCFa1ZE2DEJMW73X4AjRq4+saRBi1ubN5kaIZoUkjYMQkxbvNjZCdGskZ56wQsxZV6qpI93NVMXMPGykS7ebuQhmewaBSHeT+iYhEOnSIcRJLl3lGJHuZuVILHMnEOnSIUT329Q2X6S72XZydhtGgEs3DD0HQwACbgQQolsj5IEABIYRQIjD0HMwBCDgRgAhujVCHghAYBgBhDgMPQdDAAJuBBCiWyPkgQAEhhFAiMPQczAEIOBGACG6NUIeCEBgGAGEOAw9B0MAAm4EEKJbI+SBAASGEUCIw9BzMAQg4EYAIbo1Qh4IQGAYAYQ4DD0HQwACbgQQolsj5IEABIYRQIjD0HMwBCDgRgAhujVCHghAYBgBhDgMPQdDAAJuBBCiWyPkgQAEhhFAiMPQczAEIOBGACG6NUIeCEBgGAGEOAw9B0MAAm4EEKJbI+SBAASGEUCIw9BzMAQg4EYAIbo1Qh4IQGAYAYQ4DD0HQwACbgQQolsj5IEABIYRQIjD0HMwBCDgRgAhujVCHghAYBgBhDgMPQdDAAJuBBCiWyPkgQAEhhFAiMPQczAEIOBGACG6NUIeCEBgGAGEOAw9B0MAAm4EEKJbI+SBAASGEUCIw9BzMAQg4EYAIbo1Qh4IQGAYAYQ4DD0HQwACbgQQolsj5IEABIYRQIjD0HMwBCDgRgAhujVCHghAYBiB/wAS4D/rylmJ8AAAAABJRU5ErkJggg=="/>
          <p:cNvSpPr>
            <a:spLocks noChangeAspect="1" noChangeArrowheads="1"/>
          </p:cNvSpPr>
          <p:nvPr/>
        </p:nvSpPr>
        <p:spPr bwMode="auto">
          <a:xfrm>
            <a:off x="307975" y="-76200"/>
            <a:ext cx="771525" cy="485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pic>
        <p:nvPicPr>
          <p:cNvPr id="13" name="Grafik 12"/>
          <p:cNvPicPr>
            <a:picLocks noChangeAspect="1"/>
          </p:cNvPicPr>
          <p:nvPr/>
        </p:nvPicPr>
        <p:blipFill>
          <a:blip r:embed="rId4"/>
          <a:stretch>
            <a:fillRect/>
          </a:stretch>
        </p:blipFill>
        <p:spPr>
          <a:xfrm>
            <a:off x="1692410" y="3944597"/>
            <a:ext cx="1149538" cy="723783"/>
          </a:xfrm>
          <a:prstGeom prst="rect">
            <a:avLst/>
          </a:prstGeom>
        </p:spPr>
      </p:pic>
      <p:sp>
        <p:nvSpPr>
          <p:cNvPr id="15" name="AutoShape 8" descr="data:image/png;base64,iVBORw0KGgoAAAANSUhEUgAAAKQAAACkCAYAAAAZtYVBAAAAAXNSR0IArs4c6QAAAhZ0RVh0bXhmaWxlACUzQ214R3JhcGhNb2RlbCUzRSUzQ3Jvb3QlM0UlM0NteENlbGwlMjBpZCUzRCUyMjAlMjIlMkYlM0UlM0NteENlbGwlMjBpZCUzRCUyMjElMjIlMjBwYXJlbnQlM0QlMjIwJTIyJTJGJTNFJTNDbXhDZWxsJTIwaWQlM0QlMjIyJTIyJTIwdmFsdWUlM0QlMjIlMjIlMjBzdHlsZSUzRCUyMnNoYXBlJTNEcHJvdmlkZWRSZXF1aXJlZEludGVyZmFjZSUzQmh0bWwlM0QxJTNCdmVydGljYWxMYWJlbFBvc2l0aW9uJTNEYm90dG9tJTNCc2tldGNoJTNEMCUzQmxhYmVsQm9yZGVyQ29sb3IlM0Rub25lJTNCZm9udFNpemUlM0QxNCUzQmZvbnRDb2xvciUzRCUyMzAwMDBDQyUzQiUyMiUyMHZlcnRleCUzRCUyMjElMjIlMjBwYXJlbnQlM0QlMjIxJTIyJTNFJTNDbXhHZW9tZXRyeSUyMHglM0QlMjIxMTczJTIyJTIweSUzRCUyMjYwNSUyMiUyMHdpZHRoJTNEJTIyMjAlMjIlMjBoZWlnaHQlM0QlMjIyMCUyMiUyMGFzJTNEJTIyZ2VvbWV0cnklMjIlMkYlM0UlM0MlMkZteENlbGwlM0UlM0MlMkZyb290JTNFJTNDJTJGbXhHcmFwaE1vZGVsJTNFZAwiPwAADUZJREFUeF7tnXmMXVUdxz8FCVoQ1Iy7FsSoE5W0Q1FsK6glLtHWutFWXP6pIK0VxA01LnWL4hJtqWBaiUajKSjGCq4JaFpbXIChEs1IorbjGhlc23GJac13eu943+17M2+5773fefP9Jc1M39xzzu/+fp937j3n/M7vzMNiCwSywLxAulgVWwADaQhCWcBAhnKHlTGQZiCUBQxkKHdYGQNpBkJZwECGcoeVMZBmIJQFDGQod1gZA2kGQlnAQIZyh5UxkGYglAUMZCh3WBkDaQZCWcBAhnKHlTGQZiCUBQxkKHdYGQNpBkJZwECGcoeVMZBmIJQFDGQod1gZA2kGQlnAQIZyh5UxkGYglAUMZCh3WBkDaQZCWcBAhnKHlTGQZiCUBQxkKHdYGQNpBkJZwECGcoeVMZBmIJQFDGQod1gZA2kGQlnAQIZyh5UxkGYglAUMZCh3WBkDaQZCWcBAhnKHlTGQ1TPwT2ACuBe4B/hz4f/5538C9gH6aSlYwEBWj8ORFqr8JfCDwr+xFsoO5KUGsnq3tgJkufW/ALuAPcC3gbuqVy92jQayev90AmRZG8H5SWAncLh6VePVaCC745OHAKcAp5Z+5p+dCTwL0HXNyDhwFbAN+HszBVK9xkD213NPBpZn/54BPGAWdQ4Cn816zV/1V/XutG4gu2PXdmt9KvBs4GJgwSyVvA24st2GopYzkDE9cxywErgcUM/ZSL4KvBLQVNNAiIGM70a9bwrMC4ET66j7M2AVoCmk5MVApuPCxwI3AAvrqKyBzmrgO+ncTn1NDWRaHjwB+BhwaR21Nd30HuADQJVTTz21kIHsqbkra+wFwBeAB9apUVC+r7KWelyRgTw61bIMOAt4EnAG8IjM2ffL/KFBg1ZRfg9oukXvbXdkKyp/7bHP8uYeDmhQ87RS+5pAXwr8qE96ddTsXAXydOCCbCR7bkcWhN3AjcCXgf0d1tVq8eOBdwPvBDQyz+U32bumvkRJyVwD8vnZHJ9Gpd0QLfFpNeWb3ah8hjqvAD5c+vs3gBU91qPj5uYKkAJRE8md9obNGly9pgDpFZjy4/eB80oKvg64ulmlI1w36EDq0Sww1sxk7IULF7J06VJGRkYYHh5mwYIFDA0NMX/+/Klik5OTTExMMD4+ztjYGKOjo+zdu5d9+xTSOKNcl30RevEofxjw89JAR+++j8zef2fTNcTfBxnI1wCbgaNUlWTJkiWsXbuWVatWcdppp7XljAMHDrBz50527NjBrbfe2qiOSeAy4DNtNdJaIY2+byoVeVc2FdRaTX26elCBvAa4pJ5NV69ezcaNGzn33Gqf3rt372br1q1cf/31jVz5aWB9D/xcvncNbNRLJrG8OGhAagpHj8nnlB2/fPlyNm3aVDmI5XYEptq55ZZb6rH33ez1oZtTRfcH/lh6Mrwe2NqDL0PHTQwSkHqH+jrwlLJVNm/ezKWX1lvc6Nh+DSvYsmULl12mJ/Ux8hPghRk03VLgE8AbCpVr/lTvJf/tVoNV1TsoQKpnVO9TA6MGK9deey2LFy+uyl4t1XP77bezbt26eoMfQalevFs95aOAA6W5yVdnqzst3UOvLx4UIBVUUPOYXrFixdRg46STTuq1TWvaO3To0NTg6aabymONqS/Qc7uonCbqX1ao/25gOPo69yAAecwARgOX667Tq2QcWbNmTb0BTzcHOkuAvSUL6FVBq0phJXUgNbWzvWhd9Yw33hjT5itXrqzXU17UxSmhHwLnFOzzJeAVYWkEUgZSk94KcpieZ9Q74549e/r+mG7kcD2+ly1bVn6n1Dylgjq6MXmuUZV2LeaiwBDFVYaVlIHcUV6Bue222/o2gGnWwxronH322eXL9X6xttk6WrhuJItKKhZ5cJZJo4VqendpqkBqbVrBA9PSj6mddt3UYEpIqyxVr30rAkgjec1N5qLAEk2PhZRUgdQG+umlFk1633zzzSEN3Eip888/vzx5roCMcnBEFfekL66+wLlobf/tVVTcjTpSBPKY3nHXrl1dX4Gp2vha0TnvvGP460YvqSinDxX0V1SQkhSElBSB/Fq2y27KoBGneJr1dJ2pIMVTvqjZ8k1ep+hx5QrKRWvaJ0dNzZIakBpZ/7roiBR7x1z/Br3kYyoecd8H+Adw34LdNNi5s0mge3pZakC+BfhIbiGFkCkuMWVRHGYpdO2twEcrvidFehQf09oyq5WccJIakDWDmZRG1o08X2fE3Y3BTXk167XZVgsD2YEFFEBRs2lp//79bQfXdqBHpUUV5Hv66XoTqRFtb60y8OKDwDsKLWiUXd6DU+l9tVtZSj1kTTS0VmXuvDPka1DLvli0aFF59Uabs2rmWVuutLbAm0uvAXol0KtBOEkJSIXiT2+AX79+PVdfndT+pYbO37BhA9dco6fqtGhr6/srpGVdab1c2ym0hh5OUgKyZqlw27ZtXHRRSJu27OTt27dz8cXKwDctVS8lvjhLKpA3oAQDL21Z0R4USAnIHxcDcFOe7in7tc70jwJ4lSuyKnkm8L1CZfpdiVLDSUpA/jbbrDRlxEEY0OQ01BnY/A5Q1HdVooxpxRdu7d9dVFXlVdaTEpCHiqFmBw8eDBtm1qqDFJZ28slaPJkWhaRVGer+aEB5ynNRqpXZMvS2ehuVXJ8SkEqiNK3v4cOHmTcvJfUb++vIkSMcd1wxNc9UOr2aDzr0tmjXak0uylVejADqsPrqiqfkUQPZvt+1bFjcl/0vIM/s1n6tXSiZEpB+ZLcPgFL3aStsLn/IUg62X2OXSqYEpAc17UPwxGy7R16DcgBp20Q4SQlIT/u0j48SsupMxVwUjvb09qvrXsmUgPTEePscaCmyuBVTm8R17Eg4SQlILx22j8+rgM8Xiis/uTJZhJOUgHRwRfv4KLGRUhPmsiVLEdh+jV0qmRKQDj9rHwKdzLCpUPy9pf+3X3PFJVMCUrfuAN32AFDvWEz/pgQC6iXDSWpAegtDewh9C3heoWjYTGipAelNXq0DWS9ZgM62CXmOTWpAyh3eBtsalOVIHy0bah07ZPLSFIF0ooDWgNwAfKpQJGwspHRMEchjBjdOpTIjoUrB9/LCFdoaoS0SISVVIJ1sqnmcFOyrsxtzUdZeZe8NKakCKWM6Hd/sSCkIV7nGc1EI36mA4iFDSspAOmHp7EhdCHyxcNlodurt7CX7dEXKQMpkTuk8MzgKqCgewBl2yTC/jdSB1H046X19KB8PjJUGrgo5K2ZC61M/2LjZQQBSd+djQY71saJ7FOWTy0+zM7TDQVhUaFCA9MFJtZhpVK3BjFLx5aKpHw0EQ8ugACkj+2i5/6NWDqbQ1I8GgSFXZwaxh8zvyYdvgjKnCcDirsIrink1I3eRg9RDFu08l48nvgF4ScEY2v760NK+7LBMDiqQ+ZTQXDvAfSNwVYk2HUus44mTkEEGUg7Qe5MSc66ZyRvKNanUyiMjIwwPD7NgwQKGhoaYP//oIWGTk5NMTEwwPj7O2NgYo6OjU6mk9+1TipwZRVnMdApCN07pKjd8FqCj5E4o/EEZMHRyV01e9tmU7uffBx3I3LZa+xYY02fbdNnoSsusL0LVByE1UvtBwF11Nv+HDqSodzNzBcgimErEqNOsuiE61mNbD0HUPciHOnumfOiNosS1MU69ZDIy14DMHaNH+QXZ3uROe031hlqi06kGvXg0l+HShq1yOJkO2VRgbtggikbfkLkKZNEemipSZge9gym9yBnZo0/TJ/nUiUaqSriv/Dhytk6hvSNbhqsyOX0rPZkmva8ELi8tDwpCne75i1Yqi3KtgYziidb0UA//FWBxqZgez3pM63GdpBjI9Nymo+eUeaImw2l2G1Uny++5dQxkz03edoPK8ag5RoXcleU/gFZjioe1t91QPwsayH5av7m2hwBt1LoEUJ7HsmggpV5z1knR5prr71UGsr/2n6n1M4E3AWuBExtcqC3BCjFLbjTd6MYNZCwgj896O6U6mWk66t/AG4HBODmq4AMD2V8gtcJyDqBMEkuys2m0CauRqCfUKVw6Gq6Yorm/d1Fh6wayQmNmVWnwcUr2T3Dp9/xn/vsTMggf12TzE9mARYESf2uyTJKXGcjq3VblUt3dwMeBzwEaSQ+8GMjqXdwJkErsr5SDWo7UTyWnn1NiIKt3dytAqgfMARSEyYSJVW+2ozUayOotq3VvvfPdC9yT/dTv+Wf6qc+1Fq7PLQULGEjjEMoCBjKUO6yMgTQDoSxgIEO5w8oYSDMQygIGMpQ7rIyBNAOhLGAgQ7nDyhhIMxDKAgYylDusjIE0A6EsYCBDucPKGEgzEMoCBjKUO6yMgTQDoSxgIEO5w8oYSDMQygIGMpQ7rIyBNAOhLGAgQ7nDyhhIMxDKAgYylDusjIE0A6EsYCBDucPKGEgzEMoCBjKUO6yMgTQDoSxgIEO5w8oYSDMQygIGMpQ7rIyBNAOhLGAgQ7nDyhhIMxDKAgYylDusjIE0A6EsYCBDucPKGEgzEMoCBjKUO6yMgTQDoSxgIEO5w8r8DyejA9JUtUm6AAAAAElFTkSuQmCC"/>
          <p:cNvSpPr>
            <a:spLocks noChangeAspect="1" noChangeArrowheads="1"/>
          </p:cNvSpPr>
          <p:nvPr/>
        </p:nvSpPr>
        <p:spPr bwMode="auto">
          <a:xfrm>
            <a:off x="155575" y="-182563"/>
            <a:ext cx="390525" cy="3905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pic>
        <p:nvPicPr>
          <p:cNvPr id="8" name="Grafik 7">
            <a:extLst>
              <a:ext uri="{FF2B5EF4-FFF2-40B4-BE49-F238E27FC236}">
                <a16:creationId xmlns:a16="http://schemas.microsoft.com/office/drawing/2014/main" id="{4BD7DBAF-362B-EC2C-0E74-898B0230943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18779148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4814807" cy="3692525"/>
          </a:xfrm>
        </p:spPr>
        <p:txBody>
          <a:bodyPr/>
          <a:lstStyle/>
          <a:p>
            <a:pPr marL="0" indent="0">
              <a:buNone/>
            </a:pPr>
            <a:r>
              <a:rPr lang="de-DE" sz="2000" dirty="0"/>
              <a:t>Vererbung – Mehrfach (Interface)</a:t>
            </a:r>
          </a:p>
          <a:p>
            <a:pPr marL="0" indent="0">
              <a:buNone/>
            </a:pPr>
            <a:r>
              <a:rPr lang="de-DE" dirty="0"/>
              <a:t>Kombination der Notation wird als </a:t>
            </a:r>
            <a:br>
              <a:rPr lang="de-DE" dirty="0"/>
            </a:br>
            <a:r>
              <a:rPr lang="de-DE" dirty="0"/>
              <a:t>"Lollipop" bezeichnet.</a:t>
            </a:r>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7.0 Klassendiagramm</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49</a:t>
            </a:fld>
            <a:endParaRPr lang="en-US" dirty="0"/>
          </a:p>
        </p:txBody>
      </p:sp>
      <p:sp>
        <p:nvSpPr>
          <p:cNvPr id="7" name="AutoShape 2" descr="data:image/png;base64,iVBORw0KGgoAAAANSUhEUgAAAMwAAADMCAYAAAA/IkzyAAAAAXNSR0IArs4c6QAAAdJ0RVh0bXhmaWxlACUzQ214R3JhcGhNb2RlbCUzRSUzQ3Jvb3QlM0UlM0NteENlbGwlMjBpZCUzRCUyMjAlMjIlMkYlM0UlM0NteENlbGwlMjBpZCUzRCUyMjElMjIlMjBwYXJlbnQlM0QlMjIwJTIyJTJGJTNFJTNDbXhDZWxsJTIwaWQlM0QlMjIyJTIyJTIwdmFsdWUlM0QlMjIlMjIlMjBzdHlsZSUzRCUyMmh0bWwlM0QxJTNCcm91bmRlZCUzRDAlM0JsYWJlbEJvcmRlckNvbG9yJTNEbm9uZSUzQmZvbnRTaXplJTNEMTQlM0Jmb250Q29sb3IlM0QlMjMwMDAwQ0MlM0IlMjIlMjB2ZXJ0ZXglM0QlMjIxJTIyJTIwcGFyZW50JTNEJTIyMSUyMiUzRSUzQ214R2VvbWV0cnklMjB4JTNEJTIyMTAzOSUyMiUyMHklM0QlMjI1NjQlMjIlMjB3aWR0aCUzRCUyMjMwJTIyJTIwaGVpZ2h0JTNEJTIyMzAlMjIlMjBhcyUzRCUyMmdlb21ldHJ5JTIyJTJGJTNFJTNDJTJGbXhDZWxsJTNFJTNDJTJGcm9vdCUzRSUzQyUyRm14R3JhcGhNb2RlbCUzRUfEKacAAAahSURBVHhe7dbRSiA5AAVR/f+PnoV9m10EQ0q4kuNz+tJdlVI/P/wggMC3CXx++6SDCCDwIRiXAIEDAoI5gOUoAoJxBxA4ICCYA1iOIiAYdwCBAwKCOYDlKAKCcQcQOCAgmANYjiIgGHcAgQMCgjmA5SgCgnEHEDggIJgDWI4iIBh3AIEDAoI5gOUoAoJxBxA4ICCYA1iOIiAYdwCBAwKCOYDlKAKCcQcQOCAgmANYjiIgGHcAgQMCgjmA5SgCgnEHEDggIJgDWI4iIBh3AIEDAoI5gOUoAoJxBxA4ICCYA1iOIiAYdwCBAwKCOYDlKAKCcQcQOCAgmANYjiIgGHcAgQMCgjmA5SgCgnEHEDggIJgDWI4iIBh3AIEDAoI5gOUoAr8pmD90PUVg8m5OvtQX10IwT/XyMXk3J19KMG+V8cXXTt7NyZcSjGA+PvyFub0Ff/1L9ueP/9BugS49//n5v9/dk7/MJ1/qO39hBLN03e/fRTD3DP+74C9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xBMz3RmUTC9CsH0TGcWBdOrEEzPdGZRML0KwfRMZxYF06sQTM90ZlEwvQrB9ExnFgXTq/grmH7e4hiBz7H3+fd1Jl/qC1CCWbxBP/dOk3dz8qUE83O38BctT97NyZcSzC+61j/3qpN3c/Klfs6BZQTuCAjmjp+nHyMgmMeE+9w7AoK54+fpxwgI5jHhPveOgGDu+Hn6MQKCeUy4z70jIJg7fp5+jIBgHhPuc+8ICOaOn6cfIyCYx4T73DsCgrnj5+nHCAjmMeE+946AYO74efoxAoJ5TLjPvSMgmDt+nn6MgGAeE+5z7wgI5o6fpx8jIJjHhPvcOwKCuePn6ccICOYx4T73joBg7vh5+jECgnlMuM+9IyCYO36efoyAYB4T7nPvCAjmjp+nHyMgmMeE+9w7AoK54+fpxwgI5jHhPveOgGDu+Hn6MQKCeUy4z70jIJg7fp5+jIBgHhPuc+8ICOaOn6cfIyCYx4T73DsCgrnj5+nHCAjmMeE+946AYO74efoxAoJ5TLjPvSMgmDt+nn6MwD8409jcLaGhsAAAAABJRU5ErkJggg=="/>
          <p:cNvSpPr>
            <a:spLocks noChangeAspect="1" noChangeArrowheads="1"/>
          </p:cNvSpPr>
          <p:nvPr/>
        </p:nvSpPr>
        <p:spPr bwMode="auto">
          <a:xfrm>
            <a:off x="155575" y="-228600"/>
            <a:ext cx="485775" cy="485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sp>
        <p:nvSpPr>
          <p:cNvPr id="10" name="AutoShape 4" descr="data:image/png;base64,iVBORw0KGgoAAAANSUhEUgAAAUQAAADMCAYAAAALftrHAAAAAXNSR0IArs4c6QAABUV0RVh0bXhmaWxlACUzQ214R3JhcGhNb2RlbCUzRSUzQ3Jvb3QlM0UlM0NteENlbGwlMjBpZCUzRCUyMjAlMjIlMkYlM0UlM0NteENlbGwlMjBpZCUzRCUyMjElMjIlMjBwYXJlbnQlM0QlMjIwJTIyJTJGJTNFJTNDbXhDZWxsJTIwaWQlM0QlMjIyJTIyJTIwdmFsdWUlM0QlMjIlMjIlMjBzdHlsZSUzRCUyMmh0bWwlM0QxJTNCcm91bmRlZCUzRDAlM0JsYWJlbEJvcmRlckNvbG9yJTNEbm9uZSUzQmZvbnRTaXplJTNEMTQlM0Jmb250Q29sb3IlM0QlMjMwMDAwQ0MlM0IlMjIlMjB2ZXJ0ZXglM0QlMjIxJTIyJTIwcGFyZW50JTNEJTIyMSUyMiUzRSUzQ214R2VvbWV0cnklMjB4JTNEJTIyMTAzOSUyMiUyMHklM0QlMjI1NjQlMjIlMjB3aWR0aCUzRCUyMjMwJTIyJTIwaGVpZ2h0JTNEJTIyMzAlMjIlMjBhcyUzRCUyMmdlb21ldHJ5JTIyJTJGJTNFJTNDJTJGbXhDZWxsJTNFJTNDbXhDZWxsJTIwaWQlM0QlMjIzJTIyJTIwdmFsdWUlM0QlMjIlMjIlMjBzdHlsZSUzRCUyMmVuZEFycm93JTNEbm9uZSUzQmh0bWwlM0QxJTNCcm91bmRlZCUzRDAlM0JhbGlnbiUzRGNlbnRlciUzQnZlcnRpY2FsQWxpZ24lM0R0b3AlM0JlbmRGaWxsJTNEMCUzQmxhYmVsQmFja2dyb3VuZENvbG9yJTNEbm9uZSUzQmVuZFNpemUlM0QyJTNCZm9udFNpemUlM0QxNCUzQmZvbnRDb2xvciUzRCUyMzAwMDBDQyUzQiUyMiUyMGVkZ2UlM0QlMjIxJTIyJTIwc291cmNlJTNEJTIyMiUyMiUyMHRhcmdldCUzRCUyMjQlMjIlMjBwYXJlbnQlM0QlMjIxJTIyJTNFJTNDbXhHZW9tZXRyeSUyMHJlbGF0aXZlJTNEJTIyMSUyMiUyMGFzJTNEJTIyZ2VvbWV0cnklMjIlMkYlM0UlM0MlMkZteENlbGwlM0UlM0NteENlbGwlMjBpZCUzRCUyMjQlMjIlMjB2YWx1ZSUzRCUyMiUyMiUyMHN0eWxlJTNEJTIyZWxsaXBzZSUzQmh0bWwlM0QxJTNCZm9udFNpemUlM0QxMSUzQmFsaWduJTNEY2VudGVyJTNCZmlsbENvbG9yJTNEbm9uZSUzQnBvaW50cyUzRCU1QiU1RCUzQmFzcGVjdCUzRGZpeGVkJTNCcmVzaXphYmxlJTNEMCUzQnZlcnRpY2FsQWxpZ24lM0Rib3R0b20lM0JsYWJlbFBvc2l0aW9uJTNEY2VudGVyJTNCdmVydGljYWxMYWJlbFBvc2l0aW9uJTNEdG9wJTNCZmxpcEglM0QxJTNCbGFiZWxCb3JkZXJDb2xvciUzRG5vbmUlM0Jmb250Q29sb3IlM0QlMjMwMDAwQ0MlM0IlMjIlMjB2ZXJ0ZXglM0QlMjIxJTIyJTIwcGFyZW50JTNEJTIyMSUyMiUzRSUzQ214R2VvbWV0cnklMjB4JTNEJTIyMTA5MSUyMiUyMHklM0QlMjI1NzUlMjIlMjB3aWR0aCUzRCUyMjglMjIlMjBoZWlnaHQlM0QlMjI4JTIyJTIwYXMlM0QlMjJnZW9tZXRyeSUyMiUyRiUzRSUzQyUyRm14Q2VsbCUzRSUzQyUyRnJvb3QlM0UlM0MlMkZteEdyYXBoTW9kZWwlM0UBBh0wAAAMZElEQVR4Xu3dPattVxWH8XG1D0jQQkgZUII2giS+lEpqhfhSKQFFCwX9AvkCClooCkErXwKxDlr6kiDYKMFAykAKJSDp9coyJ/HcnX3vmXOdtdYec47fKe+Za84xnv/gYe299j37TvhBAAEEEPgfgTs4IIAAAgi8RYAQTQICCCBwRYAQjQICCCBAiGYAAQQQuJeAO0QTgQACCLhDNAMIIICAO0QzgAACCJwl4CWzwUAAAQS8ZDYDCCCAgJfMZgABBBDwktkMIIAAAg8i4D1E84EAAgh4D9EMIIAAAt5DNAMIIICA9xDNAAIIIOA9RDOAAAIINBDwUKUBkiUIIFCDACHWyFmXCCDQQIAQGyBZggACNQgQYo2cdYkAAg0ECLEBkiUIIFCDACHWyFmXCCDQQIAQGyBZggACNQgQYo2cdYkAAg0ECLEBkiUIIFCDACHWyFmXCCDQQIAQGyBZggACNQgQYo2cdYkAAg0ECLEBkiUIIFCDACHWyFmXCCDQQIAQGyBZggACNQgQYo2cdYkAAg0ECLEBkiUIIFCDACHWyFmXCCDQQIAQGyBZggACNQgQYo2cdYkAAg0ECLEBkiUIIFCDACHWyFmXCCDQQIAQGyBZggACNQiMJMS7NSLR5RWBkWZTaJMQGGnoCHGSoWtsY6TZbGzJsuwERho6Qsw+TdvWN9Jsbtu53S5GYKShI8SLjclFDh5pNi8CyKHbExhp6O4R4t27/Lj9OFxuxzt33jWKI83m5cA5eVMCIw0dIW4afa7NCDFXHlWrIcSqySfrmxCTBVK0HEIsGny2tgkxWyI16yHEmrmn65oQ00VSsiBCLBl7vqYJMV8mFSsixIqpJ+yZEBOGUrAkQiwYesaWCTFjKvVqIsR6mafsmBBTxlKuKEIsF3nOhgkxZy7VqiLEaokn7ZcQkwZTrCxCLBZ41nYJMWsyteoixFp5p+2WENNGU6owQiwVd95mCTFvNpUqI8RKaSfulRATh1OoNEIsFHbmVgkxczp1aiPEOlmn7pQQU8dTpjhCLBN17kYJMXc+VaojxCpJJ++TEJMHVKQ8QiwSdPY2CTF7QjXqI8QaOafvkhDTR1SiQEIsEXP+Jgkxf0YVKiTECikP0CMhDhBSgRIJsUDII7RIiCOkNH+NhDh/xkN0SIhDxDR9kYQ4fcRjNEiIY+Q0e5WEOHvCg/RHiIMENXmZhDh5wKO0R4ijJDV3nYQ4d77DdEeIw0Q1daGEOHW84zRHiONkNXOlhDhzugP1RogDhTVxqYQ4cbgjtUaII6U1b62EOG+2Q3VGiEPFNW2xhDhttGM1Rohj5TVrtYQ4a7KD9UWIgwU2abmEOGmwo7VFiKMlNme9hDhnrsN1RYjDRTZlwYQ4ZazjNUWI42U2Y8WEOGOqA/ZEiAOGNmHJhDhhqCO2RIgjpjZfzYQ4X6ZDdkSI6WL7UER8NiKeiIjHIuKRiHjoqso3I+K1iHg5Il6MiN9GxCvpOlhRECGugOaS7QkQ4vZMV+74lYh4OiI+1Xn9HyLi2Yj4eed1qZYTYqo46hZDiBfP/nMR8UxEfOSWlfztap/f3HKfi1xOiBfB7tBTAoR40Zn4SUR8beMKfhoRX994z923I8TdETughQAhtlDafM0HI+K5iPjkfXb+XUS8EBEvRcSrEfHG1bqHI+LRiHg8Ip6MiM/c5/o/RsRTEfH65pXvtCEh7gTWtn0ECLGP1warFxkusjv3EvnHEfHDjgclywOYb0XEN87UtbyEXqQ5hBQJcYPJssXtCRDi7Rl27rA8BDm9M/zLldj+1LnX28s/cSXSj51cv9wp9j6kWVnC7S4jxNvxc/VGBAhxI5Bt25x7z/DXEfHliPhP2xb3XfWeiPhFRHzhZMUQ7ykS4i3Td/k2BAhxG44NuyxPk58/WbfI8IsN1/Ys+dUZKX4+IlI/fSbEnoit3Y0AIe6G9nTjv568b7i8TP74BneGp+csd4p/jojrL5+X9xM/elinKw4ixBXQXLI9AULcnumZHZcPXf/s5N+X9xHXvmd4U9HLe4rL+4fXf76a+cPbhHhTpH5/CAFCPATz708ebixPk7+588k/Onn6vDzM+fTOZ67enhBXo3PhlgQIcUuaZ/daPhrz95PffLjjozVrC7zUuavqJcRV2Fy0NQFC3Jrou/ZbPif4g2v/unzoevnjDUf8LH/84fqHt7999fGcI87uOoMQu3BZvBcBQtyL7Dv7/vLkSfJ3I+L7u5/61gHfiYjvXTtreQL9pYPO7jqGELtwWbwXAULci+w7+54+Xd7zYcppM6cPV9I+bSbE3efQAS0Ezgix5TJr1hP4QET8c/3lXVe+PyL+ce2Kf0XE+7p2OGgxIR4E2jEPJkCIh0/Ie3f47OH9mlg+k/jva79c/jfMcn66H0JMF0nNggjx8NwJ8QxyQjx8Dh14jgAhHj4XXjIT4uFD58BGAh6qNIJav8xDlQZ27hAbIFmyPwFC3J2xj900ICbEBkiW7E+AEHdn7IPZDYgJsQGSJfsTIMTdGV/qv9Bd6txVQAlxFTYXbU2AELcmenY/f9zhBsyEeMgcOuQmAoR4E6FNfu/PfxHiJoNkk50JEOLOgP+/vT8Q+wDU7hAPm0MHPYgAIR42H75CgBAPGzYHrSRAiCvBrbvMl0zdh5s7xHUD5aqNCRDixkBv3s7XkJ5hRIg3D44VBxAgxAMg33uEL6onxMOHzoGNBAixEdS2yxYpPnfmC+vfPmX5q9ovRMRLEfFqRLxx9YuHI+LRiHg8Ip48+WvY1ytcvmDqqYh4fduy99vNHeJ+bO3cQYAQO2Btv/Tce4q3PWWIL6Y/bZIQbxu76zchQIibYLzNJsvT52dOvrN5zX7LX8Ne9kn9hfT3a4wQ10Tums0JEOLmSNduuHx4++mTrytt2Wt5SPNs5u9cbmmCEFsoWbM7AULcHXHvAcv/QV6+le+JiHgsIh6JiIeuNnkzIl6LiJcj4sWIWL5V75XeAzKuJ8SMqRSsiRALhp6wZUJMGErFkgixYur5eibEfJmUrIgQS8aermlCTBdJzYIIsWbu2bomxGyJFK2HEIsGn6xtQkwWSNVyCLFq8rn6JsRceZSthhDLRp+qcUJMFUfdYgixbvaZOifETGkUroUQC4efqHVCTBRG5VIIsXL6eXonxDxZlK6EEEvHn6Z5QkwTRe1CCLF2/lm6J8QsSRSvgxCLD0CS9gkxSRDVyyDE6hOQo39CzJFD+SoIsfwIpABAiCliUAQhmoEMBAgxQwpqCEI0BBkIEGKGFNRAiGYgBQFCTBGDItwhmoEMBAgxQwpqcIdoBlIQIMQUMSjCHaIZyECAEDOkoAZ3iGYgBQFCTBGDItwhmoEMBAgxQwpqcIdoBlIQIMQUMSjCHaIZyECAEDOkoAZ3iGYgBQFCTBGDItwhmoEMBAgxQwpqcIdoBlIQIMQUMSjCHaIZyECAEDOkoAZ3iGYgBQFCTBGDItwhmoEMBAgxQwpqcIdoBlIQIMQUMSjCHaIZyECAEDOkoAZ3iGYgBQFCTBGDItwhmoEMBAgxQwpqcIdoBlIQIMQUMSjCHaIZyECAEDOkoAZ3iGYgBQFCTBGDItwhmoEMBAgxQwpqcIdoBlIQGFaIKegpYk8CI83mnhzsfSCBkYbu7oFcHHV5AiPN5uVpqWATAiMNHSFuEvkwm4w0m8NAVeiDCYw0dIRYa5pHms1ayUzcraGbOFytIYBAHwFC7ONlNQIITEyAECcOV2sIINBHgBD7eFmNAAITEyDEicPVGgII9BEgxD5eViOAwMQECHHicLWGAAJ9BAixj5fVCCAwMQFCnDhcrSGAQB8BQuzjZTUCCExMgBAnDldrCCDQR4AQ+3hZjQACExMgxInD1RoCCPQRIMQ+XlYjgMDEBAhx4nC1hgACfQQIsY+X1QggMDEBQpw4XK0hgEAfAULs42U1AghMTIAQJw5Xawgg0EeAEPt4WY0AAhMTIMSJw9UaAgj0ESDEPl5WI4DAxAQIceJwtYYAAn0ECLGPl9UIIDAxAUKcOFytIYBAHwFC7ONlNQIITEyAECcOV2sIINBHgBD7eFmNAAITEyDEicPVGgII9BEgxD5eViOAwMQECHHicLWGAAJ9BAixj5fVCCAwMQFCnDhcrSGAQB8BQuzjZTUCCExMgBAnDldrCCDQR4AQ+3hZjQACExMgxInD1RoCCPQRIMQ+XlYjgMDEBAhx4nC1hgACfQQIsY+X1QggMDGB/wK1LXLrk7/WRwAAAABJRU5ErkJggg=="/>
          <p:cNvSpPr>
            <a:spLocks noChangeAspect="1" noChangeArrowheads="1"/>
          </p:cNvSpPr>
          <p:nvPr/>
        </p:nvSpPr>
        <p:spPr bwMode="auto">
          <a:xfrm>
            <a:off x="155575" y="-228600"/>
            <a:ext cx="771525" cy="485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sp>
        <p:nvSpPr>
          <p:cNvPr id="12" name="AutoShape 6" descr="data:image/png;base64,iVBORw0KGgoAAAANSUhEUgAAAUQAAADMCAYAAAALftrHAAAAAXNSR0IArs4c6QAABVh0RVh0bXhmaWxlACUzQ214R3JhcGhNb2RlbCUzRSUzQ3Jvb3QlM0UlM0NteENlbGwlMjBpZCUzRCUyMjAlMjIlMkYlM0UlM0NteENlbGwlMjBpZCUzRCUyMjElMjIlMjBwYXJlbnQlM0QlMjIwJTIyJTJGJTNFJTNDbXhDZWxsJTIwaWQlM0QlMjIyJTIyJTIwdmFsdWUlM0QlMjIlMjIlMjBzdHlsZSUzRCUyMmh0bWwlM0QxJTNCcm91bmRlZCUzRDAlM0JsYWJlbEJvcmRlckNvbG9yJTNEbm9uZSUzQmZvbnRTaXplJTNEMTQlM0Jmb250Q29sb3IlM0QlMjMwMDAwQ0MlM0IlMjIlMjB2ZXJ0ZXglM0QlMjIxJTIyJTIwcGFyZW50JTNEJTIyMSUyMiUzRSUzQ214R2VvbWV0cnklMjB4JTNEJTIyMTAzNiUyMiUyMHklM0QlMjI2NDIlMjIlMjB3aWR0aCUzRCUyMjMwJTIyJTIwaGVpZ2h0JTNEJTIyMzAlMjIlMjBhcyUzRCUyMmdlb21ldHJ5JTIyJTJGJTNFJTNDJTJGbXhDZWxsJTNFJTNDbXhDZWxsJTIwaWQlM0QlMjIzJTIyJTIwdmFsdWUlM0QlMjIlMjIlMjBzdHlsZSUzRCUyMmVuZEFycm93JTNEbm9uZSUzQmh0bWwlM0QxJTNCcm91bmRlZCUzRDAlM0JhbGlnbiUzRGNlbnRlciUzQnZlcnRpY2FsQWxpZ24lM0R0b3AlM0JlbmRGaWxsJTNEMCUzQmxhYmVsQmFja2dyb3VuZENvbG9yJTNEbm9uZSUzQmVuZFNpemUlM0QyJTNCZm9udFNpemUlM0QxNCUzQmZvbnRDb2xvciUzRCUyMzAwMDBDQyUzQiUyMiUyMGVkZ2UlM0QlMjIxJTIyJTIwc291cmNlJTNEJTIyMiUyMiUyMHRhcmdldCUzRCUyMjQlMjIlMjBwYXJlbnQlM0QlMjIxJTIyJTNFJTNDbXhHZW9tZXRyeSUyMHJlbGF0aXZlJTNEJTIyMSUyMiUyMGFzJTNEJTIyZ2VvbWV0cnklMjIlMkYlM0UlM0MlMkZteENlbGwlM0UlM0NteENlbGwlMjBpZCUzRCUyMjQlMjIlMjB2YWx1ZSUzRCUyMiUyMiUyMHN0eWxlJTNEJTIyc2hhcGUlM0RyZXF1aXJlZEludGVyZmFjZSUzQmh0bWwlM0QxJTNCZm9udFNpemUlM0QxMSUzQmFsaWduJTNEY2VudGVyJTNCZmlsbENvbG9yJTNEbm9uZSUzQnBvaW50cyUzRCU1QiU1RCUzQmFzcGVjdCUzRGZpeGVkJTNCcmVzaXphYmxlJTNEMCUzQnZlcnRpY2FsQWxpZ24lM0Rib3R0b20lM0JsYWJlbFBvc2l0aW9uJTNEY2VudGVyJTNCdmVydGljYWxMYWJlbFBvc2l0aW9uJTNEdG9wJTNCZmxpcEglM0QxJTNCbGFiZWxCb3JkZXJDb2xvciUzRG5vbmUlM0Jmb250Q29sb3IlM0QlMjMwMDAwQ0MlM0IlMjIlMjB2ZXJ0ZXglM0QlMjIxJTIyJTIwcGFyZW50JTNEJTIyMSUyMiUzRSUzQ214R2VvbWV0cnklMjB4JTNEJTIyMTA5MSUyMiUyMHklM0QlMjI2NTIlMjIlMjB3aWR0aCUzRCUyMjUlMjIlMjBoZWlnaHQlM0QlMjIxMCUyMiUyMGFzJTNEJTIyZ2VvbWV0cnklMjIlMkYlM0UlM0MlMkZteENlbGwlM0UlM0MlMkZyb290JTNFJTNDJTJGbXhHcmFwaE1vZGVsJTNFxc7NNAAADNtJREFUeF7tnU3IrVUZhu9DQkRKGDVJQ7AC7Y8aNMhqYigNAgnMCBrUICooIhwYEQhFM3FS0M9ICYRyEoYUlbMaFAUV/RPRLyEUKQU1aseqfeI9n9/59nrfvdZe97Oe64ODHs9617qf615enO93XxJvEIAABCDwXwKX4AABCEAAAv8jgBC5CRCAAAT2BBAiVwECEIAAQuQOQAACELiSAH9D5EZAAAIQ4G+I3AEIQAAC/A2ROwABCEDgXAK8y8zFgAAEIMC7zNwBCEAAArzLzB2AAAQgwLvM3AEIQAACFxHgY4jcDwhAAAJ8DJE7AAEIQICPIXIHIAABCPAxRO4ABCAAAT6GyB2AAAQgUEGAT6pUQGIJBCCQgwBCzNEzU0IAAhUEEGIFJJZAAAI5CCDEHD0zJQQgUEEAIVZAYgkEIJCDAELM0TNTQgACFQQQYgUklkAAAjkIIMQcPTMlBCBQQQAhVkBiCQQgkIMAQszRM1NCAAIVBBBiBSSWQAACOQggxBw9MyUEIFBBACFWQGIJBCCQgwBCzNEzU0IAAhUEEGIFJJZAAAI5CCDEHD0zJQQgUEEAIVZAYgkEIJCDAELM0TNTQgACFQQQYgUklkAAAjkIIMQcPTMlBCBQQQAhVkBiCQQgkIMAQszRM1NCAAIVBBBiBSSWQAACOQhEEuIuRyVMuScQ6W5S2iQEIl06hDjJpascI9LdrByJZe4EIl06hOh+m9rmi3Q3207ObsMIRLp0CHHYNRlycKS7OQQQh7YnEOnSXSHE3Q4/tr8O43a8dOkZVzHS3RwHjpObEoh06RBi0+q9NkOIXn1kTYMQszZvNjdCNCskaRyEmLR4t7ERolsjOfMgxJy9202NEO0qSRkIIaas3W9ohOjXScZECDFj64YzI0TDUhJGQogJS3ccGSE6tpIvE0LM17nlxAjRspZ0oRBiuso9B0aInr1kS4UQszVuOi9CNC0mWSyEmKxw13ERomszuXIhxFx9206LEG2rSRUMIaaq23dYhOjbTaZkCDFT28azIkTjchJFQ4iJynYeFSE6t5MnG0LM07X1pAjRup404RBimqq9B0WI3v1kSYcQszRtPidCNC8oSTyEmKRo9zERontDOfIhxBw920+JEO0rShEQIaao2X9IhOjfUYaECDFDywFmRIgBSkoQESEmKDnCiAgxQkvzZ0SI83ccYkKEGKKm6UMixOkrjjEgQozR0+wpEeLsDQeZDyEGKWrymAhx8oKjjIcQozQ1d06EOHe/YaZDiGGqmjooQpy63jjDIcQ4Xc2cFCHO3G6g2RBioLImjooQJy430mgIMVJb82ZFiPN2G2oyhBiqrmnDIsRpq401GEKM1desaRHirM0GmwshBits0rgIcdJio42FEKM1NmdehDhnr+GmQojhKrta4BdKukvSnZJuknTt/td1kq6XZO0c63BniO+Wv9/trvjtNLcp6yAIMXTzL5X0HklvlfTqA5NYO8c6HEIM/T/JqvAIcRUuh8XPlnSPpPdKetOKQNbOsQ6HEFdcs+BLEWKoAl8h6fH9u8Rrg1s7xzocQlx71+KuR4hhunubpC9Keu4Fif8k6TFJT0j6g6SnJD0t6Un3KRGie0NJ8iHEEEV/StLHrpK0yO4Lkh6R9IsQ05wTEiFGbW6y3AjRvtAiwiLEs2+/lXSfpC/bT1ARECFWQGJJfwIIsT/jI04onzn+gaRrzuzxNUnvkPT3I/a2ehQhWtWRNwxCtO7+J5LKJ1KWbw9Kutc69YZwCHEDNB5pTwAhtmfaaMf3S/rsmb2+tf/C6+m+GBghNro1bHMcAYR4HL+OT/9M0q2L/X+//+Lr8lnj6d4Q4nSVxhwIIVr2dvv+S2eW4cqX3XzFMm2DUAixAUS2OJ4AQjyeYYcdPifpfYt9y2eUb5Y03bvKl2dEiB1uEVuuJ4AQ1zM7wRM/l3TL4pzy8cTPn+DcYUcgxGHoOXhJACHa3YfnS/rrItW/JT1P0j/skjYMhBAbwmSr7QQQ4nZ2nZ68W9Kji71/JOk1nc6y2RYh2lSROwhCtOv/05I+uEj1GUkfskvZOBBCbAyU7bYRQIjbuHV86huS7ljsX74jZYpvz7uIGULseKPYup4AQqxndaKV35P0usVZr5X0wxOdPewYhDgMPQcvCSBEu/vwK0kvW6R6iaTf2KVsHAghNgbKdtsInCPEbRvxVC8C5bVS/tJrc5d9EaJLE8lzIET7C/AsSeVLb6Z+Q4hT1xtnOIRo39VzJP3LPuWRARHikQB5vA0BhNiGY8ddXiTpzx33t9gaIVrUQAg+qWJ3B34q6eWLVOXnIZaffDP1G0Kcut44wyFEu66+LekNi1RvlPQdu5SNAyHExkDZbhsBhLiNW8envrp/4fnLR5QXon+o43kWWyNEixoIgRDt7kB5iYCPLFKVHwX2AbuUjQMhxMZA2W4bAYS4jVvHp95+5lv1yneplO9WmfoNIU5db5zhEKJdVzdI+uMiVfkaxGsl/dMuacNACLEhTLbaTgAhbmfX8cny+ikvXuz/bkkPdzxv+NYIcXgFBCgEEKLlPfiSpHsWyX65f8EpXkLAoK4rStjtpu3EAPXpIyDE0zOvOPGuc15Qqvy3xyqeDbmEvyGGrG2+0AjRstPihx9LeuUi3e/2Pzn7KcvER4ZCiEcC5PE2BBBiG44ddnmnpEfO7Ft+eOxbZnz1PYTY4Qax5XoCCHE9sxM9URzxTUlvPnPe/ZI+caIMJzsGIZ4MNQddRAAhWt+PF0gqL0la/nn5rXwQv7zuyn0z/RQchGh9D/OEQ4j2Xd8u6YlzUv56/+JTX7efoCIgQqyAxJL+BBBif8YNTvikpI9fZZ/vSip//niDc4ZtgRCHoefgJQGEGOY+3CvpgQvS/k1SkeP3JZUXqnpSUvmM9NP7f7ceFCFa15MnHEIM1fWtksoXbb9qQ2pr51iHOwObL8zecPuiPIIQozT1/5zlNVbeJemjkm5Zkd7aOdbhEOKKaxZ8KUIMXeDdkj4sqfwQ2UNv1s6xDocQD92tef4cIU7T5W2Syq/XS7px/xNyrtv/8/rybevOk1qHQ4jOV6dtNoTYlie7bSOAELdx46nGBBBiY6Bst4kAQtyEjYdaE0CIrYmy3xYCCHELNZ5pTgAhNkfKhhsIIMQN0HikPQGE2J4pO64ngBDXM+OJDgQQYgeobLmaAEJcjYwHehBAiD2osudaAghxLTHWdyGAELtgZdOVBBDiSmAs70MAIfbhyq7rCCDEdbxY3YkAQuwElm1XEUCIq3CxuBcBhNiLLPuuIYAQ19BibTcCCLEbWjZeQQAhroDF0n4EEGI/tuxcTwAh1rNiZUcCCLEjXLauJoAQq1GxsCcBhNiTLnvXEkCItaRY15UAQuyKl80rCSDESlAs60sAIfbly+51BBBiHSdWdSaAEDsDZvsqAgixChOLehNAiL0Js38NAYRYQ4k13QkgxO6IOaCCAEKsgMSS/gQQYn/GnHCYAEI8zIgVJyCAEE8AmSMOEkCIBxGx4BQEEOIpKHPGIQII8RAh/vwkBBDiSTBzyAECCJErYkEAIVrUkD4EQkx/BTwAIESPHrKnQIjZb4DJ/AjRpIjkMRBi8gvgMj5CdGkidw6EmLt/m+kRok0VqYMgxNT1+wyPEH26yJwEIWZu32h2hGhURuIoCDFx+U6jI0SnNvJmQYh5u7eaHCFa1ZE2DEJMW73X4AjRq4+saRBi1ubN5kaIZoUkjYMQkxbvNjZCdGskZ56wQsxZV6qpI93NVMXMPGykS7ebuQhmewaBSHeT+iYhEOnSIcRJLl3lGJHuZuVILHMnEOnSIUT329Q2X6S72XZydhtGgEs3DD0HQwACbgQQolsj5IEABIYRQIjD0HMwBCDgRgAhujVCHghAYBgBhDgMPQdDAAJuBBCiWyPkgQAEhhFAiMPQczAEIOBGACG6NUIeCEBgGAGEOAw9B0MAAm4EEKJbI+SBAASGEUCIw9BzMAQg4EYAIbo1Qh4IQGAYAYQ4DD0HQwACbgQQolsj5IEABIYRQIjD0HMwBCDgRgAhujVCHghAYBgBhDgMPQdDAAJuBBCiWyPkgQAEhhFAiMPQczAEIOBGACG6NUIeCEBgGAGEOAw9B0MAAm4EEKJbI+SBAASGEUCIw9BzMAQg4EYAIbo1Qh4IQGAYAYQ4DD0HQwACbgQQolsj5IEABIYRQIjD0HMwBCDgRgAhujVCHghAYBgBhDgMPQdDAAJuBBCiWyPkgQAEhhFAiMPQczAEIOBGACG6NUIeCEBgGAGEOAw9B0MAAm4EEKJbI+SBAASGEUCIw9BzMAQg4EYAIbo1Qh4IQGAYAYQ4DD0HQwACbgQQolsj5IEABIYRQIjD0HMwBCDgRgAhujVCHghAYBiB/wAS4D/rylmJ8AAAAABJRU5ErkJggg=="/>
          <p:cNvSpPr>
            <a:spLocks noChangeAspect="1" noChangeArrowheads="1"/>
          </p:cNvSpPr>
          <p:nvPr/>
        </p:nvSpPr>
        <p:spPr bwMode="auto">
          <a:xfrm>
            <a:off x="307975" y="-76200"/>
            <a:ext cx="771525" cy="485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sp>
        <p:nvSpPr>
          <p:cNvPr id="15" name="AutoShape 8" descr="data:image/png;base64,iVBORw0KGgoAAAANSUhEUgAAAKQAAACkCAYAAAAZtYVBAAAAAXNSR0IArs4c6QAAAhZ0RVh0bXhmaWxlACUzQ214R3JhcGhNb2RlbCUzRSUzQ3Jvb3QlM0UlM0NteENlbGwlMjBpZCUzRCUyMjAlMjIlMkYlM0UlM0NteENlbGwlMjBpZCUzRCUyMjElMjIlMjBwYXJlbnQlM0QlMjIwJTIyJTJGJTNFJTNDbXhDZWxsJTIwaWQlM0QlMjIyJTIyJTIwdmFsdWUlM0QlMjIlMjIlMjBzdHlsZSUzRCUyMnNoYXBlJTNEcHJvdmlkZWRSZXF1aXJlZEludGVyZmFjZSUzQmh0bWwlM0QxJTNCdmVydGljYWxMYWJlbFBvc2l0aW9uJTNEYm90dG9tJTNCc2tldGNoJTNEMCUzQmxhYmVsQm9yZGVyQ29sb3IlM0Rub25lJTNCZm9udFNpemUlM0QxNCUzQmZvbnRDb2xvciUzRCUyMzAwMDBDQyUzQiUyMiUyMHZlcnRleCUzRCUyMjElMjIlMjBwYXJlbnQlM0QlMjIxJTIyJTNFJTNDbXhHZW9tZXRyeSUyMHglM0QlMjIxMTczJTIyJTIweSUzRCUyMjYwNSUyMiUyMHdpZHRoJTNEJTIyMjAlMjIlMjBoZWlnaHQlM0QlMjIyMCUyMiUyMGFzJTNEJTIyZ2VvbWV0cnklMjIlMkYlM0UlM0MlMkZteENlbGwlM0UlM0MlMkZyb290JTNFJTNDJTJGbXhHcmFwaE1vZGVsJTNFZAwiPwAADUZJREFUeF7tnXmMXVUdxz8FCVoQ1Iy7FsSoE5W0Q1FsK6glLtHWutFWXP6pIK0VxA01LnWL4hJtqWBaiUajKSjGCq4JaFpbXIChEs1IorbjGhlc23GJac13eu943+17M2+5773fefP9Jc1M39xzzu/+fp937j3n/M7vzMNiCwSywLxAulgVWwADaQhCWcBAhnKHlTGQZiCUBQxkKHdYGQNpBkJZwECGcoeVMZBmIJQFDGQod1gZA2kGQlnAQIZyh5UxkGYglAUMZCh3WBkDaQZCWcBAhnKHlTGQZiCUBQxkKHdYGQNpBkJZwECGcoeVMZBmIJQFDGQod1gZA2kGQlnAQIZyh5UxkGYglAUMZCh3WBkDaQZCWcBAhnKHlTGQZiCUBQxkKHdYGQNpBkJZwECGcoeVMZBmIJQFDGQod1gZA2kGQlnAQIZyh5UxkGYglAUMZCh3WBkDaQZCWcBAhnKHlTGQ1TPwT2ACuBe4B/hz4f/5538C9gH6aSlYwEBWj8ORFqr8JfCDwr+xFsoO5KUGsnq3tgJkufW/ALuAPcC3gbuqVy92jQayev90AmRZG8H5SWAncLh6VePVaCC745OHAKcAp5Z+5p+dCTwL0HXNyDhwFbAN+HszBVK9xkD213NPBpZn/54BPGAWdQ4Cn816zV/1V/XutG4gu2PXdmt9KvBs4GJgwSyVvA24st2GopYzkDE9cxywErgcUM/ZSL4KvBLQVNNAiIGM70a9bwrMC4ET66j7M2AVoCmk5MVApuPCxwI3AAvrqKyBzmrgO+ncTn1NDWRaHjwB+BhwaR21Nd30HuADQJVTTz21kIHsqbkra+wFwBeAB9apUVC+r7KWelyRgTw61bIMOAt4EnAG8IjM2ffL/KFBg1ZRfg9oukXvbXdkKyp/7bHP8uYeDmhQ87RS+5pAXwr8qE96ddTsXAXydOCCbCR7bkcWhN3AjcCXgf0d1tVq8eOBdwPvBDQyz+U32bumvkRJyVwD8vnZHJ9Gpd0QLfFpNeWb3ah8hjqvAD5c+vs3gBU91qPj5uYKkAJRE8md9obNGly9pgDpFZjy4/eB80oKvg64ulmlI1w36EDq0Sww1sxk7IULF7J06VJGRkYYHh5mwYIFDA0NMX/+/Klik5OTTExMMD4+ztjYGKOjo+zdu5d9+xTSOKNcl30RevEofxjw89JAR+++j8zef2fTNcTfBxnI1wCbgaNUlWTJkiWsXbuWVatWcdppp7XljAMHDrBz50527NjBrbfe2qiOSeAy4DNtNdJaIY2+byoVeVc2FdRaTX26elCBvAa4pJ5NV69ezcaNGzn33Gqf3rt372br1q1cf/31jVz5aWB9D/xcvncNbNRLJrG8OGhAagpHj8nnlB2/fPlyNm3aVDmI5XYEptq55ZZb6rH33ez1oZtTRfcH/lh6Mrwe2NqDL0PHTQwSkHqH+jrwlLJVNm/ezKWX1lvc6Nh+DSvYsmULl12mJ/Ux8hPghRk03VLgE8AbCpVr/lTvJf/tVoNV1TsoQKpnVO9TA6MGK9deey2LFy+uyl4t1XP77bezbt26eoMfQalevFs95aOAA6W5yVdnqzst3UOvLx4UIBVUUPOYXrFixdRg46STTuq1TWvaO3To0NTg6aabymONqS/Qc7uonCbqX1ao/25gOPo69yAAecwARgOX667Tq2QcWbNmTb0BTzcHOkuAvSUL6FVBq0phJXUgNbWzvWhd9Yw33hjT5itXrqzXU17UxSmhHwLnFOzzJeAVYWkEUgZSk94KcpieZ9Q74549e/r+mG7kcD2+ly1bVn6n1Dylgjq6MXmuUZV2LeaiwBDFVYaVlIHcUV6Bue222/o2gGnWwxronH322eXL9X6xttk6WrhuJItKKhZ5cJZJo4VqendpqkBqbVrBA9PSj6mddt3UYEpIqyxVr30rAkgjec1N5qLAEk2PhZRUgdQG+umlFk1633zzzSEN3Eip888/vzx5roCMcnBEFfekL66+wLlobf/tVVTcjTpSBPKY3nHXrl1dX4Gp2vha0TnvvGP460YvqSinDxX0V1SQkhSElBSB/Fq2y27KoBGneJr1dJ2pIMVTvqjZ8k1ep+hx5QrKRWvaJ0dNzZIakBpZ/7roiBR7x1z/Br3kYyoecd8H+Adw34LdNNi5s0mge3pZakC+BfhIbiGFkCkuMWVRHGYpdO2twEcrvidFehQf09oyq5WccJIakDWDmZRG1o08X2fE3Y3BTXk167XZVgsD2YEFFEBRs2lp//79bQfXdqBHpUUV5Hv66XoTqRFtb60y8OKDwDsKLWiUXd6DU+l9tVtZSj1kTTS0VmXuvDPka1DLvli0aFF59Uabs2rmWVuutLbAm0uvAXol0KtBOEkJSIXiT2+AX79+PVdfndT+pYbO37BhA9dco6fqtGhr6/srpGVdab1c2ym0hh5OUgKyZqlw27ZtXHRRSJu27OTt27dz8cXKwDctVS8lvjhLKpA3oAQDL21Z0R4USAnIHxcDcFOe7in7tc70jwJ4lSuyKnkm8L1CZfpdiVLDSUpA/jbbrDRlxEEY0OQ01BnY/A5Q1HdVooxpxRdu7d9dVFXlVdaTEpCHiqFmBw8eDBtm1qqDFJZ28slaPJkWhaRVGer+aEB5ynNRqpXZMvS2ehuVXJ8SkEqiNK3v4cOHmTcvJfUb++vIkSMcd1wxNc9UOr2aDzr0tmjXak0uylVejADqsPrqiqfkUQPZvt+1bFjcl/0vIM/s1n6tXSiZEpB+ZLcPgFL3aStsLn/IUg62X2OXSqYEpAc17UPwxGy7R16DcgBp20Q4SQlIT/u0j48SsupMxVwUjvb09qvrXsmUgPTEePscaCmyuBVTm8R17Eg4SQlILx22j8+rgM8Xiis/uTJZhJOUgHRwRfv4KLGRUhPmsiVLEdh+jV0qmRKQDj9rHwKdzLCpUPy9pf+3X3PFJVMCUrfuAN32AFDvWEz/pgQC6iXDSWpAegtDewh9C3heoWjYTGipAelNXq0DWS9ZgM62CXmOTWpAyh3eBtsalOVIHy0bah07ZPLSFIF0ooDWgNwAfKpQJGwspHRMEchjBjdOpTIjoUrB9/LCFdoaoS0SISVVIJ1sqnmcFOyrsxtzUdZeZe8NKakCKWM6Hd/sSCkIV7nGc1EI36mA4iFDSspAOmHp7EhdCHyxcNlodurt7CX7dEXKQMpkTuk8MzgKqCgewBl2yTC/jdSB1H046X19KB8PjJUGrgo5K2ZC61M/2LjZQQBSd+djQY71saJ7FOWTy0+zM7TDQVhUaFCA9MFJtZhpVK3BjFLx5aKpHw0EQ8ugACkj+2i5/6NWDqbQ1I8GgSFXZwaxh8zvyYdvgjKnCcDirsIrink1I3eRg9RDFu08l48nvgF4ScEY2v760NK+7LBMDiqQ+ZTQXDvAfSNwVYk2HUus44mTkEEGUg7Qe5MSc66ZyRvKNanUyiMjIwwPD7NgwQKGhoaYP//oIWGTk5NMTEwwPj7O2NgYo6OjU6mk9+1TipwZRVnMdApCN07pKjd8FqCj5E4o/EEZMHRyV01e9tmU7uffBx3I3LZa+xYY02fbdNnoSsusL0LVByE1UvtBwF11Nv+HDqSodzNzBcgimErEqNOsuiE61mNbD0HUPciHOnumfOiNosS1MU69ZDIy14DMHaNH+QXZ3uROe031hlqi06kGvXg0l+HShq1yOJkO2VRgbtggikbfkLkKZNEemipSZge9gym9yBnZo0/TJ/nUiUaqSriv/Dhytk6hvSNbhqsyOX0rPZkmva8ELi8tDwpCne75i1Yqi3KtgYziidb0UA//FWBxqZgez3pM63GdpBjI9Nymo+eUeaImw2l2G1Uny++5dQxkz03edoPK8ag5RoXcleU/gFZjioe1t91QPwsayH5av7m2hwBt1LoEUJ7HsmggpV5z1knR5prr71UGsr/2n6n1M4E3AWuBExtcqC3BCjFLbjTd6MYNZCwgj896O6U6mWk66t/AG4HBODmq4AMD2V8gtcJyDqBMEkuys2m0CauRqCfUKVw6Gq6Yorm/d1Fh6wayQmNmVWnwcUr2T3Dp9/xn/vsTMggf12TzE9mARYESf2uyTJKXGcjq3VblUt3dwMeBzwEaSQ+8GMjqXdwJkErsr5SDWo7UTyWnn1NiIKt3dytAqgfMARSEyYSJVW+2ozUayOotq3VvvfPdC9yT/dTv+Wf6qc+1Fq7PLQULGEjjEMoCBjKUO6yMgTQDoSxgIEO5w8oYSDMQygIGMpQ7rIyBNAOhLGAgQ7nDyhhIMxDKAgYylDusjIE0A6EsYCBDucPKGEgzEMoCBjKUO6yMgTQDoSxgIEO5w8oYSDMQygIGMpQ7rIyBNAOhLGAgQ7nDyhhIMxDKAgYylDusjIE0A6EsYCBDucPKGEgzEMoCBjKUO6yMgTQDoSxgIEO5w8oYSDMQygIGMpQ7rIyBNAOhLGAgQ7nDyhhIMxDKAgYylDusjIE0A6EsYCBDucPKGEgzEMoCBjKUO6yMgTQDoSxgIEO5w8r8DyejA9JUtUm6AAAAAElFTkSuQmCC"/>
          <p:cNvSpPr>
            <a:spLocks noChangeAspect="1" noChangeArrowheads="1"/>
          </p:cNvSpPr>
          <p:nvPr/>
        </p:nvSpPr>
        <p:spPr bwMode="auto">
          <a:xfrm>
            <a:off x="155575" y="-182563"/>
            <a:ext cx="390525" cy="3905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p>
        </p:txBody>
      </p:sp>
      <p:pic>
        <p:nvPicPr>
          <p:cNvPr id="16" name="Grafik 15"/>
          <p:cNvPicPr>
            <a:picLocks noChangeAspect="1"/>
          </p:cNvPicPr>
          <p:nvPr/>
        </p:nvPicPr>
        <p:blipFill>
          <a:blip r:embed="rId3"/>
          <a:stretch>
            <a:fillRect/>
          </a:stretch>
        </p:blipFill>
        <p:spPr>
          <a:xfrm>
            <a:off x="1130705" y="3295563"/>
            <a:ext cx="684356" cy="684356"/>
          </a:xfrm>
          <a:prstGeom prst="rect">
            <a:avLst/>
          </a:prstGeom>
        </p:spPr>
      </p:pic>
      <p:pic>
        <p:nvPicPr>
          <p:cNvPr id="18" name="Grafik 17"/>
          <p:cNvPicPr>
            <a:picLocks noChangeAspect="1"/>
          </p:cNvPicPr>
          <p:nvPr/>
        </p:nvPicPr>
        <p:blipFill>
          <a:blip r:embed="rId4"/>
          <a:stretch>
            <a:fillRect/>
          </a:stretch>
        </p:blipFill>
        <p:spPr>
          <a:xfrm>
            <a:off x="4899547" y="4605316"/>
            <a:ext cx="7213445" cy="1754860"/>
          </a:xfrm>
          <a:prstGeom prst="rect">
            <a:avLst/>
          </a:prstGeom>
        </p:spPr>
      </p:pic>
      <p:pic>
        <p:nvPicPr>
          <p:cNvPr id="19" name="Grafik 18"/>
          <p:cNvPicPr>
            <a:picLocks noChangeAspect="1"/>
          </p:cNvPicPr>
          <p:nvPr/>
        </p:nvPicPr>
        <p:blipFill>
          <a:blip r:embed="rId3"/>
          <a:stretch>
            <a:fillRect/>
          </a:stretch>
        </p:blipFill>
        <p:spPr>
          <a:xfrm flipH="1">
            <a:off x="2060724" y="3295563"/>
            <a:ext cx="684356" cy="684356"/>
          </a:xfrm>
          <a:prstGeom prst="rect">
            <a:avLst/>
          </a:prstGeom>
        </p:spPr>
      </p:pic>
      <p:pic>
        <p:nvPicPr>
          <p:cNvPr id="14" name="Grafik 13"/>
          <p:cNvPicPr>
            <a:picLocks noChangeAspect="1"/>
          </p:cNvPicPr>
          <p:nvPr/>
        </p:nvPicPr>
        <p:blipFill>
          <a:blip r:embed="rId5"/>
          <a:stretch>
            <a:fillRect/>
          </a:stretch>
        </p:blipFill>
        <p:spPr>
          <a:xfrm>
            <a:off x="4899547" y="2324881"/>
            <a:ext cx="6892119" cy="2090731"/>
          </a:xfrm>
          <a:prstGeom prst="rect">
            <a:avLst/>
          </a:prstGeom>
        </p:spPr>
      </p:pic>
      <p:pic>
        <p:nvPicPr>
          <p:cNvPr id="8" name="Grafik 7">
            <a:extLst>
              <a:ext uri="{FF2B5EF4-FFF2-40B4-BE49-F238E27FC236}">
                <a16:creationId xmlns:a16="http://schemas.microsoft.com/office/drawing/2014/main" id="{B765E083-C08D-359B-9F78-02B00946F70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1252131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1.3 </a:t>
            </a:r>
            <a:r>
              <a:rPr lang="de-DE" dirty="0" err="1"/>
              <a:t>Don‘t</a:t>
            </a:r>
            <a:r>
              <a:rPr lang="de-DE" dirty="0"/>
              <a:t> </a:t>
            </a:r>
            <a:r>
              <a:rPr lang="de-DE" dirty="0" err="1"/>
              <a:t>repeat</a:t>
            </a:r>
            <a:r>
              <a:rPr lang="de-DE" dirty="0"/>
              <a:t> </a:t>
            </a:r>
            <a:r>
              <a:rPr lang="de-DE" dirty="0" err="1"/>
              <a:t>yourself</a:t>
            </a:r>
            <a:r>
              <a:rPr lang="de-DE" dirty="0"/>
              <a:t> </a:t>
            </a:r>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p:txBody>
          <a:bodyPr/>
          <a:lstStyle/>
          <a:p>
            <a:r>
              <a:rPr lang="de-DE" dirty="0"/>
              <a:t>Wiederholungen vermeiden</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5</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8203432" cy="3692525"/>
          </a:xfrm>
        </p:spPr>
        <p:txBody>
          <a:bodyPr/>
          <a:lstStyle/>
          <a:p>
            <a:endParaRPr lang="de-DE" dirty="0"/>
          </a:p>
          <a:p>
            <a:r>
              <a:rPr lang="de-DE" dirty="0"/>
              <a:t>Redundanzen im Quelltext </a:t>
            </a:r>
          </a:p>
          <a:p>
            <a:pPr marL="714375">
              <a:tabLst>
                <a:tab pos="714375" algn="l"/>
              </a:tabLst>
            </a:pPr>
            <a:r>
              <a:rPr lang="de-DE" dirty="0"/>
              <a:t>blähen diesen unnötig auf</a:t>
            </a:r>
          </a:p>
          <a:p>
            <a:pPr marL="714375">
              <a:tabLst>
                <a:tab pos="714375" algn="l"/>
              </a:tabLst>
            </a:pPr>
            <a:r>
              <a:rPr lang="de-DE" dirty="0"/>
              <a:t>machen ihn schlechter wartbar</a:t>
            </a:r>
          </a:p>
          <a:p>
            <a:r>
              <a:rPr lang="de-DE" dirty="0"/>
              <a:t>Teile des Quelltextes sollten wiederverwendbar sein</a:t>
            </a:r>
          </a:p>
          <a:p>
            <a:pPr marL="0" indent="0">
              <a:buNone/>
            </a:pPr>
            <a:endParaRPr lang="de-DE" dirty="0"/>
          </a:p>
          <a:p>
            <a:r>
              <a:rPr lang="de-DE" dirty="0"/>
              <a:t>Beispiel: Eine komplexe Operation wird mehrmals im Quelltext durchgeführt. Durch Mechanismen, die Sie noch kennenlernen werden, extrahieren wir diese Operation und müssen in Folge nur noch die Extraktion ansprechen, nicht die Operation selbst. Änderungen können so an einem Ort durchgeführt werden und wirken sich auf alle Aufrufe aus.</a:t>
            </a:r>
          </a:p>
          <a:p>
            <a:pPr marL="0" indent="0">
              <a:buNone/>
            </a:pPr>
            <a:endParaRPr lang="de-DE" dirty="0"/>
          </a:p>
        </p:txBody>
      </p:sp>
      <p:pic>
        <p:nvPicPr>
          <p:cNvPr id="7" name="Grafik 6">
            <a:extLst>
              <a:ext uri="{FF2B5EF4-FFF2-40B4-BE49-F238E27FC236}">
                <a16:creationId xmlns:a16="http://schemas.microsoft.com/office/drawing/2014/main" id="{1FEB4127-A0CA-4404-4130-A79E9DE1678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12189322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p:txBody>
          <a:bodyPr/>
          <a:lstStyle/>
          <a:p>
            <a:pPr marL="0" indent="0">
              <a:buNone/>
            </a:pPr>
            <a:r>
              <a:rPr lang="de-DE" sz="2000" dirty="0"/>
              <a:t>Klasse</a:t>
            </a:r>
            <a:endParaRPr lang="de-DE" dirty="0"/>
          </a:p>
          <a:p>
            <a:pPr>
              <a:buFont typeface="Courier New" panose="02070309020205020404" pitchFamily="49" charset="0"/>
              <a:buChar char="o"/>
            </a:pPr>
            <a:r>
              <a:rPr lang="de-DE" dirty="0"/>
              <a:t>Klassen besitzen Eigenschaften und Methoden, deren Sichtbarkeiten angezeigt werden.</a:t>
            </a:r>
          </a:p>
          <a:p>
            <a:pPr>
              <a:buFont typeface="Courier New" panose="02070309020205020404" pitchFamily="49" charset="0"/>
              <a:buChar char="o"/>
            </a:pPr>
            <a:r>
              <a:rPr lang="de-DE" dirty="0"/>
              <a:t>Die Eigenschaften haben einen Datentyp.</a:t>
            </a:r>
          </a:p>
          <a:p>
            <a:pPr>
              <a:buFont typeface="Courier New" panose="02070309020205020404" pitchFamily="49" charset="0"/>
              <a:buChar char="o"/>
            </a:pPr>
            <a:r>
              <a:rPr lang="de-DE" dirty="0"/>
              <a:t>Methoden können Übergabeparameter, sowie Rückgabetypen haben.</a:t>
            </a:r>
          </a:p>
          <a:p>
            <a:pPr>
              <a:buFont typeface="Courier New" panose="02070309020205020404" pitchFamily="49" charset="0"/>
              <a:buChar char="o"/>
            </a:pPr>
            <a:r>
              <a:rPr lang="de-DE" dirty="0"/>
              <a:t>Außerdem werden die Beziehungen modelliert.</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7.0 Klassendiagramm</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50</a:t>
            </a:fld>
            <a:endParaRPr lang="en-US" dirty="0"/>
          </a:p>
        </p:txBody>
      </p:sp>
      <p:pic>
        <p:nvPicPr>
          <p:cNvPr id="11" name="Grafik 10"/>
          <p:cNvPicPr>
            <a:picLocks noChangeAspect="1"/>
          </p:cNvPicPr>
          <p:nvPr/>
        </p:nvPicPr>
        <p:blipFill>
          <a:blip r:embed="rId3"/>
          <a:stretch>
            <a:fillRect/>
          </a:stretch>
        </p:blipFill>
        <p:spPr>
          <a:xfrm>
            <a:off x="6578221" y="2214563"/>
            <a:ext cx="3775303" cy="2691808"/>
          </a:xfrm>
          <a:prstGeom prst="rect">
            <a:avLst/>
          </a:prstGeom>
        </p:spPr>
      </p:pic>
      <p:pic>
        <p:nvPicPr>
          <p:cNvPr id="7" name="Grafik 6">
            <a:extLst>
              <a:ext uri="{FF2B5EF4-FFF2-40B4-BE49-F238E27FC236}">
                <a16:creationId xmlns:a16="http://schemas.microsoft.com/office/drawing/2014/main" id="{C01B2E02-FC63-97B4-645E-40661BECF7D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11004272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8.0 Finale Klassen und Methoden</a:t>
            </a:r>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p:txBody>
          <a:bodyPr/>
          <a:lstStyle/>
          <a:p>
            <a:r>
              <a:rPr lang="de-DE" dirty="0"/>
              <a:t>Endstation: Final</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51</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5574532" cy="3692525"/>
          </a:xfrm>
        </p:spPr>
        <p:txBody>
          <a:bodyPr/>
          <a:lstStyle/>
          <a:p>
            <a:r>
              <a:rPr lang="de-DE" dirty="0"/>
              <a:t>Finale Elemente befinden sich im endgültigen Zustand</a:t>
            </a:r>
          </a:p>
          <a:p>
            <a:r>
              <a:rPr lang="de-DE" dirty="0"/>
              <a:t>Finale Klassen können nicht erweitert werden</a:t>
            </a:r>
          </a:p>
          <a:p>
            <a:r>
              <a:rPr lang="de-DE" dirty="0"/>
              <a:t>Finale Methoden können nicht überschrieben werden</a:t>
            </a:r>
          </a:p>
          <a:p>
            <a:endParaRPr lang="de-DE" dirty="0"/>
          </a:p>
          <a:p>
            <a:r>
              <a:rPr lang="de-DE" dirty="0"/>
              <a:t>Beispiel: Ein Familienrezept zur Zubereitung einer Speise ist seit Generationen perfekt – nichts soll daran geändert werden  </a:t>
            </a:r>
          </a:p>
        </p:txBody>
      </p:sp>
      <p:pic>
        <p:nvPicPr>
          <p:cNvPr id="7" name="Grafik 6">
            <a:extLst>
              <a:ext uri="{FF2B5EF4-FFF2-40B4-BE49-F238E27FC236}">
                <a16:creationId xmlns:a16="http://schemas.microsoft.com/office/drawing/2014/main" id="{D964DBE2-6ABE-4ED4-88A6-4B0867866ED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41901665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9.0 Das Schlüsselwort </a:t>
            </a:r>
            <a:r>
              <a:rPr lang="de-DE" dirty="0" err="1"/>
              <a:t>static</a:t>
            </a:r>
            <a:endParaRPr lang="de-DE" dirty="0"/>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p:txBody>
          <a:bodyPr/>
          <a:lstStyle/>
          <a:p>
            <a:r>
              <a:rPr lang="de-DE" dirty="0"/>
              <a:t>Allgemeingut</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52</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10652944" cy="3692525"/>
          </a:xfrm>
        </p:spPr>
        <p:txBody>
          <a:bodyPr/>
          <a:lstStyle/>
          <a:p>
            <a:r>
              <a:rPr lang="de-DE" dirty="0"/>
              <a:t>Innerhalb einer Klasse kann man zwischen Instanzvariablen und statischen Variablen unterscheiden.</a:t>
            </a:r>
          </a:p>
          <a:p>
            <a:pPr marL="714375"/>
            <a:r>
              <a:rPr lang="de-DE" sz="1400" dirty="0"/>
              <a:t>Instanzvariablen und deren Werten gelten nur innerhalb des spezifischen Objektes der Klasse. Jede Variable hat ihren eigenen Speicherplatz für den Wert.</a:t>
            </a:r>
          </a:p>
          <a:p>
            <a:pPr marL="714375"/>
            <a:r>
              <a:rPr lang="de-DE" sz="1400" dirty="0"/>
              <a:t>Statische Variablen und deren Werte gelten für alle Objekte des gleichen Typs. Variablen dieses Typs teilen sich den Speicher mit allen Objekten des gleichen Typs.</a:t>
            </a:r>
          </a:p>
          <a:p>
            <a:pPr marL="714375"/>
            <a:r>
              <a:rPr lang="de-DE" sz="1400" dirty="0"/>
              <a:t>Beispiel: Die Klasse „Lottospieler“ hat die Eigenschaften „Name“ und „Lottozahlen“. Der Name bezieht sich auf das Objekt: Lottospieler1 -&gt; Name: „Peter“, Lottospieler2 -&gt; Name: „Annette“. Die Lottozahlen gelten hingegen für beide Spieler. </a:t>
            </a:r>
          </a:p>
          <a:p>
            <a:r>
              <a:rPr lang="de-DE" dirty="0"/>
              <a:t>Das Schlüsselwort </a:t>
            </a:r>
            <a:r>
              <a:rPr lang="de-DE" i="1" dirty="0" err="1"/>
              <a:t>static</a:t>
            </a:r>
            <a:r>
              <a:rPr lang="de-DE" dirty="0"/>
              <a:t> deklariert eine Eigenschaft als Allgemeingut</a:t>
            </a:r>
          </a:p>
          <a:p>
            <a:r>
              <a:rPr lang="de-DE" dirty="0"/>
              <a:t>Methoden können auch </a:t>
            </a:r>
            <a:r>
              <a:rPr lang="de-DE" i="1" dirty="0" err="1"/>
              <a:t>static</a:t>
            </a:r>
            <a:r>
              <a:rPr lang="de-DE" dirty="0"/>
              <a:t> sein. Das bedeutet, diese Methoden können unabhängig von einer Instanz der Klasse aufgerufen werden.</a:t>
            </a:r>
          </a:p>
        </p:txBody>
      </p:sp>
      <p:pic>
        <p:nvPicPr>
          <p:cNvPr id="7" name="Grafik 6">
            <a:extLst>
              <a:ext uri="{FF2B5EF4-FFF2-40B4-BE49-F238E27FC236}">
                <a16:creationId xmlns:a16="http://schemas.microsoft.com/office/drawing/2014/main" id="{37FED4E7-BE5A-EC87-BB79-5A373EC51E2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1687283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10.0 Law </a:t>
            </a:r>
            <a:r>
              <a:rPr lang="de-DE" dirty="0" err="1"/>
              <a:t>Of</a:t>
            </a:r>
            <a:r>
              <a:rPr lang="de-DE" dirty="0"/>
              <a:t> Demeter</a:t>
            </a:r>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a:xfrm>
            <a:off x="521468" y="1662909"/>
            <a:ext cx="10143357" cy="361950"/>
          </a:xfrm>
        </p:spPr>
        <p:txBody>
          <a:bodyPr/>
          <a:lstStyle/>
          <a:p>
            <a:r>
              <a:rPr lang="de-DE" dirty="0"/>
              <a:t>Ich soll nicht mit dir reden!</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53</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10652944" cy="3692525"/>
          </a:xfrm>
        </p:spPr>
        <p:txBody>
          <a:bodyPr/>
          <a:lstStyle/>
          <a:p>
            <a:r>
              <a:rPr lang="de-DE" dirty="0"/>
              <a:t>Das Gesetz der Demeter beschreibt wie Methoden einer Klasse von einer anderen Klassen aufgerufen werden dürfen</a:t>
            </a:r>
          </a:p>
          <a:p>
            <a:r>
              <a:rPr lang="de-DE" dirty="0"/>
              <a:t>Es sollen nur folgende Methoden aufgerufen werden:</a:t>
            </a:r>
          </a:p>
          <a:p>
            <a:pPr marL="714375"/>
            <a:r>
              <a:rPr lang="de-DE" dirty="0"/>
              <a:t>Methoden der Klasse selbst</a:t>
            </a:r>
          </a:p>
          <a:p>
            <a:pPr marL="714375"/>
            <a:r>
              <a:rPr lang="de-DE" dirty="0"/>
              <a:t>Methoden von Objekten die an die Klasse oder Methoden übergeben wurden</a:t>
            </a:r>
          </a:p>
          <a:p>
            <a:pPr marL="714375"/>
            <a:r>
              <a:rPr lang="de-DE" dirty="0"/>
              <a:t>Methoden von Objekten die Attribute der Klasse darstellen</a:t>
            </a:r>
          </a:p>
          <a:p>
            <a:pPr marL="714375"/>
            <a:r>
              <a:rPr lang="de-DE" dirty="0"/>
              <a:t>Methoden von Objekten die in der Klasse erzeugt wurden</a:t>
            </a:r>
          </a:p>
        </p:txBody>
      </p:sp>
      <p:pic>
        <p:nvPicPr>
          <p:cNvPr id="7" name="Grafik 6">
            <a:extLst>
              <a:ext uri="{FF2B5EF4-FFF2-40B4-BE49-F238E27FC236}">
                <a16:creationId xmlns:a16="http://schemas.microsoft.com/office/drawing/2014/main" id="{8D8ADA25-9642-4CA0-BA67-091A8ACF46B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42668877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10.1 Das Schlüsselwort </a:t>
            </a:r>
            <a:r>
              <a:rPr lang="de-DE" dirty="0" err="1"/>
              <a:t>abstract</a:t>
            </a:r>
            <a:endParaRPr lang="de-DE" dirty="0"/>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p:txBody>
          <a:bodyPr/>
          <a:lstStyle/>
          <a:p>
            <a:r>
              <a:rPr lang="de-DE" dirty="0" err="1"/>
              <a:t>abstract</a:t>
            </a:r>
            <a:endParaRPr lang="de-DE" dirty="0"/>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54</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10652944" cy="3692525"/>
          </a:xfrm>
        </p:spPr>
        <p:txBody>
          <a:bodyPr/>
          <a:lstStyle/>
          <a:p>
            <a:r>
              <a:rPr lang="de-DE" dirty="0"/>
              <a:t>Klassen und Methoden können </a:t>
            </a:r>
            <a:r>
              <a:rPr lang="de-DE" i="1" dirty="0" err="1"/>
              <a:t>abstract</a:t>
            </a:r>
            <a:r>
              <a:rPr lang="de-DE" dirty="0"/>
              <a:t> sein</a:t>
            </a:r>
          </a:p>
          <a:p>
            <a:r>
              <a:rPr lang="de-DE" dirty="0"/>
              <a:t>Abstrakte Klassen können nicht instanziiert werden</a:t>
            </a:r>
          </a:p>
          <a:p>
            <a:r>
              <a:rPr lang="de-DE" dirty="0"/>
              <a:t>Stellte eine Klasse abstrakte Methoden zur Verfügung, muss sie ebenfalls abstrakt sein.</a:t>
            </a:r>
          </a:p>
          <a:p>
            <a:r>
              <a:rPr lang="de-DE" dirty="0"/>
              <a:t>Abstrakte Methoden stellen Operationen, aber keine Implementierung zur Verfügung</a:t>
            </a:r>
          </a:p>
          <a:p>
            <a:r>
              <a:rPr lang="de-DE" dirty="0"/>
              <a:t>In einer tatsächlichen Kindklasse einer abstrakten Klasse müssen abstrakte Methoden implementiert werden</a:t>
            </a:r>
          </a:p>
        </p:txBody>
      </p:sp>
      <p:pic>
        <p:nvPicPr>
          <p:cNvPr id="7" name="Grafik 6">
            <a:extLst>
              <a:ext uri="{FF2B5EF4-FFF2-40B4-BE49-F238E27FC236}">
                <a16:creationId xmlns:a16="http://schemas.microsoft.com/office/drawing/2014/main" id="{A4630403-DE09-C0B6-D61D-2CE7997E378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42241484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10.2 Interfaces</a:t>
            </a:r>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p:txBody>
          <a:bodyPr/>
          <a:lstStyle/>
          <a:p>
            <a:r>
              <a:rPr lang="de-DE"/>
              <a:t>Einleitung</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55</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10652944" cy="3692525"/>
          </a:xfrm>
        </p:spPr>
        <p:txBody>
          <a:bodyPr/>
          <a:lstStyle/>
          <a:p>
            <a:r>
              <a:rPr lang="de-DE" dirty="0"/>
              <a:t>Interfaces verhalten sich ähnlich wie abstrakte Klassen</a:t>
            </a:r>
          </a:p>
          <a:p>
            <a:r>
              <a:rPr lang="de-DE" dirty="0"/>
              <a:t>Interfaces dürfen nur abstrakte Methoden enthalten</a:t>
            </a:r>
          </a:p>
          <a:p>
            <a:r>
              <a:rPr lang="de-DE" dirty="0"/>
              <a:t>Mit Interfaces lassen sich Abhängigkeiten von Klassen durch Vererbung vermeiden </a:t>
            </a:r>
          </a:p>
        </p:txBody>
      </p:sp>
      <p:pic>
        <p:nvPicPr>
          <p:cNvPr id="7" name="Grafik 6">
            <a:extLst>
              <a:ext uri="{FF2B5EF4-FFF2-40B4-BE49-F238E27FC236}">
                <a16:creationId xmlns:a16="http://schemas.microsoft.com/office/drawing/2014/main" id="{8E3D3B4F-9885-D9AA-3A96-CC3BF802244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29961761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11.0 </a:t>
            </a:r>
            <a:r>
              <a:rPr lang="de-DE" dirty="0" err="1"/>
              <a:t>Garbage</a:t>
            </a:r>
            <a:r>
              <a:rPr lang="de-DE" dirty="0"/>
              <a:t> Collection</a:t>
            </a:r>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p:txBody>
          <a:bodyPr/>
          <a:lstStyle/>
          <a:p>
            <a:r>
              <a:rPr lang="de-DE" dirty="0"/>
              <a:t>Die Müllabfuhr</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56</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10652944" cy="3692525"/>
          </a:xfrm>
        </p:spPr>
        <p:txBody>
          <a:bodyPr/>
          <a:lstStyle/>
          <a:p>
            <a:r>
              <a:rPr lang="de-DE" dirty="0"/>
              <a:t>Variablen stellen Referenzen auf einen Speicherplatz dar.</a:t>
            </a:r>
          </a:p>
          <a:p>
            <a:r>
              <a:rPr lang="de-DE" dirty="0"/>
              <a:t>Werden alle Referenzen auf einen Speicherplatz entfernt, kann auf diesen Speicher nicht mehr zugegriffen werden.</a:t>
            </a:r>
          </a:p>
          <a:p>
            <a:r>
              <a:rPr lang="de-DE" dirty="0"/>
              <a:t>Der </a:t>
            </a:r>
            <a:r>
              <a:rPr lang="de-DE" dirty="0" err="1"/>
              <a:t>Garbage</a:t>
            </a:r>
            <a:r>
              <a:rPr lang="de-DE" dirty="0"/>
              <a:t> </a:t>
            </a:r>
            <a:r>
              <a:rPr lang="de-DE" dirty="0" err="1"/>
              <a:t>Collector</a:t>
            </a:r>
            <a:r>
              <a:rPr lang="de-DE" dirty="0"/>
              <a:t> überprüft das Programm zur Laufzeit auf „Speicherleichen“ und gibt diesen Speicher wieder frei </a:t>
            </a:r>
          </a:p>
        </p:txBody>
      </p:sp>
      <p:pic>
        <p:nvPicPr>
          <p:cNvPr id="7" name="Grafik 6">
            <a:extLst>
              <a:ext uri="{FF2B5EF4-FFF2-40B4-BE49-F238E27FC236}">
                <a16:creationId xmlns:a16="http://schemas.microsoft.com/office/drawing/2014/main" id="{5811EF46-E287-B6FF-0423-A957F5F0FBF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5968015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p:txBody>
      </p:sp>
      <p:pic>
        <p:nvPicPr>
          <p:cNvPr id="10" name="Bildplatzhalter 9"/>
          <p:cNvPicPr>
            <a:picLocks noGrp="1" noChangeAspect="1"/>
          </p:cNvPicPr>
          <p:nvPr>
            <p:ph type="pic" sz="quarter" idx="22"/>
          </p:nvPr>
        </p:nvPicPr>
        <p:blipFill rotWithShape="1">
          <a:blip r:embed="rId3">
            <a:extLst>
              <a:ext uri="{28A0092B-C50C-407E-A947-70E740481C1C}">
                <a14:useLocalDpi xmlns:a14="http://schemas.microsoft.com/office/drawing/2010/main" val="0"/>
              </a:ext>
            </a:extLst>
          </a:blip>
          <a:srcRect t="-50876" b="-50876"/>
          <a:stretch/>
        </p:blipFill>
        <p:spPr>
          <a:noFill/>
        </p:spPr>
      </p:pic>
      <p:sp>
        <p:nvSpPr>
          <p:cNvPr id="9" name="Textplatzhalter 8"/>
          <p:cNvSpPr>
            <a:spLocks noGrp="1"/>
          </p:cNvSpPr>
          <p:nvPr>
            <p:ph type="body" sz="quarter" idx="25"/>
          </p:nvPr>
        </p:nvSpPr>
        <p:spPr/>
        <p:txBody>
          <a:bodyPr/>
          <a:lstStyle/>
          <a:p>
            <a:pPr>
              <a:buFont typeface="Courier New" panose="02070309020205020404" pitchFamily="49" charset="0"/>
              <a:buChar char="o"/>
            </a:pPr>
            <a:r>
              <a:rPr lang="de-DE" dirty="0"/>
              <a:t>Wird in der Analyse und Designphase eingesetzt.</a:t>
            </a:r>
          </a:p>
          <a:p>
            <a:pPr lvl="1">
              <a:buFont typeface="Courier New" panose="02070309020205020404" pitchFamily="49" charset="0"/>
              <a:buChar char="o"/>
            </a:pPr>
            <a:r>
              <a:rPr lang="de-DE" dirty="0"/>
              <a:t>Beschreibt, welche Schritte innerhalb eines Anwendungsfalls durchlaufen werden.</a:t>
            </a:r>
          </a:p>
          <a:p>
            <a:pPr lvl="1">
              <a:buFont typeface="Courier New" panose="02070309020205020404" pitchFamily="49" charset="0"/>
              <a:buChar char="o"/>
            </a:pPr>
            <a:r>
              <a:rPr lang="de-DE" dirty="0"/>
              <a:t>Beschreibt, welche Zustandsübergänge die beteiligten Objekte erfahren, wenn die Abarbeitung von einer Aktivität zur nächsten wechselt.</a:t>
            </a:r>
            <a:endParaRPr lang="de-DE" sz="1200"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12.0 Aktivitätsdiagramm</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57</a:t>
            </a:fld>
            <a:endParaRPr lang="en-US" dirty="0"/>
          </a:p>
        </p:txBody>
      </p:sp>
      <p:pic>
        <p:nvPicPr>
          <p:cNvPr id="14" name="Grafik 13"/>
          <p:cNvPicPr>
            <a:picLocks noChangeAspect="1"/>
          </p:cNvPicPr>
          <p:nvPr/>
        </p:nvPicPr>
        <p:blipFill>
          <a:blip r:embed="rId4"/>
          <a:stretch>
            <a:fillRect/>
          </a:stretch>
        </p:blipFill>
        <p:spPr>
          <a:xfrm>
            <a:off x="9780212" y="3444874"/>
            <a:ext cx="114675" cy="61533"/>
          </a:xfrm>
          <a:prstGeom prst="rect">
            <a:avLst/>
          </a:prstGeom>
        </p:spPr>
      </p:pic>
      <p:pic>
        <p:nvPicPr>
          <p:cNvPr id="6" name="Grafik 5">
            <a:extLst>
              <a:ext uri="{FF2B5EF4-FFF2-40B4-BE49-F238E27FC236}">
                <a16:creationId xmlns:a16="http://schemas.microsoft.com/office/drawing/2014/main" id="{8A362661-4454-1B92-2C88-DF9B52D25E7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31913385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p:txBody>
      </p:sp>
      <p:sp>
        <p:nvSpPr>
          <p:cNvPr id="8" name="Textplatzhalter 7"/>
          <p:cNvSpPr>
            <a:spLocks noGrp="1"/>
          </p:cNvSpPr>
          <p:nvPr>
            <p:ph type="body" sz="quarter" idx="25"/>
          </p:nvPr>
        </p:nvSpPr>
        <p:spPr>
          <a:xfrm>
            <a:off x="521467" y="2214563"/>
            <a:ext cx="11002875" cy="3692525"/>
          </a:xfrm>
        </p:spPr>
        <p:txBody>
          <a:bodyPr/>
          <a:lstStyle/>
          <a:p>
            <a:pPr>
              <a:buFont typeface="Courier New" panose="02070309020205020404" pitchFamily="49" charset="0"/>
              <a:buChar char="o"/>
            </a:pPr>
            <a:r>
              <a:rPr lang="de-DE" b="1" dirty="0"/>
              <a:t>Analyse/Definition</a:t>
            </a:r>
            <a:br>
              <a:rPr lang="de-DE" dirty="0"/>
            </a:br>
            <a:r>
              <a:rPr lang="de-DE" dirty="0"/>
              <a:t>Beschreibung der Geschäftsprozesse und Tätigkeiten aus der Sicht des Anwenders und/oder der Auftraggeber. </a:t>
            </a:r>
            <a:br>
              <a:rPr lang="de-DE" dirty="0"/>
            </a:br>
            <a:endParaRPr lang="de-DE" dirty="0"/>
          </a:p>
          <a:p>
            <a:pPr>
              <a:buFont typeface="Courier New" panose="02070309020205020404" pitchFamily="49" charset="0"/>
              <a:buChar char="o"/>
            </a:pPr>
            <a:r>
              <a:rPr lang="de-DE" b="1" dirty="0"/>
              <a:t>Entwurf/Design</a:t>
            </a:r>
            <a:br>
              <a:rPr lang="de-DE" dirty="0"/>
            </a:br>
            <a:r>
              <a:rPr lang="de-DE" dirty="0"/>
              <a:t>Diese Diagramme bieten vielfältige Möglichkeiten zur Modellierung interner Systemprozesse. So können bspw. umfangreiche Abläufe in einem System (oder zwischen unterschiedlichen Systemen) oder gar Umsetzungsvorschriften komplexer Algorithmen spezifiziert werden. </a:t>
            </a:r>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12.0 Aktivitätsdiagramm</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58</a:t>
            </a:fld>
            <a:endParaRPr lang="en-US" dirty="0"/>
          </a:p>
        </p:txBody>
      </p:sp>
      <p:pic>
        <p:nvPicPr>
          <p:cNvPr id="6" name="Grafik 5">
            <a:extLst>
              <a:ext uri="{FF2B5EF4-FFF2-40B4-BE49-F238E27FC236}">
                <a16:creationId xmlns:a16="http://schemas.microsoft.com/office/drawing/2014/main" id="{46EADB7A-E71D-74E1-ACA0-DFF3A835D9E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34700108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p:txBody>
      </p:sp>
      <p:sp>
        <p:nvSpPr>
          <p:cNvPr id="8" name="Textplatzhalter 7"/>
          <p:cNvSpPr>
            <a:spLocks noGrp="1"/>
          </p:cNvSpPr>
          <p:nvPr>
            <p:ph type="body" sz="quarter" idx="25"/>
          </p:nvPr>
        </p:nvSpPr>
        <p:spPr>
          <a:xfrm>
            <a:off x="521468" y="2214563"/>
            <a:ext cx="10652944" cy="3692525"/>
          </a:xfrm>
        </p:spPr>
        <p:txBody>
          <a:bodyPr/>
          <a:lstStyle/>
          <a:p>
            <a:pPr>
              <a:buFont typeface="Courier New" panose="02070309020205020404" pitchFamily="49" charset="0"/>
              <a:buChar char="o"/>
            </a:pPr>
            <a:r>
              <a:rPr lang="de-DE" b="1" dirty="0"/>
              <a:t>Implementierung</a:t>
            </a:r>
            <a:br>
              <a:rPr lang="de-DE" dirty="0"/>
            </a:br>
            <a:r>
              <a:rPr lang="de-DE" dirty="0"/>
              <a:t>Die spezifizierten Abläufe werden als Realisierungsvorlage verwendet.</a:t>
            </a:r>
          </a:p>
          <a:p>
            <a:pPr>
              <a:buFont typeface="Courier New" panose="02070309020205020404" pitchFamily="49" charset="0"/>
              <a:buChar char="o"/>
            </a:pPr>
            <a:r>
              <a:rPr lang="de-DE" b="1" dirty="0"/>
              <a:t>Test</a:t>
            </a:r>
            <a:br>
              <a:rPr lang="de-DE" dirty="0"/>
            </a:br>
            <a:r>
              <a:rPr lang="de-DE" dirty="0"/>
              <a:t>Hier können die exakten Ablaufspezifikationen als Grundlagen für Definitionen von Testfällen wiederverwendet werden.</a:t>
            </a:r>
          </a:p>
          <a:p>
            <a:pPr>
              <a:buFont typeface="Courier New" panose="02070309020205020404" pitchFamily="49" charset="0"/>
              <a:buChar char="o"/>
            </a:pPr>
            <a:r>
              <a:rPr lang="de-DE" b="1" dirty="0"/>
              <a:t>Abschluss</a:t>
            </a:r>
            <a:br>
              <a:rPr lang="de-DE" dirty="0"/>
            </a:br>
            <a:r>
              <a:rPr lang="de-DE" dirty="0"/>
              <a:t>Aussagekräftig in der Entwicklerdokumentation.</a:t>
            </a:r>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12.0 Aktivitätsdiagramm</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59</a:t>
            </a:fld>
            <a:endParaRPr lang="en-US" dirty="0"/>
          </a:p>
        </p:txBody>
      </p:sp>
      <p:pic>
        <p:nvPicPr>
          <p:cNvPr id="6" name="Grafik 5">
            <a:extLst>
              <a:ext uri="{FF2B5EF4-FFF2-40B4-BE49-F238E27FC236}">
                <a16:creationId xmlns:a16="http://schemas.microsoft.com/office/drawing/2014/main" id="{603C320D-D5E4-ECE2-61D5-642C72369AD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2576727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1.4 Open-</a:t>
            </a:r>
            <a:r>
              <a:rPr lang="de-DE" dirty="0" err="1"/>
              <a:t>Closed</a:t>
            </a:r>
            <a:r>
              <a:rPr lang="de-DE" dirty="0"/>
              <a:t>-</a:t>
            </a:r>
            <a:r>
              <a:rPr lang="de-DE" dirty="0" err="1"/>
              <a:t>Principle</a:t>
            </a:r>
            <a:endParaRPr lang="de-DE" dirty="0"/>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a:xfrm>
            <a:off x="521468" y="1662909"/>
            <a:ext cx="6012682" cy="361950"/>
          </a:xfrm>
        </p:spPr>
        <p:txBody>
          <a:bodyPr/>
          <a:lstStyle/>
          <a:p>
            <a:r>
              <a:rPr lang="de-DE" dirty="0"/>
              <a:t>Offen für Erweiterungen, geschlossen für Änderungen</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6</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7" y="2214563"/>
            <a:ext cx="8289157" cy="3692525"/>
          </a:xfrm>
        </p:spPr>
        <p:txBody>
          <a:bodyPr/>
          <a:lstStyle/>
          <a:p>
            <a:endParaRPr lang="de-DE" dirty="0"/>
          </a:p>
          <a:p>
            <a:r>
              <a:rPr lang="de-DE" dirty="0"/>
              <a:t>Muss die Funktionalität einer Klasse angepasst werden, soll man sie erweitern können.</a:t>
            </a:r>
          </a:p>
          <a:p>
            <a:r>
              <a:rPr lang="de-DE" dirty="0"/>
              <a:t>An der Klasse selbst soll nichts geändert werden.</a:t>
            </a:r>
          </a:p>
          <a:p>
            <a:r>
              <a:rPr lang="de-DE" dirty="0"/>
              <a:t>Nur in der Erweiterung wird die Abweichung der Funktionalität formuliert.</a:t>
            </a:r>
          </a:p>
          <a:p>
            <a:endParaRPr lang="de-DE" dirty="0"/>
          </a:p>
          <a:p>
            <a:r>
              <a:rPr lang="de-DE" dirty="0"/>
              <a:t>Beispiel: Möchte man auf Grund des Erfolges eines Kinofilmes die Kindheit des Protagonisten näher beleuchten, wird man einen weiteren Kinofilm drehen, nicht aber den alten Kinofilm, ergänzt durch Kindheitsszenen, neu drehen.</a:t>
            </a:r>
          </a:p>
        </p:txBody>
      </p:sp>
      <p:pic>
        <p:nvPicPr>
          <p:cNvPr id="7" name="Grafik 6">
            <a:extLst>
              <a:ext uri="{FF2B5EF4-FFF2-40B4-BE49-F238E27FC236}">
                <a16:creationId xmlns:a16="http://schemas.microsoft.com/office/drawing/2014/main" id="{F0E6B8DF-A84A-BABA-756E-4562854A2B4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30409322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Bildplatzhalter 6"/>
          <p:cNvPicPr>
            <a:picLocks noGrp="1" noChangeAspect="1"/>
          </p:cNvPicPr>
          <p:nvPr>
            <p:ph type="pic" sz="quarter" idx="22"/>
          </p:nvPr>
        </p:nvPicPr>
        <p:blipFill rotWithShape="1">
          <a:blip r:embed="rId3">
            <a:extLst>
              <a:ext uri="{28A0092B-C50C-407E-A947-70E740481C1C}">
                <a14:useLocalDpi xmlns:a14="http://schemas.microsoft.com/office/drawing/2010/main" val="0"/>
              </a:ext>
            </a:extLst>
          </a:blip>
          <a:srcRect l="-31417" r="-31417"/>
          <a:stretch/>
        </p:blipFill>
        <p:spPr>
          <a:noFill/>
        </p:spPr>
      </p:pic>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p:txBody>
      </p:sp>
      <p:sp>
        <p:nvSpPr>
          <p:cNvPr id="9" name="Textplatzhalter 8"/>
          <p:cNvSpPr>
            <a:spLocks noGrp="1"/>
          </p:cNvSpPr>
          <p:nvPr>
            <p:ph type="body" sz="quarter" idx="25"/>
          </p:nvPr>
        </p:nvSpPr>
        <p:spPr/>
        <p:txBody>
          <a:bodyPr/>
          <a:lstStyle/>
          <a:p>
            <a:pPr marL="0" indent="0">
              <a:buNone/>
            </a:pPr>
            <a:r>
              <a:rPr lang="de-DE" sz="2000" dirty="0"/>
              <a:t>Aktivitätsdiagramme helfen:</a:t>
            </a:r>
          </a:p>
          <a:p>
            <a:r>
              <a:rPr lang="de-DE" dirty="0"/>
              <a:t>alternative Abläufe,</a:t>
            </a:r>
          </a:p>
          <a:p>
            <a:r>
              <a:rPr lang="de-DE" dirty="0"/>
              <a:t>Reihenfolgen von Aktivitäten,</a:t>
            </a:r>
          </a:p>
          <a:p>
            <a:r>
              <a:rPr lang="de-DE" dirty="0"/>
              <a:t>parallele Aktivitäten,</a:t>
            </a:r>
          </a:p>
          <a:p>
            <a:r>
              <a:rPr lang="de-DE" dirty="0"/>
              <a:t>verschachtelte Aktivitäten,</a:t>
            </a:r>
          </a:p>
          <a:p>
            <a:r>
              <a:rPr lang="de-DE" dirty="0"/>
              <a:t>Verantwortungsbereiche oder</a:t>
            </a:r>
          </a:p>
          <a:p>
            <a:r>
              <a:rPr lang="de-DE" dirty="0"/>
              <a:t>Ausnahmen und deren Behandlung </a:t>
            </a:r>
          </a:p>
          <a:p>
            <a:pPr marL="0" indent="0">
              <a:buNone/>
            </a:pPr>
            <a:r>
              <a:rPr lang="de-DE" dirty="0"/>
              <a:t>zu modellieren.</a:t>
            </a:r>
            <a:endParaRPr lang="de-DE" sz="1200"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12.0 Aktivitätsdiagramm</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60</a:t>
            </a:fld>
            <a:endParaRPr lang="en-US" dirty="0"/>
          </a:p>
        </p:txBody>
      </p:sp>
      <p:pic>
        <p:nvPicPr>
          <p:cNvPr id="6" name="Grafik 5">
            <a:extLst>
              <a:ext uri="{FF2B5EF4-FFF2-40B4-BE49-F238E27FC236}">
                <a16:creationId xmlns:a16="http://schemas.microsoft.com/office/drawing/2014/main" id="{E432D2F4-89A0-166C-23F5-1C102551DF1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13525792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12.0 Aktivitätsdiagramm</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61</a:t>
            </a:fld>
            <a:endParaRPr lang="en-US" dirty="0"/>
          </a:p>
        </p:txBody>
      </p:sp>
      <p:pic>
        <p:nvPicPr>
          <p:cNvPr id="10" name="Inhaltsplatzhalter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91321" y="2106742"/>
            <a:ext cx="5516490" cy="3861171"/>
          </a:xfrm>
          <a:prstGeom prst="rect">
            <a:avLst/>
          </a:prstGeom>
        </p:spPr>
      </p:pic>
      <p:pic>
        <p:nvPicPr>
          <p:cNvPr id="11" name="Inhaltsplatzhalter 7"/>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439242" y="1978920"/>
            <a:ext cx="5516490" cy="4195574"/>
          </a:xfrm>
          <a:prstGeom prst="rect">
            <a:avLst/>
          </a:prstGeom>
        </p:spPr>
      </p:pic>
      <p:pic>
        <p:nvPicPr>
          <p:cNvPr id="6" name="Grafik 5">
            <a:extLst>
              <a:ext uri="{FF2B5EF4-FFF2-40B4-BE49-F238E27FC236}">
                <a16:creationId xmlns:a16="http://schemas.microsoft.com/office/drawing/2014/main" id="{E28221B5-1F97-180B-8A05-81AC5E2F76F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14736854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sz="2400" dirty="0"/>
              <a:t>12.0 Aktivitätsdiagramm</a:t>
            </a:r>
            <a:endParaRPr lang="de-DE" sz="2200" dirty="0"/>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62</a:t>
            </a:fld>
            <a:endParaRPr lang="en-US" dirty="0"/>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4856740" cy="3692525"/>
          </a:xfrm>
        </p:spPr>
        <p:txBody>
          <a:bodyPr/>
          <a:lstStyle/>
          <a:p>
            <a:pPr marL="0" indent="0">
              <a:buNone/>
            </a:pPr>
            <a:r>
              <a:rPr lang="de-DE" sz="2000" dirty="0"/>
              <a:t>Notationen</a:t>
            </a:r>
            <a:r>
              <a:rPr lang="de-DE" dirty="0"/>
              <a:t>:</a:t>
            </a:r>
          </a:p>
          <a:p>
            <a:pPr>
              <a:buFont typeface="Courier New" panose="02070309020205020404" pitchFamily="49" charset="0"/>
              <a:buChar char="o"/>
            </a:pPr>
            <a:r>
              <a:rPr lang="de-DE" dirty="0"/>
              <a:t>Beim Aktivitätsdiagramm wird zwischen</a:t>
            </a:r>
            <a:br>
              <a:rPr lang="de-DE" dirty="0"/>
            </a:br>
            <a:r>
              <a:rPr lang="de-DE" dirty="0"/>
              <a:t>Aktionen und Aktivitäten unterschieden.</a:t>
            </a:r>
          </a:p>
          <a:p>
            <a:pPr>
              <a:buFont typeface="Courier New" panose="02070309020205020404" pitchFamily="49" charset="0"/>
              <a:buChar char="o"/>
            </a:pPr>
            <a:r>
              <a:rPr lang="de-DE" dirty="0"/>
              <a:t>Aktionen stehen für ein fundamentales</a:t>
            </a:r>
            <a:br>
              <a:rPr lang="de-DE" dirty="0"/>
            </a:br>
            <a:r>
              <a:rPr lang="de-DE" dirty="0"/>
              <a:t>Element, welches eine Eingabe in eine Ausgabe umwandelt.</a:t>
            </a:r>
          </a:p>
          <a:p>
            <a:pPr>
              <a:buFont typeface="Courier New" panose="02070309020205020404" pitchFamily="49" charset="0"/>
              <a:buChar char="o"/>
            </a:pPr>
            <a:r>
              <a:rPr lang="de-DE" dirty="0"/>
              <a:t>Eine Aktivität ist eine Kapselung von Aktionen.</a:t>
            </a:r>
          </a:p>
          <a:p>
            <a:endParaRPr lang="de-DE" dirty="0"/>
          </a:p>
        </p:txBody>
      </p:sp>
      <p:sp>
        <p:nvSpPr>
          <p:cNvPr id="7" name="Abgerundetes Rechteck 6"/>
          <p:cNvSpPr/>
          <p:nvPr/>
        </p:nvSpPr>
        <p:spPr>
          <a:xfrm>
            <a:off x="6466039" y="2272923"/>
            <a:ext cx="2304256" cy="1368152"/>
          </a:xfrm>
          <a:prstGeom prst="roundRect">
            <a:avLst/>
          </a:prstGeom>
          <a:noFill/>
          <a:ln w="9525" cap="flat" cmpd="sng" algn="ctr">
            <a:solidFill>
              <a:srgbClr val="002060"/>
            </a:solidFill>
            <a:prstDash val="solid"/>
          </a:ln>
          <a:effectLs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a:solidFill>
                  <a:schemeClr val="tx1"/>
                </a:solidFill>
              </a:rPr>
              <a:t>Aktivitätsname</a:t>
            </a:r>
          </a:p>
        </p:txBody>
      </p:sp>
      <p:sp>
        <p:nvSpPr>
          <p:cNvPr id="8" name="Rechteck 7"/>
          <p:cNvSpPr/>
          <p:nvPr/>
        </p:nvSpPr>
        <p:spPr>
          <a:xfrm>
            <a:off x="5529935" y="2560955"/>
            <a:ext cx="1152128" cy="648072"/>
          </a:xfrm>
          <a:prstGeom prst="rect">
            <a:avLst/>
          </a:prstGeom>
          <a:solidFill>
            <a:schemeClr val="accent4">
              <a:lumMod val="60000"/>
              <a:lumOff val="40000"/>
            </a:schemeClr>
          </a:solidFill>
          <a:ln w="9525" cap="flat" cmpd="sng" algn="ctr">
            <a:solidFill>
              <a:srgbClr val="002060"/>
            </a:solidFill>
            <a:prstDash val="solid"/>
          </a:ln>
          <a:effectLs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400" dirty="0">
                <a:solidFill>
                  <a:schemeClr val="tx1"/>
                </a:solidFill>
              </a:rPr>
              <a:t>Eingabe Parameter</a:t>
            </a:r>
          </a:p>
        </p:txBody>
      </p:sp>
      <p:sp>
        <p:nvSpPr>
          <p:cNvPr id="9" name="Rechteck 8"/>
          <p:cNvSpPr/>
          <p:nvPr/>
        </p:nvSpPr>
        <p:spPr>
          <a:xfrm>
            <a:off x="8554271" y="2560955"/>
            <a:ext cx="1152128" cy="648072"/>
          </a:xfrm>
          <a:prstGeom prst="rect">
            <a:avLst/>
          </a:prstGeom>
          <a:solidFill>
            <a:schemeClr val="accent4">
              <a:lumMod val="60000"/>
              <a:lumOff val="40000"/>
            </a:schemeClr>
          </a:solidFill>
          <a:ln w="9525" cap="flat" cmpd="sng" algn="ctr">
            <a:solidFill>
              <a:srgbClr val="002060"/>
            </a:solidFill>
            <a:prstDash val="solid"/>
          </a:ln>
          <a:effectLs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400" dirty="0">
                <a:solidFill>
                  <a:schemeClr val="tx1"/>
                </a:solidFill>
              </a:rPr>
              <a:t>Ausgabe</a:t>
            </a:r>
            <a:br>
              <a:rPr lang="de-DE" sz="1400" dirty="0">
                <a:solidFill>
                  <a:schemeClr val="tx1"/>
                </a:solidFill>
              </a:rPr>
            </a:br>
            <a:r>
              <a:rPr lang="de-DE" sz="1400" dirty="0">
                <a:solidFill>
                  <a:schemeClr val="tx1"/>
                </a:solidFill>
              </a:rPr>
              <a:t>Parameter</a:t>
            </a:r>
          </a:p>
        </p:txBody>
      </p:sp>
      <p:sp>
        <p:nvSpPr>
          <p:cNvPr id="10" name="Abgerundetes Rechteck 9"/>
          <p:cNvSpPr/>
          <p:nvPr/>
        </p:nvSpPr>
        <p:spPr>
          <a:xfrm>
            <a:off x="8721694" y="4191116"/>
            <a:ext cx="1756036" cy="1224136"/>
          </a:xfrm>
          <a:prstGeom prst="roundRect">
            <a:avLst/>
          </a:prstGeom>
          <a:noFill/>
          <a:ln w="9525" cap="flat" cmpd="sng" algn="ctr">
            <a:solidFill>
              <a:srgbClr val="002060"/>
            </a:solidFill>
            <a:prstDash val="solid"/>
          </a:ln>
          <a:effectLs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solidFill>
                <a:schemeClr val="tx1"/>
              </a:solidFill>
            </a:endParaRPr>
          </a:p>
        </p:txBody>
      </p:sp>
      <p:sp>
        <p:nvSpPr>
          <p:cNvPr id="11" name="Rechteck 10"/>
          <p:cNvSpPr/>
          <p:nvPr/>
        </p:nvSpPr>
        <p:spPr>
          <a:xfrm>
            <a:off x="7134244" y="3695244"/>
            <a:ext cx="1079142" cy="369332"/>
          </a:xfrm>
          <a:prstGeom prst="rect">
            <a:avLst/>
          </a:prstGeom>
        </p:spPr>
        <p:txBody>
          <a:bodyPr wrap="none">
            <a:spAutoFit/>
          </a:bodyPr>
          <a:lstStyle/>
          <a:p>
            <a:pPr algn="ctr"/>
            <a:r>
              <a:rPr lang="de-DE" dirty="0"/>
              <a:t>Aktivität</a:t>
            </a:r>
          </a:p>
        </p:txBody>
      </p:sp>
      <p:sp>
        <p:nvSpPr>
          <p:cNvPr id="12" name="Rechteck 11"/>
          <p:cNvSpPr/>
          <p:nvPr/>
        </p:nvSpPr>
        <p:spPr>
          <a:xfrm>
            <a:off x="9100727" y="5462258"/>
            <a:ext cx="845103" cy="369332"/>
          </a:xfrm>
          <a:prstGeom prst="rect">
            <a:avLst/>
          </a:prstGeom>
        </p:spPr>
        <p:txBody>
          <a:bodyPr wrap="none">
            <a:spAutoFit/>
          </a:bodyPr>
          <a:lstStyle/>
          <a:p>
            <a:pPr algn="ctr"/>
            <a:r>
              <a:rPr lang="de-DE" dirty="0"/>
              <a:t>Aktion</a:t>
            </a:r>
          </a:p>
        </p:txBody>
      </p:sp>
      <p:sp>
        <p:nvSpPr>
          <p:cNvPr id="13" name="Flussdiagramm: Verbinder 12"/>
          <p:cNvSpPr/>
          <p:nvPr/>
        </p:nvSpPr>
        <p:spPr>
          <a:xfrm>
            <a:off x="7929606" y="4532712"/>
            <a:ext cx="457200" cy="457200"/>
          </a:xfrm>
          <a:prstGeom prst="flowChartConnector">
            <a:avLst/>
          </a:prstGeom>
          <a:solidFill>
            <a:srgbClr val="92D050"/>
          </a:solidFill>
          <a:ln w="9525" cap="flat" cmpd="sng" algn="ctr">
            <a:solidFill>
              <a:srgbClr val="002060"/>
            </a:solidFill>
            <a:prstDash val="solid"/>
          </a:ln>
          <a:effectLs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4" name="Flussdiagramm: Verbinder 13"/>
          <p:cNvSpPr>
            <a:spLocks noChangeAspect="1"/>
          </p:cNvSpPr>
          <p:nvPr/>
        </p:nvSpPr>
        <p:spPr>
          <a:xfrm>
            <a:off x="10944113" y="4626903"/>
            <a:ext cx="300806" cy="300806"/>
          </a:xfrm>
          <a:prstGeom prst="flowChartConnector">
            <a:avLst/>
          </a:prstGeom>
          <a:solidFill>
            <a:srgbClr val="C6092D"/>
          </a:solidFill>
          <a:ln w="9525" cap="flat" cmpd="sng" algn="ctr">
            <a:solidFill>
              <a:srgbClr val="002060"/>
            </a:solidFill>
            <a:prstDash val="solid"/>
          </a:ln>
          <a:effectLs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5" name="Flussdiagramm: Verbinder 14"/>
          <p:cNvSpPr/>
          <p:nvPr/>
        </p:nvSpPr>
        <p:spPr>
          <a:xfrm>
            <a:off x="10812618" y="4479148"/>
            <a:ext cx="573372" cy="583656"/>
          </a:xfrm>
          <a:prstGeom prst="flowChartConnector">
            <a:avLst/>
          </a:prstGeom>
          <a:noFill/>
          <a:ln w="9525" cap="flat" cmpd="sng" algn="ctr">
            <a:solidFill>
              <a:srgbClr val="002060"/>
            </a:solidFill>
            <a:prstDash val="solid"/>
          </a:ln>
          <a:effectLs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cxnSp>
        <p:nvCxnSpPr>
          <p:cNvPr id="16" name="Gerade Verbindung mit Pfeil 15"/>
          <p:cNvCxnSpPr>
            <a:stCxn id="13" idx="6"/>
          </p:cNvCxnSpPr>
          <p:nvPr/>
        </p:nvCxnSpPr>
        <p:spPr>
          <a:xfrm>
            <a:off x="8386806" y="4761312"/>
            <a:ext cx="334888" cy="5868"/>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7" name="Gerade Verbindung mit Pfeil 16"/>
          <p:cNvCxnSpPr/>
          <p:nvPr/>
        </p:nvCxnSpPr>
        <p:spPr>
          <a:xfrm>
            <a:off x="10473861" y="4770976"/>
            <a:ext cx="334888" cy="5868"/>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18" name="Grafik 17">
            <a:extLst>
              <a:ext uri="{FF2B5EF4-FFF2-40B4-BE49-F238E27FC236}">
                <a16:creationId xmlns:a16="http://schemas.microsoft.com/office/drawing/2014/main" id="{BA6FD55A-B8FD-8EC8-52E7-8438438B747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2098934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sz="2400" dirty="0"/>
              <a:t>12.0 Aktivitätsdiagramm</a:t>
            </a:r>
            <a:endParaRPr lang="de-DE" sz="2200" dirty="0"/>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63</a:t>
            </a:fld>
            <a:endParaRPr lang="en-US" dirty="0"/>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p:txBody>
          <a:bodyPr/>
          <a:lstStyle/>
          <a:p>
            <a:pPr>
              <a:buFont typeface="Courier New" panose="02070309020205020404" pitchFamily="49" charset="0"/>
              <a:buChar char="o"/>
            </a:pPr>
            <a:r>
              <a:rPr lang="de-DE" dirty="0"/>
              <a:t>Knoten</a:t>
            </a:r>
          </a:p>
          <a:p>
            <a:pPr marL="558000" lvl="2">
              <a:lnSpc>
                <a:spcPct val="100000"/>
              </a:lnSpc>
              <a:spcBef>
                <a:spcPts val="500"/>
              </a:spcBef>
              <a:spcAft>
                <a:spcPts val="500"/>
              </a:spcAft>
            </a:pPr>
            <a:r>
              <a:rPr lang="de-DE" dirty="0"/>
              <a:t>Startknoten</a:t>
            </a:r>
          </a:p>
          <a:p>
            <a:pPr marL="558000" lvl="2">
              <a:lnSpc>
                <a:spcPct val="100000"/>
              </a:lnSpc>
              <a:spcBef>
                <a:spcPts val="500"/>
              </a:spcBef>
              <a:spcAft>
                <a:spcPts val="500"/>
              </a:spcAft>
            </a:pPr>
            <a:r>
              <a:rPr lang="de-DE" dirty="0"/>
              <a:t>Endknoten</a:t>
            </a:r>
          </a:p>
          <a:p>
            <a:pPr marL="558000" lvl="2">
              <a:lnSpc>
                <a:spcPct val="100000"/>
              </a:lnSpc>
              <a:spcBef>
                <a:spcPts val="500"/>
              </a:spcBef>
              <a:spcAft>
                <a:spcPts val="500"/>
              </a:spcAft>
            </a:pPr>
            <a:r>
              <a:rPr lang="de-DE" dirty="0"/>
              <a:t>Ablaufende </a:t>
            </a:r>
            <a:br>
              <a:rPr lang="de-DE" dirty="0"/>
            </a:br>
            <a:endParaRPr lang="de-DE" dirty="0"/>
          </a:p>
          <a:p>
            <a:pPr marL="0" indent="0">
              <a:buNone/>
            </a:pPr>
            <a:r>
              <a:rPr lang="de-DE" dirty="0"/>
              <a:t>Der Startknoten markiert den Beginn eines Ablaufes.</a:t>
            </a:r>
            <a:br>
              <a:rPr lang="de-DE" dirty="0"/>
            </a:br>
            <a:br>
              <a:rPr lang="de-DE" dirty="0"/>
            </a:br>
            <a:r>
              <a:rPr lang="de-DE" dirty="0"/>
              <a:t>Der Endknoten markiert das Ende eines Ablaufes.</a:t>
            </a:r>
            <a:br>
              <a:rPr lang="de-DE" dirty="0"/>
            </a:br>
            <a:br>
              <a:rPr lang="de-DE" dirty="0"/>
            </a:br>
            <a:r>
              <a:rPr lang="de-DE" dirty="0"/>
              <a:t>Das Ablaufende markiert das Ende eines Zweiges.	</a:t>
            </a:r>
          </a:p>
          <a:p>
            <a:endParaRPr lang="de-DE" dirty="0"/>
          </a:p>
        </p:txBody>
      </p:sp>
      <p:pic>
        <p:nvPicPr>
          <p:cNvPr id="7" name="Grafik 6"/>
          <p:cNvPicPr>
            <a:picLocks noChangeAspect="1"/>
          </p:cNvPicPr>
          <p:nvPr/>
        </p:nvPicPr>
        <p:blipFill>
          <a:blip r:embed="rId3"/>
          <a:stretch>
            <a:fillRect/>
          </a:stretch>
        </p:blipFill>
        <p:spPr>
          <a:xfrm>
            <a:off x="2982626" y="2464283"/>
            <a:ext cx="731489" cy="1268909"/>
          </a:xfrm>
          <a:prstGeom prst="rect">
            <a:avLst/>
          </a:prstGeom>
        </p:spPr>
      </p:pic>
      <p:sp>
        <p:nvSpPr>
          <p:cNvPr id="8" name="Textplatzhalter 5">
            <a:extLst>
              <a:ext uri="{FF2B5EF4-FFF2-40B4-BE49-F238E27FC236}">
                <a16:creationId xmlns:a16="http://schemas.microsoft.com/office/drawing/2014/main" id="{9DC0E7C0-ECFE-49E1-BDD4-7991BC69F135}"/>
              </a:ext>
            </a:extLst>
          </p:cNvPr>
          <p:cNvSpPr txBox="1">
            <a:spLocks/>
          </p:cNvSpPr>
          <p:nvPr/>
        </p:nvSpPr>
        <p:spPr>
          <a:xfrm>
            <a:off x="6897262" y="2216836"/>
            <a:ext cx="4568825" cy="3692525"/>
          </a:xfrm>
          <a:prstGeom prst="rect">
            <a:avLst/>
          </a:prstGeom>
        </p:spPr>
        <p:txBody>
          <a:bodyPr vert="horz" lIns="0" tIns="0" rIns="0" bIns="180000" rtlCol="0">
            <a:noAutofit/>
          </a:bodyPr>
          <a:lstStyle>
            <a:lvl1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1pPr>
            <a:lvl2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2pPr>
            <a:lvl3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3pPr>
            <a:lvl4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4pPr>
            <a:lvl5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r>
              <a:rPr lang="de-DE" dirty="0"/>
              <a:t>Kanten</a:t>
            </a:r>
          </a:p>
          <a:p>
            <a:endParaRPr lang="de-DE" dirty="0"/>
          </a:p>
          <a:p>
            <a:endParaRPr lang="de-DE" dirty="0"/>
          </a:p>
          <a:p>
            <a:endParaRPr lang="de-DE" dirty="0"/>
          </a:p>
          <a:p>
            <a:pPr marL="0" indent="0">
              <a:buNone/>
            </a:pPr>
            <a:endParaRPr lang="de-DE" dirty="0"/>
          </a:p>
          <a:p>
            <a:pPr marL="0" indent="0">
              <a:buNone/>
            </a:pPr>
            <a:r>
              <a:rPr lang="de-DE" dirty="0"/>
              <a:t>Sie dienen der Angabe des Kontrollflusses zwischen den einzelnen Aktionen.</a:t>
            </a:r>
          </a:p>
        </p:txBody>
      </p:sp>
      <p:cxnSp>
        <p:nvCxnSpPr>
          <p:cNvPr id="9" name="Gerade Verbindung mit Pfeil 8"/>
          <p:cNvCxnSpPr/>
          <p:nvPr/>
        </p:nvCxnSpPr>
        <p:spPr>
          <a:xfrm>
            <a:off x="7546300" y="3226106"/>
            <a:ext cx="2592288" cy="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10" name="Grafik 9">
            <a:extLst>
              <a:ext uri="{FF2B5EF4-FFF2-40B4-BE49-F238E27FC236}">
                <a16:creationId xmlns:a16="http://schemas.microsoft.com/office/drawing/2014/main" id="{5ED71BD9-2DE9-302B-962E-47C640D58E4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41337532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sz="2400" dirty="0"/>
              <a:t>12.0 Aktivitätsdiagramm</a:t>
            </a:r>
            <a:endParaRPr lang="de-DE" sz="2200" dirty="0"/>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64</a:t>
            </a:fld>
            <a:endParaRPr lang="en-US" dirty="0"/>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p:txBody>
          <a:bodyPr/>
          <a:lstStyle/>
          <a:p>
            <a:pPr marL="0" indent="0">
              <a:buNone/>
            </a:pPr>
            <a:r>
              <a:rPr lang="de-DE" sz="2000" dirty="0"/>
              <a:t>Entscheidung/Verzweigung</a:t>
            </a:r>
          </a:p>
          <a:p>
            <a:pPr marL="0" indent="0">
              <a:buNone/>
            </a:pPr>
            <a:r>
              <a:rPr lang="de-DE" dirty="0"/>
              <a:t>Je nachdem, ob die Bedingung A oder die Bedingung B erfüllt ist, wird die Aktion A oder die Aktion B ausgeführt.</a:t>
            </a:r>
          </a:p>
          <a:p>
            <a:endParaRPr lang="de-DE" dirty="0"/>
          </a:p>
        </p:txBody>
      </p:sp>
      <p:pic>
        <p:nvPicPr>
          <p:cNvPr id="7" name="Grafik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7634" y="2159971"/>
            <a:ext cx="3403551" cy="2158803"/>
          </a:xfrm>
          <a:prstGeom prst="rect">
            <a:avLst/>
          </a:prstGeom>
        </p:spPr>
      </p:pic>
      <p:sp>
        <p:nvSpPr>
          <p:cNvPr id="15" name="Rechteck 14"/>
          <p:cNvSpPr/>
          <p:nvPr/>
        </p:nvSpPr>
        <p:spPr>
          <a:xfrm>
            <a:off x="8291411" y="6068628"/>
            <a:ext cx="1398203" cy="369332"/>
          </a:xfrm>
          <a:prstGeom prst="rect">
            <a:avLst/>
          </a:prstGeom>
        </p:spPr>
        <p:txBody>
          <a:bodyPr wrap="none">
            <a:spAutoFit/>
          </a:bodyPr>
          <a:lstStyle/>
          <a:p>
            <a:r>
              <a:rPr lang="de-DE" dirty="0"/>
              <a:t> Alternative</a:t>
            </a:r>
          </a:p>
        </p:txBody>
      </p:sp>
      <p:sp>
        <p:nvSpPr>
          <p:cNvPr id="16" name="Rechteck 15"/>
          <p:cNvSpPr/>
          <p:nvPr/>
        </p:nvSpPr>
        <p:spPr>
          <a:xfrm>
            <a:off x="5268034" y="2061373"/>
            <a:ext cx="3677481" cy="2350157"/>
          </a:xfrm>
          <a:prstGeom prst="rect">
            <a:avLst/>
          </a:prstGeom>
          <a:noFill/>
          <a:ln w="9525" cap="flat" cmpd="sng" algn="ctr">
            <a:solidFill>
              <a:srgbClr val="002060"/>
            </a:solidFill>
            <a:prstDash val="solid"/>
          </a:ln>
          <a:effectLs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4" name="Rechteck 13"/>
          <p:cNvSpPr/>
          <p:nvPr/>
        </p:nvSpPr>
        <p:spPr>
          <a:xfrm>
            <a:off x="8445111" y="3882075"/>
            <a:ext cx="3376216" cy="2232248"/>
          </a:xfrm>
          <a:prstGeom prst="rect">
            <a:avLst/>
          </a:prstGeom>
          <a:solidFill>
            <a:schemeClr val="bg1"/>
          </a:solidFill>
          <a:ln w="9525" cap="flat" cmpd="sng" algn="ctr">
            <a:solidFill>
              <a:srgbClr val="002060"/>
            </a:solidFill>
            <a:prstDash val="solid"/>
          </a:ln>
          <a:effectLs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grpSp>
        <p:nvGrpSpPr>
          <p:cNvPr id="8" name="Gruppieren 7"/>
          <p:cNvGrpSpPr/>
          <p:nvPr/>
        </p:nvGrpSpPr>
        <p:grpSpPr>
          <a:xfrm>
            <a:off x="8583884" y="4003735"/>
            <a:ext cx="3122380" cy="2016224"/>
            <a:chOff x="5554076" y="1988840"/>
            <a:chExt cx="3122380" cy="2016224"/>
          </a:xfrm>
        </p:grpSpPr>
        <p:sp>
          <p:nvSpPr>
            <p:cNvPr id="9" name="Abgerundetes Rechteck 8"/>
            <p:cNvSpPr/>
            <p:nvPr/>
          </p:nvSpPr>
          <p:spPr>
            <a:xfrm>
              <a:off x="6228184" y="1988840"/>
              <a:ext cx="1368152" cy="576064"/>
            </a:xfrm>
            <a:prstGeom prst="roundRect">
              <a:avLst/>
            </a:prstGeom>
            <a:noFill/>
            <a:ln w="9525" cap="flat" cmpd="sng" algn="ctr">
              <a:solidFill>
                <a:srgbClr val="002060"/>
              </a:solidFill>
              <a:prstDash val="solid"/>
            </a:ln>
            <a:effectLs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600" dirty="0">
                  <a:solidFill>
                    <a:schemeClr val="tx1"/>
                  </a:solidFill>
                </a:rPr>
                <a:t>Aktion</a:t>
              </a:r>
              <a:endParaRPr lang="de-DE" dirty="0">
                <a:solidFill>
                  <a:schemeClr val="tx1"/>
                </a:solidFill>
              </a:endParaRPr>
            </a:p>
          </p:txBody>
        </p:sp>
        <p:sp>
          <p:nvSpPr>
            <p:cNvPr id="10" name="Abgerundetes Rechteck 9"/>
            <p:cNvSpPr/>
            <p:nvPr/>
          </p:nvSpPr>
          <p:spPr>
            <a:xfrm>
              <a:off x="7308304" y="2852936"/>
              <a:ext cx="1368152" cy="576064"/>
            </a:xfrm>
            <a:prstGeom prst="roundRect">
              <a:avLst/>
            </a:prstGeom>
            <a:noFill/>
            <a:ln w="9525" cap="flat" cmpd="sng" algn="ctr">
              <a:solidFill>
                <a:srgbClr val="002060"/>
              </a:solidFill>
              <a:prstDash val="solid"/>
            </a:ln>
            <a:effectLs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600" dirty="0">
                  <a:solidFill>
                    <a:schemeClr val="tx1"/>
                  </a:solidFill>
                </a:rPr>
                <a:t>Aktion A</a:t>
              </a:r>
            </a:p>
          </p:txBody>
        </p:sp>
        <p:sp>
          <p:nvSpPr>
            <p:cNvPr id="11" name="Abgerundetes Rechteck 10"/>
            <p:cNvSpPr/>
            <p:nvPr/>
          </p:nvSpPr>
          <p:spPr>
            <a:xfrm>
              <a:off x="5554076" y="3429000"/>
              <a:ext cx="1368152" cy="576064"/>
            </a:xfrm>
            <a:prstGeom prst="roundRect">
              <a:avLst/>
            </a:prstGeom>
            <a:noFill/>
            <a:ln w="9525" cap="flat" cmpd="sng" algn="ctr">
              <a:solidFill>
                <a:srgbClr val="002060"/>
              </a:solidFill>
              <a:prstDash val="solid"/>
            </a:ln>
            <a:effectLs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600" dirty="0">
                  <a:solidFill>
                    <a:schemeClr val="tx1"/>
                  </a:solidFill>
                </a:rPr>
                <a:t>Aktion B</a:t>
              </a:r>
            </a:p>
          </p:txBody>
        </p:sp>
        <p:cxnSp>
          <p:nvCxnSpPr>
            <p:cNvPr id="12" name="Gerade Verbindung mit Pfeil 11"/>
            <p:cNvCxnSpPr/>
            <p:nvPr/>
          </p:nvCxnSpPr>
          <p:spPr>
            <a:xfrm flipH="1">
              <a:off x="6238152" y="2564904"/>
              <a:ext cx="278064" cy="864096"/>
            </a:xfrm>
            <a:prstGeom prst="straightConnector1">
              <a:avLst/>
            </a:prstGeom>
            <a:ln>
              <a:solidFill>
                <a:srgbClr val="00206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3" name="Gerade Verbindung mit Pfeil 12"/>
            <p:cNvCxnSpPr/>
            <p:nvPr/>
          </p:nvCxnSpPr>
          <p:spPr>
            <a:xfrm>
              <a:off x="7190324" y="2564904"/>
              <a:ext cx="465002" cy="263222"/>
            </a:xfrm>
            <a:prstGeom prst="straightConnector1">
              <a:avLst/>
            </a:prstGeom>
            <a:ln>
              <a:solidFill>
                <a:srgbClr val="002060"/>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pic>
        <p:nvPicPr>
          <p:cNvPr id="17" name="Grafik 16">
            <a:extLst>
              <a:ext uri="{FF2B5EF4-FFF2-40B4-BE49-F238E27FC236}">
                <a16:creationId xmlns:a16="http://schemas.microsoft.com/office/drawing/2014/main" id="{FABA8A51-BC0F-B4B0-0587-E37D7682B05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20005461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sz="2400" dirty="0"/>
              <a:t>12.0 Aktivitätsdiagramm</a:t>
            </a:r>
            <a:endParaRPr lang="de-DE" sz="2200" dirty="0"/>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65</a:t>
            </a:fld>
            <a:endParaRPr lang="en-US" dirty="0"/>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p:txBody>
          <a:bodyPr/>
          <a:lstStyle/>
          <a:p>
            <a:pPr marL="0" indent="0">
              <a:buNone/>
            </a:pPr>
            <a:r>
              <a:rPr lang="de-DE" sz="2000" dirty="0"/>
              <a:t>Zusammenführen</a:t>
            </a:r>
            <a:endParaRPr lang="de-DE" dirty="0"/>
          </a:p>
          <a:p>
            <a:pPr marL="0" indent="0">
              <a:buNone/>
            </a:pPr>
            <a:r>
              <a:rPr lang="de-DE" dirty="0"/>
              <a:t>Nach dem Ende der Aktion A oder der Aktion B wird die Aktion C ausgeführt.</a:t>
            </a:r>
          </a:p>
          <a:p>
            <a:endParaRPr lang="de-DE" dirty="0"/>
          </a:p>
          <a:p>
            <a:pPr marL="0" indent="0">
              <a:buNone/>
            </a:pPr>
            <a:endParaRPr lang="de-DE" dirty="0"/>
          </a:p>
        </p:txBody>
      </p:sp>
      <p:sp>
        <p:nvSpPr>
          <p:cNvPr id="16" name="Rechteck 15"/>
          <p:cNvSpPr/>
          <p:nvPr/>
        </p:nvSpPr>
        <p:spPr>
          <a:xfrm>
            <a:off x="5813954" y="2061373"/>
            <a:ext cx="4790366" cy="3179367"/>
          </a:xfrm>
          <a:prstGeom prst="rect">
            <a:avLst/>
          </a:prstGeom>
          <a:noFill/>
          <a:ln w="9525" cap="flat" cmpd="sng" algn="ctr">
            <a:solidFill>
              <a:srgbClr val="002060"/>
            </a:solidFill>
            <a:prstDash val="solid"/>
          </a:ln>
          <a:effectLs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17" name="Grafik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3860" y="2344807"/>
            <a:ext cx="4118843" cy="2612497"/>
          </a:xfrm>
          <a:prstGeom prst="rect">
            <a:avLst/>
          </a:prstGeom>
        </p:spPr>
      </p:pic>
      <p:pic>
        <p:nvPicPr>
          <p:cNvPr id="7" name="Grafik 6">
            <a:extLst>
              <a:ext uri="{FF2B5EF4-FFF2-40B4-BE49-F238E27FC236}">
                <a16:creationId xmlns:a16="http://schemas.microsoft.com/office/drawing/2014/main" id="{0831D873-FE19-4879-1326-5345E6C6EED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25063858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sz="2400" dirty="0"/>
              <a:t>12.0 Aktivitätsdiagramm</a:t>
            </a:r>
            <a:endParaRPr lang="de-DE" sz="2200" dirty="0"/>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66</a:t>
            </a:fld>
            <a:endParaRPr lang="en-US" dirty="0"/>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p:txBody>
          <a:bodyPr/>
          <a:lstStyle/>
          <a:p>
            <a:pPr marL="0" indent="0">
              <a:buNone/>
            </a:pPr>
            <a:r>
              <a:rPr lang="de-DE" sz="2000" dirty="0"/>
              <a:t>Fork-Aufspaltung</a:t>
            </a:r>
          </a:p>
          <a:p>
            <a:pPr marL="0" indent="0">
              <a:buNone/>
            </a:pPr>
            <a:r>
              <a:rPr lang="de-DE" dirty="0"/>
              <a:t>Nach dem Ende einer Aktion werden mehrere Aktionen gleichzeitig begonnen und parallel ausgeführt.</a:t>
            </a:r>
          </a:p>
          <a:p>
            <a:pPr marL="0" indent="0">
              <a:buNone/>
            </a:pPr>
            <a:endParaRPr lang="de-DE" dirty="0"/>
          </a:p>
          <a:p>
            <a:endParaRPr lang="de-DE" dirty="0"/>
          </a:p>
          <a:p>
            <a:pPr marL="0" indent="0">
              <a:buNone/>
            </a:pPr>
            <a:endParaRPr lang="de-DE" dirty="0"/>
          </a:p>
        </p:txBody>
      </p:sp>
      <p:sp>
        <p:nvSpPr>
          <p:cNvPr id="16" name="Rechteck 15"/>
          <p:cNvSpPr/>
          <p:nvPr/>
        </p:nvSpPr>
        <p:spPr>
          <a:xfrm>
            <a:off x="5813954" y="2061373"/>
            <a:ext cx="4790366" cy="3179367"/>
          </a:xfrm>
          <a:prstGeom prst="rect">
            <a:avLst/>
          </a:prstGeom>
          <a:noFill/>
          <a:ln w="9525" cap="flat" cmpd="sng" algn="ctr">
            <a:solidFill>
              <a:srgbClr val="002060"/>
            </a:solidFill>
            <a:prstDash val="solid"/>
          </a:ln>
          <a:effectLs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10" name="Grafik 9"/>
          <p:cNvPicPr>
            <a:picLocks noChangeAspect="1"/>
          </p:cNvPicPr>
          <p:nvPr/>
        </p:nvPicPr>
        <p:blipFill>
          <a:blip r:embed="rId2"/>
          <a:stretch>
            <a:fillRect/>
          </a:stretch>
        </p:blipFill>
        <p:spPr>
          <a:xfrm>
            <a:off x="5899086" y="2312868"/>
            <a:ext cx="4589091" cy="2368313"/>
          </a:xfrm>
          <a:prstGeom prst="rect">
            <a:avLst/>
          </a:prstGeom>
          <a:ln>
            <a:solidFill>
              <a:srgbClr val="002060"/>
            </a:solidFill>
          </a:ln>
        </p:spPr>
      </p:pic>
      <p:pic>
        <p:nvPicPr>
          <p:cNvPr id="7" name="Grafik 6">
            <a:extLst>
              <a:ext uri="{FF2B5EF4-FFF2-40B4-BE49-F238E27FC236}">
                <a16:creationId xmlns:a16="http://schemas.microsoft.com/office/drawing/2014/main" id="{84E9B80D-8F8B-1695-86CE-01834A46FA6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11279772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12.0 Aktivitätsdiagramm</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67</a:t>
            </a:fld>
            <a:endParaRPr lang="en-US" dirty="0"/>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p:txBody>
          <a:bodyPr/>
          <a:lstStyle/>
          <a:p>
            <a:pPr marL="0" indent="0">
              <a:buNone/>
            </a:pPr>
            <a:r>
              <a:rPr lang="de-DE" sz="2000" dirty="0"/>
              <a:t>Join-Synchronisation</a:t>
            </a:r>
          </a:p>
          <a:p>
            <a:pPr>
              <a:buFont typeface="Courier New" panose="02070309020205020404" pitchFamily="49" charset="0"/>
              <a:buChar char="o"/>
            </a:pPr>
            <a:r>
              <a:rPr lang="de-DE" dirty="0"/>
              <a:t>Nach dem Ende mehrerer Aktionen wird eine Aktion ausgeführt.</a:t>
            </a:r>
          </a:p>
          <a:p>
            <a:pPr>
              <a:buFont typeface="Courier New" panose="02070309020205020404" pitchFamily="49" charset="0"/>
              <a:buChar char="o"/>
            </a:pPr>
            <a:r>
              <a:rPr lang="de-DE" dirty="0"/>
              <a:t>Erst wenn beide Aktionen beendet sind, wird die weitere Aktion ausgeführt.</a:t>
            </a:r>
          </a:p>
          <a:p>
            <a:pPr marL="0" indent="0">
              <a:buNone/>
            </a:pPr>
            <a:endParaRPr lang="de-DE" dirty="0"/>
          </a:p>
          <a:p>
            <a:pPr marL="0" indent="0">
              <a:buNone/>
            </a:pPr>
            <a:endParaRPr lang="de-DE" dirty="0"/>
          </a:p>
          <a:p>
            <a:endParaRPr lang="de-DE" dirty="0"/>
          </a:p>
          <a:p>
            <a:pPr marL="0" indent="0">
              <a:buNone/>
            </a:pPr>
            <a:endParaRPr lang="de-DE" dirty="0"/>
          </a:p>
        </p:txBody>
      </p:sp>
      <p:sp>
        <p:nvSpPr>
          <p:cNvPr id="16" name="Rechteck 15"/>
          <p:cNvSpPr/>
          <p:nvPr/>
        </p:nvSpPr>
        <p:spPr>
          <a:xfrm>
            <a:off x="5813954" y="2061373"/>
            <a:ext cx="4790366" cy="3179367"/>
          </a:xfrm>
          <a:prstGeom prst="rect">
            <a:avLst/>
          </a:prstGeom>
          <a:noFill/>
          <a:ln w="9525" cap="flat" cmpd="sng" algn="ctr">
            <a:solidFill>
              <a:srgbClr val="002060"/>
            </a:solidFill>
            <a:prstDash val="solid"/>
          </a:ln>
          <a:effectLs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11" name="Grafik 10"/>
          <p:cNvPicPr>
            <a:picLocks noChangeAspect="1"/>
          </p:cNvPicPr>
          <p:nvPr/>
        </p:nvPicPr>
        <p:blipFill>
          <a:blip r:embed="rId2"/>
          <a:stretch>
            <a:fillRect/>
          </a:stretch>
        </p:blipFill>
        <p:spPr>
          <a:xfrm>
            <a:off x="5937722" y="2448396"/>
            <a:ext cx="4542830" cy="2183018"/>
          </a:xfrm>
          <a:prstGeom prst="rect">
            <a:avLst/>
          </a:prstGeom>
          <a:ln>
            <a:solidFill>
              <a:srgbClr val="002060"/>
            </a:solidFill>
          </a:ln>
        </p:spPr>
      </p:pic>
      <p:pic>
        <p:nvPicPr>
          <p:cNvPr id="7" name="Grafik 6">
            <a:extLst>
              <a:ext uri="{FF2B5EF4-FFF2-40B4-BE49-F238E27FC236}">
                <a16:creationId xmlns:a16="http://schemas.microsoft.com/office/drawing/2014/main" id="{36A6A702-56FE-F6D6-2DA3-8D7D00C82CD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313374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12.0 Aktivitätsdiagramm</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68</a:t>
            </a:fld>
            <a:endParaRPr lang="en-US" dirty="0"/>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p:txBody>
          <a:bodyPr/>
          <a:lstStyle/>
          <a:p>
            <a:pPr marL="0" indent="0">
              <a:buNone/>
            </a:pPr>
            <a:r>
              <a:rPr lang="de-DE" sz="2000" dirty="0"/>
              <a:t>Partitionen/Swimlanes</a:t>
            </a:r>
          </a:p>
          <a:p>
            <a:pPr marL="0" indent="0">
              <a:buNone/>
            </a:pPr>
            <a:endParaRPr lang="de-DE" dirty="0"/>
          </a:p>
          <a:p>
            <a:pPr marL="0" indent="0">
              <a:buNone/>
            </a:pPr>
            <a:endParaRPr lang="de-DE" dirty="0"/>
          </a:p>
          <a:p>
            <a:endParaRPr lang="de-DE" dirty="0"/>
          </a:p>
          <a:p>
            <a:pPr marL="0" indent="0">
              <a:buNone/>
            </a:pPr>
            <a:endParaRPr lang="de-DE" dirty="0"/>
          </a:p>
        </p:txBody>
      </p:sp>
      <p:pic>
        <p:nvPicPr>
          <p:cNvPr id="10" name="Picture 2" descr="Simple Activity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2693" y="2062864"/>
            <a:ext cx="7121107" cy="4292725"/>
          </a:xfrm>
          <a:prstGeom prst="rect">
            <a:avLst/>
          </a:prstGeom>
          <a:noFill/>
          <a:extLst>
            <a:ext uri="{909E8E84-426E-40DD-AFC4-6F175D3DCCD1}">
              <a14:hiddenFill xmlns:a14="http://schemas.microsoft.com/office/drawing/2010/main">
                <a:solidFill>
                  <a:srgbClr val="FFFFFF"/>
                </a:solidFill>
              </a14:hiddenFill>
            </a:ext>
          </a:extLst>
        </p:spPr>
      </p:pic>
      <p:pic>
        <p:nvPicPr>
          <p:cNvPr id="7" name="Grafik 6">
            <a:extLst>
              <a:ext uri="{FF2B5EF4-FFF2-40B4-BE49-F238E27FC236}">
                <a16:creationId xmlns:a16="http://schemas.microsoft.com/office/drawing/2014/main" id="{45FC9418-E498-8BF0-13C3-707C164005B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32222423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674872" y="2266545"/>
            <a:ext cx="8176545" cy="3553055"/>
          </a:xfrm>
          <a:prstGeom prst="rect">
            <a:avLst/>
          </a:prstGeom>
        </p:spPr>
      </p:pic>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12.0 Aktivitätsdiagramm</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69</a:t>
            </a:fld>
            <a:endParaRPr lang="en-US" dirty="0"/>
          </a:p>
        </p:txBody>
      </p:sp>
      <p:pic>
        <p:nvPicPr>
          <p:cNvPr id="6" name="Grafik 5">
            <a:extLst>
              <a:ext uri="{FF2B5EF4-FFF2-40B4-BE49-F238E27FC236}">
                <a16:creationId xmlns:a16="http://schemas.microsoft.com/office/drawing/2014/main" id="{39CCED3F-B8D0-9878-573C-BA20E46AEF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2115467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1.5 </a:t>
            </a:r>
            <a:r>
              <a:rPr lang="de-DE" dirty="0" err="1"/>
              <a:t>Program</a:t>
            </a:r>
            <a:r>
              <a:rPr lang="de-DE" dirty="0"/>
              <a:t> </a:t>
            </a:r>
            <a:r>
              <a:rPr lang="de-DE" dirty="0" err="1"/>
              <a:t>to</a:t>
            </a:r>
            <a:r>
              <a:rPr lang="de-DE" dirty="0"/>
              <a:t> Interfaces</a:t>
            </a:r>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a:xfrm>
            <a:off x="521468" y="1662909"/>
            <a:ext cx="5574532" cy="361950"/>
          </a:xfrm>
        </p:spPr>
        <p:txBody>
          <a:bodyPr/>
          <a:lstStyle/>
          <a:p>
            <a:r>
              <a:rPr lang="de-DE" dirty="0"/>
              <a:t>Halte Inhalte von Klassen allgemein</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7</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10652944" cy="3692525"/>
          </a:xfrm>
        </p:spPr>
        <p:txBody>
          <a:bodyPr/>
          <a:lstStyle/>
          <a:p>
            <a:r>
              <a:rPr lang="de-DE" dirty="0"/>
              <a:t>Soll eine Klasse ein bestimmte Funktionalität mit verschiedenen Ausprägungen haben,</a:t>
            </a:r>
            <a:br>
              <a:rPr lang="de-DE" dirty="0"/>
            </a:br>
            <a:r>
              <a:rPr lang="de-DE" dirty="0"/>
              <a:t>halte diese Funktionalität allgemein</a:t>
            </a:r>
          </a:p>
          <a:p>
            <a:pPr marL="0" indent="0">
              <a:buNone/>
            </a:pPr>
            <a:endParaRPr lang="de-DE" dirty="0"/>
          </a:p>
          <a:p>
            <a:r>
              <a:rPr lang="de-DE" dirty="0"/>
              <a:t>Beispiel: Ein Fahrzeug kann vorwärts und rückwärts fahren. Realisiere die Fahrtrichtung nicht in der Klasse, sondern halte es allgemein mit fahren. Ob es nun vorwärts oder rückwärts fährt wird an einer anderen Stelle (Bsp.: Interface) geregelt. Kann das Fahrzeug irgendwann auch seitwärts fahren muss man nichts an der Klasse ändern, sondern nur an eben dieser anderen Stelle.</a:t>
            </a:r>
          </a:p>
          <a:p>
            <a:pPr marL="0" indent="0">
              <a:buNone/>
            </a:pPr>
            <a:endParaRPr lang="de-DE" dirty="0"/>
          </a:p>
          <a:p>
            <a:r>
              <a:rPr lang="de-DE" dirty="0"/>
              <a:t>Steigende Komplexität in der Programmierung, sinkende Komplexität in der Klasse</a:t>
            </a:r>
          </a:p>
          <a:p>
            <a:r>
              <a:rPr lang="de-DE" dirty="0"/>
              <a:t>Auflösung von Abhängigkeiten </a:t>
            </a:r>
          </a:p>
        </p:txBody>
      </p:sp>
      <p:pic>
        <p:nvPicPr>
          <p:cNvPr id="7" name="Grafik 6">
            <a:extLst>
              <a:ext uri="{FF2B5EF4-FFF2-40B4-BE49-F238E27FC236}">
                <a16:creationId xmlns:a16="http://schemas.microsoft.com/office/drawing/2014/main" id="{353EA85A-9624-81A3-5521-8C9096E5A71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26692006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12.0 Aktivitätsdiagramm</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70</a:t>
            </a:fld>
            <a:endParaRPr lang="en-US" dirty="0"/>
          </a:p>
        </p:txBody>
      </p:sp>
      <p:pic>
        <p:nvPicPr>
          <p:cNvPr id="7" name="Grafik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660833" y="2024858"/>
            <a:ext cx="8197801" cy="4833142"/>
          </a:xfrm>
          <a:prstGeom prst="rect">
            <a:avLst/>
          </a:prstGeom>
        </p:spPr>
      </p:pic>
      <p:pic>
        <p:nvPicPr>
          <p:cNvPr id="6" name="Grafik 5">
            <a:extLst>
              <a:ext uri="{FF2B5EF4-FFF2-40B4-BE49-F238E27FC236}">
                <a16:creationId xmlns:a16="http://schemas.microsoft.com/office/drawing/2014/main" id="{711B0E2F-728A-30D2-30A2-7D28D99A21B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14820146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12.0 Aktivitätsdiagramm</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71</a:t>
            </a:fld>
            <a:endParaRPr lang="en-US" dirty="0"/>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p:txBody>
          <a:bodyPr/>
          <a:lstStyle/>
          <a:p>
            <a:endParaRPr lang="de-DE" dirty="0"/>
          </a:p>
        </p:txBody>
      </p:sp>
      <p:pic>
        <p:nvPicPr>
          <p:cNvPr id="8" name="Inhaltsplatzhalter 5"/>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52062" y="2204864"/>
            <a:ext cx="8321846" cy="3888432"/>
          </a:xfrm>
          <a:prstGeom prst="rect">
            <a:avLst/>
          </a:prstGeom>
          <a:ln>
            <a:solidFill>
              <a:srgbClr val="003764"/>
            </a:solidFill>
          </a:ln>
        </p:spPr>
      </p:pic>
      <p:pic>
        <p:nvPicPr>
          <p:cNvPr id="7" name="Grafik 6">
            <a:extLst>
              <a:ext uri="{FF2B5EF4-FFF2-40B4-BE49-F238E27FC236}">
                <a16:creationId xmlns:a16="http://schemas.microsoft.com/office/drawing/2014/main" id="{F9FEA143-2D72-14DE-3552-E22912DB074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33453406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pic>
        <p:nvPicPr>
          <p:cNvPr id="8" name="Bildplatzhalter 7"/>
          <p:cNvPicPr>
            <a:picLocks noGrp="1" noChangeAspect="1"/>
          </p:cNvPicPr>
          <p:nvPr>
            <p:ph type="pic" sz="quarter" idx="22"/>
          </p:nvPr>
        </p:nvPicPr>
        <p:blipFill rotWithShape="1">
          <a:blip r:embed="rId2">
            <a:extLst>
              <a:ext uri="{28A0092B-C50C-407E-A947-70E740481C1C}">
                <a14:useLocalDpi xmlns:a14="http://schemas.microsoft.com/office/drawing/2010/main" val="0"/>
              </a:ext>
            </a:extLst>
          </a:blip>
          <a:srcRect t="-8520" b="-8520"/>
          <a:stretch/>
        </p:blipFill>
        <p:spPr>
          <a:xfrm>
            <a:off x="5595938" y="1797050"/>
            <a:ext cx="6596062" cy="4586287"/>
          </a:xfrm>
          <a:noFill/>
        </p:spPr>
      </p:pic>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p:txBody>
          <a:bodyPr/>
          <a:lstStyle/>
          <a:p>
            <a:pPr>
              <a:buFont typeface="Courier New" panose="02070309020205020404" pitchFamily="49" charset="0"/>
              <a:buChar char="o"/>
            </a:pPr>
            <a:r>
              <a:rPr lang="de-DE" dirty="0"/>
              <a:t>Der Akteur </a:t>
            </a:r>
            <a:r>
              <a:rPr lang="de-DE" i="1" dirty="0"/>
              <a:t>Kunde der eigenen Bank </a:t>
            </a:r>
            <a:r>
              <a:rPr lang="de-DE" dirty="0"/>
              <a:t>kommuniziert direkt (nicht über die Rolle Kunde) mit dem Anwendungsfall </a:t>
            </a:r>
            <a:r>
              <a:rPr lang="de-DE" i="1" dirty="0"/>
              <a:t>Geld einzahlen</a:t>
            </a:r>
            <a:r>
              <a:rPr lang="de-DE" dirty="0"/>
              <a:t>. </a:t>
            </a:r>
          </a:p>
          <a:p>
            <a:pPr>
              <a:buFont typeface="Courier New" panose="02070309020205020404" pitchFamily="49" charset="0"/>
              <a:buChar char="o"/>
            </a:pPr>
            <a:r>
              <a:rPr lang="de-DE" dirty="0"/>
              <a:t>Der </a:t>
            </a:r>
            <a:r>
              <a:rPr lang="de-DE" i="1" dirty="0"/>
              <a:t>Kunde</a:t>
            </a:r>
            <a:r>
              <a:rPr lang="de-DE" dirty="0"/>
              <a:t> hingegen hat keine Beziehung zu dem Use Case </a:t>
            </a:r>
            <a:r>
              <a:rPr lang="de-DE" i="1" dirty="0"/>
              <a:t>Geld einzahlen </a:t>
            </a:r>
            <a:r>
              <a:rPr lang="de-DE" dirty="0"/>
              <a:t>und darf dies somit auch nicht tun.</a:t>
            </a:r>
          </a:p>
          <a:p>
            <a:pPr marL="0" indent="0">
              <a:buNone/>
            </a:pPr>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a:xfrm>
            <a:off x="521468" y="645114"/>
            <a:ext cx="10921232" cy="439408"/>
          </a:xfrm>
        </p:spPr>
        <p:txBody>
          <a:bodyPr/>
          <a:lstStyle/>
          <a:p>
            <a:r>
              <a:rPr lang="de-DE" dirty="0"/>
              <a:t>13.0 Anwendungsfalldiagramm</a:t>
            </a:r>
            <a:endParaRPr lang="de-DE" sz="2200" dirty="0"/>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72</a:t>
            </a:fld>
            <a:endParaRPr lang="en-US" dirty="0"/>
          </a:p>
        </p:txBody>
      </p:sp>
      <p:pic>
        <p:nvPicPr>
          <p:cNvPr id="7" name="Grafik 6">
            <a:extLst>
              <a:ext uri="{FF2B5EF4-FFF2-40B4-BE49-F238E27FC236}">
                <a16:creationId xmlns:a16="http://schemas.microsoft.com/office/drawing/2014/main" id="{F5533F7C-67A2-8543-88A0-7270E664B55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832600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a:xfrm>
            <a:off x="521468" y="645114"/>
            <a:ext cx="10895832" cy="439408"/>
          </a:xfrm>
        </p:spPr>
        <p:txBody>
          <a:bodyPr/>
          <a:lstStyle/>
          <a:p>
            <a:r>
              <a:rPr lang="de-DE" sz="2400" dirty="0"/>
              <a:t>13.0 Anwendungsfalldiagramm</a:t>
            </a:r>
            <a:endParaRPr lang="de-DE" sz="1800" dirty="0"/>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73</a:t>
            </a:fld>
            <a:endParaRPr lang="en-US" dirty="0"/>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p:txBody>
          <a:bodyPr/>
          <a:lstStyle/>
          <a:p>
            <a:pPr marL="0" indent="0">
              <a:buNone/>
            </a:pPr>
            <a:r>
              <a:rPr lang="de-DE" sz="2000" dirty="0"/>
              <a:t>Notationen von Anwendungsfällen</a:t>
            </a:r>
          </a:p>
          <a:p>
            <a:r>
              <a:rPr lang="de-DE" dirty="0"/>
              <a:t>Akteur: Standard – Strichmännchen</a:t>
            </a:r>
            <a:br>
              <a:rPr lang="de-DE" dirty="0"/>
            </a:br>
            <a:r>
              <a:rPr lang="de-DE" dirty="0"/>
              <a:t>Außerhalb des Systems</a:t>
            </a:r>
          </a:p>
          <a:p>
            <a:endParaRPr lang="de-DE" dirty="0"/>
          </a:p>
          <a:p>
            <a:pPr marL="0" indent="0">
              <a:buNone/>
            </a:pPr>
            <a:br>
              <a:rPr lang="de-DE" dirty="0"/>
            </a:br>
            <a:endParaRPr lang="de-DE" dirty="0"/>
          </a:p>
          <a:p>
            <a:endParaRPr lang="de-DE" dirty="0"/>
          </a:p>
          <a:p>
            <a:r>
              <a:rPr lang="de-DE" dirty="0"/>
              <a:t>Anwendungsfälle: Standard – Ellipse</a:t>
            </a:r>
            <a:br>
              <a:rPr lang="de-DE" dirty="0"/>
            </a:br>
            <a:r>
              <a:rPr lang="de-DE" dirty="0"/>
              <a:t>beschreibt die Aktionen innerhalb des Systems</a:t>
            </a:r>
          </a:p>
          <a:p>
            <a:endParaRPr lang="de-DE" dirty="0"/>
          </a:p>
        </p:txBody>
      </p:sp>
      <p:pic>
        <p:nvPicPr>
          <p:cNvPr id="7" name="Grafik 6">
            <a:extLst>
              <a:ext uri="{FF2B5EF4-FFF2-40B4-BE49-F238E27FC236}">
                <a16:creationId xmlns:a16="http://schemas.microsoft.com/office/drawing/2014/main" id="{6EB57AE5-A6C5-4059-AF7C-9D1B2385D864}"/>
              </a:ext>
            </a:extLst>
          </p:cNvPr>
          <p:cNvPicPr>
            <a:picLocks noChangeAspect="1"/>
          </p:cNvPicPr>
          <p:nvPr/>
        </p:nvPicPr>
        <p:blipFill>
          <a:blip r:embed="rId3"/>
          <a:stretch>
            <a:fillRect/>
          </a:stretch>
        </p:blipFill>
        <p:spPr>
          <a:xfrm>
            <a:off x="6410325" y="2352632"/>
            <a:ext cx="5781675" cy="1333500"/>
          </a:xfrm>
          <a:prstGeom prst="rect">
            <a:avLst/>
          </a:prstGeom>
        </p:spPr>
      </p:pic>
      <p:pic>
        <p:nvPicPr>
          <p:cNvPr id="8" name="Grafik 7">
            <a:extLst>
              <a:ext uri="{FF2B5EF4-FFF2-40B4-BE49-F238E27FC236}">
                <a16:creationId xmlns:a16="http://schemas.microsoft.com/office/drawing/2014/main" id="{2E184F0C-4F8E-49A6-B4E6-3BAB1A18D527}"/>
              </a:ext>
            </a:extLst>
          </p:cNvPr>
          <p:cNvPicPr>
            <a:picLocks noChangeAspect="1"/>
          </p:cNvPicPr>
          <p:nvPr/>
        </p:nvPicPr>
        <p:blipFill>
          <a:blip r:embed="rId4"/>
          <a:stretch>
            <a:fillRect/>
          </a:stretch>
        </p:blipFill>
        <p:spPr>
          <a:xfrm>
            <a:off x="6886575" y="4597186"/>
            <a:ext cx="5305425" cy="1219200"/>
          </a:xfrm>
          <a:prstGeom prst="rect">
            <a:avLst/>
          </a:prstGeom>
        </p:spPr>
      </p:pic>
      <p:sp>
        <p:nvSpPr>
          <p:cNvPr id="9" name="Textfeld 8"/>
          <p:cNvSpPr txBox="1"/>
          <p:nvPr/>
        </p:nvSpPr>
        <p:spPr>
          <a:xfrm>
            <a:off x="8205712" y="2348324"/>
            <a:ext cx="1503947" cy="492542"/>
          </a:xfrm>
          <a:prstGeom prst="rect">
            <a:avLst/>
          </a:prstGeom>
        </p:spPr>
        <p:txBody>
          <a:bodyPr vert="horz" wrap="none" lIns="0" tIns="0" rIns="0" bIns="180000" rtlCol="0">
            <a:noAutofit/>
          </a:bodyPr>
          <a:lstStyle/>
          <a:p>
            <a:pPr algn="ctr" defTabSz="914400" rtl="0" eaLnBrk="1" latinLnBrk="0" hangingPunct="1">
              <a:lnSpc>
                <a:spcPct val="120000"/>
              </a:lnSpc>
              <a:spcBef>
                <a:spcPts val="1000"/>
              </a:spcBef>
              <a:buClr>
                <a:srgbClr val="00B2C9"/>
              </a:buClr>
              <a:buSzPct val="120000"/>
            </a:pPr>
            <a:r>
              <a:rPr lang="de-DE" sz="1200" b="1" i="0" kern="1200" dirty="0">
                <a:solidFill>
                  <a:schemeClr val="tx1">
                    <a:lumMod val="85000"/>
                    <a:lumOff val="15000"/>
                  </a:schemeClr>
                </a:solidFill>
                <a:latin typeface="Calibri" panose="020F0502020204030204" pitchFamily="34" charset="0"/>
                <a:ea typeface="Open Sans" panose="020B0606030504020204" pitchFamily="34" charset="0"/>
                <a:cs typeface="Calibri" panose="020F0502020204030204" pitchFamily="34" charset="0"/>
              </a:rPr>
              <a:t>&lt;&lt;Stereotyp&gt;&gt;</a:t>
            </a:r>
          </a:p>
        </p:txBody>
      </p:sp>
      <p:pic>
        <p:nvPicPr>
          <p:cNvPr id="10" name="Grafik 9">
            <a:extLst>
              <a:ext uri="{FF2B5EF4-FFF2-40B4-BE49-F238E27FC236}">
                <a16:creationId xmlns:a16="http://schemas.microsoft.com/office/drawing/2014/main" id="{F86291F3-BB17-69F8-AE3E-E94E41BF399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4497018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a:xfrm>
            <a:off x="521468" y="645114"/>
            <a:ext cx="11060932" cy="439408"/>
          </a:xfrm>
        </p:spPr>
        <p:txBody>
          <a:bodyPr/>
          <a:lstStyle/>
          <a:p>
            <a:r>
              <a:rPr lang="de-DE" sz="2400" dirty="0"/>
              <a:t>13.0 Anwendungsfalldiagramm</a:t>
            </a:r>
            <a:endParaRPr lang="de-DE" sz="1800" dirty="0"/>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74</a:t>
            </a:fld>
            <a:endParaRPr lang="en-US" dirty="0"/>
          </a:p>
        </p:txBody>
      </p:sp>
      <p:sp>
        <p:nvSpPr>
          <p:cNvPr id="8" name="Inhaltsplatzhalter 2">
            <a:extLst>
              <a:ext uri="{FF2B5EF4-FFF2-40B4-BE49-F238E27FC236}">
                <a16:creationId xmlns:a16="http://schemas.microsoft.com/office/drawing/2014/main" id="{2AE758C0-C0B4-4412-B247-9022D9A3BEEC}"/>
              </a:ext>
            </a:extLst>
          </p:cNvPr>
          <p:cNvSpPr txBox="1">
            <a:spLocks/>
          </p:cNvSpPr>
          <p:nvPr/>
        </p:nvSpPr>
        <p:spPr>
          <a:xfrm>
            <a:off x="609600" y="2074724"/>
            <a:ext cx="10972800" cy="4150585"/>
          </a:xfrm>
          <a:prstGeom prst="rect">
            <a:avLst/>
          </a:prstGeom>
        </p:spPr>
        <p:txBody>
          <a:bodyPr/>
          <a:lstStyle>
            <a:lvl1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1pPr>
            <a:lvl2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2pPr>
            <a:lvl3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3pPr>
            <a:lvl4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4pPr>
            <a:lvl5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b="1" dirty="0">
                <a:solidFill>
                  <a:srgbClr val="003764"/>
                </a:solidFill>
              </a:rPr>
              <a:t>System (System Boundary)		          		Beziehungen</a:t>
            </a:r>
          </a:p>
          <a:p>
            <a:pPr marL="0" indent="0">
              <a:buFont typeface="Arial" panose="020B0604020202020204" pitchFamily="34" charset="0"/>
              <a:buNone/>
            </a:pPr>
            <a:endParaRPr lang="de-DE" b="1" dirty="0">
              <a:solidFill>
                <a:srgbClr val="003764"/>
              </a:solidFill>
            </a:endParaRPr>
          </a:p>
          <a:p>
            <a:pPr marL="0" indent="0">
              <a:buFont typeface="Arial" panose="020B0604020202020204" pitchFamily="34" charset="0"/>
              <a:buNone/>
            </a:pPr>
            <a:endParaRPr lang="de-DE" b="1" dirty="0">
              <a:solidFill>
                <a:srgbClr val="0070C0"/>
              </a:solidFill>
            </a:endParaRPr>
          </a:p>
          <a:p>
            <a:pPr marL="0" indent="0">
              <a:buFont typeface="Arial" panose="020B0604020202020204" pitchFamily="34" charset="0"/>
              <a:buNone/>
            </a:pPr>
            <a:endParaRPr lang="de-DE" b="1" dirty="0">
              <a:solidFill>
                <a:srgbClr val="0070C0"/>
              </a:solidFill>
            </a:endParaRPr>
          </a:p>
          <a:p>
            <a:pPr marL="0" indent="0">
              <a:buFont typeface="Arial" panose="020B0604020202020204" pitchFamily="34" charset="0"/>
              <a:buNone/>
            </a:pPr>
            <a:endParaRPr lang="de-DE" b="1" dirty="0">
              <a:solidFill>
                <a:srgbClr val="0070C0"/>
              </a:solidFill>
            </a:endParaRPr>
          </a:p>
          <a:p>
            <a:pPr marL="0" indent="0">
              <a:buFont typeface="Arial" panose="020B0604020202020204" pitchFamily="34" charset="0"/>
              <a:buNone/>
            </a:pPr>
            <a:r>
              <a:rPr lang="de-DE" b="1" dirty="0">
                <a:solidFill>
                  <a:srgbClr val="003764"/>
                </a:solidFill>
              </a:rPr>
              <a:t>Enthält-Beziehung (Include)			                         Erweiterungsbeziehung (Extend)</a:t>
            </a:r>
          </a:p>
          <a:p>
            <a:pPr marL="0" indent="0">
              <a:buFont typeface="Arial" panose="020B0604020202020204" pitchFamily="34" charset="0"/>
              <a:buNone/>
            </a:pPr>
            <a:endParaRPr lang="de-DE" b="1" dirty="0">
              <a:solidFill>
                <a:srgbClr val="003764"/>
              </a:solidFill>
            </a:endParaRPr>
          </a:p>
          <a:p>
            <a:pPr marL="0" indent="0">
              <a:buFont typeface="Arial" panose="020B0604020202020204" pitchFamily="34" charset="0"/>
              <a:buNone/>
            </a:pPr>
            <a:endParaRPr lang="de-DE" b="1" dirty="0">
              <a:solidFill>
                <a:srgbClr val="0070C0"/>
              </a:solidFill>
            </a:endParaRPr>
          </a:p>
          <a:p>
            <a:pPr marL="0" indent="0">
              <a:buFont typeface="Arial" panose="020B0604020202020204" pitchFamily="34" charset="0"/>
              <a:buNone/>
            </a:pPr>
            <a:endParaRPr lang="de-DE" b="1" dirty="0">
              <a:solidFill>
                <a:srgbClr val="0070C0"/>
              </a:solidFill>
            </a:endParaRPr>
          </a:p>
          <a:p>
            <a:pPr marL="0" indent="0">
              <a:buFont typeface="Arial" panose="020B0604020202020204" pitchFamily="34" charset="0"/>
              <a:buNone/>
            </a:pPr>
            <a:endParaRPr lang="de-DE" b="1" dirty="0">
              <a:solidFill>
                <a:srgbClr val="0070C0"/>
              </a:solidFill>
            </a:endParaRPr>
          </a:p>
        </p:txBody>
      </p:sp>
      <p:pic>
        <p:nvPicPr>
          <p:cNvPr id="9" name="Grafik 8">
            <a:extLst>
              <a:ext uri="{FF2B5EF4-FFF2-40B4-BE49-F238E27FC236}">
                <a16:creationId xmlns:a16="http://schemas.microsoft.com/office/drawing/2014/main" id="{D45E2F65-A15D-4549-A957-CD4E0C71A366}"/>
              </a:ext>
            </a:extLst>
          </p:cNvPr>
          <p:cNvPicPr>
            <a:picLocks noChangeAspect="1"/>
          </p:cNvPicPr>
          <p:nvPr/>
        </p:nvPicPr>
        <p:blipFill>
          <a:blip r:embed="rId3"/>
          <a:stretch>
            <a:fillRect/>
          </a:stretch>
        </p:blipFill>
        <p:spPr>
          <a:xfrm>
            <a:off x="1136070" y="2407411"/>
            <a:ext cx="2050475" cy="1633429"/>
          </a:xfrm>
          <a:prstGeom prst="rect">
            <a:avLst/>
          </a:prstGeom>
        </p:spPr>
      </p:pic>
      <p:pic>
        <p:nvPicPr>
          <p:cNvPr id="10" name="Grafik 9">
            <a:extLst>
              <a:ext uri="{FF2B5EF4-FFF2-40B4-BE49-F238E27FC236}">
                <a16:creationId xmlns:a16="http://schemas.microsoft.com/office/drawing/2014/main" id="{0CF3BD22-E55C-4F12-BE82-A3EBA5E0F272}"/>
              </a:ext>
            </a:extLst>
          </p:cNvPr>
          <p:cNvPicPr>
            <a:picLocks noChangeAspect="1"/>
          </p:cNvPicPr>
          <p:nvPr/>
        </p:nvPicPr>
        <p:blipFill>
          <a:blip r:embed="rId4"/>
          <a:stretch>
            <a:fillRect/>
          </a:stretch>
        </p:blipFill>
        <p:spPr>
          <a:xfrm>
            <a:off x="5969000" y="2429926"/>
            <a:ext cx="4248150" cy="1371600"/>
          </a:xfrm>
          <a:prstGeom prst="rect">
            <a:avLst/>
          </a:prstGeom>
        </p:spPr>
      </p:pic>
      <p:pic>
        <p:nvPicPr>
          <p:cNvPr id="11" name="Grafik 10">
            <a:extLst>
              <a:ext uri="{FF2B5EF4-FFF2-40B4-BE49-F238E27FC236}">
                <a16:creationId xmlns:a16="http://schemas.microsoft.com/office/drawing/2014/main" id="{912CEA2A-6F58-4E46-A1A1-EC5E501B79AE}"/>
              </a:ext>
            </a:extLst>
          </p:cNvPr>
          <p:cNvPicPr>
            <a:picLocks noChangeAspect="1"/>
          </p:cNvPicPr>
          <p:nvPr/>
        </p:nvPicPr>
        <p:blipFill>
          <a:blip r:embed="rId5"/>
          <a:stretch>
            <a:fillRect/>
          </a:stretch>
        </p:blipFill>
        <p:spPr>
          <a:xfrm>
            <a:off x="422275" y="4696341"/>
            <a:ext cx="5114925" cy="1200150"/>
          </a:xfrm>
          <a:prstGeom prst="rect">
            <a:avLst/>
          </a:prstGeom>
        </p:spPr>
      </p:pic>
      <p:pic>
        <p:nvPicPr>
          <p:cNvPr id="12" name="Grafik 11">
            <a:extLst>
              <a:ext uri="{FF2B5EF4-FFF2-40B4-BE49-F238E27FC236}">
                <a16:creationId xmlns:a16="http://schemas.microsoft.com/office/drawing/2014/main" id="{B9EBB05A-85FD-4BA2-B8B8-5B0B6795BD5F}"/>
              </a:ext>
            </a:extLst>
          </p:cNvPr>
          <p:cNvPicPr>
            <a:picLocks noChangeAspect="1"/>
          </p:cNvPicPr>
          <p:nvPr/>
        </p:nvPicPr>
        <p:blipFill>
          <a:blip r:embed="rId6"/>
          <a:stretch>
            <a:fillRect/>
          </a:stretch>
        </p:blipFill>
        <p:spPr>
          <a:xfrm>
            <a:off x="6096000" y="4645541"/>
            <a:ext cx="5114925" cy="1123950"/>
          </a:xfrm>
          <a:prstGeom prst="rect">
            <a:avLst/>
          </a:prstGeom>
        </p:spPr>
      </p:pic>
      <p:cxnSp>
        <p:nvCxnSpPr>
          <p:cNvPr id="13" name="Gerader Verbinder 12">
            <a:extLst>
              <a:ext uri="{FF2B5EF4-FFF2-40B4-BE49-F238E27FC236}">
                <a16:creationId xmlns:a16="http://schemas.microsoft.com/office/drawing/2014/main" id="{A63717A3-C90E-4355-B3E2-5318D1F4A76F}"/>
              </a:ext>
            </a:extLst>
          </p:cNvPr>
          <p:cNvCxnSpPr/>
          <p:nvPr/>
        </p:nvCxnSpPr>
        <p:spPr>
          <a:xfrm>
            <a:off x="609600" y="4042708"/>
            <a:ext cx="109728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0C58B334-BADF-47DF-8CC5-5F0DEFAD4917}"/>
              </a:ext>
            </a:extLst>
          </p:cNvPr>
          <p:cNvCxnSpPr/>
          <p:nvPr/>
        </p:nvCxnSpPr>
        <p:spPr>
          <a:xfrm>
            <a:off x="5740400" y="2156865"/>
            <a:ext cx="0" cy="4364008"/>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pic>
        <p:nvPicPr>
          <p:cNvPr id="6" name="Grafik 5">
            <a:extLst>
              <a:ext uri="{FF2B5EF4-FFF2-40B4-BE49-F238E27FC236}">
                <a16:creationId xmlns:a16="http://schemas.microsoft.com/office/drawing/2014/main" id="{8F3DAFBF-7551-9C44-0F14-30F25B84B9D0}"/>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15608482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pic>
        <p:nvPicPr>
          <p:cNvPr id="9" name="Bildplatzhalter 8"/>
          <p:cNvPicPr>
            <a:picLocks noGrp="1" noChangeAspect="1"/>
          </p:cNvPicPr>
          <p:nvPr>
            <p:ph type="pic" sz="quarter" idx="22"/>
          </p:nvPr>
        </p:nvPicPr>
        <p:blipFill rotWithShape="1">
          <a:blip r:embed="rId3">
            <a:extLst>
              <a:ext uri="{28A0092B-C50C-407E-A947-70E740481C1C}">
                <a14:useLocalDpi xmlns:a14="http://schemas.microsoft.com/office/drawing/2010/main" val="0"/>
              </a:ext>
            </a:extLst>
          </a:blip>
          <a:srcRect l="703" r="2029"/>
          <a:stretch/>
        </p:blipFill>
        <p:spPr>
          <a:xfrm>
            <a:off x="6084000" y="1320800"/>
            <a:ext cx="5544000" cy="4586287"/>
          </a:xfrm>
        </p:spPr>
      </p:pic>
      <p:sp>
        <p:nvSpPr>
          <p:cNvPr id="7" name="Textplatzhalter 6"/>
          <p:cNvSpPr>
            <a:spLocks noGrp="1"/>
          </p:cNvSpPr>
          <p:nvPr>
            <p:ph type="body" sz="quarter" idx="25"/>
          </p:nvPr>
        </p:nvSpPr>
        <p:spPr>
          <a:xfrm>
            <a:off x="521468" y="2214563"/>
            <a:ext cx="4981006" cy="3692525"/>
          </a:xfrm>
        </p:spPr>
        <p:txBody>
          <a:bodyPr/>
          <a:lstStyle/>
          <a:p>
            <a:pPr>
              <a:buFont typeface="Courier New" panose="02070309020205020404" pitchFamily="49" charset="0"/>
              <a:buChar char="o"/>
            </a:pPr>
            <a:r>
              <a:rPr lang="de-DE" dirty="0"/>
              <a:t>Assoziation modelliert in Anwendungsfalldiagrammen eine Beziehung zwischen Akteuren und Anwendungs-fällen.</a:t>
            </a:r>
          </a:p>
          <a:p>
            <a:pPr>
              <a:buFont typeface="Courier New" panose="02070309020205020404" pitchFamily="49" charset="0"/>
              <a:buChar char="o"/>
            </a:pPr>
            <a:r>
              <a:rPr lang="de-DE" dirty="0"/>
              <a:t>Eine gerichtete Assoziation bedeutet, dass nur bspw. durch den Use Case der Akteur aktiviert wird. </a:t>
            </a:r>
          </a:p>
          <a:p>
            <a:pPr>
              <a:buFont typeface="Courier New" panose="02070309020205020404" pitchFamily="49" charset="0"/>
              <a:buChar char="o"/>
            </a:pPr>
            <a:r>
              <a:rPr lang="de-DE" dirty="0"/>
              <a:t>Ungerichtete Assoziationen bedeuten, dass die Kommunikation in beide (bidirektional) Richtungen abläuft.</a:t>
            </a:r>
          </a:p>
          <a:p>
            <a:pPr>
              <a:buFont typeface="Courier New" panose="02070309020205020404" pitchFamily="49" charset="0"/>
              <a:buChar char="o"/>
            </a:pPr>
            <a:r>
              <a:rPr lang="de-DE" dirty="0"/>
              <a:t>Multiplizität drückt die Beziehung genauer aus. </a:t>
            </a:r>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a:xfrm>
            <a:off x="521468" y="645114"/>
            <a:ext cx="10806932" cy="439408"/>
          </a:xfrm>
        </p:spPr>
        <p:txBody>
          <a:bodyPr/>
          <a:lstStyle/>
          <a:p>
            <a:r>
              <a:rPr lang="de-DE" dirty="0"/>
              <a:t>13.0 Anwendungsfalldiagramm</a:t>
            </a:r>
            <a:endParaRPr lang="de-DE" sz="2200" dirty="0"/>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75</a:t>
            </a:fld>
            <a:endParaRPr lang="en-US" dirty="0"/>
          </a:p>
        </p:txBody>
      </p:sp>
      <p:sp>
        <p:nvSpPr>
          <p:cNvPr id="10" name="Textfeld 9"/>
          <p:cNvSpPr txBox="1"/>
          <p:nvPr/>
        </p:nvSpPr>
        <p:spPr>
          <a:xfrm>
            <a:off x="8000994" y="2239140"/>
            <a:ext cx="1503947" cy="492542"/>
          </a:xfrm>
          <a:prstGeom prst="rect">
            <a:avLst/>
          </a:prstGeom>
        </p:spPr>
        <p:txBody>
          <a:bodyPr vert="horz" wrap="none" lIns="0" tIns="0" rIns="0" bIns="180000" rtlCol="0">
            <a:noAutofit/>
          </a:bodyPr>
          <a:lstStyle/>
          <a:p>
            <a:pPr algn="ctr" defTabSz="914400" rtl="0" eaLnBrk="1" latinLnBrk="0" hangingPunct="1">
              <a:lnSpc>
                <a:spcPct val="120000"/>
              </a:lnSpc>
              <a:spcBef>
                <a:spcPts val="1000"/>
              </a:spcBef>
              <a:buClr>
                <a:srgbClr val="00B2C9"/>
              </a:buClr>
              <a:buSzPct val="120000"/>
            </a:pPr>
            <a:r>
              <a:rPr lang="de-DE" sz="1200" b="1" i="0" kern="1200" dirty="0">
                <a:solidFill>
                  <a:schemeClr val="tx1">
                    <a:lumMod val="85000"/>
                    <a:lumOff val="15000"/>
                  </a:schemeClr>
                </a:solidFill>
                <a:latin typeface="Calibri" panose="020F0502020204030204" pitchFamily="34" charset="0"/>
                <a:ea typeface="Open Sans" panose="020B0606030504020204" pitchFamily="34" charset="0"/>
                <a:cs typeface="Calibri" panose="020F0502020204030204" pitchFamily="34" charset="0"/>
              </a:rPr>
              <a:t>Name der </a:t>
            </a:r>
            <a:br>
              <a:rPr lang="de-DE" sz="1200" b="1" i="0" kern="1200" dirty="0">
                <a:solidFill>
                  <a:schemeClr val="tx1">
                    <a:lumMod val="85000"/>
                    <a:lumOff val="15000"/>
                  </a:schemeClr>
                </a:solidFill>
                <a:latin typeface="Calibri" panose="020F0502020204030204" pitchFamily="34" charset="0"/>
                <a:ea typeface="Open Sans" panose="020B0606030504020204" pitchFamily="34" charset="0"/>
                <a:cs typeface="Calibri" panose="020F0502020204030204" pitchFamily="34" charset="0"/>
              </a:rPr>
            </a:br>
            <a:r>
              <a:rPr lang="de-DE" sz="1200" b="1" i="0" kern="1200" dirty="0">
                <a:solidFill>
                  <a:schemeClr val="tx1">
                    <a:lumMod val="85000"/>
                    <a:lumOff val="15000"/>
                  </a:schemeClr>
                </a:solidFill>
                <a:latin typeface="Calibri" panose="020F0502020204030204" pitchFamily="34" charset="0"/>
                <a:ea typeface="Open Sans" panose="020B0606030504020204" pitchFamily="34" charset="0"/>
                <a:cs typeface="Calibri" panose="020F0502020204030204" pitchFamily="34" charset="0"/>
              </a:rPr>
              <a:t>Systemgrenze</a:t>
            </a:r>
          </a:p>
        </p:txBody>
      </p:sp>
      <p:sp>
        <p:nvSpPr>
          <p:cNvPr id="11" name="Textfeld 10"/>
          <p:cNvSpPr txBox="1"/>
          <p:nvPr/>
        </p:nvSpPr>
        <p:spPr>
          <a:xfrm>
            <a:off x="8192238" y="4561632"/>
            <a:ext cx="1503947" cy="251159"/>
          </a:xfrm>
          <a:prstGeom prst="rect">
            <a:avLst/>
          </a:prstGeom>
        </p:spPr>
        <p:txBody>
          <a:bodyPr vert="horz" wrap="none" lIns="0" tIns="0" rIns="0" bIns="180000" rtlCol="0">
            <a:noAutofit/>
          </a:bodyPr>
          <a:lstStyle/>
          <a:p>
            <a:pPr algn="ctr" defTabSz="914400" rtl="0" eaLnBrk="1" latinLnBrk="0" hangingPunct="1">
              <a:lnSpc>
                <a:spcPct val="120000"/>
              </a:lnSpc>
              <a:spcBef>
                <a:spcPts val="1000"/>
              </a:spcBef>
              <a:buClr>
                <a:srgbClr val="00B2C9"/>
              </a:buClr>
              <a:buSzPct val="120000"/>
            </a:pPr>
            <a:r>
              <a:rPr lang="de-DE" sz="1200" b="1" i="0" kern="1200" dirty="0">
                <a:solidFill>
                  <a:schemeClr val="tx1">
                    <a:lumMod val="85000"/>
                    <a:lumOff val="15000"/>
                  </a:schemeClr>
                </a:solidFill>
                <a:latin typeface="Calibri" panose="020F0502020204030204" pitchFamily="34" charset="0"/>
                <a:ea typeface="Open Sans" panose="020B0606030504020204" pitchFamily="34" charset="0"/>
                <a:cs typeface="Calibri" panose="020F0502020204030204" pitchFamily="34" charset="0"/>
              </a:rPr>
              <a:t>Sy</a:t>
            </a:r>
            <a:r>
              <a:rPr lang="de-DE" sz="1200" b="1" dirty="0">
                <a:solidFill>
                  <a:schemeClr val="tx1">
                    <a:lumMod val="85000"/>
                    <a:lumOff val="15000"/>
                  </a:schemeClr>
                </a:solidFill>
                <a:latin typeface="Calibri" panose="020F0502020204030204" pitchFamily="34" charset="0"/>
                <a:ea typeface="Open Sans" panose="020B0606030504020204" pitchFamily="34" charset="0"/>
                <a:cs typeface="Calibri" panose="020F0502020204030204" pitchFamily="34" charset="0"/>
              </a:rPr>
              <a:t>s</a:t>
            </a:r>
            <a:r>
              <a:rPr lang="de-DE" sz="1200" b="1" i="0" kern="1200" dirty="0">
                <a:solidFill>
                  <a:schemeClr val="tx1">
                    <a:lumMod val="85000"/>
                    <a:lumOff val="15000"/>
                  </a:schemeClr>
                </a:solidFill>
                <a:latin typeface="Calibri" panose="020F0502020204030204" pitchFamily="34" charset="0"/>
                <a:ea typeface="Open Sans" panose="020B0606030504020204" pitchFamily="34" charset="0"/>
                <a:cs typeface="Calibri" panose="020F0502020204030204" pitchFamily="34" charset="0"/>
              </a:rPr>
              <a:t>temgrenze</a:t>
            </a:r>
          </a:p>
        </p:txBody>
      </p:sp>
      <p:cxnSp>
        <p:nvCxnSpPr>
          <p:cNvPr id="13" name="Gerade Verbindung mit Pfeil 12"/>
          <p:cNvCxnSpPr/>
          <p:nvPr/>
        </p:nvCxnSpPr>
        <p:spPr>
          <a:xfrm flipH="1" flipV="1">
            <a:off x="8938235" y="4243296"/>
            <a:ext cx="1" cy="312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Gerade Verbindung mit Pfeil 16"/>
          <p:cNvCxnSpPr/>
          <p:nvPr/>
        </p:nvCxnSpPr>
        <p:spPr>
          <a:xfrm rot="10800000" flipH="1" flipV="1">
            <a:off x="8938235" y="2715363"/>
            <a:ext cx="1" cy="312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 name="Grafik 5">
            <a:extLst>
              <a:ext uri="{FF2B5EF4-FFF2-40B4-BE49-F238E27FC236}">
                <a16:creationId xmlns:a16="http://schemas.microsoft.com/office/drawing/2014/main" id="{DB8E345D-F3D8-813A-0990-CCACA98231B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30350224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a:xfrm>
            <a:off x="521468" y="645114"/>
            <a:ext cx="10870432" cy="439408"/>
          </a:xfrm>
        </p:spPr>
        <p:txBody>
          <a:bodyPr/>
          <a:lstStyle/>
          <a:p>
            <a:r>
              <a:rPr lang="de-DE" sz="2400" dirty="0"/>
              <a:t>13.0 Anwendungsfalldiagramm</a:t>
            </a:r>
            <a:endParaRPr lang="de-DE" sz="1800" dirty="0"/>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76</a:t>
            </a:fld>
            <a:endParaRPr lang="en-US" dirty="0"/>
          </a:p>
        </p:txBody>
      </p:sp>
      <p:sp>
        <p:nvSpPr>
          <p:cNvPr id="11" name="Inhaltsplatzhalter 2">
            <a:extLst>
              <a:ext uri="{FF2B5EF4-FFF2-40B4-BE49-F238E27FC236}">
                <a16:creationId xmlns:a16="http://schemas.microsoft.com/office/drawing/2014/main" id="{FB3488B9-0978-4E15-A562-11B37E42F421}"/>
              </a:ext>
            </a:extLst>
          </p:cNvPr>
          <p:cNvSpPr txBox="1">
            <a:spLocks/>
          </p:cNvSpPr>
          <p:nvPr/>
        </p:nvSpPr>
        <p:spPr>
          <a:xfrm>
            <a:off x="609600" y="2083812"/>
            <a:ext cx="10972800" cy="3999354"/>
          </a:xfrm>
          <a:prstGeom prst="rect">
            <a:avLst/>
          </a:prstGeom>
        </p:spPr>
        <p:txBody>
          <a:bodyPr/>
          <a:lstStyle>
            <a:lvl1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1pPr>
            <a:lvl2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2pPr>
            <a:lvl3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3pPr>
            <a:lvl4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4pPr>
            <a:lvl5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b="1" dirty="0">
                <a:solidFill>
                  <a:srgbClr val="0070C0"/>
                </a:solidFill>
              </a:rPr>
              <a:t>				</a:t>
            </a:r>
            <a:r>
              <a:rPr lang="de-DE" sz="2000" b="1" dirty="0">
                <a:solidFill>
                  <a:srgbClr val="003764"/>
                </a:solidFill>
              </a:rPr>
              <a:t>Generalisierung</a:t>
            </a:r>
            <a:r>
              <a:rPr lang="de-DE" sz="1800" b="1" dirty="0">
                <a:solidFill>
                  <a:srgbClr val="003764"/>
                </a:solidFill>
              </a:rPr>
              <a:t> …</a:t>
            </a:r>
            <a:endParaRPr lang="de-DE" b="1" dirty="0">
              <a:solidFill>
                <a:srgbClr val="003764"/>
              </a:solidFill>
            </a:endParaRPr>
          </a:p>
          <a:p>
            <a:endParaRPr lang="de-DE" sz="1800" b="1" dirty="0">
              <a:solidFill>
                <a:srgbClr val="0070C0"/>
              </a:solidFill>
            </a:endParaRPr>
          </a:p>
          <a:p>
            <a:endParaRPr lang="de-DE" sz="1800" b="1" dirty="0">
              <a:solidFill>
                <a:srgbClr val="0070C0"/>
              </a:solidFill>
            </a:endParaRPr>
          </a:p>
          <a:p>
            <a:endParaRPr lang="de-DE" sz="1800" b="1" dirty="0">
              <a:solidFill>
                <a:srgbClr val="0070C0"/>
              </a:solidFill>
            </a:endParaRPr>
          </a:p>
          <a:p>
            <a:endParaRPr lang="de-DE" sz="1800" b="1" dirty="0">
              <a:solidFill>
                <a:srgbClr val="0070C0"/>
              </a:solidFill>
            </a:endParaRPr>
          </a:p>
          <a:p>
            <a:endParaRPr lang="de-DE" sz="1800" b="1" dirty="0">
              <a:solidFill>
                <a:srgbClr val="0070C0"/>
              </a:solidFill>
            </a:endParaRPr>
          </a:p>
          <a:p>
            <a:pPr marL="0" indent="0">
              <a:buFont typeface="Arial" panose="020B0604020202020204" pitchFamily="34" charset="0"/>
              <a:buNone/>
            </a:pPr>
            <a:endParaRPr lang="de-DE" sz="1800" b="1" dirty="0">
              <a:solidFill>
                <a:srgbClr val="003764"/>
              </a:solidFill>
            </a:endParaRPr>
          </a:p>
          <a:p>
            <a:pPr marL="0" indent="0">
              <a:buFont typeface="Arial" panose="020B0604020202020204" pitchFamily="34" charset="0"/>
              <a:buNone/>
            </a:pPr>
            <a:endParaRPr lang="de-DE" sz="900" b="1" dirty="0">
              <a:solidFill>
                <a:srgbClr val="003764"/>
              </a:solidFill>
            </a:endParaRPr>
          </a:p>
          <a:p>
            <a:pPr marL="0" indent="0">
              <a:buFont typeface="Arial" panose="020B0604020202020204" pitchFamily="34" charset="0"/>
              <a:buNone/>
            </a:pPr>
            <a:r>
              <a:rPr lang="de-DE" b="1" dirty="0">
                <a:solidFill>
                  <a:srgbClr val="003764"/>
                </a:solidFill>
              </a:rPr>
              <a:t>… von Use Cases	</a:t>
            </a:r>
            <a:r>
              <a:rPr lang="de-DE" sz="1800" b="1" dirty="0">
                <a:solidFill>
                  <a:srgbClr val="0070C0"/>
                </a:solidFill>
              </a:rPr>
              <a:t>				</a:t>
            </a:r>
            <a:r>
              <a:rPr lang="de-DE" b="1" dirty="0">
                <a:solidFill>
                  <a:srgbClr val="003764"/>
                </a:solidFill>
              </a:rPr>
              <a:t>… von Akteuren</a:t>
            </a:r>
          </a:p>
          <a:p>
            <a:endParaRPr lang="de-DE" sz="1800" dirty="0"/>
          </a:p>
        </p:txBody>
      </p:sp>
      <p:pic>
        <p:nvPicPr>
          <p:cNvPr id="12" name="Grafik 11">
            <a:extLst>
              <a:ext uri="{FF2B5EF4-FFF2-40B4-BE49-F238E27FC236}">
                <a16:creationId xmlns:a16="http://schemas.microsoft.com/office/drawing/2014/main" id="{FC44032F-8E16-4B72-BAAC-A91A34E31AD9}"/>
              </a:ext>
            </a:extLst>
          </p:cNvPr>
          <p:cNvPicPr>
            <a:picLocks noChangeAspect="1"/>
          </p:cNvPicPr>
          <p:nvPr/>
        </p:nvPicPr>
        <p:blipFill>
          <a:blip r:embed="rId3"/>
          <a:stretch>
            <a:fillRect/>
          </a:stretch>
        </p:blipFill>
        <p:spPr>
          <a:xfrm>
            <a:off x="863599" y="2420039"/>
            <a:ext cx="3844976" cy="2314574"/>
          </a:xfrm>
          <a:prstGeom prst="rect">
            <a:avLst/>
          </a:prstGeom>
        </p:spPr>
      </p:pic>
      <p:pic>
        <p:nvPicPr>
          <p:cNvPr id="13" name="Grafik 12">
            <a:extLst>
              <a:ext uri="{FF2B5EF4-FFF2-40B4-BE49-F238E27FC236}">
                <a16:creationId xmlns:a16="http://schemas.microsoft.com/office/drawing/2014/main" id="{10117B3B-61EB-4D59-B3DD-8ECEBDFD9DE5}"/>
              </a:ext>
            </a:extLst>
          </p:cNvPr>
          <p:cNvPicPr>
            <a:picLocks noChangeAspect="1"/>
          </p:cNvPicPr>
          <p:nvPr/>
        </p:nvPicPr>
        <p:blipFill>
          <a:blip r:embed="rId4"/>
          <a:stretch>
            <a:fillRect/>
          </a:stretch>
        </p:blipFill>
        <p:spPr>
          <a:xfrm>
            <a:off x="6926262" y="2266179"/>
            <a:ext cx="3322638" cy="3084456"/>
          </a:xfrm>
          <a:prstGeom prst="rect">
            <a:avLst/>
          </a:prstGeom>
        </p:spPr>
      </p:pic>
      <p:pic>
        <p:nvPicPr>
          <p:cNvPr id="6" name="Grafik 5">
            <a:extLst>
              <a:ext uri="{FF2B5EF4-FFF2-40B4-BE49-F238E27FC236}">
                <a16:creationId xmlns:a16="http://schemas.microsoft.com/office/drawing/2014/main" id="{36AAF1B7-5B0D-9E40-56BC-42B5C6E6140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7917165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pic>
        <p:nvPicPr>
          <p:cNvPr id="16" name="Bildplatzhalter 15"/>
          <p:cNvPicPr>
            <a:picLocks noGrp="1" noChangeAspect="1"/>
          </p:cNvPicPr>
          <p:nvPr>
            <p:ph type="pic" sz="quarter" idx="22"/>
          </p:nvPr>
        </p:nvPicPr>
        <p:blipFill rotWithShape="1">
          <a:blip r:embed="rId3">
            <a:extLst>
              <a:ext uri="{28A0092B-C50C-407E-A947-70E740481C1C}">
                <a14:useLocalDpi xmlns:a14="http://schemas.microsoft.com/office/drawing/2010/main" val="0"/>
              </a:ext>
            </a:extLst>
          </a:blip>
          <a:srcRect l="2135" r="-6267"/>
          <a:stretch/>
        </p:blipFill>
        <p:spPr>
          <a:xfrm>
            <a:off x="6048000" y="1320800"/>
            <a:ext cx="6192000" cy="4586287"/>
          </a:xfrm>
        </p:spPr>
      </p:pic>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a:xfrm>
            <a:off x="521468" y="1662909"/>
            <a:ext cx="6757637" cy="361950"/>
          </a:xfrm>
        </p:spPr>
        <p:txBody>
          <a:bodyPr/>
          <a:lstStyle/>
          <a:p>
            <a:r>
              <a:rPr lang="de-DE" dirty="0"/>
              <a:t>Include</a:t>
            </a:r>
          </a:p>
        </p:txBody>
      </p:sp>
      <p:sp>
        <p:nvSpPr>
          <p:cNvPr id="7" name="Textplatzhalter 6"/>
          <p:cNvSpPr>
            <a:spLocks noGrp="1"/>
          </p:cNvSpPr>
          <p:nvPr>
            <p:ph type="body" sz="quarter" idx="25"/>
          </p:nvPr>
        </p:nvSpPr>
        <p:spPr/>
        <p:txBody>
          <a:bodyPr/>
          <a:lstStyle/>
          <a:p>
            <a:pPr>
              <a:buFont typeface="Courier New" panose="02070309020205020404" pitchFamily="49" charset="0"/>
              <a:buChar char="o"/>
            </a:pPr>
            <a:r>
              <a:rPr lang="de-DE" dirty="0"/>
              <a:t>Eine Include-Beziehung modelliert die </a:t>
            </a:r>
            <a:r>
              <a:rPr lang="de-DE" b="1" dirty="0"/>
              <a:t>unbedingte Einbindung der Funktionalität eines Anwendungsfalls</a:t>
            </a:r>
            <a:r>
              <a:rPr lang="de-DE" dirty="0"/>
              <a:t> in einen anderen Anwendungsfall.</a:t>
            </a:r>
          </a:p>
          <a:p>
            <a:pPr>
              <a:buFont typeface="Courier New" panose="02070309020205020404" pitchFamily="49" charset="0"/>
              <a:buChar char="o"/>
            </a:pPr>
            <a:r>
              <a:rPr lang="de-DE" dirty="0"/>
              <a:t>Ohne den "includierten" Anwendungsfall ist die Anwendung nicht vollständig. Sie gehört zum Basis-Anwendungsfall und </a:t>
            </a:r>
            <a:r>
              <a:rPr lang="de-DE" b="1" dirty="0"/>
              <a:t>muss</a:t>
            </a:r>
            <a:r>
              <a:rPr lang="de-DE" dirty="0"/>
              <a:t> ebenfalls ausgeführt werden.</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a:xfrm>
            <a:off x="521468" y="645114"/>
            <a:ext cx="10997432" cy="439408"/>
          </a:xfrm>
        </p:spPr>
        <p:txBody>
          <a:bodyPr/>
          <a:lstStyle/>
          <a:p>
            <a:r>
              <a:rPr lang="de-DE" dirty="0"/>
              <a:t>13.0 Anwendungsfalldiagramm</a:t>
            </a:r>
            <a:endParaRPr lang="de-DE" sz="2200" dirty="0"/>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77</a:t>
            </a:fld>
            <a:endParaRPr lang="en-US" dirty="0"/>
          </a:p>
        </p:txBody>
      </p:sp>
      <p:pic>
        <p:nvPicPr>
          <p:cNvPr id="6" name="Grafik 5">
            <a:extLst>
              <a:ext uri="{FF2B5EF4-FFF2-40B4-BE49-F238E27FC236}">
                <a16:creationId xmlns:a16="http://schemas.microsoft.com/office/drawing/2014/main" id="{CDF0B9F1-EC62-53EB-5BA6-1FA50E86DB0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2827950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pic>
        <p:nvPicPr>
          <p:cNvPr id="8" name="Bildplatzhalter 7"/>
          <p:cNvPicPr>
            <a:picLocks noGrp="1" noChangeAspect="1"/>
          </p:cNvPicPr>
          <p:nvPr>
            <p:ph type="pic" sz="quarter" idx="22"/>
          </p:nvPr>
        </p:nvPicPr>
        <p:blipFill rotWithShape="1">
          <a:blip r:embed="rId3">
            <a:extLst>
              <a:ext uri="{28A0092B-C50C-407E-A947-70E740481C1C}">
                <a14:useLocalDpi xmlns:a14="http://schemas.microsoft.com/office/drawing/2010/main" val="0"/>
              </a:ext>
            </a:extLst>
          </a:blip>
          <a:srcRect l="785" r="237"/>
          <a:stretch/>
        </p:blipFill>
        <p:spPr>
          <a:xfrm>
            <a:off x="5976000" y="1320800"/>
            <a:ext cx="5868000" cy="4586287"/>
          </a:xfrm>
          <a:noFill/>
        </p:spPr>
      </p:pic>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a:xfrm>
            <a:off x="521468" y="1662909"/>
            <a:ext cx="6757637" cy="361950"/>
          </a:xfrm>
        </p:spPr>
        <p:txBody>
          <a:bodyPr/>
          <a:lstStyle/>
          <a:p>
            <a:r>
              <a:rPr lang="de-DE" dirty="0" err="1"/>
              <a:t>Extend</a:t>
            </a:r>
            <a:endParaRPr lang="de-DE" dirty="0"/>
          </a:p>
        </p:txBody>
      </p:sp>
      <p:sp>
        <p:nvSpPr>
          <p:cNvPr id="7" name="Textplatzhalter 6"/>
          <p:cNvSpPr>
            <a:spLocks noGrp="1"/>
          </p:cNvSpPr>
          <p:nvPr>
            <p:ph type="body" sz="quarter" idx="25"/>
          </p:nvPr>
        </p:nvSpPr>
        <p:spPr>
          <a:xfrm>
            <a:off x="521468" y="2214563"/>
            <a:ext cx="5008475" cy="3692525"/>
          </a:xfrm>
        </p:spPr>
        <p:txBody>
          <a:bodyPr/>
          <a:lstStyle/>
          <a:p>
            <a:pPr>
              <a:buFont typeface="Courier New" panose="02070309020205020404" pitchFamily="49" charset="0"/>
              <a:buChar char="o"/>
            </a:pPr>
            <a:r>
              <a:rPr lang="de-DE" dirty="0"/>
              <a:t>Eine Extend-Beziehung modelliert die </a:t>
            </a:r>
            <a:r>
              <a:rPr lang="de-DE" b="1" dirty="0"/>
              <a:t>bedingte Einbindung der Funktionalität eines Anwendungsfalls</a:t>
            </a:r>
            <a:r>
              <a:rPr lang="de-DE" dirty="0"/>
              <a:t> in einen weiteren Anwendungsfall.</a:t>
            </a:r>
          </a:p>
          <a:p>
            <a:pPr>
              <a:buFont typeface="Courier New" panose="02070309020205020404" pitchFamily="49" charset="0"/>
              <a:buChar char="o"/>
            </a:pPr>
            <a:r>
              <a:rPr lang="de-DE" dirty="0"/>
              <a:t>Der erweiternde Anwendungsfall  kann ausgeführt werden, sofern eine bestimmte Bedingung erfüllt ist. </a:t>
            </a:r>
          </a:p>
          <a:p>
            <a:pPr>
              <a:buFont typeface="Courier New" panose="02070309020205020404" pitchFamily="49" charset="0"/>
              <a:buChar char="o"/>
            </a:pPr>
            <a:r>
              <a:rPr lang="de-DE" dirty="0"/>
              <a:t>Der erweiterte Anwendungsfall ist vom erweiternden unabhängig und kann auch ohne ihn ausgeführt werden.</a:t>
            </a:r>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a:xfrm>
            <a:off x="521468" y="645114"/>
            <a:ext cx="10857732" cy="439408"/>
          </a:xfrm>
        </p:spPr>
        <p:txBody>
          <a:bodyPr/>
          <a:lstStyle/>
          <a:p>
            <a:r>
              <a:rPr lang="de-DE" dirty="0"/>
              <a:t>13.0 Anwendungsfalldiagramm</a:t>
            </a:r>
            <a:endParaRPr lang="de-DE" sz="2200" dirty="0"/>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78</a:t>
            </a:fld>
            <a:endParaRPr lang="en-US" dirty="0"/>
          </a:p>
        </p:txBody>
      </p:sp>
      <p:pic>
        <p:nvPicPr>
          <p:cNvPr id="6" name="Grafik 5">
            <a:extLst>
              <a:ext uri="{FF2B5EF4-FFF2-40B4-BE49-F238E27FC236}">
                <a16:creationId xmlns:a16="http://schemas.microsoft.com/office/drawing/2014/main" id="{476B7A3A-7461-DF46-B38F-AA684775608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18740750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a:xfrm>
            <a:off x="521468" y="645114"/>
            <a:ext cx="10915789" cy="439408"/>
          </a:xfrm>
        </p:spPr>
        <p:txBody>
          <a:bodyPr/>
          <a:lstStyle/>
          <a:p>
            <a:r>
              <a:rPr lang="de-DE" sz="2400" dirty="0"/>
              <a:t>13.0 Anwendungsfalldiagramm</a:t>
            </a:r>
            <a:endParaRPr lang="de-DE" sz="1800" dirty="0"/>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79</a:t>
            </a:fld>
            <a:endParaRPr lang="en-US" dirty="0"/>
          </a:p>
        </p:txBody>
      </p:sp>
      <p:sp>
        <p:nvSpPr>
          <p:cNvPr id="11" name="Inhaltsplatzhalter 2">
            <a:extLst>
              <a:ext uri="{FF2B5EF4-FFF2-40B4-BE49-F238E27FC236}">
                <a16:creationId xmlns:a16="http://schemas.microsoft.com/office/drawing/2014/main" id="{FB3488B9-0978-4E15-A562-11B37E42F421}"/>
              </a:ext>
            </a:extLst>
          </p:cNvPr>
          <p:cNvSpPr txBox="1">
            <a:spLocks/>
          </p:cNvSpPr>
          <p:nvPr/>
        </p:nvSpPr>
        <p:spPr>
          <a:xfrm>
            <a:off x="609600" y="2083812"/>
            <a:ext cx="10972800" cy="3999354"/>
          </a:xfrm>
          <a:prstGeom prst="rect">
            <a:avLst/>
          </a:prstGeom>
          <a:solidFill>
            <a:srgbClr val="4D4D4D"/>
          </a:solidFill>
        </p:spPr>
        <p:txBody>
          <a:bodyPr/>
          <a:lstStyle>
            <a:lvl1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1pPr>
            <a:lvl2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2pPr>
            <a:lvl3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3pPr>
            <a:lvl4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4pPr>
            <a:lvl5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br>
              <a:rPr lang="de-DE" b="1" dirty="0">
                <a:solidFill>
                  <a:srgbClr val="F1F2F2"/>
                </a:solidFill>
              </a:rPr>
            </a:br>
            <a:r>
              <a:rPr lang="de-DE" b="1" dirty="0">
                <a:solidFill>
                  <a:srgbClr val="F1F2F2"/>
                </a:solidFill>
              </a:rPr>
              <a:t>Ausgangssituation:</a:t>
            </a:r>
          </a:p>
          <a:p>
            <a:pPr marL="0" indent="0">
              <a:buFont typeface="Arial" panose="020B0604020202020204" pitchFamily="34" charset="0"/>
              <a:buNone/>
            </a:pPr>
            <a:r>
              <a:rPr lang="de-DE" dirty="0">
                <a:solidFill>
                  <a:srgbClr val="F1F2F2"/>
                </a:solidFill>
              </a:rPr>
              <a:t>Im Rahmen eines Kundenauftrages der Automotik AG soll von der Softwareentwicklungsabteilung</a:t>
            </a:r>
            <a:r>
              <a:rPr lang="de-DE" b="1" dirty="0">
                <a:solidFill>
                  <a:srgbClr val="F1F2F2"/>
                </a:solidFill>
              </a:rPr>
              <a:t> </a:t>
            </a:r>
            <a:r>
              <a:rPr lang="de-DE" dirty="0">
                <a:solidFill>
                  <a:srgbClr val="F1F2F2"/>
                </a:solidFill>
              </a:rPr>
              <a:t>des Systemhauses JIKU eine Software für die Wartung von Maschinen und zur Auswertung von Produktionsdaten entwickelt werden. Dabei soll die Software u.a. auch die Wartungsmitarbeiter bei der Behebung von Fehlern unterstützen. Statistiker der Firma sollen die Software zum Anzeigen und zur statistischen Auswertung von Produktionsdaten nutzen können. </a:t>
            </a:r>
          </a:p>
          <a:p>
            <a:pPr marL="0" indent="0">
              <a:buFont typeface="Arial" panose="020B0604020202020204" pitchFamily="34" charset="0"/>
              <a:buNone/>
            </a:pPr>
            <a:br>
              <a:rPr lang="de-DE" sz="1000" dirty="0">
                <a:solidFill>
                  <a:srgbClr val="F1F2F2"/>
                </a:solidFill>
              </a:rPr>
            </a:br>
            <a:r>
              <a:rPr lang="de-DE" dirty="0">
                <a:solidFill>
                  <a:srgbClr val="F1F2F2"/>
                </a:solidFill>
              </a:rPr>
              <a:t>Um eine hohe Softwarequalität des Programms zu gewährleisten, hat sich das Scrum-Team dazu entschieden, bei der Programmentwicklung einen objektorientierten Ansatz zu verfolgen und zur Implementierung dementsprechend auch eine Programmiersprache zu verwenden, welche diesen Ansatz unterstützt. Bei der Entwicklung der Software soll in allen Phasen die moderne Modellierungssprache UML zum Einsatz kommen.		</a:t>
            </a:r>
          </a:p>
        </p:txBody>
      </p:sp>
      <p:pic>
        <p:nvPicPr>
          <p:cNvPr id="6" name="Grafik 5">
            <a:extLst>
              <a:ext uri="{FF2B5EF4-FFF2-40B4-BE49-F238E27FC236}">
                <a16:creationId xmlns:a16="http://schemas.microsoft.com/office/drawing/2014/main" id="{86C4D431-18AC-5981-9B02-B83777F8495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1916524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1.6 Dependency Inversion Principle</a:t>
            </a:r>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a:xfrm>
            <a:off x="521468" y="1662909"/>
            <a:ext cx="5574532" cy="361950"/>
          </a:xfrm>
        </p:spPr>
        <p:txBody>
          <a:bodyPr/>
          <a:lstStyle/>
          <a:p>
            <a:r>
              <a:rPr lang="de-DE" dirty="0"/>
              <a:t>Fokus auf Gemeinsamkeiten</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8</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10652944" cy="3692525"/>
          </a:xfrm>
        </p:spPr>
        <p:txBody>
          <a:bodyPr/>
          <a:lstStyle/>
          <a:p>
            <a:r>
              <a:rPr lang="de-DE" dirty="0"/>
              <a:t>Ähnlich dem vorangegangenen Prinzip</a:t>
            </a:r>
          </a:p>
          <a:p>
            <a:r>
              <a:rPr lang="de-DE" dirty="0"/>
              <a:t>Konkrete Abhängigkeiten vermeiden, auf Gemeinsamkeiten fokussieren</a:t>
            </a:r>
          </a:p>
          <a:p>
            <a:endParaRPr lang="de-DE" dirty="0"/>
          </a:p>
          <a:p>
            <a:r>
              <a:rPr lang="de-DE" dirty="0"/>
              <a:t>Beispiel: Eine Klasse Telefonverzeichnis soll auf eine Datenbank zugreifen. Verschiedene Datenbankmanagementsysteme haben unterschiedliche Zugriffsvarianten. Die Zugriffsmöglichkeiten bleiben allerdings gleich (lesen, schreiben, ändern). Nutze in der Klasse die, in einem Interface formulierten, Gemeinsamkeiten statt alle Varianten in der Klasse zu definieren. Am Ende hat man die Klasse Telefonverzeichnis, ein Interface der Gemeinsamkeiten und die Klassen ZugriffDBMS1 und Zugriff DBMS2 die abhängig von dem Interface sind. Die Klasse Telefonverzeichnis nutzt nur die Gemeinsamkeiten und ist so nicht abhängig von DBMS1 oder DBMS2. </a:t>
            </a:r>
          </a:p>
          <a:p>
            <a:endParaRPr lang="de-DE" dirty="0"/>
          </a:p>
        </p:txBody>
      </p:sp>
      <p:pic>
        <p:nvPicPr>
          <p:cNvPr id="7" name="Grafik 6">
            <a:extLst>
              <a:ext uri="{FF2B5EF4-FFF2-40B4-BE49-F238E27FC236}">
                <a16:creationId xmlns:a16="http://schemas.microsoft.com/office/drawing/2014/main" id="{B33AF321-F500-2D95-8608-07F88D8D004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25653503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a:xfrm>
            <a:off x="521468" y="645114"/>
            <a:ext cx="11060932" cy="439408"/>
          </a:xfrm>
        </p:spPr>
        <p:txBody>
          <a:bodyPr/>
          <a:lstStyle/>
          <a:p>
            <a:r>
              <a:rPr lang="de-DE" sz="2400" dirty="0"/>
              <a:t>13.0 Anwendungsfalldiagramm</a:t>
            </a:r>
            <a:endParaRPr lang="de-DE" sz="1800" dirty="0"/>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80</a:t>
            </a:fld>
            <a:endParaRPr lang="en-US" dirty="0"/>
          </a:p>
        </p:txBody>
      </p:sp>
      <p:sp>
        <p:nvSpPr>
          <p:cNvPr id="11" name="Inhaltsplatzhalter 2">
            <a:extLst>
              <a:ext uri="{FF2B5EF4-FFF2-40B4-BE49-F238E27FC236}">
                <a16:creationId xmlns:a16="http://schemas.microsoft.com/office/drawing/2014/main" id="{FB3488B9-0978-4E15-A562-11B37E42F421}"/>
              </a:ext>
            </a:extLst>
          </p:cNvPr>
          <p:cNvSpPr txBox="1">
            <a:spLocks/>
          </p:cNvSpPr>
          <p:nvPr/>
        </p:nvSpPr>
        <p:spPr>
          <a:xfrm>
            <a:off x="609600" y="2083812"/>
            <a:ext cx="10972800" cy="3999354"/>
          </a:xfrm>
          <a:prstGeom prst="rect">
            <a:avLst/>
          </a:prstGeom>
          <a:solidFill>
            <a:srgbClr val="4D4D4D"/>
          </a:solidFill>
        </p:spPr>
        <p:txBody>
          <a:bodyPr/>
          <a:lstStyle>
            <a:lvl1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1pPr>
            <a:lvl2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2pPr>
            <a:lvl3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3pPr>
            <a:lvl4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4pPr>
            <a:lvl5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b="1" dirty="0">
                <a:solidFill>
                  <a:srgbClr val="F1F2F2"/>
                </a:solidFill>
              </a:rPr>
              <a:t>Ausgangssituation:</a:t>
            </a:r>
          </a:p>
          <a:p>
            <a:pPr marL="0" indent="0">
              <a:buFont typeface="Arial" panose="020B0604020202020204" pitchFamily="34" charset="0"/>
              <a:buNone/>
            </a:pPr>
            <a:r>
              <a:rPr lang="de-DE" dirty="0">
                <a:solidFill>
                  <a:srgbClr val="F1F2F2"/>
                </a:solidFill>
              </a:rPr>
              <a:t>Im Rahmen eines Kundenauftrages der Automotik AG soll von der Softwareentwicklungsabteilung</a:t>
            </a:r>
            <a:r>
              <a:rPr lang="de-DE" b="1" dirty="0">
                <a:solidFill>
                  <a:srgbClr val="F1F2F2"/>
                </a:solidFill>
              </a:rPr>
              <a:t> </a:t>
            </a:r>
            <a:r>
              <a:rPr lang="de-DE" dirty="0">
                <a:solidFill>
                  <a:srgbClr val="F1F2F2"/>
                </a:solidFill>
              </a:rPr>
              <a:t>des Systemhauses JIKU eine Software für die </a:t>
            </a:r>
            <a:r>
              <a:rPr lang="de-DE" b="1" i="1" u="sng" dirty="0">
                <a:solidFill>
                  <a:srgbClr val="F1F2F2"/>
                </a:solidFill>
              </a:rPr>
              <a:t>Wartung von Maschinen </a:t>
            </a:r>
            <a:r>
              <a:rPr lang="de-DE" dirty="0">
                <a:solidFill>
                  <a:srgbClr val="F1F2F2"/>
                </a:solidFill>
              </a:rPr>
              <a:t>und zur </a:t>
            </a:r>
            <a:r>
              <a:rPr lang="de-DE" b="1" i="1" u="sng" dirty="0">
                <a:solidFill>
                  <a:srgbClr val="F1F2F2"/>
                </a:solidFill>
              </a:rPr>
              <a:t>Auswertung</a:t>
            </a:r>
            <a:r>
              <a:rPr lang="de-DE" b="1" i="1" u="sng" dirty="0">
                <a:solidFill>
                  <a:srgbClr val="000000"/>
                </a:solidFill>
              </a:rPr>
              <a:t> </a:t>
            </a:r>
            <a:r>
              <a:rPr lang="de-DE" dirty="0">
                <a:solidFill>
                  <a:srgbClr val="F1F2F2"/>
                </a:solidFill>
              </a:rPr>
              <a:t>von </a:t>
            </a:r>
            <a:r>
              <a:rPr lang="de-DE" b="1" i="1" u="sng" dirty="0">
                <a:solidFill>
                  <a:srgbClr val="F1F2F2"/>
                </a:solidFill>
              </a:rPr>
              <a:t>Produktionsdaten</a:t>
            </a:r>
            <a:r>
              <a:rPr lang="de-DE" dirty="0">
                <a:solidFill>
                  <a:srgbClr val="F1F2F2"/>
                </a:solidFill>
              </a:rPr>
              <a:t> entwickelt werden. Dabei soll die Software u.a. auch die </a:t>
            </a:r>
            <a:r>
              <a:rPr lang="de-DE" b="1" i="1" u="sng" dirty="0">
                <a:solidFill>
                  <a:srgbClr val="00B2C9"/>
                </a:solidFill>
              </a:rPr>
              <a:t>Wartungsmitarbeiter</a:t>
            </a:r>
            <a:r>
              <a:rPr lang="de-DE" dirty="0">
                <a:solidFill>
                  <a:schemeClr val="tx1">
                    <a:lumMod val="65000"/>
                    <a:lumOff val="35000"/>
                  </a:schemeClr>
                </a:solidFill>
              </a:rPr>
              <a:t> </a:t>
            </a:r>
            <a:r>
              <a:rPr lang="de-DE" dirty="0">
                <a:solidFill>
                  <a:srgbClr val="F1F2F2"/>
                </a:solidFill>
              </a:rPr>
              <a:t>bei der </a:t>
            </a:r>
            <a:r>
              <a:rPr lang="de-DE" b="1" i="1" u="sng" dirty="0">
                <a:solidFill>
                  <a:srgbClr val="F1F2F2"/>
                </a:solidFill>
              </a:rPr>
              <a:t>Behebung von Fehlern unterstützen</a:t>
            </a:r>
            <a:r>
              <a:rPr lang="de-DE" dirty="0">
                <a:solidFill>
                  <a:schemeClr val="tx1">
                    <a:lumMod val="65000"/>
                    <a:lumOff val="35000"/>
                  </a:schemeClr>
                </a:solidFill>
              </a:rPr>
              <a:t>. </a:t>
            </a:r>
            <a:r>
              <a:rPr lang="de-DE" b="1" i="1" u="sng" dirty="0">
                <a:solidFill>
                  <a:srgbClr val="00B2C9"/>
                </a:solidFill>
              </a:rPr>
              <a:t>Statistiker </a:t>
            </a:r>
            <a:r>
              <a:rPr lang="de-DE" dirty="0">
                <a:solidFill>
                  <a:srgbClr val="F1F2F2"/>
                </a:solidFill>
              </a:rPr>
              <a:t>der Firma sollen die Software zum </a:t>
            </a:r>
            <a:r>
              <a:rPr lang="de-DE" b="1" i="1" u="sng" dirty="0">
                <a:solidFill>
                  <a:srgbClr val="F1F2F2"/>
                </a:solidFill>
              </a:rPr>
              <a:t>Anzeigen</a:t>
            </a:r>
            <a:r>
              <a:rPr lang="de-DE" dirty="0">
                <a:solidFill>
                  <a:srgbClr val="F1F2F2"/>
                </a:solidFill>
              </a:rPr>
              <a:t> und zur </a:t>
            </a:r>
            <a:r>
              <a:rPr lang="de-DE" b="1" i="1" u="sng" dirty="0">
                <a:solidFill>
                  <a:srgbClr val="F1F2F2"/>
                </a:solidFill>
              </a:rPr>
              <a:t>statistischen Auswertung</a:t>
            </a:r>
            <a:r>
              <a:rPr lang="de-DE" dirty="0">
                <a:solidFill>
                  <a:srgbClr val="F1F2F2"/>
                </a:solidFill>
              </a:rPr>
              <a:t> von Produktionsdaten nutzen können. </a:t>
            </a:r>
          </a:p>
          <a:p>
            <a:pPr marL="0" indent="0">
              <a:buFont typeface="Arial" panose="020B0604020202020204" pitchFamily="34" charset="0"/>
              <a:buNone/>
            </a:pPr>
            <a:br>
              <a:rPr lang="de-DE" sz="1000" dirty="0">
                <a:solidFill>
                  <a:schemeClr val="tx1">
                    <a:lumMod val="65000"/>
                    <a:lumOff val="35000"/>
                  </a:schemeClr>
                </a:solidFill>
              </a:rPr>
            </a:br>
            <a:r>
              <a:rPr lang="de-DE" dirty="0">
                <a:solidFill>
                  <a:srgbClr val="F1F2F2"/>
                </a:solidFill>
              </a:rPr>
              <a:t>Um eine hohe Softwarequalität des Programms zu gewährleisten, hat sich das Scrum-Team dazu entschieden, bei der Programmentwicklung einen objektorientierten Ansatz zu verfolgen und zur Implementierung dementsprechend auch eine Programmiersprache zu verwenden, welche diesen Ansatz unterstützt. Bei der Entwicklung der Software soll in allen Phasen die moderne Modellierungssprache UML zum Einsatz kommen</a:t>
            </a:r>
            <a:r>
              <a:rPr lang="de-DE" dirty="0">
                <a:solidFill>
                  <a:schemeClr val="tx1">
                    <a:lumMod val="65000"/>
                    <a:lumOff val="35000"/>
                  </a:schemeClr>
                </a:solidFill>
              </a:rPr>
              <a:t>.</a:t>
            </a:r>
          </a:p>
          <a:p>
            <a:pPr marL="0" indent="0">
              <a:buFont typeface="Arial" panose="020B0604020202020204" pitchFamily="34" charset="0"/>
              <a:buNone/>
            </a:pPr>
            <a:r>
              <a:rPr lang="de-DE" b="1" i="1" u="sng" dirty="0">
                <a:solidFill>
                  <a:srgbClr val="00B2C9"/>
                </a:solidFill>
              </a:rPr>
              <a:t>Akteure</a:t>
            </a:r>
            <a:r>
              <a:rPr lang="de-DE" dirty="0">
                <a:solidFill>
                  <a:srgbClr val="00B2C9"/>
                </a:solidFill>
              </a:rPr>
              <a:t>    </a:t>
            </a:r>
            <a:r>
              <a:rPr lang="de-DE" b="1" i="1" u="sng" dirty="0">
                <a:solidFill>
                  <a:srgbClr val="F1F2F2"/>
                </a:solidFill>
              </a:rPr>
              <a:t>Use  Cases?</a:t>
            </a:r>
          </a:p>
        </p:txBody>
      </p:sp>
      <p:pic>
        <p:nvPicPr>
          <p:cNvPr id="6" name="Grafik 5">
            <a:extLst>
              <a:ext uri="{FF2B5EF4-FFF2-40B4-BE49-F238E27FC236}">
                <a16:creationId xmlns:a16="http://schemas.microsoft.com/office/drawing/2014/main" id="{E351E2D3-34D0-3864-3021-0421683AC26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17333085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a:xfrm>
            <a:off x="521468" y="645114"/>
            <a:ext cx="10915789" cy="439408"/>
          </a:xfrm>
        </p:spPr>
        <p:txBody>
          <a:bodyPr/>
          <a:lstStyle/>
          <a:p>
            <a:r>
              <a:rPr lang="de-DE" sz="2400" dirty="0"/>
              <a:t>13.0 Anwendungsfalldiagramm</a:t>
            </a:r>
            <a:endParaRPr lang="de-DE" sz="1800" dirty="0"/>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81</a:t>
            </a:fld>
            <a:endParaRPr lang="en-US" dirty="0"/>
          </a:p>
        </p:txBody>
      </p:sp>
      <p:sp>
        <p:nvSpPr>
          <p:cNvPr id="11" name="Inhaltsplatzhalter 2">
            <a:extLst>
              <a:ext uri="{FF2B5EF4-FFF2-40B4-BE49-F238E27FC236}">
                <a16:creationId xmlns:a16="http://schemas.microsoft.com/office/drawing/2014/main" id="{FB3488B9-0978-4E15-A562-11B37E42F421}"/>
              </a:ext>
            </a:extLst>
          </p:cNvPr>
          <p:cNvSpPr txBox="1">
            <a:spLocks/>
          </p:cNvSpPr>
          <p:nvPr/>
        </p:nvSpPr>
        <p:spPr>
          <a:xfrm>
            <a:off x="609600" y="2083812"/>
            <a:ext cx="10972800" cy="3999354"/>
          </a:xfrm>
          <a:prstGeom prst="rect">
            <a:avLst/>
          </a:prstGeom>
        </p:spPr>
        <p:txBody>
          <a:bodyPr/>
          <a:lstStyle>
            <a:lvl1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1pPr>
            <a:lvl2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2pPr>
            <a:lvl3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3pPr>
            <a:lvl4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4pPr>
            <a:lvl5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de-DE" dirty="0">
                <a:solidFill>
                  <a:schemeClr val="tx1">
                    <a:lumMod val="65000"/>
                    <a:lumOff val="35000"/>
                  </a:schemeClr>
                </a:solidFill>
              </a:rPr>
              <a:t>Mögliche Umsetzung:</a:t>
            </a:r>
          </a:p>
          <a:p>
            <a:pPr marL="0" indent="0">
              <a:buFont typeface="Arial" panose="020B0604020202020204" pitchFamily="34" charset="0"/>
              <a:buNone/>
            </a:pPr>
            <a:r>
              <a:rPr lang="de-DE" sz="2000" dirty="0">
                <a:solidFill>
                  <a:schemeClr val="tx1">
                    <a:lumMod val="65000"/>
                    <a:lumOff val="35000"/>
                  </a:schemeClr>
                </a:solidFill>
              </a:rPr>
              <a:t>Programm: Maschinenverwaltung</a:t>
            </a:r>
          </a:p>
          <a:p>
            <a:pPr marL="0" indent="0">
              <a:buFont typeface="Arial" panose="020B0604020202020204" pitchFamily="34" charset="0"/>
              <a:buNone/>
            </a:pPr>
            <a:r>
              <a:rPr lang="de-DE" b="1" i="1" dirty="0">
                <a:solidFill>
                  <a:srgbClr val="00B2C9"/>
                </a:solidFill>
              </a:rPr>
              <a:t>Wartungsmitarbeiter</a:t>
            </a:r>
            <a:r>
              <a:rPr lang="de-DE" dirty="0">
                <a:solidFill>
                  <a:schemeClr val="tx1">
                    <a:lumMod val="65000"/>
                    <a:lumOff val="35000"/>
                  </a:schemeClr>
                </a:solidFill>
              </a:rPr>
              <a:t> </a:t>
            </a:r>
          </a:p>
          <a:p>
            <a:pPr marL="0" indent="0">
              <a:buNone/>
            </a:pPr>
            <a:r>
              <a:rPr lang="de-DE" i="1" dirty="0">
                <a:solidFill>
                  <a:srgbClr val="000000"/>
                </a:solidFill>
              </a:rPr>
              <a:t>Wartung von Maschinen </a:t>
            </a:r>
            <a:r>
              <a:rPr lang="de-DE" dirty="0">
                <a:solidFill>
                  <a:srgbClr val="000000"/>
                </a:solidFill>
              </a:rPr>
              <a:t>– </a:t>
            </a:r>
            <a:r>
              <a:rPr lang="de-DE" dirty="0">
                <a:solidFill>
                  <a:schemeClr val="tx1">
                    <a:lumMod val="65000"/>
                    <a:lumOff val="35000"/>
                  </a:schemeClr>
                </a:solidFill>
              </a:rPr>
              <a:t>Maschine einschalten/ausschalten</a:t>
            </a:r>
          </a:p>
          <a:p>
            <a:pPr marL="0" indent="0">
              <a:buFont typeface="Arial" panose="020B0604020202020204" pitchFamily="34" charset="0"/>
              <a:buNone/>
            </a:pPr>
            <a:r>
              <a:rPr lang="de-DE" i="1" dirty="0">
                <a:solidFill>
                  <a:srgbClr val="000000"/>
                </a:solidFill>
              </a:rPr>
              <a:t>Behebung von Fehlern unterstützen</a:t>
            </a:r>
            <a:r>
              <a:rPr lang="de-DE" dirty="0">
                <a:solidFill>
                  <a:srgbClr val="000000"/>
                </a:solidFill>
              </a:rPr>
              <a:t> – </a:t>
            </a:r>
            <a:r>
              <a:rPr lang="de-DE" dirty="0">
                <a:solidFill>
                  <a:schemeClr val="tx1">
                    <a:lumMod val="65000"/>
                    <a:lumOff val="35000"/>
                  </a:schemeClr>
                </a:solidFill>
              </a:rPr>
              <a:t>Fehlerdokument ansehen, Dokument drucken </a:t>
            </a:r>
          </a:p>
          <a:p>
            <a:pPr marL="0" indent="0">
              <a:buFont typeface="Arial" panose="020B0604020202020204" pitchFamily="34" charset="0"/>
              <a:buNone/>
            </a:pPr>
            <a:r>
              <a:rPr lang="de-DE" b="1" i="1" dirty="0">
                <a:solidFill>
                  <a:srgbClr val="00B2C9"/>
                </a:solidFill>
              </a:rPr>
              <a:t>Statistiker </a:t>
            </a:r>
          </a:p>
          <a:p>
            <a:pPr marL="0" indent="0">
              <a:buFont typeface="Arial" panose="020B0604020202020204" pitchFamily="34" charset="0"/>
              <a:buNone/>
            </a:pPr>
            <a:r>
              <a:rPr lang="de-DE" i="1" dirty="0">
                <a:solidFill>
                  <a:srgbClr val="000000"/>
                </a:solidFill>
              </a:rPr>
              <a:t>Anzeigen</a:t>
            </a:r>
            <a:r>
              <a:rPr lang="de-DE" b="1" i="1" dirty="0">
                <a:solidFill>
                  <a:srgbClr val="000000"/>
                </a:solidFill>
              </a:rPr>
              <a:t> </a:t>
            </a:r>
            <a:r>
              <a:rPr lang="de-DE" dirty="0">
                <a:solidFill>
                  <a:schemeClr val="tx1">
                    <a:lumMod val="65000"/>
                    <a:lumOff val="35000"/>
                  </a:schemeClr>
                </a:solidFill>
              </a:rPr>
              <a:t> - Produktionsdaten ansehen, Produktionsdaten aktualisieren</a:t>
            </a:r>
          </a:p>
          <a:p>
            <a:pPr marL="0" indent="0">
              <a:buFont typeface="Arial" panose="020B0604020202020204" pitchFamily="34" charset="0"/>
              <a:buNone/>
            </a:pPr>
            <a:r>
              <a:rPr lang="de-DE" i="1" dirty="0">
                <a:solidFill>
                  <a:srgbClr val="000000"/>
                </a:solidFill>
              </a:rPr>
              <a:t>statistischen Auswertung von Produktionsdaten </a:t>
            </a:r>
            <a:r>
              <a:rPr lang="de-DE" dirty="0">
                <a:solidFill>
                  <a:schemeClr val="tx1">
                    <a:lumMod val="65000"/>
                    <a:lumOff val="35000"/>
                  </a:schemeClr>
                </a:solidFill>
              </a:rPr>
              <a:t> - Produktionsdaten auswerten, Dokument drucken</a:t>
            </a:r>
          </a:p>
          <a:p>
            <a:pPr marL="0" indent="0">
              <a:buFont typeface="Arial" panose="020B0604020202020204" pitchFamily="34" charset="0"/>
              <a:buNone/>
            </a:pPr>
            <a:br>
              <a:rPr lang="de-DE" b="1" i="1" dirty="0">
                <a:solidFill>
                  <a:srgbClr val="00B2C9"/>
                </a:solidFill>
              </a:rPr>
            </a:br>
            <a:r>
              <a:rPr lang="de-DE" b="1" i="1" dirty="0">
                <a:solidFill>
                  <a:srgbClr val="00B2C9"/>
                </a:solidFill>
              </a:rPr>
              <a:t>Akteure</a:t>
            </a:r>
            <a:r>
              <a:rPr lang="de-DE" dirty="0">
                <a:solidFill>
                  <a:srgbClr val="00B2C9"/>
                </a:solidFill>
              </a:rPr>
              <a:t>    </a:t>
            </a:r>
            <a:r>
              <a:rPr lang="de-DE" i="1" dirty="0">
                <a:solidFill>
                  <a:srgbClr val="000000"/>
                </a:solidFill>
              </a:rPr>
              <a:t>Use  Cases?</a:t>
            </a:r>
          </a:p>
        </p:txBody>
      </p:sp>
      <p:pic>
        <p:nvPicPr>
          <p:cNvPr id="7" name="Grafik 6">
            <a:extLst>
              <a:ext uri="{FF2B5EF4-FFF2-40B4-BE49-F238E27FC236}">
                <a16:creationId xmlns:a16="http://schemas.microsoft.com/office/drawing/2014/main" id="{D45E2F65-A15D-4549-A957-CD4E0C71A366}"/>
              </a:ext>
            </a:extLst>
          </p:cNvPr>
          <p:cNvPicPr>
            <a:picLocks noChangeAspect="1"/>
          </p:cNvPicPr>
          <p:nvPr/>
        </p:nvPicPr>
        <p:blipFill>
          <a:blip r:embed="rId3"/>
          <a:stretch>
            <a:fillRect/>
          </a:stretch>
        </p:blipFill>
        <p:spPr>
          <a:xfrm>
            <a:off x="9812560" y="2056893"/>
            <a:ext cx="2050475" cy="1633429"/>
          </a:xfrm>
          <a:prstGeom prst="rect">
            <a:avLst/>
          </a:prstGeom>
        </p:spPr>
      </p:pic>
      <p:sp>
        <p:nvSpPr>
          <p:cNvPr id="6" name="Abgerundetes Rechteck 5"/>
          <p:cNvSpPr/>
          <p:nvPr/>
        </p:nvSpPr>
        <p:spPr>
          <a:xfrm>
            <a:off x="521468" y="5712311"/>
            <a:ext cx="2619765" cy="462578"/>
          </a:xfrm>
          <a:prstGeom prst="roundRect">
            <a:avLst/>
          </a:prstGeom>
          <a:noFill/>
          <a:ln>
            <a:solidFill>
              <a:srgbClr val="0037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a:extLst>
              <a:ext uri="{FF2B5EF4-FFF2-40B4-BE49-F238E27FC236}">
                <a16:creationId xmlns:a16="http://schemas.microsoft.com/office/drawing/2014/main" id="{5D7090EA-D5AF-8AE0-1D38-9CB99283190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28375837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a:xfrm>
            <a:off x="521468" y="645114"/>
            <a:ext cx="10944818" cy="439408"/>
          </a:xfrm>
        </p:spPr>
        <p:txBody>
          <a:bodyPr/>
          <a:lstStyle/>
          <a:p>
            <a:r>
              <a:rPr lang="de-DE" sz="2400" dirty="0"/>
              <a:t>13.0 Anwendungsfalldiagramm</a:t>
            </a:r>
            <a:endParaRPr lang="de-DE" sz="1800" dirty="0"/>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82</a:t>
            </a:fld>
            <a:endParaRPr lang="en-US" dirty="0"/>
          </a:p>
        </p:txBody>
      </p:sp>
      <p:sp>
        <p:nvSpPr>
          <p:cNvPr id="11" name="Inhaltsplatzhalter 2">
            <a:extLst>
              <a:ext uri="{FF2B5EF4-FFF2-40B4-BE49-F238E27FC236}">
                <a16:creationId xmlns:a16="http://schemas.microsoft.com/office/drawing/2014/main" id="{FB3488B9-0978-4E15-A562-11B37E42F421}"/>
              </a:ext>
            </a:extLst>
          </p:cNvPr>
          <p:cNvSpPr txBox="1">
            <a:spLocks/>
          </p:cNvSpPr>
          <p:nvPr/>
        </p:nvSpPr>
        <p:spPr>
          <a:xfrm>
            <a:off x="609600" y="2083812"/>
            <a:ext cx="10972800" cy="3999354"/>
          </a:xfrm>
          <a:prstGeom prst="rect">
            <a:avLst/>
          </a:prstGeom>
        </p:spPr>
        <p:txBody>
          <a:bodyPr/>
          <a:lstStyle>
            <a:lvl1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1pPr>
            <a:lvl2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2pPr>
            <a:lvl3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3pPr>
            <a:lvl4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4pPr>
            <a:lvl5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2000" dirty="0">
                <a:solidFill>
                  <a:schemeClr val="tx1">
                    <a:lumMod val="65000"/>
                    <a:lumOff val="35000"/>
                  </a:schemeClr>
                </a:solidFill>
              </a:rPr>
              <a:t>Vorgehen</a:t>
            </a:r>
            <a:r>
              <a:rPr lang="de-DE" b="1" dirty="0">
                <a:solidFill>
                  <a:schemeClr val="tx1">
                    <a:lumMod val="65000"/>
                    <a:lumOff val="35000"/>
                  </a:schemeClr>
                </a:solidFill>
              </a:rPr>
              <a:t>:</a:t>
            </a:r>
          </a:p>
          <a:p>
            <a:pPr>
              <a:buFont typeface="Courier New" panose="02070309020205020404" pitchFamily="49" charset="0"/>
              <a:buChar char="o"/>
            </a:pPr>
            <a:r>
              <a:rPr lang="de-DE" dirty="0">
                <a:solidFill>
                  <a:schemeClr val="tx1">
                    <a:lumMod val="65000"/>
                    <a:lumOff val="35000"/>
                  </a:schemeClr>
                </a:solidFill>
              </a:rPr>
              <a:t>System als Rechteck zeichnen</a:t>
            </a:r>
          </a:p>
          <a:p>
            <a:pPr>
              <a:buFont typeface="Courier New" panose="02070309020205020404" pitchFamily="49" charset="0"/>
              <a:buChar char="o"/>
            </a:pPr>
            <a:r>
              <a:rPr lang="de-DE" dirty="0">
                <a:solidFill>
                  <a:schemeClr val="tx1">
                    <a:lumMod val="65000"/>
                    <a:lumOff val="35000"/>
                  </a:schemeClr>
                </a:solidFill>
              </a:rPr>
              <a:t>Dem System einen Namen geben</a:t>
            </a:r>
          </a:p>
          <a:p>
            <a:pPr>
              <a:buFont typeface="Courier New" panose="02070309020205020404" pitchFamily="49" charset="0"/>
              <a:buChar char="o"/>
            </a:pPr>
            <a:r>
              <a:rPr lang="de-DE" dirty="0">
                <a:solidFill>
                  <a:schemeClr val="tx1">
                    <a:lumMod val="65000"/>
                    <a:lumOff val="35000"/>
                  </a:schemeClr>
                </a:solidFill>
              </a:rPr>
              <a:t>Akteure identifizieren</a:t>
            </a:r>
          </a:p>
          <a:p>
            <a:pPr>
              <a:buFont typeface="Courier New" panose="02070309020205020404" pitchFamily="49" charset="0"/>
              <a:buChar char="o"/>
            </a:pPr>
            <a:r>
              <a:rPr lang="de-DE" dirty="0">
                <a:solidFill>
                  <a:schemeClr val="tx1">
                    <a:lumMod val="65000"/>
                    <a:lumOff val="35000"/>
                  </a:schemeClr>
                </a:solidFill>
              </a:rPr>
              <a:t>Anwendungsfälle identifizieren</a:t>
            </a:r>
          </a:p>
          <a:p>
            <a:pPr>
              <a:buFont typeface="Courier New" panose="02070309020205020404" pitchFamily="49" charset="0"/>
              <a:buChar char="o"/>
            </a:pPr>
            <a:r>
              <a:rPr lang="de-DE" dirty="0">
                <a:solidFill>
                  <a:schemeClr val="tx1">
                    <a:lumMod val="65000"/>
                    <a:lumOff val="35000"/>
                  </a:schemeClr>
                </a:solidFill>
              </a:rPr>
              <a:t>Akteure mit Anwendungsfällen in Beziehung setzen </a:t>
            </a:r>
          </a:p>
          <a:p>
            <a:pPr>
              <a:buFont typeface="Courier New" panose="02070309020205020404" pitchFamily="49" charset="0"/>
              <a:buChar char="o"/>
            </a:pPr>
            <a:r>
              <a:rPr lang="de-DE" dirty="0">
                <a:solidFill>
                  <a:schemeClr val="tx1">
                    <a:lumMod val="65000"/>
                    <a:lumOff val="35000"/>
                  </a:schemeClr>
                </a:solidFill>
              </a:rPr>
              <a:t>Anwendungsfall mit weiterem Anwendungsfall in Beziehung setzen (include, extend)</a:t>
            </a:r>
          </a:p>
          <a:p>
            <a:pPr>
              <a:buFont typeface="Courier New" panose="02070309020205020404" pitchFamily="49" charset="0"/>
              <a:buChar char="o"/>
            </a:pPr>
            <a:endParaRPr lang="de-DE" dirty="0">
              <a:solidFill>
                <a:schemeClr val="tx1">
                  <a:lumMod val="65000"/>
                  <a:lumOff val="35000"/>
                </a:schemeClr>
              </a:solidFill>
            </a:endParaRPr>
          </a:p>
          <a:p>
            <a:pPr marL="0" indent="0">
              <a:buFont typeface="Arial" panose="020B0604020202020204" pitchFamily="34" charset="0"/>
              <a:buNone/>
            </a:pPr>
            <a:r>
              <a:rPr lang="de-DE" dirty="0">
                <a:solidFill>
                  <a:schemeClr val="tx1">
                    <a:lumMod val="65000"/>
                    <a:lumOff val="35000"/>
                  </a:schemeClr>
                </a:solidFill>
              </a:rPr>
              <a:t>		</a:t>
            </a:r>
          </a:p>
        </p:txBody>
      </p:sp>
      <p:pic>
        <p:nvPicPr>
          <p:cNvPr id="7" name="Grafik 6">
            <a:extLst>
              <a:ext uri="{FF2B5EF4-FFF2-40B4-BE49-F238E27FC236}">
                <a16:creationId xmlns:a16="http://schemas.microsoft.com/office/drawing/2014/main" id="{D45E2F65-A15D-4549-A957-CD4E0C71A366}"/>
              </a:ext>
            </a:extLst>
          </p:cNvPr>
          <p:cNvPicPr>
            <a:picLocks noChangeAspect="1"/>
          </p:cNvPicPr>
          <p:nvPr/>
        </p:nvPicPr>
        <p:blipFill>
          <a:blip r:embed="rId3"/>
          <a:stretch>
            <a:fillRect/>
          </a:stretch>
        </p:blipFill>
        <p:spPr>
          <a:xfrm>
            <a:off x="9772537" y="1993763"/>
            <a:ext cx="2050475" cy="1633429"/>
          </a:xfrm>
          <a:prstGeom prst="rect">
            <a:avLst/>
          </a:prstGeom>
        </p:spPr>
      </p:pic>
      <p:pic>
        <p:nvPicPr>
          <p:cNvPr id="6" name="Grafik 5">
            <a:extLst>
              <a:ext uri="{FF2B5EF4-FFF2-40B4-BE49-F238E27FC236}">
                <a16:creationId xmlns:a16="http://schemas.microsoft.com/office/drawing/2014/main" id="{5AA31620-88B0-C937-DFFF-401671D35C5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37678804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7669" y="1499795"/>
            <a:ext cx="6572250" cy="4486275"/>
          </a:xfrm>
          <a:prstGeom prst="rect">
            <a:avLst/>
          </a:prstGeom>
        </p:spPr>
      </p:pic>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a:xfrm>
            <a:off x="521468" y="645114"/>
            <a:ext cx="10859705" cy="439408"/>
          </a:xfrm>
        </p:spPr>
        <p:txBody>
          <a:bodyPr/>
          <a:lstStyle/>
          <a:p>
            <a:r>
              <a:rPr lang="de-DE" sz="2400" dirty="0"/>
              <a:t>13.0 Anwendungsfalldiagramm</a:t>
            </a:r>
            <a:endParaRPr lang="de-DE" sz="1800" dirty="0"/>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83</a:t>
            </a:fld>
            <a:endParaRPr lang="en-US" dirty="0"/>
          </a:p>
        </p:txBody>
      </p:sp>
      <p:sp>
        <p:nvSpPr>
          <p:cNvPr id="11" name="Inhaltsplatzhalter 2">
            <a:extLst>
              <a:ext uri="{FF2B5EF4-FFF2-40B4-BE49-F238E27FC236}">
                <a16:creationId xmlns:a16="http://schemas.microsoft.com/office/drawing/2014/main" id="{FB3488B9-0978-4E15-A562-11B37E42F421}"/>
              </a:ext>
            </a:extLst>
          </p:cNvPr>
          <p:cNvSpPr txBox="1">
            <a:spLocks/>
          </p:cNvSpPr>
          <p:nvPr/>
        </p:nvSpPr>
        <p:spPr>
          <a:xfrm>
            <a:off x="521468" y="2213532"/>
            <a:ext cx="5719534" cy="3999354"/>
          </a:xfrm>
          <a:prstGeom prst="rect">
            <a:avLst/>
          </a:prstGeom>
        </p:spPr>
        <p:txBody>
          <a:bodyPr/>
          <a:lstStyle>
            <a:lvl1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1pPr>
            <a:lvl2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2pPr>
            <a:lvl3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3pPr>
            <a:lvl4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4pPr>
            <a:lvl5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000" dirty="0">
                <a:solidFill>
                  <a:schemeClr val="tx1">
                    <a:lumMod val="65000"/>
                    <a:lumOff val="35000"/>
                  </a:schemeClr>
                </a:solidFill>
              </a:rPr>
              <a:t>Programm: Maschinenverwaltung</a:t>
            </a:r>
          </a:p>
          <a:p>
            <a:pPr marL="0" indent="0">
              <a:buNone/>
            </a:pPr>
            <a:r>
              <a:rPr lang="de-DE" b="1" i="1" dirty="0">
                <a:solidFill>
                  <a:srgbClr val="00B2C9"/>
                </a:solidFill>
              </a:rPr>
              <a:t>Wartungsmitarbeiter</a:t>
            </a:r>
            <a:r>
              <a:rPr lang="de-DE" sz="1400" dirty="0">
                <a:solidFill>
                  <a:schemeClr val="tx1">
                    <a:lumMod val="65000"/>
                    <a:lumOff val="35000"/>
                  </a:schemeClr>
                </a:solidFill>
              </a:rPr>
              <a:t> </a:t>
            </a:r>
          </a:p>
          <a:p>
            <a:pPr marL="0" indent="0">
              <a:buNone/>
            </a:pPr>
            <a:r>
              <a:rPr lang="de-DE" i="1" dirty="0">
                <a:solidFill>
                  <a:srgbClr val="000000"/>
                </a:solidFill>
              </a:rPr>
              <a:t>Wartung von Maschinen </a:t>
            </a:r>
            <a:br>
              <a:rPr lang="de-DE" sz="1400" b="1" i="1" dirty="0">
                <a:solidFill>
                  <a:srgbClr val="000000"/>
                </a:solidFill>
              </a:rPr>
            </a:br>
            <a:r>
              <a:rPr lang="de-DE" sz="1400" dirty="0">
                <a:solidFill>
                  <a:srgbClr val="000000"/>
                </a:solidFill>
              </a:rPr>
              <a:t>– </a:t>
            </a:r>
            <a:r>
              <a:rPr lang="de-DE" sz="1400" dirty="0">
                <a:solidFill>
                  <a:schemeClr val="tx1">
                    <a:lumMod val="65000"/>
                    <a:lumOff val="35000"/>
                  </a:schemeClr>
                </a:solidFill>
              </a:rPr>
              <a:t>Maschine einschalten/ausschalten</a:t>
            </a:r>
          </a:p>
          <a:p>
            <a:pPr marL="0" indent="0">
              <a:buNone/>
            </a:pPr>
            <a:r>
              <a:rPr lang="de-DE" i="1" dirty="0">
                <a:solidFill>
                  <a:srgbClr val="000000"/>
                </a:solidFill>
              </a:rPr>
              <a:t>Behebung von Fehlern unterstützen</a:t>
            </a:r>
            <a:r>
              <a:rPr lang="de-DE" dirty="0">
                <a:solidFill>
                  <a:srgbClr val="000000"/>
                </a:solidFill>
              </a:rPr>
              <a:t> </a:t>
            </a:r>
            <a:br>
              <a:rPr lang="de-DE" sz="1400" dirty="0">
                <a:solidFill>
                  <a:srgbClr val="000000"/>
                </a:solidFill>
              </a:rPr>
            </a:br>
            <a:r>
              <a:rPr lang="de-DE" sz="1400" dirty="0">
                <a:solidFill>
                  <a:srgbClr val="000000"/>
                </a:solidFill>
              </a:rPr>
              <a:t>– </a:t>
            </a:r>
            <a:r>
              <a:rPr lang="de-DE" sz="1400" dirty="0">
                <a:solidFill>
                  <a:schemeClr val="tx1">
                    <a:lumMod val="65000"/>
                    <a:lumOff val="35000"/>
                  </a:schemeClr>
                </a:solidFill>
              </a:rPr>
              <a:t>Fehlerdokument ansehen, Dokument drucken </a:t>
            </a:r>
          </a:p>
          <a:p>
            <a:pPr marL="0" indent="0">
              <a:buNone/>
            </a:pPr>
            <a:r>
              <a:rPr lang="de-DE" b="1" i="1" dirty="0">
                <a:solidFill>
                  <a:srgbClr val="00B2C9"/>
                </a:solidFill>
              </a:rPr>
              <a:t>Statistiker</a:t>
            </a:r>
            <a:r>
              <a:rPr lang="de-DE" sz="1400" b="1" i="1" dirty="0">
                <a:solidFill>
                  <a:srgbClr val="00B2C9"/>
                </a:solidFill>
              </a:rPr>
              <a:t> </a:t>
            </a:r>
          </a:p>
          <a:p>
            <a:pPr marL="0" indent="0">
              <a:buNone/>
            </a:pPr>
            <a:r>
              <a:rPr lang="de-DE" i="1" dirty="0">
                <a:solidFill>
                  <a:srgbClr val="000000"/>
                </a:solidFill>
              </a:rPr>
              <a:t>Anzeigen</a:t>
            </a:r>
            <a:r>
              <a:rPr lang="de-DE" sz="1400" b="1" i="1" dirty="0">
                <a:solidFill>
                  <a:srgbClr val="000000"/>
                </a:solidFill>
              </a:rPr>
              <a:t> </a:t>
            </a:r>
            <a:r>
              <a:rPr lang="de-DE" sz="1400" dirty="0">
                <a:solidFill>
                  <a:schemeClr val="tx1">
                    <a:lumMod val="65000"/>
                    <a:lumOff val="35000"/>
                  </a:schemeClr>
                </a:solidFill>
              </a:rPr>
              <a:t> </a:t>
            </a:r>
            <a:br>
              <a:rPr lang="de-DE" sz="1400" dirty="0">
                <a:solidFill>
                  <a:schemeClr val="tx1">
                    <a:lumMod val="65000"/>
                    <a:lumOff val="35000"/>
                  </a:schemeClr>
                </a:solidFill>
              </a:rPr>
            </a:br>
            <a:r>
              <a:rPr lang="de-DE" sz="1400" dirty="0">
                <a:solidFill>
                  <a:srgbClr val="000000"/>
                </a:solidFill>
              </a:rPr>
              <a:t>– </a:t>
            </a:r>
            <a:r>
              <a:rPr lang="de-DE" sz="1400" dirty="0">
                <a:solidFill>
                  <a:schemeClr val="tx1">
                    <a:lumMod val="65000"/>
                    <a:lumOff val="35000"/>
                  </a:schemeClr>
                </a:solidFill>
              </a:rPr>
              <a:t>Produktionsdaten ansehen, Produktionsdaten aktualisieren</a:t>
            </a:r>
          </a:p>
          <a:p>
            <a:pPr marL="0" indent="0">
              <a:buNone/>
            </a:pPr>
            <a:r>
              <a:rPr lang="de-DE" i="1" dirty="0">
                <a:solidFill>
                  <a:srgbClr val="000000"/>
                </a:solidFill>
              </a:rPr>
              <a:t>statistischen Auswertung von Produktionsdaten </a:t>
            </a:r>
            <a:r>
              <a:rPr lang="de-DE" dirty="0">
                <a:solidFill>
                  <a:schemeClr val="tx1">
                    <a:lumMod val="65000"/>
                    <a:lumOff val="35000"/>
                  </a:schemeClr>
                </a:solidFill>
              </a:rPr>
              <a:t> </a:t>
            </a:r>
            <a:br>
              <a:rPr lang="de-DE" sz="1400" dirty="0">
                <a:solidFill>
                  <a:schemeClr val="tx1">
                    <a:lumMod val="65000"/>
                    <a:lumOff val="35000"/>
                  </a:schemeClr>
                </a:solidFill>
              </a:rPr>
            </a:br>
            <a:r>
              <a:rPr lang="de-DE" sz="1400" dirty="0">
                <a:solidFill>
                  <a:schemeClr val="tx1">
                    <a:lumMod val="65000"/>
                    <a:lumOff val="35000"/>
                  </a:schemeClr>
                </a:solidFill>
              </a:rPr>
              <a:t>- Produktionsdaten auswerten, Dokument drucken</a:t>
            </a:r>
            <a:endParaRPr lang="de-DE" sz="1400" b="1" i="1" u="sng" dirty="0">
              <a:solidFill>
                <a:srgbClr val="000000"/>
              </a:solidFill>
            </a:endParaRPr>
          </a:p>
        </p:txBody>
      </p:sp>
      <p:cxnSp>
        <p:nvCxnSpPr>
          <p:cNvPr id="9" name="Gerade Verbindung mit Pfeil 8"/>
          <p:cNvCxnSpPr>
            <a:cxnSpLocks/>
          </p:cNvCxnSpPr>
          <p:nvPr/>
        </p:nvCxnSpPr>
        <p:spPr>
          <a:xfrm flipV="1">
            <a:off x="4267200" y="1793289"/>
            <a:ext cx="1973802" cy="591323"/>
          </a:xfrm>
          <a:prstGeom prst="straightConnector1">
            <a:avLst/>
          </a:prstGeom>
          <a:ln>
            <a:solidFill>
              <a:srgbClr val="4D4D4D"/>
            </a:solidFill>
            <a:tailEnd type="triangle"/>
          </a:ln>
        </p:spPr>
        <p:style>
          <a:lnRef idx="1">
            <a:schemeClr val="dk1"/>
          </a:lnRef>
          <a:fillRef idx="0">
            <a:schemeClr val="dk1"/>
          </a:fillRef>
          <a:effectRef idx="0">
            <a:schemeClr val="dk1"/>
          </a:effectRef>
          <a:fontRef idx="minor">
            <a:schemeClr val="tx1"/>
          </a:fontRef>
        </p:style>
      </p:cxnSp>
      <p:cxnSp>
        <p:nvCxnSpPr>
          <p:cNvPr id="12" name="Gerade Verbindung mit Pfeil 11"/>
          <p:cNvCxnSpPr/>
          <p:nvPr/>
        </p:nvCxnSpPr>
        <p:spPr>
          <a:xfrm>
            <a:off x="2583402" y="2974019"/>
            <a:ext cx="8797771" cy="2432482"/>
          </a:xfrm>
          <a:prstGeom prst="straightConnector1">
            <a:avLst/>
          </a:prstGeom>
          <a:ln>
            <a:solidFill>
              <a:srgbClr val="4D4D4D"/>
            </a:solidFill>
            <a:tailEnd type="triangle"/>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p:cNvCxnSpPr>
          <p:nvPr/>
        </p:nvCxnSpPr>
        <p:spPr>
          <a:xfrm flipV="1">
            <a:off x="1476975" y="3908397"/>
            <a:ext cx="3849768" cy="810956"/>
          </a:xfrm>
          <a:prstGeom prst="straightConnector1">
            <a:avLst/>
          </a:prstGeom>
          <a:ln>
            <a:solidFill>
              <a:srgbClr val="4D4D4D"/>
            </a:solidFill>
            <a:tailEnd type="triangle"/>
          </a:ln>
        </p:spPr>
        <p:style>
          <a:lnRef idx="1">
            <a:schemeClr val="dk1"/>
          </a:lnRef>
          <a:fillRef idx="0">
            <a:schemeClr val="dk1"/>
          </a:fillRef>
          <a:effectRef idx="0">
            <a:schemeClr val="dk1"/>
          </a:effectRef>
          <a:fontRef idx="minor">
            <a:schemeClr val="tx1"/>
          </a:fontRef>
        </p:style>
      </p:cxnSp>
      <p:pic>
        <p:nvPicPr>
          <p:cNvPr id="4" name="Grafik 3">
            <a:extLst>
              <a:ext uri="{FF2B5EF4-FFF2-40B4-BE49-F238E27FC236}">
                <a16:creationId xmlns:a16="http://schemas.microsoft.com/office/drawing/2014/main" id="{95454FEE-A26D-CA5C-0D40-6A4FEF717CB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36919690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a:xfrm>
            <a:off x="521468" y="645114"/>
            <a:ext cx="10843218" cy="439408"/>
          </a:xfrm>
        </p:spPr>
        <p:txBody>
          <a:bodyPr/>
          <a:lstStyle/>
          <a:p>
            <a:r>
              <a:rPr lang="de-DE" sz="2400" dirty="0"/>
              <a:t>13.0 Anwendungsfalldiagramm</a:t>
            </a:r>
            <a:endParaRPr lang="de-DE" sz="1800" dirty="0"/>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84</a:t>
            </a:fld>
            <a:endParaRPr lang="en-US" dirty="0"/>
          </a:p>
        </p:txBody>
      </p:sp>
      <p:sp>
        <p:nvSpPr>
          <p:cNvPr id="11" name="Inhaltsplatzhalter 2">
            <a:extLst>
              <a:ext uri="{FF2B5EF4-FFF2-40B4-BE49-F238E27FC236}">
                <a16:creationId xmlns:a16="http://schemas.microsoft.com/office/drawing/2014/main" id="{FB3488B9-0978-4E15-A562-11B37E42F421}"/>
              </a:ext>
            </a:extLst>
          </p:cNvPr>
          <p:cNvSpPr txBox="1">
            <a:spLocks/>
          </p:cNvSpPr>
          <p:nvPr/>
        </p:nvSpPr>
        <p:spPr>
          <a:xfrm>
            <a:off x="609600" y="2083812"/>
            <a:ext cx="10972800" cy="3999354"/>
          </a:xfrm>
          <a:prstGeom prst="rect">
            <a:avLst/>
          </a:prstGeom>
        </p:spPr>
        <p:txBody>
          <a:bodyPr/>
          <a:lstStyle>
            <a:lvl1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1pPr>
            <a:lvl2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2pPr>
            <a:lvl3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3pPr>
            <a:lvl4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4pPr>
            <a:lvl5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2000" dirty="0">
                <a:solidFill>
                  <a:schemeClr val="tx1">
                    <a:lumMod val="65000"/>
                    <a:lumOff val="35000"/>
                  </a:schemeClr>
                </a:solidFill>
              </a:rPr>
              <a:t>Vorgehen</a:t>
            </a:r>
            <a:r>
              <a:rPr lang="de-DE" b="1" dirty="0">
                <a:solidFill>
                  <a:schemeClr val="tx1">
                    <a:lumMod val="65000"/>
                    <a:lumOff val="35000"/>
                  </a:schemeClr>
                </a:solidFill>
              </a:rPr>
              <a:t>:</a:t>
            </a:r>
          </a:p>
          <a:p>
            <a:pPr>
              <a:buFont typeface="Courier New" panose="02070309020205020404" pitchFamily="49" charset="0"/>
              <a:buChar char="o"/>
            </a:pPr>
            <a:r>
              <a:rPr lang="de-DE" dirty="0">
                <a:solidFill>
                  <a:schemeClr val="tx1">
                    <a:lumMod val="65000"/>
                    <a:lumOff val="35000"/>
                  </a:schemeClr>
                </a:solidFill>
              </a:rPr>
              <a:t>System als Rechteck zeichnen</a:t>
            </a:r>
          </a:p>
          <a:p>
            <a:pPr>
              <a:buFont typeface="Courier New" panose="02070309020205020404" pitchFamily="49" charset="0"/>
              <a:buChar char="o"/>
            </a:pPr>
            <a:r>
              <a:rPr lang="de-DE" dirty="0">
                <a:solidFill>
                  <a:schemeClr val="tx1">
                    <a:lumMod val="65000"/>
                    <a:lumOff val="35000"/>
                  </a:schemeClr>
                </a:solidFill>
              </a:rPr>
              <a:t>Dem System einen Namen geben</a:t>
            </a:r>
          </a:p>
          <a:p>
            <a:pPr>
              <a:buFont typeface="Courier New" panose="02070309020205020404" pitchFamily="49" charset="0"/>
              <a:buChar char="o"/>
            </a:pPr>
            <a:r>
              <a:rPr lang="de-DE" dirty="0">
                <a:solidFill>
                  <a:schemeClr val="tx1">
                    <a:lumMod val="65000"/>
                    <a:lumOff val="35000"/>
                  </a:schemeClr>
                </a:solidFill>
              </a:rPr>
              <a:t>Akteure identifizieren</a:t>
            </a:r>
          </a:p>
          <a:p>
            <a:pPr>
              <a:buFont typeface="Courier New" panose="02070309020205020404" pitchFamily="49" charset="0"/>
              <a:buChar char="o"/>
            </a:pPr>
            <a:r>
              <a:rPr lang="de-DE" dirty="0">
                <a:solidFill>
                  <a:schemeClr val="tx1">
                    <a:lumMod val="65000"/>
                    <a:lumOff val="35000"/>
                  </a:schemeClr>
                </a:solidFill>
              </a:rPr>
              <a:t>Anwendungsfälle identifizieren</a:t>
            </a:r>
          </a:p>
          <a:p>
            <a:pPr>
              <a:buFont typeface="Courier New" panose="02070309020205020404" pitchFamily="49" charset="0"/>
              <a:buChar char="o"/>
            </a:pPr>
            <a:r>
              <a:rPr lang="de-DE" dirty="0">
                <a:solidFill>
                  <a:schemeClr val="tx1">
                    <a:lumMod val="65000"/>
                    <a:lumOff val="35000"/>
                  </a:schemeClr>
                </a:solidFill>
              </a:rPr>
              <a:t>Akteure mit Anwendungsfällen in Beziehung setzen </a:t>
            </a:r>
          </a:p>
          <a:p>
            <a:pPr>
              <a:buFont typeface="Courier New" panose="02070309020205020404" pitchFamily="49" charset="0"/>
              <a:buChar char="o"/>
            </a:pPr>
            <a:r>
              <a:rPr lang="de-DE" dirty="0">
                <a:solidFill>
                  <a:schemeClr val="tx1">
                    <a:lumMod val="65000"/>
                    <a:lumOff val="35000"/>
                  </a:schemeClr>
                </a:solidFill>
              </a:rPr>
              <a:t>Anwendungsfall mit weiterem Anwendungsfall in Beziehung setzen (include, extend)</a:t>
            </a:r>
          </a:p>
          <a:p>
            <a:pPr>
              <a:buFont typeface="Courier New" panose="02070309020205020404" pitchFamily="49" charset="0"/>
              <a:buChar char="o"/>
            </a:pPr>
            <a:endParaRPr lang="de-DE" dirty="0">
              <a:solidFill>
                <a:schemeClr val="tx1">
                  <a:lumMod val="65000"/>
                  <a:lumOff val="35000"/>
                </a:schemeClr>
              </a:solidFill>
            </a:endParaRPr>
          </a:p>
          <a:p>
            <a:pPr marL="0" indent="0">
              <a:buFont typeface="Arial" panose="020B0604020202020204" pitchFamily="34" charset="0"/>
              <a:buNone/>
            </a:pPr>
            <a:r>
              <a:rPr lang="de-DE" dirty="0">
                <a:solidFill>
                  <a:schemeClr val="tx1">
                    <a:lumMod val="65000"/>
                    <a:lumOff val="35000"/>
                  </a:schemeClr>
                </a:solidFill>
              </a:rPr>
              <a:t>		</a:t>
            </a:r>
          </a:p>
        </p:txBody>
      </p:sp>
      <p:sp>
        <p:nvSpPr>
          <p:cNvPr id="6" name="Rechteck 5"/>
          <p:cNvSpPr/>
          <p:nvPr/>
        </p:nvSpPr>
        <p:spPr>
          <a:xfrm>
            <a:off x="4525036" y="2507487"/>
            <a:ext cx="389850" cy="369332"/>
          </a:xfrm>
          <a:prstGeom prst="rect">
            <a:avLst/>
          </a:prstGeom>
        </p:spPr>
        <p:txBody>
          <a:bodyPr wrap="none">
            <a:spAutoFit/>
          </a:bodyPr>
          <a:lstStyle/>
          <a:p>
            <a:r>
              <a:rPr lang="de-DE" dirty="0">
                <a:solidFill>
                  <a:srgbClr val="00B2C9"/>
                </a:solidFill>
                <a:sym typeface="Wingdings" panose="05000000000000000000" pitchFamily="2" charset="2"/>
              </a:rPr>
              <a:t></a:t>
            </a:r>
            <a:endParaRPr lang="de-DE" dirty="0">
              <a:solidFill>
                <a:srgbClr val="00B2C9"/>
              </a:solidFill>
            </a:endParaRPr>
          </a:p>
        </p:txBody>
      </p:sp>
      <p:sp>
        <p:nvSpPr>
          <p:cNvPr id="10" name="Rechteck 9"/>
          <p:cNvSpPr/>
          <p:nvPr/>
        </p:nvSpPr>
        <p:spPr>
          <a:xfrm>
            <a:off x="4525036" y="2935772"/>
            <a:ext cx="389850" cy="369332"/>
          </a:xfrm>
          <a:prstGeom prst="rect">
            <a:avLst/>
          </a:prstGeom>
        </p:spPr>
        <p:txBody>
          <a:bodyPr wrap="none">
            <a:spAutoFit/>
          </a:bodyPr>
          <a:lstStyle/>
          <a:p>
            <a:r>
              <a:rPr lang="de-DE" dirty="0">
                <a:solidFill>
                  <a:srgbClr val="00B2C9"/>
                </a:solidFill>
                <a:sym typeface="Wingdings" panose="05000000000000000000" pitchFamily="2" charset="2"/>
              </a:rPr>
              <a:t></a:t>
            </a:r>
            <a:endParaRPr lang="de-DE" dirty="0">
              <a:solidFill>
                <a:srgbClr val="00B2C9"/>
              </a:solidFill>
            </a:endParaRPr>
          </a:p>
        </p:txBody>
      </p:sp>
      <p:sp>
        <p:nvSpPr>
          <p:cNvPr id="12" name="Rechteck 11"/>
          <p:cNvSpPr/>
          <p:nvPr/>
        </p:nvSpPr>
        <p:spPr>
          <a:xfrm>
            <a:off x="4525036" y="3300494"/>
            <a:ext cx="389850" cy="369332"/>
          </a:xfrm>
          <a:prstGeom prst="rect">
            <a:avLst/>
          </a:prstGeom>
        </p:spPr>
        <p:txBody>
          <a:bodyPr wrap="none">
            <a:spAutoFit/>
          </a:bodyPr>
          <a:lstStyle/>
          <a:p>
            <a:r>
              <a:rPr lang="de-DE" dirty="0">
                <a:solidFill>
                  <a:srgbClr val="00B2C9"/>
                </a:solidFill>
                <a:sym typeface="Wingdings" panose="05000000000000000000" pitchFamily="2" charset="2"/>
              </a:rPr>
              <a:t></a:t>
            </a:r>
            <a:endParaRPr lang="de-DE" dirty="0">
              <a:solidFill>
                <a:srgbClr val="00B2C9"/>
              </a:solidFill>
            </a:endParaRPr>
          </a:p>
        </p:txBody>
      </p:sp>
      <p:sp>
        <p:nvSpPr>
          <p:cNvPr id="13" name="Rechteck 12"/>
          <p:cNvSpPr/>
          <p:nvPr/>
        </p:nvSpPr>
        <p:spPr>
          <a:xfrm>
            <a:off x="4525036" y="3732127"/>
            <a:ext cx="389850" cy="369332"/>
          </a:xfrm>
          <a:prstGeom prst="rect">
            <a:avLst/>
          </a:prstGeom>
        </p:spPr>
        <p:txBody>
          <a:bodyPr wrap="none">
            <a:spAutoFit/>
          </a:bodyPr>
          <a:lstStyle/>
          <a:p>
            <a:r>
              <a:rPr lang="de-DE" dirty="0">
                <a:solidFill>
                  <a:srgbClr val="00B2C9"/>
                </a:solidFill>
                <a:sym typeface="Wingdings" panose="05000000000000000000" pitchFamily="2" charset="2"/>
              </a:rPr>
              <a:t></a:t>
            </a:r>
            <a:endParaRPr lang="de-DE" dirty="0">
              <a:solidFill>
                <a:srgbClr val="00B2C9"/>
              </a:solidFill>
            </a:endParaRPr>
          </a:p>
        </p:txBody>
      </p:sp>
      <p:pic>
        <p:nvPicPr>
          <p:cNvPr id="7" name="Grafik 6">
            <a:extLst>
              <a:ext uri="{FF2B5EF4-FFF2-40B4-BE49-F238E27FC236}">
                <a16:creationId xmlns:a16="http://schemas.microsoft.com/office/drawing/2014/main" id="{17C44206-92B0-6F1B-16FF-53BA9AC41B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192526542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7664" y="1666332"/>
            <a:ext cx="6572250" cy="4486275"/>
          </a:xfrm>
          <a:prstGeom prst="rect">
            <a:avLst/>
          </a:prstGeom>
        </p:spPr>
      </p:pic>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a:xfrm>
            <a:off x="521468" y="645114"/>
            <a:ext cx="10872246" cy="439408"/>
          </a:xfrm>
        </p:spPr>
        <p:txBody>
          <a:bodyPr/>
          <a:lstStyle/>
          <a:p>
            <a:r>
              <a:rPr lang="de-DE" sz="2400" dirty="0"/>
              <a:t>13.0 Anwendungsfalldiagramm</a:t>
            </a:r>
            <a:endParaRPr lang="de-DE" sz="1800" dirty="0"/>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85</a:t>
            </a:fld>
            <a:endParaRPr lang="en-US" dirty="0"/>
          </a:p>
        </p:txBody>
      </p:sp>
      <p:sp>
        <p:nvSpPr>
          <p:cNvPr id="11" name="Inhaltsplatzhalter 2">
            <a:extLst>
              <a:ext uri="{FF2B5EF4-FFF2-40B4-BE49-F238E27FC236}">
                <a16:creationId xmlns:a16="http://schemas.microsoft.com/office/drawing/2014/main" id="{FB3488B9-0978-4E15-A562-11B37E42F421}"/>
              </a:ext>
            </a:extLst>
          </p:cNvPr>
          <p:cNvSpPr txBox="1">
            <a:spLocks/>
          </p:cNvSpPr>
          <p:nvPr/>
        </p:nvSpPr>
        <p:spPr>
          <a:xfrm>
            <a:off x="521468" y="2153253"/>
            <a:ext cx="5719534" cy="3999354"/>
          </a:xfrm>
          <a:prstGeom prst="rect">
            <a:avLst/>
          </a:prstGeom>
        </p:spPr>
        <p:txBody>
          <a:bodyPr/>
          <a:lstStyle>
            <a:lvl1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1pPr>
            <a:lvl2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2pPr>
            <a:lvl3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3pPr>
            <a:lvl4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4pPr>
            <a:lvl5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000" dirty="0">
                <a:solidFill>
                  <a:schemeClr val="tx1">
                    <a:lumMod val="65000"/>
                    <a:lumOff val="35000"/>
                  </a:schemeClr>
                </a:solidFill>
              </a:rPr>
              <a:t>Programm: Maschinenverwaltung</a:t>
            </a:r>
          </a:p>
          <a:p>
            <a:pPr marL="0" indent="0">
              <a:buNone/>
            </a:pPr>
            <a:r>
              <a:rPr lang="de-DE" b="1" i="1" dirty="0">
                <a:solidFill>
                  <a:srgbClr val="00B2C9"/>
                </a:solidFill>
              </a:rPr>
              <a:t>Wartungsmitarbeiter</a:t>
            </a:r>
            <a:r>
              <a:rPr lang="de-DE" sz="1400" dirty="0">
                <a:solidFill>
                  <a:schemeClr val="tx1">
                    <a:lumMod val="65000"/>
                    <a:lumOff val="35000"/>
                  </a:schemeClr>
                </a:solidFill>
              </a:rPr>
              <a:t> </a:t>
            </a:r>
          </a:p>
          <a:p>
            <a:pPr marL="0" indent="0">
              <a:buNone/>
            </a:pPr>
            <a:r>
              <a:rPr lang="de-DE" i="1" dirty="0">
                <a:solidFill>
                  <a:srgbClr val="000000"/>
                </a:solidFill>
              </a:rPr>
              <a:t>Wartung von Maschinen </a:t>
            </a:r>
            <a:br>
              <a:rPr lang="de-DE" sz="1400" b="1" i="1" dirty="0">
                <a:solidFill>
                  <a:srgbClr val="000000"/>
                </a:solidFill>
              </a:rPr>
            </a:br>
            <a:r>
              <a:rPr lang="de-DE" sz="1400" dirty="0">
                <a:solidFill>
                  <a:srgbClr val="000000"/>
                </a:solidFill>
              </a:rPr>
              <a:t>– </a:t>
            </a:r>
            <a:r>
              <a:rPr lang="de-DE" sz="1400" dirty="0">
                <a:solidFill>
                  <a:schemeClr val="tx1">
                    <a:lumMod val="65000"/>
                    <a:lumOff val="35000"/>
                  </a:schemeClr>
                </a:solidFill>
              </a:rPr>
              <a:t>Maschine einschalten/ausschalten</a:t>
            </a:r>
          </a:p>
          <a:p>
            <a:pPr marL="0" indent="0">
              <a:buNone/>
            </a:pPr>
            <a:r>
              <a:rPr lang="de-DE" i="1" dirty="0">
                <a:solidFill>
                  <a:srgbClr val="000000"/>
                </a:solidFill>
              </a:rPr>
              <a:t>Behebung von Fehlern unterstützen</a:t>
            </a:r>
            <a:r>
              <a:rPr lang="de-DE" dirty="0">
                <a:solidFill>
                  <a:srgbClr val="000000"/>
                </a:solidFill>
              </a:rPr>
              <a:t> </a:t>
            </a:r>
            <a:br>
              <a:rPr lang="de-DE" sz="1400" dirty="0">
                <a:solidFill>
                  <a:srgbClr val="000000"/>
                </a:solidFill>
              </a:rPr>
            </a:br>
            <a:r>
              <a:rPr lang="de-DE" sz="1400" dirty="0">
                <a:solidFill>
                  <a:srgbClr val="000000"/>
                </a:solidFill>
              </a:rPr>
              <a:t>– </a:t>
            </a:r>
            <a:r>
              <a:rPr lang="de-DE" sz="1400" dirty="0">
                <a:solidFill>
                  <a:schemeClr val="tx1">
                    <a:lumMod val="65000"/>
                    <a:lumOff val="35000"/>
                  </a:schemeClr>
                </a:solidFill>
              </a:rPr>
              <a:t>Fehlerdokument ansehen, Dokument drucken </a:t>
            </a:r>
          </a:p>
          <a:p>
            <a:pPr marL="0" indent="0">
              <a:buNone/>
            </a:pPr>
            <a:r>
              <a:rPr lang="de-DE" b="1" i="1" dirty="0">
                <a:solidFill>
                  <a:srgbClr val="00B2C9"/>
                </a:solidFill>
              </a:rPr>
              <a:t>Statistiker</a:t>
            </a:r>
            <a:r>
              <a:rPr lang="de-DE" sz="1400" b="1" i="1" dirty="0">
                <a:solidFill>
                  <a:srgbClr val="00B2C9"/>
                </a:solidFill>
              </a:rPr>
              <a:t> </a:t>
            </a:r>
          </a:p>
          <a:p>
            <a:pPr marL="0" indent="0">
              <a:buNone/>
            </a:pPr>
            <a:r>
              <a:rPr lang="de-DE" i="1" dirty="0">
                <a:solidFill>
                  <a:srgbClr val="000000"/>
                </a:solidFill>
              </a:rPr>
              <a:t>Anzeigen</a:t>
            </a:r>
            <a:r>
              <a:rPr lang="de-DE" sz="1400" b="1" i="1" dirty="0">
                <a:solidFill>
                  <a:srgbClr val="000000"/>
                </a:solidFill>
              </a:rPr>
              <a:t> </a:t>
            </a:r>
            <a:r>
              <a:rPr lang="de-DE" sz="1400" dirty="0">
                <a:solidFill>
                  <a:schemeClr val="tx1">
                    <a:lumMod val="65000"/>
                    <a:lumOff val="35000"/>
                  </a:schemeClr>
                </a:solidFill>
              </a:rPr>
              <a:t> </a:t>
            </a:r>
            <a:br>
              <a:rPr lang="de-DE" sz="1400" dirty="0">
                <a:solidFill>
                  <a:schemeClr val="tx1">
                    <a:lumMod val="65000"/>
                    <a:lumOff val="35000"/>
                  </a:schemeClr>
                </a:solidFill>
              </a:rPr>
            </a:br>
            <a:r>
              <a:rPr lang="de-DE" sz="1400" dirty="0">
                <a:solidFill>
                  <a:srgbClr val="000000"/>
                </a:solidFill>
              </a:rPr>
              <a:t>– </a:t>
            </a:r>
            <a:r>
              <a:rPr lang="de-DE" sz="1400" dirty="0">
                <a:solidFill>
                  <a:schemeClr val="tx1">
                    <a:lumMod val="65000"/>
                    <a:lumOff val="35000"/>
                  </a:schemeClr>
                </a:solidFill>
              </a:rPr>
              <a:t>Produktionsdaten ansehen, Produktionsdaten aktualisieren</a:t>
            </a:r>
          </a:p>
          <a:p>
            <a:pPr marL="0" indent="0">
              <a:buNone/>
            </a:pPr>
            <a:r>
              <a:rPr lang="de-DE" i="1" dirty="0">
                <a:solidFill>
                  <a:srgbClr val="000000"/>
                </a:solidFill>
              </a:rPr>
              <a:t>statistischen Auswertung von Produktionsdaten </a:t>
            </a:r>
            <a:r>
              <a:rPr lang="de-DE" dirty="0">
                <a:solidFill>
                  <a:schemeClr val="tx1">
                    <a:lumMod val="65000"/>
                    <a:lumOff val="35000"/>
                  </a:schemeClr>
                </a:solidFill>
              </a:rPr>
              <a:t> </a:t>
            </a:r>
            <a:br>
              <a:rPr lang="de-DE" sz="1400" dirty="0">
                <a:solidFill>
                  <a:schemeClr val="tx1">
                    <a:lumMod val="65000"/>
                    <a:lumOff val="35000"/>
                  </a:schemeClr>
                </a:solidFill>
              </a:rPr>
            </a:br>
            <a:r>
              <a:rPr lang="de-DE" sz="1400" dirty="0">
                <a:solidFill>
                  <a:schemeClr val="tx1">
                    <a:lumMod val="65000"/>
                    <a:lumOff val="35000"/>
                  </a:schemeClr>
                </a:solidFill>
              </a:rPr>
              <a:t>- Produktionsdaten auswerten, Dokument drucken</a:t>
            </a:r>
            <a:endParaRPr lang="de-DE" sz="1400" b="1" i="1" u="sng" dirty="0">
              <a:solidFill>
                <a:srgbClr val="000000"/>
              </a:solidFill>
            </a:endParaRPr>
          </a:p>
        </p:txBody>
      </p:sp>
      <p:pic>
        <p:nvPicPr>
          <p:cNvPr id="4" name="Grafik 3">
            <a:extLst>
              <a:ext uri="{FF2B5EF4-FFF2-40B4-BE49-F238E27FC236}">
                <a16:creationId xmlns:a16="http://schemas.microsoft.com/office/drawing/2014/main" id="{E11BEB9A-B7E4-CFFD-BECF-BA6CE9356AB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42423793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7665" y="1662909"/>
            <a:ext cx="6572250" cy="4486275"/>
          </a:xfrm>
          <a:prstGeom prst="rect">
            <a:avLst/>
          </a:prstGeom>
        </p:spPr>
      </p:pic>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a:xfrm>
            <a:off x="521468" y="645114"/>
            <a:ext cx="10901275" cy="439408"/>
          </a:xfrm>
        </p:spPr>
        <p:txBody>
          <a:bodyPr/>
          <a:lstStyle/>
          <a:p>
            <a:r>
              <a:rPr lang="de-DE" sz="2400" dirty="0"/>
              <a:t>13.0 Anwendungsfalldiagramm</a:t>
            </a:r>
            <a:endParaRPr lang="de-DE" sz="1800" dirty="0"/>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86</a:t>
            </a:fld>
            <a:endParaRPr lang="en-US" dirty="0"/>
          </a:p>
        </p:txBody>
      </p:sp>
      <p:sp>
        <p:nvSpPr>
          <p:cNvPr id="11" name="Inhaltsplatzhalter 2">
            <a:extLst>
              <a:ext uri="{FF2B5EF4-FFF2-40B4-BE49-F238E27FC236}">
                <a16:creationId xmlns:a16="http://schemas.microsoft.com/office/drawing/2014/main" id="{FB3488B9-0978-4E15-A562-11B37E42F421}"/>
              </a:ext>
            </a:extLst>
          </p:cNvPr>
          <p:cNvSpPr txBox="1">
            <a:spLocks/>
          </p:cNvSpPr>
          <p:nvPr/>
        </p:nvSpPr>
        <p:spPr>
          <a:xfrm>
            <a:off x="521468" y="2120899"/>
            <a:ext cx="5719534" cy="4028283"/>
          </a:xfrm>
          <a:prstGeom prst="rect">
            <a:avLst/>
          </a:prstGeom>
        </p:spPr>
        <p:txBody>
          <a:bodyPr/>
          <a:lstStyle>
            <a:lvl1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1pPr>
            <a:lvl2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2pPr>
            <a:lvl3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3pPr>
            <a:lvl4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4pPr>
            <a:lvl5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000" dirty="0">
                <a:solidFill>
                  <a:schemeClr val="tx1">
                    <a:lumMod val="65000"/>
                    <a:lumOff val="35000"/>
                  </a:schemeClr>
                </a:solidFill>
              </a:rPr>
              <a:t>Programm: Maschinenverwaltung</a:t>
            </a:r>
          </a:p>
          <a:p>
            <a:pPr marL="0" indent="0">
              <a:buNone/>
            </a:pPr>
            <a:r>
              <a:rPr lang="de-DE" b="1" i="1" dirty="0">
                <a:solidFill>
                  <a:srgbClr val="00B2C9"/>
                </a:solidFill>
              </a:rPr>
              <a:t>Wartungsmitarbeiter</a:t>
            </a:r>
            <a:r>
              <a:rPr lang="de-DE" sz="1400" dirty="0">
                <a:solidFill>
                  <a:schemeClr val="tx1">
                    <a:lumMod val="65000"/>
                    <a:lumOff val="35000"/>
                  </a:schemeClr>
                </a:solidFill>
              </a:rPr>
              <a:t> </a:t>
            </a:r>
          </a:p>
          <a:p>
            <a:pPr marL="0" indent="0">
              <a:buNone/>
            </a:pPr>
            <a:r>
              <a:rPr lang="de-DE" i="1" dirty="0">
                <a:solidFill>
                  <a:srgbClr val="000000"/>
                </a:solidFill>
              </a:rPr>
              <a:t>Wartung von Maschinen </a:t>
            </a:r>
            <a:br>
              <a:rPr lang="de-DE" sz="1400" b="1" i="1" dirty="0">
                <a:solidFill>
                  <a:srgbClr val="000000"/>
                </a:solidFill>
              </a:rPr>
            </a:br>
            <a:r>
              <a:rPr lang="de-DE" sz="1400" dirty="0">
                <a:solidFill>
                  <a:srgbClr val="000000"/>
                </a:solidFill>
              </a:rPr>
              <a:t>– </a:t>
            </a:r>
            <a:r>
              <a:rPr lang="de-DE" sz="1400" dirty="0">
                <a:solidFill>
                  <a:schemeClr val="tx1">
                    <a:lumMod val="65000"/>
                    <a:lumOff val="35000"/>
                  </a:schemeClr>
                </a:solidFill>
              </a:rPr>
              <a:t>Maschine einschalten/ausschalten</a:t>
            </a:r>
          </a:p>
          <a:p>
            <a:pPr marL="0" indent="0">
              <a:buNone/>
            </a:pPr>
            <a:r>
              <a:rPr lang="de-DE" i="1" dirty="0">
                <a:solidFill>
                  <a:srgbClr val="000000"/>
                </a:solidFill>
              </a:rPr>
              <a:t>Behebung von Fehlern unterstützen</a:t>
            </a:r>
            <a:r>
              <a:rPr lang="de-DE" dirty="0">
                <a:solidFill>
                  <a:srgbClr val="000000"/>
                </a:solidFill>
              </a:rPr>
              <a:t> </a:t>
            </a:r>
            <a:br>
              <a:rPr lang="de-DE" sz="1400" dirty="0">
                <a:solidFill>
                  <a:srgbClr val="000000"/>
                </a:solidFill>
              </a:rPr>
            </a:br>
            <a:r>
              <a:rPr lang="de-DE" sz="1400" dirty="0">
                <a:solidFill>
                  <a:srgbClr val="000000"/>
                </a:solidFill>
              </a:rPr>
              <a:t>– </a:t>
            </a:r>
            <a:r>
              <a:rPr lang="de-DE" sz="1400" dirty="0">
                <a:solidFill>
                  <a:schemeClr val="tx1">
                    <a:lumMod val="65000"/>
                    <a:lumOff val="35000"/>
                  </a:schemeClr>
                </a:solidFill>
              </a:rPr>
              <a:t>Fehlerdokument ansehen, Dokument drucken </a:t>
            </a:r>
          </a:p>
          <a:p>
            <a:pPr marL="0" indent="0">
              <a:buNone/>
            </a:pPr>
            <a:r>
              <a:rPr lang="de-DE" b="1" i="1" dirty="0">
                <a:solidFill>
                  <a:srgbClr val="00B2C9"/>
                </a:solidFill>
              </a:rPr>
              <a:t>Statistiker</a:t>
            </a:r>
            <a:r>
              <a:rPr lang="de-DE" sz="1400" b="1" i="1" dirty="0">
                <a:solidFill>
                  <a:srgbClr val="00B2C9"/>
                </a:solidFill>
              </a:rPr>
              <a:t> </a:t>
            </a:r>
          </a:p>
          <a:p>
            <a:pPr marL="0" indent="0">
              <a:buNone/>
            </a:pPr>
            <a:r>
              <a:rPr lang="de-DE" i="1" dirty="0">
                <a:solidFill>
                  <a:srgbClr val="000000"/>
                </a:solidFill>
              </a:rPr>
              <a:t>Anzeigen</a:t>
            </a:r>
            <a:r>
              <a:rPr lang="de-DE" sz="1400" b="1" i="1" dirty="0">
                <a:solidFill>
                  <a:srgbClr val="000000"/>
                </a:solidFill>
              </a:rPr>
              <a:t> </a:t>
            </a:r>
            <a:r>
              <a:rPr lang="de-DE" sz="1400" dirty="0">
                <a:solidFill>
                  <a:schemeClr val="tx1">
                    <a:lumMod val="65000"/>
                    <a:lumOff val="35000"/>
                  </a:schemeClr>
                </a:solidFill>
              </a:rPr>
              <a:t> </a:t>
            </a:r>
            <a:br>
              <a:rPr lang="de-DE" sz="1400" dirty="0">
                <a:solidFill>
                  <a:schemeClr val="tx1">
                    <a:lumMod val="65000"/>
                    <a:lumOff val="35000"/>
                  </a:schemeClr>
                </a:solidFill>
              </a:rPr>
            </a:br>
            <a:r>
              <a:rPr lang="de-DE" sz="1400" dirty="0">
                <a:solidFill>
                  <a:srgbClr val="000000"/>
                </a:solidFill>
              </a:rPr>
              <a:t>– </a:t>
            </a:r>
            <a:r>
              <a:rPr lang="de-DE" sz="1400" dirty="0">
                <a:solidFill>
                  <a:schemeClr val="tx1">
                    <a:lumMod val="65000"/>
                    <a:lumOff val="35000"/>
                  </a:schemeClr>
                </a:solidFill>
              </a:rPr>
              <a:t>Produktionsdaten ansehen, Produktionsdaten aktualisieren</a:t>
            </a:r>
          </a:p>
          <a:p>
            <a:pPr marL="0" indent="0">
              <a:buNone/>
            </a:pPr>
            <a:r>
              <a:rPr lang="de-DE" i="1" dirty="0">
                <a:solidFill>
                  <a:srgbClr val="000000"/>
                </a:solidFill>
              </a:rPr>
              <a:t>statistischen Auswertung von Produktionsdaten </a:t>
            </a:r>
            <a:r>
              <a:rPr lang="de-DE" dirty="0">
                <a:solidFill>
                  <a:schemeClr val="tx1">
                    <a:lumMod val="65000"/>
                    <a:lumOff val="35000"/>
                  </a:schemeClr>
                </a:solidFill>
              </a:rPr>
              <a:t> </a:t>
            </a:r>
            <a:br>
              <a:rPr lang="de-DE" sz="1400" dirty="0">
                <a:solidFill>
                  <a:schemeClr val="tx1">
                    <a:lumMod val="65000"/>
                    <a:lumOff val="35000"/>
                  </a:schemeClr>
                </a:solidFill>
              </a:rPr>
            </a:br>
            <a:r>
              <a:rPr lang="de-DE" sz="1400" dirty="0">
                <a:solidFill>
                  <a:schemeClr val="tx1">
                    <a:lumMod val="65000"/>
                    <a:lumOff val="35000"/>
                  </a:schemeClr>
                </a:solidFill>
              </a:rPr>
              <a:t>- Produktionsdaten auswerten, Dokument drucken</a:t>
            </a:r>
            <a:endParaRPr lang="de-DE" sz="1400" b="1" i="1" u="sng" dirty="0">
              <a:solidFill>
                <a:srgbClr val="000000"/>
              </a:solidFill>
            </a:endParaRPr>
          </a:p>
        </p:txBody>
      </p:sp>
      <p:pic>
        <p:nvPicPr>
          <p:cNvPr id="4" name="Grafik 3">
            <a:extLst>
              <a:ext uri="{FF2B5EF4-FFF2-40B4-BE49-F238E27FC236}">
                <a16:creationId xmlns:a16="http://schemas.microsoft.com/office/drawing/2014/main" id="{1ED36A94-FEF7-3BD2-7132-32957D82179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135932501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a:xfrm>
            <a:off x="521468" y="645114"/>
            <a:ext cx="10915789" cy="439408"/>
          </a:xfrm>
        </p:spPr>
        <p:txBody>
          <a:bodyPr/>
          <a:lstStyle/>
          <a:p>
            <a:r>
              <a:rPr lang="de-DE" sz="2400" dirty="0"/>
              <a:t>13.0 Anwendungsfalldiagramm</a:t>
            </a:r>
            <a:endParaRPr lang="de-DE" sz="1800" dirty="0"/>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87</a:t>
            </a:fld>
            <a:endParaRPr lang="en-US" dirty="0"/>
          </a:p>
        </p:txBody>
      </p:sp>
      <p:sp>
        <p:nvSpPr>
          <p:cNvPr id="11" name="Inhaltsplatzhalter 2">
            <a:extLst>
              <a:ext uri="{FF2B5EF4-FFF2-40B4-BE49-F238E27FC236}">
                <a16:creationId xmlns:a16="http://schemas.microsoft.com/office/drawing/2014/main" id="{FB3488B9-0978-4E15-A562-11B37E42F421}"/>
              </a:ext>
            </a:extLst>
          </p:cNvPr>
          <p:cNvSpPr txBox="1">
            <a:spLocks/>
          </p:cNvSpPr>
          <p:nvPr/>
        </p:nvSpPr>
        <p:spPr>
          <a:xfrm>
            <a:off x="609600" y="2083812"/>
            <a:ext cx="10972800" cy="3999354"/>
          </a:xfrm>
          <a:prstGeom prst="rect">
            <a:avLst/>
          </a:prstGeom>
        </p:spPr>
        <p:txBody>
          <a:bodyPr/>
          <a:lstStyle>
            <a:lvl1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1pPr>
            <a:lvl2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2pPr>
            <a:lvl3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3pPr>
            <a:lvl4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4pPr>
            <a:lvl5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lang="en-US" sz="1600" b="0" i="0" kern="1200" dirty="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2000" dirty="0">
                <a:solidFill>
                  <a:schemeClr val="tx1">
                    <a:lumMod val="65000"/>
                    <a:lumOff val="35000"/>
                  </a:schemeClr>
                </a:solidFill>
              </a:rPr>
              <a:t>Vorgehen</a:t>
            </a:r>
            <a:r>
              <a:rPr lang="de-DE" b="1" dirty="0">
                <a:solidFill>
                  <a:schemeClr val="tx1">
                    <a:lumMod val="65000"/>
                    <a:lumOff val="35000"/>
                  </a:schemeClr>
                </a:solidFill>
              </a:rPr>
              <a:t>:</a:t>
            </a:r>
          </a:p>
          <a:p>
            <a:pPr>
              <a:buFont typeface="Courier New" panose="02070309020205020404" pitchFamily="49" charset="0"/>
              <a:buChar char="o"/>
            </a:pPr>
            <a:r>
              <a:rPr lang="de-DE" dirty="0">
                <a:solidFill>
                  <a:schemeClr val="tx1">
                    <a:lumMod val="65000"/>
                    <a:lumOff val="35000"/>
                  </a:schemeClr>
                </a:solidFill>
              </a:rPr>
              <a:t>System als Rechteck zeichnen</a:t>
            </a:r>
          </a:p>
          <a:p>
            <a:pPr>
              <a:buFont typeface="Courier New" panose="02070309020205020404" pitchFamily="49" charset="0"/>
              <a:buChar char="o"/>
            </a:pPr>
            <a:r>
              <a:rPr lang="de-DE" dirty="0">
                <a:solidFill>
                  <a:schemeClr val="tx1">
                    <a:lumMod val="65000"/>
                    <a:lumOff val="35000"/>
                  </a:schemeClr>
                </a:solidFill>
              </a:rPr>
              <a:t>Dem System einen Namen geben</a:t>
            </a:r>
          </a:p>
          <a:p>
            <a:pPr>
              <a:buFont typeface="Courier New" panose="02070309020205020404" pitchFamily="49" charset="0"/>
              <a:buChar char="o"/>
            </a:pPr>
            <a:r>
              <a:rPr lang="de-DE" dirty="0">
                <a:solidFill>
                  <a:schemeClr val="tx1">
                    <a:lumMod val="65000"/>
                    <a:lumOff val="35000"/>
                  </a:schemeClr>
                </a:solidFill>
              </a:rPr>
              <a:t>Akteure identifizieren</a:t>
            </a:r>
          </a:p>
          <a:p>
            <a:pPr>
              <a:buFont typeface="Courier New" panose="02070309020205020404" pitchFamily="49" charset="0"/>
              <a:buChar char="o"/>
            </a:pPr>
            <a:r>
              <a:rPr lang="de-DE" dirty="0">
                <a:solidFill>
                  <a:schemeClr val="tx1">
                    <a:lumMod val="65000"/>
                    <a:lumOff val="35000"/>
                  </a:schemeClr>
                </a:solidFill>
              </a:rPr>
              <a:t>Anwendungsfälle identifizieren</a:t>
            </a:r>
          </a:p>
          <a:p>
            <a:pPr>
              <a:buFont typeface="Courier New" panose="02070309020205020404" pitchFamily="49" charset="0"/>
              <a:buChar char="o"/>
            </a:pPr>
            <a:r>
              <a:rPr lang="de-DE" dirty="0">
                <a:solidFill>
                  <a:schemeClr val="tx1">
                    <a:lumMod val="65000"/>
                    <a:lumOff val="35000"/>
                  </a:schemeClr>
                </a:solidFill>
              </a:rPr>
              <a:t>Akteure mit Anwendungsfällen in Beziehung setzen </a:t>
            </a:r>
          </a:p>
          <a:p>
            <a:pPr>
              <a:buFont typeface="Courier New" panose="02070309020205020404" pitchFamily="49" charset="0"/>
              <a:buChar char="o"/>
            </a:pPr>
            <a:r>
              <a:rPr lang="de-DE" dirty="0">
                <a:solidFill>
                  <a:schemeClr val="tx1">
                    <a:lumMod val="65000"/>
                    <a:lumOff val="35000"/>
                  </a:schemeClr>
                </a:solidFill>
              </a:rPr>
              <a:t>Anwendungsfall mit weiterem Anwendungsfall in Beziehung setzen (include, extend)</a:t>
            </a:r>
          </a:p>
          <a:p>
            <a:pPr marL="0" indent="0">
              <a:buFont typeface="Arial" panose="020B0604020202020204" pitchFamily="34" charset="0"/>
              <a:buNone/>
            </a:pPr>
            <a:endParaRPr lang="de-DE" dirty="0">
              <a:solidFill>
                <a:schemeClr val="tx1">
                  <a:lumMod val="65000"/>
                  <a:lumOff val="35000"/>
                </a:schemeClr>
              </a:solidFill>
            </a:endParaRPr>
          </a:p>
          <a:p>
            <a:pPr marL="0" indent="0">
              <a:buFont typeface="Arial" panose="020B0604020202020204" pitchFamily="34" charset="0"/>
              <a:buNone/>
            </a:pPr>
            <a:r>
              <a:rPr lang="de-DE" dirty="0">
                <a:solidFill>
                  <a:schemeClr val="tx1">
                    <a:lumMod val="65000"/>
                    <a:lumOff val="35000"/>
                  </a:schemeClr>
                </a:solidFill>
              </a:rPr>
              <a:t>		</a:t>
            </a:r>
          </a:p>
        </p:txBody>
      </p:sp>
      <p:sp>
        <p:nvSpPr>
          <p:cNvPr id="6" name="Rechteck 5"/>
          <p:cNvSpPr/>
          <p:nvPr/>
        </p:nvSpPr>
        <p:spPr>
          <a:xfrm>
            <a:off x="4525036" y="2507487"/>
            <a:ext cx="389850" cy="369332"/>
          </a:xfrm>
          <a:prstGeom prst="rect">
            <a:avLst/>
          </a:prstGeom>
        </p:spPr>
        <p:txBody>
          <a:bodyPr wrap="none">
            <a:spAutoFit/>
          </a:bodyPr>
          <a:lstStyle/>
          <a:p>
            <a:r>
              <a:rPr lang="de-DE" dirty="0">
                <a:solidFill>
                  <a:srgbClr val="00B2C9"/>
                </a:solidFill>
                <a:sym typeface="Wingdings" panose="05000000000000000000" pitchFamily="2" charset="2"/>
              </a:rPr>
              <a:t></a:t>
            </a:r>
            <a:endParaRPr lang="de-DE" dirty="0">
              <a:solidFill>
                <a:srgbClr val="00B2C9"/>
              </a:solidFill>
            </a:endParaRPr>
          </a:p>
        </p:txBody>
      </p:sp>
      <p:sp>
        <p:nvSpPr>
          <p:cNvPr id="10" name="Rechteck 9"/>
          <p:cNvSpPr/>
          <p:nvPr/>
        </p:nvSpPr>
        <p:spPr>
          <a:xfrm>
            <a:off x="4525036" y="2935772"/>
            <a:ext cx="389850" cy="369332"/>
          </a:xfrm>
          <a:prstGeom prst="rect">
            <a:avLst/>
          </a:prstGeom>
        </p:spPr>
        <p:txBody>
          <a:bodyPr wrap="none">
            <a:spAutoFit/>
          </a:bodyPr>
          <a:lstStyle/>
          <a:p>
            <a:r>
              <a:rPr lang="de-DE" dirty="0">
                <a:solidFill>
                  <a:srgbClr val="00B2C9"/>
                </a:solidFill>
                <a:sym typeface="Wingdings" panose="05000000000000000000" pitchFamily="2" charset="2"/>
              </a:rPr>
              <a:t></a:t>
            </a:r>
            <a:endParaRPr lang="de-DE" dirty="0">
              <a:solidFill>
                <a:srgbClr val="00B2C9"/>
              </a:solidFill>
            </a:endParaRPr>
          </a:p>
        </p:txBody>
      </p:sp>
      <p:sp>
        <p:nvSpPr>
          <p:cNvPr id="12" name="Rechteck 11"/>
          <p:cNvSpPr/>
          <p:nvPr/>
        </p:nvSpPr>
        <p:spPr>
          <a:xfrm>
            <a:off x="4525036" y="3300494"/>
            <a:ext cx="389850" cy="369332"/>
          </a:xfrm>
          <a:prstGeom prst="rect">
            <a:avLst/>
          </a:prstGeom>
        </p:spPr>
        <p:txBody>
          <a:bodyPr wrap="none">
            <a:spAutoFit/>
          </a:bodyPr>
          <a:lstStyle/>
          <a:p>
            <a:r>
              <a:rPr lang="de-DE" dirty="0">
                <a:solidFill>
                  <a:srgbClr val="00B2C9"/>
                </a:solidFill>
                <a:sym typeface="Wingdings" panose="05000000000000000000" pitchFamily="2" charset="2"/>
              </a:rPr>
              <a:t></a:t>
            </a:r>
            <a:endParaRPr lang="de-DE" dirty="0">
              <a:solidFill>
                <a:srgbClr val="00B2C9"/>
              </a:solidFill>
            </a:endParaRPr>
          </a:p>
        </p:txBody>
      </p:sp>
      <p:sp>
        <p:nvSpPr>
          <p:cNvPr id="13" name="Rechteck 12"/>
          <p:cNvSpPr/>
          <p:nvPr/>
        </p:nvSpPr>
        <p:spPr>
          <a:xfrm>
            <a:off x="4525036" y="3732127"/>
            <a:ext cx="389850" cy="369332"/>
          </a:xfrm>
          <a:prstGeom prst="rect">
            <a:avLst/>
          </a:prstGeom>
        </p:spPr>
        <p:txBody>
          <a:bodyPr wrap="none">
            <a:spAutoFit/>
          </a:bodyPr>
          <a:lstStyle/>
          <a:p>
            <a:r>
              <a:rPr lang="de-DE" dirty="0">
                <a:solidFill>
                  <a:srgbClr val="00B2C9"/>
                </a:solidFill>
                <a:sym typeface="Wingdings" panose="05000000000000000000" pitchFamily="2" charset="2"/>
              </a:rPr>
              <a:t></a:t>
            </a:r>
            <a:endParaRPr lang="de-DE" dirty="0">
              <a:solidFill>
                <a:srgbClr val="00B2C9"/>
              </a:solidFill>
            </a:endParaRPr>
          </a:p>
        </p:txBody>
      </p:sp>
      <p:sp>
        <p:nvSpPr>
          <p:cNvPr id="14" name="Rechteck 13"/>
          <p:cNvSpPr/>
          <p:nvPr/>
        </p:nvSpPr>
        <p:spPr>
          <a:xfrm>
            <a:off x="9528700" y="4203783"/>
            <a:ext cx="432046" cy="369332"/>
          </a:xfrm>
          <a:prstGeom prst="rect">
            <a:avLst/>
          </a:prstGeom>
        </p:spPr>
        <p:txBody>
          <a:bodyPr wrap="square">
            <a:spAutoFit/>
          </a:bodyPr>
          <a:lstStyle/>
          <a:p>
            <a:r>
              <a:rPr lang="de-DE" dirty="0">
                <a:solidFill>
                  <a:srgbClr val="00B2C9"/>
                </a:solidFill>
                <a:sym typeface="Wingdings" panose="05000000000000000000" pitchFamily="2" charset="2"/>
              </a:rPr>
              <a:t></a:t>
            </a:r>
            <a:endParaRPr lang="de-DE" dirty="0">
              <a:solidFill>
                <a:srgbClr val="00B2C9"/>
              </a:solidFill>
            </a:endParaRPr>
          </a:p>
        </p:txBody>
      </p:sp>
      <p:sp>
        <p:nvSpPr>
          <p:cNvPr id="15" name="Rechteck 14"/>
          <p:cNvSpPr/>
          <p:nvPr/>
        </p:nvSpPr>
        <p:spPr>
          <a:xfrm>
            <a:off x="9528700" y="4635416"/>
            <a:ext cx="432046" cy="369332"/>
          </a:xfrm>
          <a:prstGeom prst="rect">
            <a:avLst/>
          </a:prstGeom>
        </p:spPr>
        <p:txBody>
          <a:bodyPr wrap="square">
            <a:spAutoFit/>
          </a:bodyPr>
          <a:lstStyle/>
          <a:p>
            <a:r>
              <a:rPr lang="de-DE" dirty="0">
                <a:solidFill>
                  <a:srgbClr val="00B2C9"/>
                </a:solidFill>
                <a:sym typeface="Wingdings" panose="05000000000000000000" pitchFamily="2" charset="2"/>
              </a:rPr>
              <a:t></a:t>
            </a:r>
            <a:endParaRPr lang="de-DE" dirty="0">
              <a:solidFill>
                <a:srgbClr val="00B2C9"/>
              </a:solidFill>
            </a:endParaRPr>
          </a:p>
        </p:txBody>
      </p:sp>
      <p:pic>
        <p:nvPicPr>
          <p:cNvPr id="7" name="Grafik 6">
            <a:extLst>
              <a:ext uri="{FF2B5EF4-FFF2-40B4-BE49-F238E27FC236}">
                <a16:creationId xmlns:a16="http://schemas.microsoft.com/office/drawing/2014/main" id="{2CBE668E-E41E-69F5-39BB-6FBEF630A23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11760283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14.0 Exceptions</a:t>
            </a:r>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p:txBody>
          <a:bodyPr/>
          <a:lstStyle/>
          <a:p>
            <a:r>
              <a:rPr lang="de-DE" dirty="0"/>
              <a:t>Ausnahmen bestätigen die Regel</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88</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10652944" cy="3692525"/>
          </a:xfrm>
        </p:spPr>
        <p:txBody>
          <a:bodyPr/>
          <a:lstStyle/>
          <a:p>
            <a:r>
              <a:rPr lang="de-DE" i="1" dirty="0"/>
              <a:t>Exceptions</a:t>
            </a:r>
            <a:r>
              <a:rPr lang="de-DE" dirty="0"/>
              <a:t> sind Fehler die im Programm auftreten können</a:t>
            </a:r>
          </a:p>
          <a:p>
            <a:r>
              <a:rPr lang="de-DE" i="1" dirty="0"/>
              <a:t>Exceptions</a:t>
            </a:r>
            <a:r>
              <a:rPr lang="de-DE" dirty="0"/>
              <a:t> sind in verschiedene Kategorien und Arten aufgeteilt</a:t>
            </a:r>
          </a:p>
          <a:p>
            <a:r>
              <a:rPr lang="de-DE" dirty="0"/>
              <a:t>Unterscheidung zwischen </a:t>
            </a:r>
            <a:r>
              <a:rPr lang="de-DE" i="1" dirty="0"/>
              <a:t>checked</a:t>
            </a:r>
            <a:r>
              <a:rPr lang="de-DE" dirty="0"/>
              <a:t> und </a:t>
            </a:r>
            <a:r>
              <a:rPr lang="de-DE" i="1" dirty="0"/>
              <a:t>unchecked</a:t>
            </a:r>
            <a:r>
              <a:rPr lang="de-DE" dirty="0"/>
              <a:t> </a:t>
            </a:r>
            <a:r>
              <a:rPr lang="de-DE" i="1" dirty="0"/>
              <a:t>Exceptions</a:t>
            </a:r>
          </a:p>
          <a:p>
            <a:pPr marL="714375"/>
            <a:r>
              <a:rPr lang="de-DE" sz="1400" dirty="0"/>
              <a:t>Bei</a:t>
            </a:r>
            <a:r>
              <a:rPr lang="de-DE" sz="1400" i="1" dirty="0"/>
              <a:t> checked Exceptions </a:t>
            </a:r>
            <a:r>
              <a:rPr lang="de-DE" sz="1400" dirty="0"/>
              <a:t>wird eine Fehlerbehandlung erwartet. Diese wird zur Kompilierzeit überprüft</a:t>
            </a:r>
          </a:p>
          <a:p>
            <a:pPr marL="714375"/>
            <a:r>
              <a:rPr lang="de-DE" sz="1400" dirty="0"/>
              <a:t>Bei </a:t>
            </a:r>
            <a:r>
              <a:rPr lang="de-DE" sz="1400" i="1" dirty="0"/>
              <a:t>unchecked Exceptions</a:t>
            </a:r>
            <a:r>
              <a:rPr lang="de-DE" sz="1400" dirty="0"/>
              <a:t> wird die Fehlerbehandlung zur Laufzeit überprüft.</a:t>
            </a:r>
          </a:p>
          <a:p>
            <a:r>
              <a:rPr lang="de-DE" dirty="0"/>
              <a:t>Warum eine Fehlerbehandlung?</a:t>
            </a:r>
          </a:p>
          <a:p>
            <a:pPr marL="714375"/>
            <a:r>
              <a:rPr lang="de-DE" sz="1400" dirty="0"/>
              <a:t>Um eine Anwendung lauffähig zu halten, oder nachfolgenden Programmverlauf zu schützen</a:t>
            </a:r>
          </a:p>
          <a:p>
            <a:pPr marL="714375"/>
            <a:r>
              <a:rPr lang="de-DE" sz="1400" dirty="0"/>
              <a:t>Um ein höheres Maß an Userexperience durch verständliche Fehlermeldungen zu schaffen </a:t>
            </a:r>
          </a:p>
        </p:txBody>
      </p:sp>
      <p:pic>
        <p:nvPicPr>
          <p:cNvPr id="7" name="Grafik 6">
            <a:extLst>
              <a:ext uri="{FF2B5EF4-FFF2-40B4-BE49-F238E27FC236}">
                <a16:creationId xmlns:a16="http://schemas.microsoft.com/office/drawing/2014/main" id="{8FD02DD3-BEC2-7E09-5455-B38C9D3779D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14861024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15.0 Entwurfsmuster -Singleton</a:t>
            </a:r>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p:txBody>
          <a:bodyPr/>
          <a:lstStyle/>
          <a:p>
            <a:r>
              <a:rPr lang="de-DE" dirty="0"/>
              <a:t>Es kann nur eine(n) geben!</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89</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10652944" cy="3692525"/>
          </a:xfrm>
        </p:spPr>
        <p:txBody>
          <a:bodyPr/>
          <a:lstStyle/>
          <a:p>
            <a:r>
              <a:rPr lang="de-DE" dirty="0"/>
              <a:t>Singleton wird verwendet wenn nur ein Objekt zu einer Klasse existieren darf</a:t>
            </a:r>
          </a:p>
          <a:p>
            <a:pPr marL="0" indent="0">
              <a:buNone/>
            </a:pPr>
            <a:endParaRPr lang="de-DE" dirty="0"/>
          </a:p>
          <a:p>
            <a:r>
              <a:rPr lang="de-DE" dirty="0"/>
              <a:t>Beispiel: Es sollen Informationen geloggt werden. Dazu soll nur ein Log-Objekt verwendet werden</a:t>
            </a:r>
          </a:p>
          <a:p>
            <a:endParaRPr lang="de-DE" dirty="0"/>
          </a:p>
          <a:p>
            <a:r>
              <a:rPr lang="de-DE" dirty="0"/>
              <a:t>Das Singleton-Objekt wird im statischen Kontext betrachtet</a:t>
            </a:r>
          </a:p>
          <a:p>
            <a:r>
              <a:rPr lang="de-DE" dirty="0"/>
              <a:t>Eine Instanziierung ist nur möglich, wenn im statischen Kontext eine Existenz überprüft wurde</a:t>
            </a:r>
          </a:p>
        </p:txBody>
      </p:sp>
      <p:pic>
        <p:nvPicPr>
          <p:cNvPr id="7" name="Grafik 6">
            <a:extLst>
              <a:ext uri="{FF2B5EF4-FFF2-40B4-BE49-F238E27FC236}">
                <a16:creationId xmlns:a16="http://schemas.microsoft.com/office/drawing/2014/main" id="{ABB8BDC1-FEE5-5A61-DDC6-068B621E96E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2379177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2.0 Objekte</a:t>
            </a:r>
          </a:p>
        </p:txBody>
      </p:sp>
      <p:sp>
        <p:nvSpPr>
          <p:cNvPr id="4" name="Textplatzhalter 3">
            <a:extLst>
              <a:ext uri="{FF2B5EF4-FFF2-40B4-BE49-F238E27FC236}">
                <a16:creationId xmlns:a16="http://schemas.microsoft.com/office/drawing/2014/main" id="{1FD4D793-5639-4C2A-9A4A-832927A77AB2}"/>
              </a:ext>
            </a:extLst>
          </p:cNvPr>
          <p:cNvSpPr>
            <a:spLocks noGrp="1"/>
          </p:cNvSpPr>
          <p:nvPr>
            <p:ph type="body" sz="quarter" idx="23"/>
          </p:nvPr>
        </p:nvSpPr>
        <p:spPr>
          <a:xfrm>
            <a:off x="521468" y="1662909"/>
            <a:ext cx="7031857" cy="361950"/>
          </a:xfrm>
        </p:spPr>
        <p:txBody>
          <a:bodyPr/>
          <a:lstStyle/>
          <a:p>
            <a:r>
              <a:rPr lang="de-DE" dirty="0"/>
              <a:t>Der zentrale Akteur</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9</a:t>
            </a:fld>
            <a:endParaRPr lang="en-US"/>
          </a:p>
        </p:txBody>
      </p:sp>
      <p:sp>
        <p:nvSpPr>
          <p:cNvPr id="6" name="Textplatzhalter 5">
            <a:extLst>
              <a:ext uri="{FF2B5EF4-FFF2-40B4-BE49-F238E27FC236}">
                <a16:creationId xmlns:a16="http://schemas.microsoft.com/office/drawing/2014/main" id="{9DC0E7C0-ECFE-49E1-BDD4-7991BC69F135}"/>
              </a:ext>
            </a:extLst>
          </p:cNvPr>
          <p:cNvSpPr>
            <a:spLocks noGrp="1"/>
          </p:cNvSpPr>
          <p:nvPr>
            <p:ph type="body" sz="quarter" idx="25"/>
          </p:nvPr>
        </p:nvSpPr>
        <p:spPr>
          <a:xfrm>
            <a:off x="521468" y="2214563"/>
            <a:ext cx="8127232" cy="3692525"/>
          </a:xfrm>
        </p:spPr>
        <p:txBody>
          <a:bodyPr/>
          <a:lstStyle/>
          <a:p>
            <a:r>
              <a:rPr lang="de-DE" dirty="0"/>
              <a:t>Objekte sind Dinge des realen Lebens (Bildschirm, Tasse, Person usw.).</a:t>
            </a:r>
          </a:p>
          <a:p>
            <a:r>
              <a:rPr lang="de-DE" dirty="0"/>
              <a:t>Objekte sind </a:t>
            </a:r>
            <a:r>
              <a:rPr lang="de-DE" i="1" dirty="0"/>
              <a:t>Instanzen</a:t>
            </a:r>
            <a:r>
              <a:rPr lang="de-DE" dirty="0"/>
              <a:t> einer Klasse</a:t>
            </a:r>
          </a:p>
          <a:p>
            <a:r>
              <a:rPr lang="de-DE" dirty="0"/>
              <a:t>Objekte werden mit dem Schlüsselwort </a:t>
            </a:r>
            <a:r>
              <a:rPr lang="de-DE" i="1" dirty="0" err="1"/>
              <a:t>new</a:t>
            </a:r>
            <a:r>
              <a:rPr lang="de-DE" i="1" dirty="0"/>
              <a:t> {Klassenname} </a:t>
            </a:r>
            <a:r>
              <a:rPr lang="de-DE" dirty="0"/>
              <a:t>erstellt (Bsp.: </a:t>
            </a:r>
            <a:r>
              <a:rPr lang="de-DE" dirty="0" err="1"/>
              <a:t>new</a:t>
            </a:r>
            <a:r>
              <a:rPr lang="de-DE" dirty="0"/>
              <a:t> Person())</a:t>
            </a:r>
            <a:endParaRPr lang="de-DE" i="1" dirty="0"/>
          </a:p>
          <a:p>
            <a:r>
              <a:rPr lang="de-DE" dirty="0"/>
              <a:t>Objekte fassen sowohl Zustände, als auch Funktionalitäten zusammen.</a:t>
            </a:r>
          </a:p>
          <a:p>
            <a:r>
              <a:rPr lang="de-DE" dirty="0"/>
              <a:t>Insbesondere die Zustände, aber mitunter auch die Funktionalitäten werden vor direktem Zugriff von Außen geschützt. Dies bezeichnet man als </a:t>
            </a:r>
            <a:r>
              <a:rPr lang="de-DE" i="1" dirty="0"/>
              <a:t>Datenkapselung</a:t>
            </a:r>
            <a:r>
              <a:rPr lang="de-DE" dirty="0"/>
              <a:t>.</a:t>
            </a:r>
          </a:p>
          <a:p>
            <a:r>
              <a:rPr lang="de-DE" dirty="0"/>
              <a:t>Beispiel: Eine Person hat einen Namen und eine Haarfarbe. Zudem kann unsere Person schlafen. Die Person schätzt auch besonders ihre Privatsphäre, und möchte auf keinen Fall, dass ein Fremder die Haarfarbe ändern kann oder ihr vorschreibt wie sie zu schlafen hat.</a:t>
            </a:r>
          </a:p>
          <a:p>
            <a:endParaRPr lang="de-DE" dirty="0"/>
          </a:p>
          <a:p>
            <a:endParaRPr lang="de-DE" dirty="0"/>
          </a:p>
          <a:p>
            <a:endParaRPr lang="de-DE" dirty="0"/>
          </a:p>
        </p:txBody>
      </p:sp>
      <p:pic>
        <p:nvPicPr>
          <p:cNvPr id="7" name="Grafik 6">
            <a:extLst>
              <a:ext uri="{FF2B5EF4-FFF2-40B4-BE49-F238E27FC236}">
                <a16:creationId xmlns:a16="http://schemas.microsoft.com/office/drawing/2014/main" id="{3EB810E0-26A7-0540-59D3-6ED7ED243F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554"/>
            <a:ext cx="720000" cy="1922400"/>
          </a:xfrm>
          <a:prstGeom prst="rect">
            <a:avLst/>
          </a:prstGeom>
        </p:spPr>
      </p:pic>
    </p:spTree>
    <p:extLst>
      <p:ext uri="{BB962C8B-B14F-4D97-AF65-F5344CB8AC3E}">
        <p14:creationId xmlns:p14="http://schemas.microsoft.com/office/powerpoint/2010/main" val="9545414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8C030E-CB00-49DF-9021-AED67E3C0CD4}"/>
              </a:ext>
            </a:extLst>
          </p:cNvPr>
          <p:cNvSpPr>
            <a:spLocks noGrp="1"/>
          </p:cNvSpPr>
          <p:nvPr>
            <p:ph type="body" sz="quarter" idx="20"/>
          </p:nvPr>
        </p:nvSpPr>
        <p:spPr/>
        <p:txBody>
          <a:bodyPr/>
          <a:lstStyle/>
          <a:p>
            <a:r>
              <a:rPr lang="de-DE" dirty="0"/>
              <a:t>Objektorientierte Programmierung</a:t>
            </a:r>
          </a:p>
          <a:p>
            <a:endParaRPr lang="de-DE" dirty="0"/>
          </a:p>
        </p:txBody>
      </p:sp>
      <p:sp>
        <p:nvSpPr>
          <p:cNvPr id="3" name="Textplatzhalter 2">
            <a:extLst>
              <a:ext uri="{FF2B5EF4-FFF2-40B4-BE49-F238E27FC236}">
                <a16:creationId xmlns:a16="http://schemas.microsoft.com/office/drawing/2014/main" id="{B8C5F59F-D1AC-462A-B0D4-C89BADEE34A8}"/>
              </a:ext>
            </a:extLst>
          </p:cNvPr>
          <p:cNvSpPr>
            <a:spLocks noGrp="1"/>
          </p:cNvSpPr>
          <p:nvPr>
            <p:ph type="body" sz="quarter" idx="21"/>
          </p:nvPr>
        </p:nvSpPr>
        <p:spPr/>
        <p:txBody>
          <a:bodyPr/>
          <a:lstStyle/>
          <a:p>
            <a:r>
              <a:rPr lang="de-DE" dirty="0"/>
              <a:t>15.1 Java -Singleton</a:t>
            </a:r>
          </a:p>
        </p:txBody>
      </p:sp>
      <p:sp>
        <p:nvSpPr>
          <p:cNvPr id="5" name="Foliennummernplatzhalter 4">
            <a:extLst>
              <a:ext uri="{FF2B5EF4-FFF2-40B4-BE49-F238E27FC236}">
                <a16:creationId xmlns:a16="http://schemas.microsoft.com/office/drawing/2014/main" id="{2974F28D-0B14-4327-909B-A797ADCD9AD9}"/>
              </a:ext>
            </a:extLst>
          </p:cNvPr>
          <p:cNvSpPr>
            <a:spLocks noGrp="1"/>
          </p:cNvSpPr>
          <p:nvPr>
            <p:ph type="sldNum" sz="quarter" idx="24"/>
          </p:nvPr>
        </p:nvSpPr>
        <p:spPr/>
        <p:txBody>
          <a:bodyPr/>
          <a:lstStyle/>
          <a:p>
            <a:fld id="{3134CBD9-EA76-4F21-A540-FC6942B3DDFE}" type="slidenum">
              <a:rPr lang="en-US" smtClean="0"/>
              <a:pPr/>
              <a:t>90</a:t>
            </a:fld>
            <a:endParaRPr lang="en-US"/>
          </a:p>
        </p:txBody>
      </p:sp>
      <p:pic>
        <p:nvPicPr>
          <p:cNvPr id="7" name="Grafik 6">
            <a:extLst>
              <a:ext uri="{FF2B5EF4-FFF2-40B4-BE49-F238E27FC236}">
                <a16:creationId xmlns:a16="http://schemas.microsoft.com/office/drawing/2014/main" id="{ABB8BDC1-FEE5-5A61-DDC6-068B621E96E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43250" y="-2371"/>
            <a:ext cx="720000" cy="1922034"/>
          </a:xfrm>
          <a:prstGeom prst="rect">
            <a:avLst/>
          </a:prstGeom>
        </p:spPr>
      </p:pic>
      <p:pic>
        <p:nvPicPr>
          <p:cNvPr id="13" name="Grafik 12">
            <a:extLst>
              <a:ext uri="{FF2B5EF4-FFF2-40B4-BE49-F238E27FC236}">
                <a16:creationId xmlns:a16="http://schemas.microsoft.com/office/drawing/2014/main" id="{0BFB76D6-F424-7113-C16C-3AD5FC4ABBEA}"/>
              </a:ext>
            </a:extLst>
          </p:cNvPr>
          <p:cNvPicPr>
            <a:picLocks noChangeAspect="1"/>
          </p:cNvPicPr>
          <p:nvPr/>
        </p:nvPicPr>
        <p:blipFill>
          <a:blip r:embed="rId4"/>
          <a:stretch>
            <a:fillRect/>
          </a:stretch>
        </p:blipFill>
        <p:spPr>
          <a:xfrm>
            <a:off x="521468" y="1555872"/>
            <a:ext cx="7744767" cy="4530604"/>
          </a:xfrm>
          <a:prstGeom prst="rect">
            <a:avLst/>
          </a:prstGeom>
        </p:spPr>
      </p:pic>
    </p:spTree>
    <p:extLst>
      <p:ext uri="{BB962C8B-B14F-4D97-AF65-F5344CB8AC3E}">
        <p14:creationId xmlns:p14="http://schemas.microsoft.com/office/powerpoint/2010/main" val="86949086"/>
      </p:ext>
    </p:extLst>
  </p:cSld>
  <p:clrMapOvr>
    <a:masterClrMapping/>
  </p:clrMapOvr>
</p:sld>
</file>

<file path=ppt/theme/theme1.xml><?xml version="1.0" encoding="utf-8"?>
<a:theme xmlns:a="http://schemas.openxmlformats.org/drawingml/2006/main" name="Office Theme">
  <a:themeElements>
    <a:clrScheme name="GFN 2022 1">
      <a:dk1>
        <a:srgbClr val="000000"/>
      </a:dk1>
      <a:lt1>
        <a:srgbClr val="FFFFFF"/>
      </a:lt1>
      <a:dk2>
        <a:srgbClr val="000000"/>
      </a:dk2>
      <a:lt2>
        <a:srgbClr val="FFFFFF"/>
      </a:lt2>
      <a:accent1>
        <a:srgbClr val="003764"/>
      </a:accent1>
      <a:accent2>
        <a:srgbClr val="00B2C9"/>
      </a:accent2>
      <a:accent3>
        <a:srgbClr val="F2F2F2"/>
      </a:accent3>
      <a:accent4>
        <a:srgbClr val="7F7F7F"/>
      </a:accent4>
      <a:accent5>
        <a:srgbClr val="4D4D4D"/>
      </a:accent5>
      <a:accent6>
        <a:srgbClr val="003764"/>
      </a:accent6>
      <a:hlink>
        <a:srgbClr val="00B2C9"/>
      </a:hlink>
      <a:folHlink>
        <a:srgbClr val="7F7F7F"/>
      </a:folHlink>
    </a:clrScheme>
    <a:fontScheme name="Montserrat + Karla">
      <a:majorFont>
        <a:latin typeface="Montserrat"/>
        <a:ea typeface=""/>
        <a:cs typeface=""/>
      </a:majorFont>
      <a:minorFont>
        <a:latin typeface="Karl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bodyPr vert="horz" wrap="square" lIns="0" tIns="0" rIns="0" bIns="180000" rtlCol="0">
        <a:noAutofit/>
      </a:bodyPr>
      <a:lstStyle>
        <a:defPPr marL="285750" indent="-285750" algn="l" defTabSz="914400" rtl="0" eaLnBrk="1" latinLnBrk="0" hangingPunct="1">
          <a:lnSpc>
            <a:spcPct val="120000"/>
          </a:lnSpc>
          <a:spcBef>
            <a:spcPts val="1000"/>
          </a:spcBef>
          <a:buClr>
            <a:srgbClr val="00B2C9"/>
          </a:buClr>
          <a:buSzPct val="120000"/>
          <a:buFont typeface="Arial" panose="020B0604020202020204" pitchFamily="34" charset="0"/>
          <a:buChar char="•"/>
          <a:defRPr sz="1600" b="0" i="0" kern="1200" dirty="0" smtClean="0">
            <a:solidFill>
              <a:schemeClr val="accent5"/>
            </a:solidFill>
            <a:latin typeface="Source Sans Pro" panose="020B0503030403020204" pitchFamily="34" charset="77"/>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71CCFFBD4DAE62409B3B5C6114BA21F0" ma:contentTypeVersion="14" ma:contentTypeDescription="Ein neues Dokument erstellen." ma:contentTypeScope="" ma:versionID="129ed8e20720a2cdbe99eb10bee0ddc9">
  <xsd:schema xmlns:xsd="http://www.w3.org/2001/XMLSchema" xmlns:xs="http://www.w3.org/2001/XMLSchema" xmlns:p="http://schemas.microsoft.com/office/2006/metadata/properties" xmlns:ns2="b8349733-1698-4eee-8c1d-c3e40f1930d8" xmlns:ns3="d3861e48-e49a-4ada-8b25-d3f3c2965292" xmlns:ns4="be907e6a-9e30-4eae-95f4-8ddb6c7659f8" targetNamespace="http://schemas.microsoft.com/office/2006/metadata/properties" ma:root="true" ma:fieldsID="1497faf43b8d12ab7b67447061bbc279" ns2:_="" ns3:_="" ns4:_="">
    <xsd:import namespace="b8349733-1698-4eee-8c1d-c3e40f1930d8"/>
    <xsd:import namespace="d3861e48-e49a-4ada-8b25-d3f3c2965292"/>
    <xsd:import namespace="be907e6a-9e30-4eae-95f4-8ddb6c7659f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349733-1698-4eee-8c1d-c3e40f1930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Bildmarkierungen" ma:readOnly="false" ma:fieldId="{5cf76f15-5ced-4ddc-b409-7134ff3c332f}" ma:taxonomyMulti="true" ma:sspId="64dc172f-5128-49e2-82f9-a4403e9af2c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3861e48-e49a-4ada-8b25-d3f3c2965292" elementFormDefault="qualified">
    <xsd:import namespace="http://schemas.microsoft.com/office/2006/documentManagement/types"/>
    <xsd:import namespace="http://schemas.microsoft.com/office/infopath/2007/PartnerControls"/>
    <xsd:element name="SharedWithUsers" ma:index="17"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Freigegeben für -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e907e6a-9e30-4eae-95f4-8ddb6c7659f8"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55e4786c-a219-43a6-b9b6-a7b002964cdc}" ma:internalName="TaxCatchAll" ma:showField="CatchAllData" ma:web="d3861e48-e49a-4ada-8b25-d3f3c29652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e907e6a-9e30-4eae-95f4-8ddb6c7659f8" xsi:nil="true"/>
    <lcf76f155ced4ddcb4097134ff3c332f xmlns="b8349733-1698-4eee-8c1d-c3e40f1930d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FFD2A4A-F012-458F-93EC-DB409B9E594B}"/>
</file>

<file path=customXml/itemProps2.xml><?xml version="1.0" encoding="utf-8"?>
<ds:datastoreItem xmlns:ds="http://schemas.openxmlformats.org/officeDocument/2006/customXml" ds:itemID="{B99876AD-FE83-4D9C-AEC2-61A765B23F50}">
  <ds:schemaRefs>
    <ds:schemaRef ds:uri="http://schemas.microsoft.com/sharepoint/v3/contenttype/forms"/>
  </ds:schemaRefs>
</ds:datastoreItem>
</file>

<file path=customXml/itemProps3.xml><?xml version="1.0" encoding="utf-8"?>
<ds:datastoreItem xmlns:ds="http://schemas.openxmlformats.org/officeDocument/2006/customXml" ds:itemID="{3E32858F-E1F9-4856-B3B2-637A67BD349D}">
  <ds:schemaRefs>
    <ds:schemaRef ds:uri="b8349733-1698-4eee-8c1d-c3e40f1930d8"/>
    <ds:schemaRef ds:uri="d3861e48-e49a-4ada-8b25-d3f3c296529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7783</Words>
  <Application>Microsoft Office PowerPoint</Application>
  <PresentationFormat>Breitbild</PresentationFormat>
  <Paragraphs>975</Paragraphs>
  <Slides>90</Slides>
  <Notes>78</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90</vt:i4>
      </vt:variant>
    </vt:vector>
  </HeadingPairs>
  <TitlesOfParts>
    <vt:vector size="100" baseType="lpstr">
      <vt:lpstr>Arial</vt:lpstr>
      <vt:lpstr>Calibri</vt:lpstr>
      <vt:lpstr>Courier New</vt:lpstr>
      <vt:lpstr>Karla</vt:lpstr>
      <vt:lpstr>Open Sans</vt:lpstr>
      <vt:lpstr>Source Sans Pro</vt:lpstr>
      <vt:lpstr>Source Sans Pro Light</vt:lpstr>
      <vt:lpstr>Source Sans Pro SemiBold</vt:lpstr>
      <vt:lpstr>Symbol</vt:lpstr>
      <vt:lpstr>Office Theme</vt:lpstr>
      <vt:lpstr>Objektorientierte Programmierung</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Manager/>
  <Company>u.s.design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GFN PowerPoint Presentation</dc:title>
  <dc:subject>Relaunch</dc:subject>
  <dc:creator>Ute Schneider</dc:creator>
  <cp:keywords/>
  <dc:description/>
  <cp:lastModifiedBy>William-Ray Duncan</cp:lastModifiedBy>
  <cp:revision>26</cp:revision>
  <dcterms:created xsi:type="dcterms:W3CDTF">2019-07-21T04:36:56Z</dcterms:created>
  <dcterms:modified xsi:type="dcterms:W3CDTF">2022-09-06T11:45:18Z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0x01010071CCFFBD4DAE62409B3B5C6114BA21F0</vt:lpwstr>
  </property>
  <property fmtid="{D5CDD505-2E9C-101B-9397-08002B2CF9AE}" pid="3" name="IT_x002d_Service">
    <vt:lpwstr/>
  </property>
  <property fmtid="{D5CDD505-2E9C-101B-9397-08002B2CF9AE}" pid="4" name="Konzern_Informationskategorie">
    <vt:lpwstr>3;#Vorlage|c5f0aa14-c860-4355-85ff-691f894d0b11</vt:lpwstr>
  </property>
  <property fmtid="{D5CDD505-2E9C-101B-9397-08002B2CF9AE}" pid="5" name="Konzern_OE">
    <vt:lpwstr>4;#Marketing|30326bb6-02e9-4604-bb64-324b445ae5b7</vt:lpwstr>
  </property>
  <property fmtid="{D5CDD505-2E9C-101B-9397-08002B2CF9AE}" pid="6" name="Konzern_Firma">
    <vt:lpwstr>1;#GFN GmbH|c925a6d8-44ca-45ed-9aa5-c396773d4f0e</vt:lpwstr>
  </property>
  <property fmtid="{D5CDD505-2E9C-101B-9397-08002B2CF9AE}" pid="7" name="Konzern_Bereich">
    <vt:lpwstr>2;#Marketing|84dd3c77-8405-4f40-92b5-e1b74c0ac913</vt:lpwstr>
  </property>
  <property fmtid="{D5CDD505-2E9C-101B-9397-08002B2CF9AE}" pid="8" name="Konzern_Infokategorie_OE">
    <vt:lpwstr/>
  </property>
  <property fmtid="{D5CDD505-2E9C-101B-9397-08002B2CF9AE}" pid="9" name="Konzern_Standort">
    <vt:lpwstr>5;#Alle Standorte|739f5c02-804b-4356-8591-79dbb9df22f5</vt:lpwstr>
  </property>
  <property fmtid="{D5CDD505-2E9C-101B-9397-08002B2CF9AE}" pid="10" name="IT-Service">
    <vt:lpwstr/>
  </property>
</Properties>
</file>