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83" r:id="rId3"/>
    <p:sldId id="301" r:id="rId4"/>
    <p:sldId id="314" r:id="rId5"/>
    <p:sldId id="324" r:id="rId6"/>
    <p:sldId id="325" r:id="rId7"/>
    <p:sldId id="265" r:id="rId8"/>
    <p:sldId id="323" r:id="rId9"/>
    <p:sldId id="326" r:id="rId10"/>
    <p:sldId id="328" r:id="rId11"/>
    <p:sldId id="338" r:id="rId12"/>
    <p:sldId id="339" r:id="rId13"/>
    <p:sldId id="329" r:id="rId14"/>
    <p:sldId id="319" r:id="rId15"/>
    <p:sldId id="331" r:id="rId16"/>
    <p:sldId id="320" r:id="rId17"/>
    <p:sldId id="330" r:id="rId18"/>
    <p:sldId id="334" r:id="rId19"/>
    <p:sldId id="335" r:id="rId20"/>
    <p:sldId id="321" r:id="rId21"/>
    <p:sldId id="342" r:id="rId22"/>
    <p:sldId id="336" r:id="rId23"/>
    <p:sldId id="345" r:id="rId24"/>
    <p:sldId id="343" r:id="rId25"/>
    <p:sldId id="337" r:id="rId26"/>
    <p:sldId id="340" r:id="rId27"/>
    <p:sldId id="341" r:id="rId28"/>
    <p:sldId id="344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8" r:id="rId39"/>
    <p:sldId id="356" r:id="rId40"/>
    <p:sldId id="357" r:id="rId41"/>
    <p:sldId id="360" r:id="rId42"/>
    <p:sldId id="359" r:id="rId43"/>
    <p:sldId id="361" r:id="rId44"/>
    <p:sldId id="31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95524" autoAdjust="0"/>
  </p:normalViewPr>
  <p:slideViewPr>
    <p:cSldViewPr snapToGrid="0">
      <p:cViewPr varScale="1">
        <p:scale>
          <a:sx n="88" d="100"/>
          <a:sy n="88" d="100"/>
        </p:scale>
        <p:origin x="51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3D2A6-2A7A-43AD-9FDD-E82DEC148623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3C9EE-0241-4EB7-BF2F-3DCF58124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10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8857" y="3372481"/>
            <a:ext cx="9602787" cy="83777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/>
              <a:t>CRION: DATASET PARA ANÁLISE E PREDIÇÃO DE CRIMES</a:t>
            </a:r>
            <a:endParaRPr lang="pt-BR" sz="2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92550" y="4210254"/>
            <a:ext cx="8915399" cy="2647746"/>
          </a:xfrm>
        </p:spPr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Vinícius Salgado</a:t>
            </a:r>
          </a:p>
          <a:p>
            <a:endParaRPr lang="pt-BR" dirty="0"/>
          </a:p>
          <a:p>
            <a:pPr algn="ctr"/>
            <a:r>
              <a:rPr lang="pt-BR" sz="2000" dirty="0">
                <a:latin typeface="questrial"/>
              </a:rPr>
              <a:t>Trabalho de diplomação II</a:t>
            </a:r>
          </a:p>
          <a:p>
            <a:pPr algn="ctr"/>
            <a:r>
              <a:rPr lang="pt-BR" sz="2000" dirty="0">
                <a:latin typeface="questrial"/>
              </a:rPr>
              <a:t>Engenharia de computação – PUC Minas – 11/12/2017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546"/>
            <a:ext cx="1554169" cy="177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Maquina de vetores de suporte - SVM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99B61A3E-315C-471C-91A4-92E43AF1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Conjunto de vetores representados por característica, palavras do </a:t>
            </a:r>
            <a:r>
              <a:rPr lang="pt-BR" dirty="0" err="1"/>
              <a:t>tweet</a:t>
            </a:r>
            <a:r>
              <a:rPr lang="pt-BR" dirty="0"/>
              <a:t>, onde são  duas classes: positivo(crime) ou negativo(não crime).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Cada vetor é representado no espaço, e no treinamento do SVM o mesmo busca o hiperplano definindo a máxima distância Euclidiana entre essas duas classes.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4810344A-913F-4674-91B5-213E7A60E92D}"/>
              </a:ext>
            </a:extLst>
          </p:cNvPr>
          <p:cNvGrpSpPr/>
          <p:nvPr/>
        </p:nvGrpSpPr>
        <p:grpSpPr>
          <a:xfrm>
            <a:off x="5248101" y="3429000"/>
            <a:ext cx="3298006" cy="3174222"/>
            <a:chOff x="5248101" y="3429000"/>
            <a:chExt cx="3298006" cy="3174222"/>
          </a:xfrm>
        </p:grpSpPr>
        <p:pic>
          <p:nvPicPr>
            <p:cNvPr id="2" name="Imagem 1" descr="Fonte: Website google.com&#10;">
              <a:extLst>
                <a:ext uri="{FF2B5EF4-FFF2-40B4-BE49-F238E27FC236}">
                  <a16:creationId xmlns:a16="http://schemas.microsoft.com/office/drawing/2014/main" xmlns="" id="{9CA35C0C-CE68-4285-B808-3100A5FED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8101" y="3429000"/>
              <a:ext cx="3298006" cy="3092210"/>
            </a:xfrm>
            <a:prstGeom prst="rect">
              <a:avLst/>
            </a:prstGeom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A49256EE-A8B4-438A-AB57-B293842AA411}"/>
                </a:ext>
              </a:extLst>
            </p:cNvPr>
            <p:cNvSpPr/>
            <p:nvPr/>
          </p:nvSpPr>
          <p:spPr>
            <a:xfrm>
              <a:off x="5509192" y="6233890"/>
              <a:ext cx="2775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URWPalladioL-Bold"/>
                </a:rPr>
                <a:t>Fonte: Website </a:t>
              </a:r>
              <a:r>
                <a:rPr lang="pt-BR" b="1" dirty="0">
                  <a:latin typeface="URWPalladioL-BoldItal"/>
                </a:rPr>
                <a:t>google.com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031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99B61A3E-315C-471C-91A4-92E43AF1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A validação cruzada é uma técnica para avaliar a capacidade de generalização de um modelo, a partir de um conjunto de dados (KOHAVI, 1995);</a:t>
            </a:r>
          </a:p>
          <a:p>
            <a:endParaRPr lang="pt-BR" dirty="0"/>
          </a:p>
          <a:p>
            <a:r>
              <a:rPr lang="pt-BR" dirty="0"/>
              <a:t>Para esse procedimento foi realizado o método k-</a:t>
            </a:r>
            <a:r>
              <a:rPr lang="pt-BR" dirty="0" err="1"/>
              <a:t>fold</a:t>
            </a:r>
            <a:r>
              <a:rPr lang="pt-BR" dirty="0"/>
              <a:t>, um método bastante usado na literatura, que consiste em dividir o conjunto total de dados em k subconjuntos do mesmo tamanho e, a partir disto, um subconjunto é utilizado para teste e os k -1 restantes são utilizados para estimação dos parâmetros e resultando na acurácia do modelo;</a:t>
            </a:r>
          </a:p>
          <a:p>
            <a:endParaRPr lang="pt-BR" dirty="0"/>
          </a:p>
          <a:p>
            <a:r>
              <a:rPr lang="pt-BR" dirty="0"/>
              <a:t>Para esse trabalho foi definido como k = 5.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FA7ADF68-6037-474E-9286-A66E65CC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3986" y="6395815"/>
            <a:ext cx="7619999" cy="365125"/>
          </a:xfrm>
        </p:spPr>
        <p:txBody>
          <a:bodyPr/>
          <a:lstStyle/>
          <a:p>
            <a:r>
              <a:rPr 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KOHAVI, R. A study of cross-validation and bootstrap for accuracy estimation and model selection. International joint Conference on artificial intelligence., 1995.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99B61A3E-315C-471C-91A4-92E43AF1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B1C2D700-8FD6-40F8-8120-9D41620BA1B5}"/>
              </a:ext>
            </a:extLst>
          </p:cNvPr>
          <p:cNvGrpSpPr/>
          <p:nvPr/>
        </p:nvGrpSpPr>
        <p:grpSpPr>
          <a:xfrm>
            <a:off x="3216561" y="1905000"/>
            <a:ext cx="6730426" cy="4513556"/>
            <a:chOff x="3216561" y="1905000"/>
            <a:chExt cx="6730426" cy="4513556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xmlns="" id="{6B8743D2-833B-4D53-AA7A-83DF4BED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561" y="1905000"/>
              <a:ext cx="6730426" cy="4235834"/>
            </a:xfrm>
            <a:prstGeom prst="rect">
              <a:avLst/>
            </a:prstGeom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6F3968E4-F996-444B-9D3F-940C7C3392B8}"/>
                </a:ext>
              </a:extLst>
            </p:cNvPr>
            <p:cNvSpPr/>
            <p:nvPr/>
          </p:nvSpPr>
          <p:spPr>
            <a:xfrm>
              <a:off x="4990312" y="6049224"/>
              <a:ext cx="3182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URWPalladioL-Bold"/>
                </a:rPr>
                <a:t>Fonte: Desenvolvido pelo autor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71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ontent-b-mia.xx.fbcdn.net/hphotos-xap1/t1.0-9/10330382_10152857452993902_7122361385072414446_n.jpg">
            <a:extLst>
              <a:ext uri="{FF2B5EF4-FFF2-40B4-BE49-F238E27FC236}">
                <a16:creationId xmlns:a16="http://schemas.microsoft.com/office/drawing/2014/main" xmlns="" id="{3EF0C204-C1BB-4225-BDB6-ABB84CE0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48" y="985278"/>
            <a:ext cx="2191687" cy="249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xmlns="" id="{F92EC34E-1A07-4E3B-BA86-4C7F8D34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11" y="3962396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b="1" dirty="0"/>
              <a:t>CRION DATASET</a:t>
            </a:r>
          </a:p>
        </p:txBody>
      </p:sp>
    </p:spTree>
    <p:extLst>
      <p:ext uri="{BB962C8B-B14F-4D97-AF65-F5344CB8AC3E}">
        <p14:creationId xmlns:p14="http://schemas.microsoft.com/office/powerpoint/2010/main" val="21746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CRION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xmlns="" id="{8BD9F417-60BA-4298-88A3-E150420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CRION é um banco de dados </a:t>
            </a:r>
            <a:r>
              <a:rPr lang="pt-BR" dirty="0" err="1"/>
              <a:t>MySql</a:t>
            </a:r>
            <a:r>
              <a:rPr lang="pt-BR" dirty="0"/>
              <a:t> (DB) de baixo nível de normalização por ser apenas para fins de consultoria, hospedando os dados coletados e processados nas entidades.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6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E-R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D5F87180-622B-42CB-85FE-A47A0CB8A317}"/>
              </a:ext>
            </a:extLst>
          </p:cNvPr>
          <p:cNvGrpSpPr/>
          <p:nvPr/>
        </p:nvGrpSpPr>
        <p:grpSpPr>
          <a:xfrm>
            <a:off x="3089212" y="1221382"/>
            <a:ext cx="7331158" cy="5636618"/>
            <a:chOff x="3089212" y="1221382"/>
            <a:chExt cx="7331158" cy="5636618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xmlns="" id="{ACC59DAA-60F2-442A-BBDC-2518759F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9212" y="1221382"/>
              <a:ext cx="7331158" cy="5382617"/>
            </a:xfrm>
            <a:prstGeom prst="rect">
              <a:avLst/>
            </a:prstGeom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AA5DF340-F3DE-4DC4-B0EE-56B5FF77E4A6}"/>
                </a:ext>
              </a:extLst>
            </p:cNvPr>
            <p:cNvSpPr/>
            <p:nvPr/>
          </p:nvSpPr>
          <p:spPr>
            <a:xfrm>
              <a:off x="4915747" y="6488668"/>
              <a:ext cx="31733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URWPalladioL-Bold"/>
                </a:rPr>
                <a:t>Fonte: Desenvolvido pelo autor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7437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</a:t>
            </a:r>
            <a:r>
              <a:rPr lang="pt-BR" dirty="0" err="1"/>
              <a:t>tweets</a:t>
            </a:r>
            <a:endParaRPr lang="pt-BR" dirty="0"/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4CE64848-069B-4FDD-B3F8-715D2BF3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API utilizada no presente trabalho é a </a:t>
            </a:r>
            <a:r>
              <a:rPr lang="pt-BR" b="1" dirty="0"/>
              <a:t>Twitter4J, </a:t>
            </a:r>
            <a:r>
              <a:rPr lang="pt-BR" dirty="0"/>
              <a:t>uma biblioteca Java não oficial desenvolvida de forma open </a:t>
            </a:r>
            <a:r>
              <a:rPr lang="pt-BR" dirty="0" err="1"/>
              <a:t>source</a:t>
            </a:r>
            <a:r>
              <a:rPr lang="pt-BR" dirty="0"/>
              <a:t>, onde pode-se integrar a aplicação com o serviço </a:t>
            </a:r>
            <a:r>
              <a:rPr lang="pt-BR" dirty="0" err="1"/>
              <a:t>Twitter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031BB6A-66D3-48DE-96D0-E29F272E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068" y="2862342"/>
            <a:ext cx="9030644" cy="24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</a:t>
            </a:r>
            <a:r>
              <a:rPr lang="pt-BR" dirty="0" err="1"/>
              <a:t>tweets</a:t>
            </a:r>
            <a:endParaRPr lang="pt-BR" dirty="0"/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4CE64848-069B-4FDD-B3F8-715D2BF3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Interface </a:t>
            </a:r>
            <a:r>
              <a:rPr lang="pt-BR" dirty="0" err="1"/>
              <a:t>Twitter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 para acesso à coleta.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C24324FD-8801-4B9F-A0DB-6F884447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96" y="2545444"/>
            <a:ext cx="8911688" cy="34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Termos de coleta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4CE64848-069B-4FDD-B3F8-715D2BF3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A polícia divulga termos e gírias utilizadas por criminosos, assim foram escolhidos termos associado à Furto, Roubo, Assalto, Calúnia, Preconceito, Discriminação, Apologia ao crime e Pedofilia.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0A89015F-C861-4505-8176-9510559F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37" y="3178650"/>
            <a:ext cx="8396061" cy="24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Região da coleta 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4CE64848-069B-4FDD-B3F8-715D2BF3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O interessante é a definição de uma região mais específica, limitada, porém a coleta de </a:t>
            </a:r>
            <a:r>
              <a:rPr lang="pt-BR" dirty="0" err="1"/>
              <a:t>tweets</a:t>
            </a:r>
            <a:r>
              <a:rPr lang="pt-BR" dirty="0"/>
              <a:t> </a:t>
            </a:r>
            <a:r>
              <a:rPr lang="pt-BR" dirty="0" err="1"/>
              <a:t>georreferenciados</a:t>
            </a:r>
            <a:r>
              <a:rPr lang="pt-BR" dirty="0"/>
              <a:t> é insignificante.</a:t>
            </a:r>
          </a:p>
          <a:p>
            <a:endParaRPr lang="pt-BR" dirty="0"/>
          </a:p>
          <a:p>
            <a:r>
              <a:rPr lang="pt-BR" dirty="0"/>
              <a:t>Considerando-se o grande uso do </a:t>
            </a:r>
            <a:r>
              <a:rPr lang="pt-BR" dirty="0" err="1"/>
              <a:t>Twitter</a:t>
            </a:r>
            <a:r>
              <a:rPr lang="pt-BR" dirty="0"/>
              <a:t> no Brasil, optou-se por iniciar o estudo em todo território nacional, tendo a informação inicial do local do Profile do usuário.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3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81210"/>
            <a:ext cx="8911687" cy="1280890"/>
          </a:xfrm>
        </p:spPr>
        <p:txBody>
          <a:bodyPr/>
          <a:lstStyle/>
          <a:p>
            <a:r>
              <a:rPr lang="pt-BR" dirty="0"/>
              <a:t>TÓPICOS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00300" y="1644938"/>
            <a:ext cx="9334500" cy="4349462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Motivação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Objetivo (Geral e Específicos)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Literatura Base;</a:t>
            </a:r>
            <a:endParaRPr lang="pt-BR" dirty="0"/>
          </a:p>
          <a:p>
            <a:pPr lvl="1">
              <a:buFont typeface="+mj-lt"/>
              <a:buAutoNum type="arabicPeriod"/>
            </a:pPr>
            <a:r>
              <a:rPr lang="pt-BR" dirty="0" err="1"/>
              <a:t>Twitter</a:t>
            </a:r>
            <a:endParaRPr lang="pt-BR" dirty="0"/>
          </a:p>
          <a:p>
            <a:pPr lvl="1">
              <a:buFont typeface="+mj-lt"/>
              <a:buAutoNum type="arabicPeriod"/>
            </a:pPr>
            <a:r>
              <a:rPr lang="pt-BR" dirty="0"/>
              <a:t>Crime e Criminalidade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SVM</a:t>
            </a:r>
          </a:p>
          <a:p>
            <a:pPr lvl="1">
              <a:buFont typeface="+mj-lt"/>
              <a:buAutoNum type="arabicPeriod"/>
            </a:pPr>
            <a:r>
              <a:rPr lang="pt-BR" dirty="0" err="1" smtClean="0"/>
              <a:t>Validaçã</a:t>
            </a:r>
            <a:r>
              <a:rPr lang="pt-BR" dirty="0" smtClean="0"/>
              <a:t> cruzada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CRION </a:t>
            </a:r>
            <a:r>
              <a:rPr lang="pt-BR" dirty="0" err="1"/>
              <a:t>D</a:t>
            </a:r>
            <a:r>
              <a:rPr lang="pt-BR" dirty="0" err="1" smtClean="0"/>
              <a:t>ataset</a:t>
            </a:r>
            <a:r>
              <a:rPr lang="pt-BR" dirty="0"/>
              <a:t>;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Estrutura 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Coletas 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Caracterização</a:t>
            </a:r>
          </a:p>
          <a:p>
            <a:pPr>
              <a:buFont typeface="+mj-lt"/>
              <a:buAutoNum type="arabicPeriod"/>
            </a:pPr>
            <a:r>
              <a:rPr lang="pt-BR" dirty="0"/>
              <a:t>Análise e resultados;</a:t>
            </a:r>
          </a:p>
          <a:p>
            <a:pPr>
              <a:buFont typeface="+mj-lt"/>
              <a:buAutoNum type="arabicPeriod"/>
            </a:pPr>
            <a:r>
              <a:rPr lang="pt-BR" dirty="0"/>
              <a:t>Conclusão;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Sistema </a:t>
            </a:r>
            <a:r>
              <a:rPr lang="pt-BR" dirty="0"/>
              <a:t>CRION;</a:t>
            </a:r>
          </a:p>
        </p:txBody>
      </p:sp>
      <p:pic>
        <p:nvPicPr>
          <p:cNvPr id="4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inicial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endParaRPr lang="pt-BR" dirty="0"/>
          </a:p>
          <a:p>
            <a:r>
              <a:rPr lang="pt-BR" dirty="0"/>
              <a:t>Coleta durante sete dias, começando pelo dia 8 de outubro de 2017. Ao final dessas coletas iniciais obteve-se </a:t>
            </a:r>
            <a:r>
              <a:rPr lang="pt-BR" b="1" dirty="0"/>
              <a:t>98.358 </a:t>
            </a:r>
            <a:r>
              <a:rPr lang="pt-BR" b="1" dirty="0" err="1"/>
              <a:t>tweets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Foram desconsiderados todos os </a:t>
            </a:r>
            <a:r>
              <a:rPr lang="pt-BR" dirty="0" err="1"/>
              <a:t>retweets</a:t>
            </a:r>
            <a:r>
              <a:rPr lang="pt-BR" dirty="0"/>
              <a:t> por serem informações duplicadas, o que podem prejudicar a classificação, e também todos os </a:t>
            </a:r>
            <a:r>
              <a:rPr lang="pt-BR" dirty="0" err="1"/>
              <a:t>tweets</a:t>
            </a:r>
            <a:r>
              <a:rPr lang="pt-BR" dirty="0"/>
              <a:t> que continham os textos 100% iguais.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Após aplicação de filtros o número caiu para </a:t>
            </a:r>
            <a:r>
              <a:rPr lang="pt-BR" b="1" dirty="0"/>
              <a:t>42289 </a:t>
            </a:r>
            <a:r>
              <a:rPr lang="pt-BR" b="1" dirty="0" err="1"/>
              <a:t>tweets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9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Periodicidade de relado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Grande número de usuários postando somente uma vez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B7E4E48E-7DA7-436E-907E-09EC548D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62" y="2545444"/>
            <a:ext cx="8403076" cy="38670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B0D12BEC-E8BE-4047-B8E8-6AFA778A42AF}"/>
              </a:ext>
            </a:extLst>
          </p:cNvPr>
          <p:cNvSpPr/>
          <p:nvPr/>
        </p:nvSpPr>
        <p:spPr>
          <a:xfrm>
            <a:off x="5497680" y="6412511"/>
            <a:ext cx="22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URWPalladioL-Bold"/>
              </a:rPr>
              <a:t>Fonte: Sistema CRION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94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Votação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442768"/>
            <a:ext cx="9148359" cy="3972463"/>
          </a:xfrm>
        </p:spPr>
        <p:txBody>
          <a:bodyPr>
            <a:normAutofit/>
          </a:bodyPr>
          <a:lstStyle/>
          <a:p>
            <a:r>
              <a:rPr lang="pt-BR" dirty="0"/>
              <a:t>Para a predição se tornar mais precisa, foi utilizado como primeira etapa a votação inicial, processo de decisão no qual 5 usuários expressam a sua opinião por meio de um voto em </a:t>
            </a:r>
            <a:r>
              <a:rPr lang="pt-BR" b="1" dirty="0"/>
              <a:t>20.000 </a:t>
            </a:r>
            <a:r>
              <a:rPr lang="pt-BR" b="1" dirty="0" err="1"/>
              <a:t>tweets</a:t>
            </a:r>
            <a:r>
              <a:rPr lang="pt-BR" b="1" dirty="0"/>
              <a:t> aleatórios</a:t>
            </a:r>
            <a:r>
              <a:rPr lang="pt-BR" dirty="0"/>
              <a:t>., determinando se o </a:t>
            </a:r>
            <a:r>
              <a:rPr lang="pt-BR" dirty="0" err="1"/>
              <a:t>tweet</a:t>
            </a:r>
            <a:r>
              <a:rPr lang="pt-BR" dirty="0"/>
              <a:t> coletado é relato de um crime ou não, distribuídos em classes de decisão. Foram considerados somente os </a:t>
            </a:r>
            <a:r>
              <a:rPr lang="pt-BR" dirty="0" err="1"/>
              <a:t>tweets</a:t>
            </a:r>
            <a:r>
              <a:rPr lang="pt-BR" dirty="0"/>
              <a:t> que estavam na classe de decisão </a:t>
            </a:r>
            <a:r>
              <a:rPr lang="pt-BR" b="1" dirty="0"/>
              <a:t>Fácil </a:t>
            </a:r>
            <a:r>
              <a:rPr lang="pt-BR" dirty="0"/>
              <a:t>totalizando</a:t>
            </a:r>
            <a:r>
              <a:rPr lang="pt-BR" b="1" dirty="0"/>
              <a:t> 8.672 </a:t>
            </a:r>
            <a:r>
              <a:rPr lang="pt-BR" b="1" dirty="0" err="1"/>
              <a:t>tweets</a:t>
            </a:r>
            <a:r>
              <a:rPr lang="pt-BR" dirty="0"/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D0D60A9B-18F3-488E-86F8-1476A454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859" y="3557887"/>
            <a:ext cx="3831999" cy="33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Votação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442768"/>
            <a:ext cx="9148359" cy="3972463"/>
          </a:xfrm>
        </p:spPr>
        <p:txBody>
          <a:bodyPr>
            <a:normAutofit/>
          </a:bodyPr>
          <a:lstStyle/>
          <a:p>
            <a:r>
              <a:rPr lang="pt-BR" dirty="0"/>
              <a:t>Quantidade de amostras definidas por classe (crime / não crime) após o critério de votação definidos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549A89F-1873-4435-9AE7-0D19B2FC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87" y="2795721"/>
            <a:ext cx="7810639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Relatos de crime por usuário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Número de relatos de crime por usuário. 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B273ED93-12D1-46BF-9E8B-F09BE312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49" y="2446556"/>
            <a:ext cx="8442901" cy="37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8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Pré-Classificação dos textos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 err="1"/>
              <a:t>Tokenização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1600" dirty="0"/>
              <a:t> “Médica” “é” “baleada” “em” “assalto”</a:t>
            </a:r>
          </a:p>
          <a:p>
            <a:pPr marL="0" indent="0">
              <a:buNone/>
            </a:pPr>
            <a:r>
              <a:rPr lang="pt-BR" sz="1600" dirty="0"/>
              <a:t>	 “Manteve” “em” “cativeiro” “e” “abusou” “da” “vítima”</a:t>
            </a:r>
          </a:p>
          <a:p>
            <a:pPr marL="0" indent="0">
              <a:buNone/>
            </a:pPr>
            <a:r>
              <a:rPr lang="pt-BR" sz="1600" dirty="0"/>
              <a:t>	 “Vereador” “é” “preso” “por” “porte” “ilegal” “de arma”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Remoção de </a:t>
            </a:r>
            <a:r>
              <a:rPr lang="pt-BR" dirty="0" err="1"/>
              <a:t>stopword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1600" dirty="0"/>
              <a:t> “Medica” “baleada” “assalto”</a:t>
            </a:r>
          </a:p>
          <a:p>
            <a:pPr marL="0" indent="0">
              <a:buNone/>
            </a:pPr>
            <a:r>
              <a:rPr lang="pt-BR" sz="1600" dirty="0"/>
              <a:t>	 “Cativeiro” “abusou” “vitima”</a:t>
            </a:r>
          </a:p>
          <a:p>
            <a:pPr marL="0" indent="0">
              <a:buNone/>
            </a:pPr>
            <a:r>
              <a:rPr lang="pt-BR" sz="1600" dirty="0"/>
              <a:t>	 ”Preso” “ilegal” “arma”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8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Pré-Classificação dos textos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Modelo de Espaço de Vetores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CC34FFFE-9FCA-4F77-A776-2DC978F7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4" y="2537546"/>
            <a:ext cx="7800975" cy="2066925"/>
          </a:xfrm>
          <a:prstGeom prst="rect">
            <a:avLst/>
          </a:prstGeom>
        </p:spPr>
      </p:pic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xmlns="" id="{4265D9FB-E2AE-4EDE-8342-38667E0AAB56}"/>
              </a:ext>
            </a:extLst>
          </p:cNvPr>
          <p:cNvSpPr txBox="1">
            <a:spLocks/>
          </p:cNvSpPr>
          <p:nvPr/>
        </p:nvSpPr>
        <p:spPr>
          <a:xfrm>
            <a:off x="2333624" y="4762499"/>
            <a:ext cx="7800976" cy="3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No Inverso da Frequência nos Documentos (</a:t>
            </a:r>
            <a:r>
              <a:rPr lang="pt-BR" i="1" dirty="0" err="1"/>
              <a:t>Inverse</a:t>
            </a:r>
            <a:r>
              <a:rPr lang="pt-BR" i="1" dirty="0"/>
              <a:t> </a:t>
            </a:r>
            <a:r>
              <a:rPr lang="pt-BR" i="1" dirty="0" err="1"/>
              <a:t>Document</a:t>
            </a:r>
            <a:r>
              <a:rPr lang="pt-BR" i="1" dirty="0"/>
              <a:t> </a:t>
            </a:r>
            <a:r>
              <a:rPr lang="pt-BR" i="1" dirty="0" err="1"/>
              <a:t>Frequency</a:t>
            </a:r>
            <a:r>
              <a:rPr lang="pt-BR" i="1" dirty="0"/>
              <a:t> (IDF)</a:t>
            </a:r>
            <a:r>
              <a:rPr lang="pt-BR" dirty="0"/>
              <a:t>) o objetivo é valorizar termos que ocorrem com uma menor frequência. É uma medida de quanto o termo é comum ou raro dentre todos os documentos.</a:t>
            </a:r>
          </a:p>
        </p:txBody>
      </p:sp>
    </p:spTree>
    <p:extLst>
      <p:ext uri="{BB962C8B-B14F-4D97-AF65-F5344CB8AC3E}">
        <p14:creationId xmlns:p14="http://schemas.microsoft.com/office/powerpoint/2010/main" val="22200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Pré-Classificação dos textos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r>
              <a:rPr lang="pt-BR" dirty="0"/>
              <a:t>Modelo de Espaço de Vetores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CC34FFFE-9FCA-4F77-A776-2DC978F7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4" y="2537546"/>
            <a:ext cx="7800975" cy="2066925"/>
          </a:xfrm>
          <a:prstGeom prst="rect">
            <a:avLst/>
          </a:prstGeom>
        </p:spPr>
      </p:pic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xmlns="" id="{4265D9FB-E2AE-4EDE-8342-38667E0AAB56}"/>
              </a:ext>
            </a:extLst>
          </p:cNvPr>
          <p:cNvSpPr txBox="1">
            <a:spLocks/>
          </p:cNvSpPr>
          <p:nvPr/>
        </p:nvSpPr>
        <p:spPr>
          <a:xfrm>
            <a:off x="2333624" y="4762499"/>
            <a:ext cx="7800976" cy="3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No Inverso da Frequência nos Documentos (</a:t>
            </a:r>
            <a:r>
              <a:rPr lang="pt-BR" i="1" dirty="0" err="1"/>
              <a:t>Inverse</a:t>
            </a:r>
            <a:r>
              <a:rPr lang="pt-BR" i="1" dirty="0"/>
              <a:t> </a:t>
            </a:r>
            <a:r>
              <a:rPr lang="pt-BR" i="1" dirty="0" err="1"/>
              <a:t>Document</a:t>
            </a:r>
            <a:r>
              <a:rPr lang="pt-BR" i="1" dirty="0"/>
              <a:t> </a:t>
            </a:r>
            <a:r>
              <a:rPr lang="pt-BR" i="1" dirty="0" err="1"/>
              <a:t>Frequency</a:t>
            </a:r>
            <a:r>
              <a:rPr lang="pt-BR" i="1" dirty="0"/>
              <a:t> (IDF)</a:t>
            </a:r>
            <a:r>
              <a:rPr lang="pt-BR" dirty="0"/>
              <a:t>) o objetivo é valorizar termos que ocorrem com uma menor frequência. É uma medida de quanto o termo é comum ou raro dentre todos os documentos.</a:t>
            </a:r>
          </a:p>
        </p:txBody>
      </p:sp>
    </p:spTree>
    <p:extLst>
      <p:ext uri="{BB962C8B-B14F-4D97-AF65-F5344CB8AC3E}">
        <p14:creationId xmlns:p14="http://schemas.microsoft.com/office/powerpoint/2010/main" val="12538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textos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pPr algn="just"/>
            <a:r>
              <a:rPr lang="pt-BR" dirty="0"/>
              <a:t>Esse contexto se torna um problema não linear, onde há um conjunto desconhecido de variáveis reais propondo uma função objetiva não linear, para isso utilizamos a função </a:t>
            </a:r>
            <a:r>
              <a:rPr lang="pt-BR" dirty="0" err="1"/>
              <a:t>kernel</a:t>
            </a:r>
            <a:r>
              <a:rPr lang="pt-BR" dirty="0"/>
              <a:t> que converte problemas não lineares em lineares em um espaço l-dimensional.</a:t>
            </a:r>
          </a:p>
          <a:p>
            <a:endParaRPr lang="pt-BR" dirty="0"/>
          </a:p>
          <a:p>
            <a:r>
              <a:rPr lang="pt-BR" dirty="0"/>
              <a:t>Para essa solução foi utilizado a biblioteca </a:t>
            </a:r>
            <a:r>
              <a:rPr lang="pt-BR" b="1" dirty="0"/>
              <a:t>LIBSVM.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C91C766F-2459-40E3-B95B-3A99D450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4" y="4151210"/>
            <a:ext cx="5322819" cy="22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em </a:t>
            </a:r>
            <a:r>
              <a:rPr lang="pt-BR" dirty="0" err="1"/>
              <a:t>Kernels</a:t>
            </a:r>
            <a:r>
              <a:rPr lang="pt-BR" dirty="0"/>
              <a:t> Distintos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Para validar a acurácia, utilizou-se o método k-</a:t>
            </a:r>
            <a:r>
              <a:rPr lang="pt-BR" dirty="0" err="1"/>
              <a:t>cross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nativo da biblioteca LIBSVM, com k = 5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1D0A51AE-B936-4567-8AA7-39632694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699" y="2545444"/>
            <a:ext cx="6466005" cy="388366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DD235CE-1B32-42DB-BA4A-CF63CE4143B2}"/>
              </a:ext>
            </a:extLst>
          </p:cNvPr>
          <p:cNvSpPr/>
          <p:nvPr/>
        </p:nvSpPr>
        <p:spPr>
          <a:xfrm>
            <a:off x="4788747" y="6429105"/>
            <a:ext cx="317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URWPalladioL-Bold"/>
              </a:rPr>
              <a:t>Fonte: Desenvolvido pelo autor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4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77926"/>
            <a:ext cx="8915400" cy="4433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Devido a grande ocorrência e relatos de crimes nas redes sociais, faz-se necessário a criação de mecanismos capazes de identificá-los de forma ágil e eficaz, delineando assim, dados relativos aos mesmos e extraindo informações para a prevenção de crimes.</a:t>
            </a:r>
          </a:p>
          <a:p>
            <a:endParaRPr lang="pt-BR" dirty="0"/>
          </a:p>
          <a:p>
            <a:r>
              <a:rPr lang="pt-BR" dirty="0"/>
              <a:t>Este trabalho apresenta o </a:t>
            </a:r>
            <a:r>
              <a:rPr lang="pt-BR" dirty="0" err="1"/>
              <a:t>Dataset</a:t>
            </a:r>
            <a:r>
              <a:rPr lang="pt-BR" dirty="0"/>
              <a:t> de crimes virtuais, para reunir informações da rede social </a:t>
            </a:r>
            <a:r>
              <a:rPr lang="pt-BR" dirty="0" err="1"/>
              <a:t>Twitter</a:t>
            </a:r>
            <a:r>
              <a:rPr lang="pt-BR" dirty="0"/>
              <a:t> e fornecer um efetivo modo de predições de crime.</a:t>
            </a:r>
          </a:p>
        </p:txBody>
      </p:sp>
      <p:pic>
        <p:nvPicPr>
          <p:cNvPr id="4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em </a:t>
            </a:r>
            <a:r>
              <a:rPr lang="pt-BR" dirty="0" err="1"/>
              <a:t>Kernels</a:t>
            </a:r>
            <a:r>
              <a:rPr lang="pt-BR" dirty="0"/>
              <a:t> Distintos – Refinamento de parâmetro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860369"/>
            <a:ext cx="9148359" cy="397246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 biblioteca LIBSVM possui um script que implementa uma heurística chamada de Grid </a:t>
            </a:r>
            <a:r>
              <a:rPr lang="pt-BR" dirty="0" err="1"/>
              <a:t>Search</a:t>
            </a:r>
            <a:r>
              <a:rPr lang="pt-BR" dirty="0"/>
              <a:t> que </a:t>
            </a:r>
            <a:r>
              <a:rPr lang="pt-BR" dirty="0" err="1"/>
              <a:t>otmiza</a:t>
            </a:r>
            <a:r>
              <a:rPr lang="pt-BR" dirty="0"/>
              <a:t> o modelo de predição criado (otimiza o que foi generalizado). Seu objetivo é encontrar os parâmetros C e gama que melhora sua capacidade de classificação para dados desconhecidos.</a:t>
            </a:r>
          </a:p>
          <a:p>
            <a:endParaRPr lang="pt-BR" dirty="0"/>
          </a:p>
          <a:p>
            <a:r>
              <a:rPr lang="pt-BR" dirty="0"/>
              <a:t>Melhoria da precisão dos </a:t>
            </a:r>
            <a:r>
              <a:rPr lang="pt-BR" dirty="0" err="1"/>
              <a:t>kernels</a:t>
            </a:r>
            <a:r>
              <a:rPr lang="pt-BR" dirty="0"/>
              <a:t> entre 67.2% e 68.8%.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4B235C43-FD96-4032-8D64-FDF22701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2925" y="6233890"/>
            <a:ext cx="7619999" cy="365125"/>
          </a:xfrm>
        </p:spPr>
        <p:txBody>
          <a:bodyPr/>
          <a:lstStyle/>
          <a:p>
            <a:r>
              <a:rPr lang="pt-BR" sz="1050" dirty="0">
                <a:solidFill>
                  <a:schemeClr val="tx1"/>
                </a:solidFill>
              </a:rPr>
              <a:t>C é o parâmetro que determina a maximização da margem em contrapartida da minimização do erro de classificação.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classificação SVM Linear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860369"/>
            <a:ext cx="9148359" cy="3972463"/>
          </a:xfrm>
        </p:spPr>
        <p:txBody>
          <a:bodyPr>
            <a:normAutofit/>
          </a:bodyPr>
          <a:lstStyle/>
          <a:p>
            <a:r>
              <a:rPr lang="pt-BR" dirty="0"/>
              <a:t>Os demais testes foram realizados utilizando-se o </a:t>
            </a:r>
            <a:r>
              <a:rPr lang="pt-BR" dirty="0" err="1"/>
              <a:t>Kernel</a:t>
            </a:r>
            <a:r>
              <a:rPr lang="pt-BR" dirty="0"/>
              <a:t> Linear. Para este experimento, foram retirados 1000 </a:t>
            </a:r>
            <a:r>
              <a:rPr lang="pt-BR" dirty="0" err="1"/>
              <a:t>tweets</a:t>
            </a:r>
            <a:r>
              <a:rPr lang="pt-BR" dirty="0"/>
              <a:t> de forma aleatória da classe Fáceis e aplicados quatro tipos de testes. Para o teste foi realizado 5-Fold </a:t>
            </a:r>
            <a:r>
              <a:rPr lang="pt-BR" dirty="0" err="1"/>
              <a:t>cross</a:t>
            </a:r>
            <a:r>
              <a:rPr lang="pt-BR" dirty="0"/>
              <a:t> </a:t>
            </a:r>
            <a:r>
              <a:rPr lang="pt-BR" dirty="0" err="1"/>
              <a:t>validatio</a:t>
            </a:r>
            <a:r>
              <a:rPr lang="pt-BR" dirty="0"/>
              <a:t> em:</a:t>
            </a:r>
          </a:p>
          <a:p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80% da base e a predição em 20%,obteve-se 2848 </a:t>
            </a:r>
            <a:r>
              <a:rPr lang="pt-BR" dirty="0" err="1"/>
              <a:t>features</a:t>
            </a:r>
            <a:r>
              <a:rPr lang="pt-BR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60% da base e a predição em 40%,obteve-se 2288 </a:t>
            </a:r>
            <a:r>
              <a:rPr lang="pt-BR" dirty="0" err="1"/>
              <a:t>features</a:t>
            </a:r>
            <a:r>
              <a:rPr lang="pt-BR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40% da base e a predição em 60%,obteve-se 1605 </a:t>
            </a:r>
            <a:r>
              <a:rPr lang="pt-BR" dirty="0" err="1"/>
              <a:t>features</a:t>
            </a:r>
            <a:r>
              <a:rPr lang="pt-BR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20% da base e a predição em 80%,obteve-se 961 </a:t>
            </a:r>
            <a:r>
              <a:rPr lang="pt-BR" dirty="0" err="1"/>
              <a:t>features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55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80% - predição em 20%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860369"/>
            <a:ext cx="9148359" cy="3972463"/>
          </a:xfrm>
        </p:spPr>
        <p:txBody>
          <a:bodyPr>
            <a:normAutofit/>
          </a:bodyPr>
          <a:lstStyle/>
          <a:p>
            <a:r>
              <a:rPr lang="pt-BR" dirty="0"/>
              <a:t>O método 5-fold obteve a acurácia de 90.9887</a:t>
            </a:r>
          </a:p>
          <a:p>
            <a:r>
              <a:rPr lang="pt-BR" dirty="0"/>
              <a:t>F-score de desempenho para o classificador, onde </a:t>
            </a:r>
            <a:r>
              <a:rPr lang="pt-BR" dirty="0" err="1"/>
              <a:t>obeteve-se</a:t>
            </a:r>
            <a:r>
              <a:rPr lang="pt-BR" dirty="0"/>
              <a:t> o resultado de 0,18.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D78E6972-E5F1-4BF2-A0BE-27A3467C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24" y="3389668"/>
            <a:ext cx="6557301" cy="24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60% - predição em 40%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442768"/>
            <a:ext cx="9148359" cy="397246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Método 5-fold obteve a acurácia de 90.1503</a:t>
            </a:r>
          </a:p>
          <a:p>
            <a:r>
              <a:rPr lang="pt-BR" dirty="0"/>
              <a:t>Calculou-se o F-score de desempenho com resultado de 0,13.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A28BCACE-84D0-4E92-B4C8-8A625A1F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87" y="2889876"/>
            <a:ext cx="6249892" cy="22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5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40% - predição em 60%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83424"/>
            <a:ext cx="9148359" cy="397246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Método 5-fold obteve a acurácia de 89.4737.</a:t>
            </a:r>
          </a:p>
          <a:p>
            <a:r>
              <a:rPr lang="pt-BR" dirty="0"/>
              <a:t>Calculou-se o F-score de desempenho com resultado de 0,10.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8D8E397-2AFF-400E-9382-9EE0A96E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22" y="2831773"/>
            <a:ext cx="6489956" cy="24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20% - predição em 80%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442768"/>
            <a:ext cx="9148359" cy="397246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Método 5-fold obteve a acurácia de 84.9246.</a:t>
            </a:r>
          </a:p>
          <a:p>
            <a:r>
              <a:rPr lang="pt-BR" dirty="0"/>
              <a:t>Calculou-se o F-score de desempenho com resultado de 0,082.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408A068E-9EA8-4289-91E1-5DC2EE8A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2" y="2971800"/>
            <a:ext cx="6368066" cy="2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Caracterização de crimes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442768"/>
            <a:ext cx="9148359" cy="3972463"/>
          </a:xfrm>
        </p:spPr>
        <p:txBody>
          <a:bodyPr>
            <a:normAutofit/>
          </a:bodyPr>
          <a:lstStyle/>
          <a:p>
            <a:r>
              <a:rPr lang="pt-BR" dirty="0"/>
              <a:t>Gráfico foi realizado dentre 2128 crimes citados na votação, as diferentes classes não foram consideradas nos testes de SVM Linear e foram classificadas manualmente.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AC893088-1EC4-4B78-AC0F-DF180E7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25" y="2298361"/>
            <a:ext cx="7398692" cy="44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442768"/>
            <a:ext cx="9148359" cy="5173932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Criação de um </a:t>
            </a:r>
            <a:r>
              <a:rPr lang="pt-BR" dirty="0" err="1"/>
              <a:t>dataset</a:t>
            </a:r>
            <a:r>
              <a:rPr lang="pt-BR" dirty="0"/>
              <a:t> requer uma cautela pela individualidade da classificação textual.</a:t>
            </a:r>
          </a:p>
          <a:p>
            <a:r>
              <a:rPr lang="pt-BR" dirty="0"/>
              <a:t>Dimensão do espaço de características mostra-se uma tarefa difícil de se tratar, dificultando ainda mais por se tratar de postagens de rede social.</a:t>
            </a:r>
          </a:p>
          <a:p>
            <a:r>
              <a:rPr lang="pt-BR" dirty="0"/>
              <a:t>Muitas das postagens não estão relacionadas a um relato de crime, o que faz o número de </a:t>
            </a:r>
            <a:r>
              <a:rPr lang="pt-BR" dirty="0" err="1"/>
              <a:t>tweets</a:t>
            </a:r>
            <a:r>
              <a:rPr lang="pt-BR" dirty="0"/>
              <a:t> ’não crime’ sobrepor a quantidade de ’crimes’, muitas palavras não crime sobrepõe a crime.</a:t>
            </a:r>
          </a:p>
          <a:p>
            <a:r>
              <a:rPr lang="pt-BR" dirty="0"/>
              <a:t>Transformação de dados para um modelo l-dimensional contendo muitas variáveis de restrição para uma classificação.</a:t>
            </a:r>
          </a:p>
          <a:p>
            <a:r>
              <a:rPr lang="pt-BR" dirty="0"/>
              <a:t>É possível reconhecer os relatos de crimes utilizando SVM, com ressalva as dificuldades pela variedade de </a:t>
            </a:r>
            <a:r>
              <a:rPr lang="pt-BR" dirty="0" err="1"/>
              <a:t>features</a:t>
            </a:r>
            <a:r>
              <a:rPr lang="pt-BR" dirty="0"/>
              <a:t>, onde os termos não possuem um significado semelhante, fazendo que o classificador não fique preciso.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4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xmlns="" id="{BF978640-4CAF-4AF7-82EE-C814BD45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88" y="1442768"/>
            <a:ext cx="9148359" cy="5173932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Feedback automático do banco de treinamento e com o tempo deve ser capaz de diferenciar jargões e expressões diferenciadas;</a:t>
            </a:r>
          </a:p>
          <a:p>
            <a:endParaRPr lang="pt-BR" dirty="0"/>
          </a:p>
          <a:p>
            <a:r>
              <a:rPr lang="pt-BR" dirty="0"/>
              <a:t>Aplicar técnicas como LSA ou PLSA que permite que os conjuntos de observações sejam explicados por grupos não observados;</a:t>
            </a:r>
          </a:p>
          <a:p>
            <a:endParaRPr lang="pt-BR" dirty="0"/>
          </a:p>
          <a:p>
            <a:r>
              <a:rPr lang="pt-BR" dirty="0"/>
              <a:t>Pela limitação de texto do </a:t>
            </a:r>
            <a:r>
              <a:rPr lang="pt-BR" dirty="0" err="1"/>
              <a:t>twitter</a:t>
            </a:r>
            <a:r>
              <a:rPr lang="pt-BR" dirty="0"/>
              <a:t>, criar </a:t>
            </a:r>
            <a:r>
              <a:rPr lang="pt-BR" dirty="0" err="1"/>
              <a:t>dataset</a:t>
            </a:r>
            <a:r>
              <a:rPr lang="pt-BR" dirty="0"/>
              <a:t> para outras redes sociais como </a:t>
            </a:r>
            <a:r>
              <a:rPr lang="pt-BR" dirty="0" err="1"/>
              <a:t>Facebook</a:t>
            </a:r>
            <a:r>
              <a:rPr lang="pt-BR" dirty="0"/>
              <a:t> e Instagram;</a:t>
            </a:r>
          </a:p>
          <a:p>
            <a:endParaRPr lang="pt-BR" dirty="0"/>
          </a:p>
          <a:p>
            <a:r>
              <a:rPr lang="pt-BR" dirty="0"/>
              <a:t>Criar um classificador </a:t>
            </a:r>
            <a:r>
              <a:rPr lang="pt-BR" dirty="0" err="1"/>
              <a:t>multiclasses</a:t>
            </a:r>
            <a:r>
              <a:rPr lang="pt-BR" dirty="0"/>
              <a:t> onde cada classe é o crime especificado;</a:t>
            </a:r>
          </a:p>
          <a:p>
            <a:endParaRPr lang="pt-BR" dirty="0"/>
          </a:p>
          <a:p>
            <a:r>
              <a:rPr lang="pt-BR" dirty="0"/>
              <a:t>Além de uma caracterização mais detalhada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42566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referências</a:t>
            </a:r>
            <a:br>
              <a:rPr lang="pt-BR" dirty="0"/>
            </a:br>
            <a:endParaRPr lang="pt-BR" dirty="0"/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678CAAE-D03B-4E4E-8624-E7B5DD5E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547631"/>
            <a:ext cx="7685984" cy="10177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316F5D55-FEB6-456C-9F60-1E67DAB9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6" y="2689225"/>
            <a:ext cx="7685984" cy="9048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CFF7FFD-B13B-464E-A5A6-73B516601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925" y="3717925"/>
            <a:ext cx="7685986" cy="9048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5817203A-4E91-4E18-96DB-F2C111E99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924" y="4622799"/>
            <a:ext cx="7685985" cy="7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crimes são analisadas e classificadas manualmente por uma equipe de segurança;</a:t>
            </a:r>
          </a:p>
          <a:p>
            <a:endParaRPr lang="pt-BR" dirty="0"/>
          </a:p>
          <a:p>
            <a:r>
              <a:rPr lang="pt-BR" dirty="0"/>
              <a:t>Dados informados somente por órgão governamentais;</a:t>
            </a:r>
          </a:p>
          <a:p>
            <a:endParaRPr lang="pt-BR" dirty="0"/>
          </a:p>
          <a:p>
            <a:r>
              <a:rPr lang="pt-BR" dirty="0"/>
              <a:t>Disseminar o conhecimento sobre o relato de crime para todos sem passar por nenhum filtro e/ou terem a chance de não serem relatados;</a:t>
            </a:r>
          </a:p>
          <a:p>
            <a:endParaRPr lang="pt-BR" dirty="0"/>
          </a:p>
          <a:p>
            <a:r>
              <a:rPr lang="pt-BR" dirty="0"/>
              <a:t>Classificação automática é um tema atual, relevante e de extrema importância para o relato de infrações penais nas redes sociais.</a:t>
            </a:r>
          </a:p>
        </p:txBody>
      </p:sp>
      <p:pic>
        <p:nvPicPr>
          <p:cNvPr id="4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0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CRION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8D4B015A-6DA6-4643-8D3D-75C47D06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62" y="1373187"/>
            <a:ext cx="6203413" cy="49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CRION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2924C5E5-5BF5-442E-8743-2B7A97AA6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666" y="1651000"/>
            <a:ext cx="1043998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CRION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38FF23BF-CF31-4180-A65F-14FFE954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74" y="1532000"/>
            <a:ext cx="10010759" cy="45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CRION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A2B91D9E-E569-4DEE-A407-212AD71B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779" y="1473200"/>
            <a:ext cx="9995421" cy="47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ontent-b-mia.xx.fbcdn.net/hphotos-xap1/t1.0-9/10330382_10152857452993902_7122361385072414446_n.jpg">
            <a:extLst>
              <a:ext uri="{FF2B5EF4-FFF2-40B4-BE49-F238E27FC236}">
                <a16:creationId xmlns:a16="http://schemas.microsoft.com/office/drawing/2014/main" xmlns="" id="{3EF0C204-C1BB-4225-BDB6-ABB84CE0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314" y="1802428"/>
            <a:ext cx="2661261" cy="30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13A82486-ABE3-4527-866D-7C3A024CD79E}"/>
              </a:ext>
            </a:extLst>
          </p:cNvPr>
          <p:cNvSpPr txBox="1"/>
          <p:nvPr/>
        </p:nvSpPr>
        <p:spPr>
          <a:xfrm>
            <a:off x="4710443" y="5105400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vsawgado@gmail.com</a:t>
            </a:r>
          </a:p>
          <a:p>
            <a:pPr algn="ctr"/>
            <a:r>
              <a:rPr lang="pt-BR" dirty="0"/>
              <a:t>vinicius.salgado@outlook.com</a:t>
            </a:r>
          </a:p>
        </p:txBody>
      </p:sp>
    </p:spTree>
    <p:extLst>
      <p:ext uri="{BB962C8B-B14F-4D97-AF65-F5344CB8AC3E}">
        <p14:creationId xmlns:p14="http://schemas.microsoft.com/office/powerpoint/2010/main" val="16567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A19C9364-B86A-41DE-B3F8-A53AB074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9665"/>
            <a:ext cx="8915400" cy="4414931"/>
          </a:xfrm>
        </p:spPr>
        <p:txBody>
          <a:bodyPr>
            <a:normAutofit/>
          </a:bodyPr>
          <a:lstStyle/>
          <a:p>
            <a:pPr marL="342900" lvl="1" indent="-342900" algn="just"/>
            <a:endParaRPr lang="pt-BR" sz="2000" dirty="0"/>
          </a:p>
          <a:p>
            <a:pPr marL="342900" lvl="1" indent="-342900" algn="just"/>
            <a:r>
              <a:rPr lang="pt-BR" sz="2000" dirty="0"/>
              <a:t>Criar um </a:t>
            </a:r>
            <a:r>
              <a:rPr lang="pt-BR" sz="2000" dirty="0" err="1"/>
              <a:t>Dataset</a:t>
            </a:r>
            <a:r>
              <a:rPr lang="pt-BR" sz="2000" dirty="0"/>
              <a:t> com registros de crimes relatados no </a:t>
            </a:r>
            <a:r>
              <a:rPr lang="pt-BR" sz="2000" dirty="0" err="1"/>
              <a:t>Twitter</a:t>
            </a:r>
            <a:r>
              <a:rPr lang="pt-BR" sz="2000" dirty="0"/>
              <a:t>, identificando-os na rede social para uma análise mais detalhada e precisa das autoridades competentes.</a:t>
            </a:r>
          </a:p>
        </p:txBody>
      </p:sp>
    </p:spTree>
    <p:extLst>
      <p:ext uri="{BB962C8B-B14F-4D97-AF65-F5344CB8AC3E}">
        <p14:creationId xmlns:p14="http://schemas.microsoft.com/office/powerpoint/2010/main" val="39602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A19C9364-B86A-41DE-B3F8-A53AB074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9665"/>
            <a:ext cx="8915400" cy="4414931"/>
          </a:xfrm>
        </p:spPr>
        <p:txBody>
          <a:bodyPr>
            <a:normAutofit/>
          </a:bodyPr>
          <a:lstStyle/>
          <a:p>
            <a:pPr marL="342900" lvl="1" indent="-342900" algn="just"/>
            <a:endParaRPr lang="pt-BR" sz="2000" dirty="0"/>
          </a:p>
          <a:p>
            <a:pPr marL="342900" lvl="1" indent="-342900" algn="just"/>
            <a:r>
              <a:rPr lang="pt-BR" sz="2000" dirty="0"/>
              <a:t>Obter postagens indicativas de infrações penais, na rede social </a:t>
            </a:r>
            <a:r>
              <a:rPr lang="pt-BR" sz="2000" dirty="0" err="1"/>
              <a:t>Twitter</a:t>
            </a:r>
            <a:r>
              <a:rPr lang="pt-BR" sz="2000" dirty="0"/>
              <a:t>, de maneira rápida e eficiente;</a:t>
            </a:r>
          </a:p>
          <a:p>
            <a:pPr marL="342900" lvl="1" indent="-342900" algn="just"/>
            <a:r>
              <a:rPr lang="pt-BR" sz="2000" dirty="0"/>
              <a:t> Classificar as postagens;</a:t>
            </a:r>
          </a:p>
          <a:p>
            <a:pPr marL="342900" lvl="1" indent="-342900" algn="just"/>
            <a:r>
              <a:rPr lang="pt-BR" sz="2000" dirty="0"/>
              <a:t> Caracterizar as infrações penais, como sua localização e quem o indicou;</a:t>
            </a:r>
          </a:p>
          <a:p>
            <a:pPr marL="342900" lvl="1" indent="-342900" algn="just"/>
            <a:r>
              <a:rPr lang="pt-BR" sz="2000" dirty="0"/>
              <a:t> Indicar as regiões bem como as infrações penais que mais ocorrem;</a:t>
            </a:r>
          </a:p>
          <a:p>
            <a:pPr marL="342900" lvl="1" indent="-342900" algn="just"/>
            <a:r>
              <a:rPr lang="pt-BR" sz="2000" dirty="0"/>
              <a:t> Disponibilizar as estatísticas e análises de forma clara, concisa e de apelo visual;</a:t>
            </a:r>
          </a:p>
        </p:txBody>
      </p:sp>
    </p:spTree>
    <p:extLst>
      <p:ext uri="{BB962C8B-B14F-4D97-AF65-F5344CB8AC3E}">
        <p14:creationId xmlns:p14="http://schemas.microsoft.com/office/powerpoint/2010/main" val="191537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Twitter</a:t>
            </a:r>
            <a:endParaRPr lang="pt-BR" dirty="0"/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27BBC858-301B-4721-B24C-B0A61431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pt-BR" dirty="0"/>
              <a:t>Está entre as redes sociais mais usadas no Brasil.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Twitter</a:t>
            </a:r>
            <a:r>
              <a:rPr lang="pt-BR" dirty="0"/>
              <a:t> permite a coleta de postagens realizadas em seu ambiente, podendo ser definidas por região e/ou de termos ou expressões que caracterizem o contexto desejado.</a:t>
            </a:r>
          </a:p>
          <a:p>
            <a:endParaRPr lang="pt-BR" dirty="0"/>
          </a:p>
          <a:p>
            <a:r>
              <a:rPr lang="pt-BR" dirty="0"/>
              <a:t>Limite para taxa de requisição, onde são divididos em intervalos de 15 minutos e com limite máximo 180 chamadas, sendo que cada chamada pode voltar, no máximo 100 </a:t>
            </a:r>
            <a:r>
              <a:rPr lang="pt-BR" dirty="0" err="1"/>
              <a:t>tweets</a:t>
            </a:r>
            <a:r>
              <a:rPr lang="pt-BR" dirty="0"/>
              <a:t> por página com as características especificadas.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3FA2EE71-58B4-4840-9FCB-20867CF4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11" y="4819997"/>
            <a:ext cx="1977056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Crime e criminalidade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99B61A3E-315C-471C-91A4-92E43AF1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4712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pPr algn="just"/>
            <a:r>
              <a:rPr lang="pt-BR" dirty="0"/>
              <a:t>O Direito é responsável por regular as interações sociais, e tem o dever de acompanhar os avanços tecnológicos de forma a proteger os direitos e interesses do indivíduo bem como da sociedade.</a:t>
            </a:r>
          </a:p>
          <a:p>
            <a:endParaRPr lang="pt-BR" dirty="0"/>
          </a:p>
          <a:p>
            <a:pPr algn="just"/>
            <a:r>
              <a:rPr lang="pt-BR" dirty="0"/>
              <a:t>Para crimes virtuais, pode-se ressaltar ainda que apesar dos crimes ocorrerem em um ambiente virtual, eles são crimes reais, descritos no Código Penal e devem ser punidos de acordo com a previsão legal.</a:t>
            </a:r>
          </a:p>
        </p:txBody>
      </p:sp>
    </p:spTree>
    <p:extLst>
      <p:ext uri="{BB962C8B-B14F-4D97-AF65-F5344CB8AC3E}">
        <p14:creationId xmlns:p14="http://schemas.microsoft.com/office/powerpoint/2010/main" val="422320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Maquina de vetores de suporte - SVM</a:t>
            </a:r>
          </a:p>
        </p:txBody>
      </p:sp>
      <p:pic>
        <p:nvPicPr>
          <p:cNvPr id="7" name="Picture 2" descr="https://scontent-b-mia.xx.fbcdn.net/hphotos-xap1/t1.0-9/10330382_10152857452993902_712236138507241444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7" y="12807"/>
            <a:ext cx="1621379" cy="18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99B61A3E-315C-471C-91A4-92E43AF1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4554"/>
            <a:ext cx="9148359" cy="3972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 </a:t>
            </a:r>
            <a:endParaRPr lang="pt-BR" dirty="0"/>
          </a:p>
          <a:p>
            <a:pPr algn="just"/>
            <a:r>
              <a:rPr lang="pt-BR" dirty="0"/>
              <a:t>SVM é um algoritmo de aprendizado de máquina para classificação binária que tem sido usado para classificação e análise de regressão, ele utiliza um conjunto de métodos de aprendizado supervisionado para reconhecer padrões em dados disponibilizados.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SVM trabalha com dados numéricos, ou seja, todo e qualquer dados como textos são obrigatoriamente convertidos em formato numérico.</a:t>
            </a:r>
          </a:p>
        </p:txBody>
      </p:sp>
    </p:spTree>
    <p:extLst>
      <p:ext uri="{BB962C8B-B14F-4D97-AF65-F5344CB8AC3E}">
        <p14:creationId xmlns:p14="http://schemas.microsoft.com/office/powerpoint/2010/main" val="31650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2900</TotalTime>
  <Words>1814</Words>
  <Application>Microsoft Office PowerPoint</Application>
  <PresentationFormat>Widescreen</PresentationFormat>
  <Paragraphs>203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Century Gothic</vt:lpstr>
      <vt:lpstr>questrial</vt:lpstr>
      <vt:lpstr>URWPalladioL-Bold</vt:lpstr>
      <vt:lpstr>URWPalladioL-BoldItal</vt:lpstr>
      <vt:lpstr>Wingdings 3</vt:lpstr>
      <vt:lpstr>Cacho</vt:lpstr>
      <vt:lpstr>CRION: DATASET PARA ANÁLISE E PREDIÇÃO DE CRIMES</vt:lpstr>
      <vt:lpstr>TÓPICOS </vt:lpstr>
      <vt:lpstr>Introdução </vt:lpstr>
      <vt:lpstr>Motivação </vt:lpstr>
      <vt:lpstr>Objetivo Geral</vt:lpstr>
      <vt:lpstr>Objetivos Específicos</vt:lpstr>
      <vt:lpstr>Twitter</vt:lpstr>
      <vt:lpstr>Crime e criminalidade</vt:lpstr>
      <vt:lpstr>Maquina de vetores de suporte - SVM</vt:lpstr>
      <vt:lpstr>Maquina de vetores de suporte - SVM</vt:lpstr>
      <vt:lpstr>Validação cruzada</vt:lpstr>
      <vt:lpstr>Validação cruzada</vt:lpstr>
      <vt:lpstr>CRION DATASET</vt:lpstr>
      <vt:lpstr>Estrutura CRION</vt:lpstr>
      <vt:lpstr>Diagrama E-R</vt:lpstr>
      <vt:lpstr>Coleta tweets</vt:lpstr>
      <vt:lpstr>Coleta tweets</vt:lpstr>
      <vt:lpstr>Termos de coleta</vt:lpstr>
      <vt:lpstr>Região da coleta </vt:lpstr>
      <vt:lpstr>Banco de dados inicial</vt:lpstr>
      <vt:lpstr>Periodicidade de relado</vt:lpstr>
      <vt:lpstr>Votação</vt:lpstr>
      <vt:lpstr>Votação</vt:lpstr>
      <vt:lpstr>Relatos de crime por usuário</vt:lpstr>
      <vt:lpstr>Pré-Classificação dos textos</vt:lpstr>
      <vt:lpstr>Pré-Classificação dos textos</vt:lpstr>
      <vt:lpstr>Pré-Classificação dos textos</vt:lpstr>
      <vt:lpstr>Classificação dos textos</vt:lpstr>
      <vt:lpstr>Testes em Kernels Distintos</vt:lpstr>
      <vt:lpstr>Testes em Kernels Distintos – Refinamento de parâmetro</vt:lpstr>
      <vt:lpstr>Avaliação classificação SVM Linear</vt:lpstr>
      <vt:lpstr>Teste 80% - predição em 20%</vt:lpstr>
      <vt:lpstr>Teste 60% - predição em 40%</vt:lpstr>
      <vt:lpstr>Teste 40% - predição em 60%</vt:lpstr>
      <vt:lpstr>Teste 20% - predição em 80%</vt:lpstr>
      <vt:lpstr>Caracterização de crimes</vt:lpstr>
      <vt:lpstr>Conclusão</vt:lpstr>
      <vt:lpstr>Trabalhos futuros</vt:lpstr>
      <vt:lpstr>Principais referências </vt:lpstr>
      <vt:lpstr>Sistema CRION</vt:lpstr>
      <vt:lpstr>Sistema CRION</vt:lpstr>
      <vt:lpstr>Sistema CRION</vt:lpstr>
      <vt:lpstr>Sistema CRION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redes de distribuição de água</dc:title>
  <dc:creator>Gustavo Marques</dc:creator>
  <cp:lastModifiedBy>Vinícius Salgado</cp:lastModifiedBy>
  <cp:revision>198</cp:revision>
  <dcterms:created xsi:type="dcterms:W3CDTF">2014-05-08T20:12:01Z</dcterms:created>
  <dcterms:modified xsi:type="dcterms:W3CDTF">2017-12-11T14:15:46Z</dcterms:modified>
</cp:coreProperties>
</file>