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  <p:sldId id="266" r:id="rId11"/>
    <p:sldId id="265" r:id="rId12"/>
    <p:sldId id="270" r:id="rId13"/>
    <p:sldId id="267" r:id="rId14"/>
    <p:sldId id="268" r:id="rId15"/>
    <p:sldId id="269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1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A76EB9D5-7E1A-4433-8B21-2237CC26FA2C}" type="datetimeFigureOut">
              <a:rPr lang="en-US" dirty="0"/>
              <a:t>2/6/18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8A19-B9D6-4696-A74D-9FEF900C8B6A}" type="datetimeFigureOut">
              <a:rPr lang="en-US" dirty="0"/>
              <a:t>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5100-39B0-4914-BBD6-34F267582565}" type="datetimeFigureOut">
              <a:rPr lang="en-US" dirty="0"/>
              <a:t>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F837-FEDB-44F2-8FB5-4F56FC548A33}" type="datetimeFigureOut">
              <a:rPr lang="en-US" dirty="0"/>
              <a:t>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EC2AB55-62C0-407E-B706-C907B44B0BFC}" type="datetimeFigureOut">
              <a:rPr lang="en-US" dirty="0"/>
              <a:t>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B33F-FEF5-4E73-A5F9-307689FE77C6}" type="datetimeFigureOut">
              <a:rPr lang="en-US" dirty="0"/>
              <a:t>2/6/18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5FA4-F0B8-4D71-BC92-932E3A1502F8}" type="datetimeFigureOut">
              <a:rPr lang="en-US" dirty="0"/>
              <a:t>2/6/18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9F80-C2CE-4D6A-80E4-D3515AD92BC6}" type="datetimeFigureOut">
              <a:rPr lang="en-US" dirty="0"/>
              <a:t>2/6/18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220E-EF40-477E-B84C-637FC7CE78DB}" type="datetimeFigureOut">
              <a:rPr lang="en-US" dirty="0"/>
              <a:t>2/6/18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8D63-E026-4E54-B301-C824E1BD14F3}" type="datetimeFigureOut">
              <a:rPr lang="en-US" dirty="0"/>
              <a:t>2/6/18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C423185-9573-406A-8068-0AB4F2335019}" type="datetimeFigureOut">
              <a:rPr lang="en-US" dirty="0"/>
              <a:t>2/6/18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C5516DA-9D86-4E1E-A623-C11F9F74EB59}" type="datetimeFigureOut">
              <a:rPr lang="en-US" dirty="0"/>
              <a:t>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A479F8-410D-45B1-A02D-4BC0F14289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Emporio</a:t>
            </a:r>
            <a:r>
              <a:rPr lang="en-US" dirty="0"/>
              <a:t> </a:t>
            </a:r>
            <a:r>
              <a:rPr lang="en-US" dirty="0" err="1"/>
              <a:t>sirenuse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5FFA865-54D8-4DED-BC50-C085D26E0E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Kimia </a:t>
            </a:r>
            <a:r>
              <a:rPr lang="en-US" dirty="0" err="1"/>
              <a:t>Mavon</a:t>
            </a:r>
            <a:r>
              <a:rPr lang="en-US" dirty="0"/>
              <a:t>, Karan R Motwani, Moreno </a:t>
            </a:r>
            <a:r>
              <a:rPr lang="en-US" dirty="0" err="1"/>
              <a:t>Vendra</a:t>
            </a:r>
            <a:r>
              <a:rPr lang="en-US" dirty="0"/>
              <a:t> and Francesca </a:t>
            </a:r>
            <a:r>
              <a:rPr lang="en-US" dirty="0" err="1"/>
              <a:t>Morini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644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F2C2E5-7E33-4933-8B39-2C33F9273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2FC53902-3700-44A9-8FD5-BF63A2ABDF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582" y="365126"/>
            <a:ext cx="11460468" cy="6121399"/>
          </a:xfrm>
        </p:spPr>
      </p:pic>
    </p:spTree>
    <p:extLst>
      <p:ext uri="{BB962C8B-B14F-4D97-AF65-F5344CB8AC3E}">
        <p14:creationId xmlns:p14="http://schemas.microsoft.com/office/powerpoint/2010/main" val="1262520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2D219F-8D57-4EF0-A005-DF42AD85C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9C7AFC68-0C92-4DFD-881E-0F3C33CA1E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474" y="365125"/>
            <a:ext cx="11480814" cy="6119715"/>
          </a:xfrm>
        </p:spPr>
      </p:pic>
    </p:spTree>
    <p:extLst>
      <p:ext uri="{BB962C8B-B14F-4D97-AF65-F5344CB8AC3E}">
        <p14:creationId xmlns:p14="http://schemas.microsoft.com/office/powerpoint/2010/main" val="3596117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72815C-E28C-47B4-946E-1654852F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56" y="265640"/>
            <a:ext cx="8494889" cy="1310384"/>
          </a:xfrm>
        </p:spPr>
        <p:txBody>
          <a:bodyPr>
            <a:normAutofit/>
          </a:bodyPr>
          <a:lstStyle/>
          <a:p>
            <a:r>
              <a:rPr lang="en-US" b="1" dirty="0" smtClean="0"/>
              <a:t>Identifying Trends</a:t>
            </a:r>
            <a:r>
              <a:rPr lang="en-US" b="1" dirty="0" smtClean="0"/>
              <a:t> </a:t>
            </a:r>
            <a:r>
              <a:rPr lang="en-US" sz="2400" i="1" dirty="0" smtClean="0"/>
              <a:t>(</a:t>
            </a:r>
            <a:r>
              <a:rPr lang="en-US" sz="2400" i="1" dirty="0" smtClean="0"/>
              <a:t>in the works)</a:t>
            </a:r>
            <a:endParaRPr lang="en-US" sz="24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9858AC-6F8E-4EE4-AE1E-C5F77C3D4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388533"/>
            <a:ext cx="7597422" cy="4646507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What groups of people are on this platform?</a:t>
            </a:r>
          </a:p>
          <a:p>
            <a:pPr marL="1077040" lvl="6">
              <a:spcBef>
                <a:spcPts val="900"/>
              </a:spcBef>
            </a:pPr>
            <a:r>
              <a:rPr lang="en-US" sz="3200" dirty="0" smtClean="0"/>
              <a:t>Fashionista! </a:t>
            </a:r>
            <a:r>
              <a:rPr lang="en-US" sz="1700" dirty="0" smtClean="0">
                <a:sym typeface="Wingdings"/>
              </a:rPr>
              <a:t></a:t>
            </a:r>
            <a:r>
              <a:rPr lang="en-US" sz="3200" dirty="0" smtClean="0">
                <a:sym typeface="Wingdings"/>
              </a:rPr>
              <a:t> </a:t>
            </a:r>
            <a:r>
              <a:rPr lang="en-US" sz="2200" dirty="0" smtClean="0">
                <a:sym typeface="Wingdings"/>
              </a:rPr>
              <a:t>potential buyer! </a:t>
            </a:r>
            <a:endParaRPr lang="en-US" sz="2200" dirty="0" smtClean="0"/>
          </a:p>
          <a:p>
            <a:pPr marL="1077040" lvl="6">
              <a:spcBef>
                <a:spcPts val="900"/>
              </a:spcBef>
            </a:pPr>
            <a:r>
              <a:rPr lang="en-US" sz="3200" dirty="0" smtClean="0"/>
              <a:t>“Influencer” </a:t>
            </a:r>
            <a:r>
              <a:rPr lang="en-US" sz="1700" dirty="0">
                <a:sym typeface="Wingdings"/>
              </a:rPr>
              <a:t></a:t>
            </a:r>
            <a:r>
              <a:rPr lang="en-US" sz="3200" dirty="0" smtClean="0">
                <a:sym typeface="Wingdings"/>
              </a:rPr>
              <a:t> </a:t>
            </a:r>
            <a:r>
              <a:rPr lang="en-US" sz="2200" dirty="0" smtClean="0">
                <a:sym typeface="Wingdings"/>
              </a:rPr>
              <a:t>ex-</a:t>
            </a:r>
            <a:r>
              <a:rPr lang="en-US" sz="2600" b="1" dirty="0" smtClean="0">
                <a:solidFill>
                  <a:srgbClr val="FF0000"/>
                </a:solidFill>
                <a:sym typeface="Wingdings"/>
              </a:rPr>
              <a:t>bachelor</a:t>
            </a:r>
            <a:r>
              <a:rPr lang="en-US" sz="3200" dirty="0" smtClean="0">
                <a:sym typeface="Wingdings"/>
              </a:rPr>
              <a:t> </a:t>
            </a:r>
            <a:r>
              <a:rPr lang="en-US" sz="2200" dirty="0" smtClean="0">
                <a:sym typeface="Wingdings"/>
              </a:rPr>
              <a:t>contestant</a:t>
            </a:r>
            <a:endParaRPr lang="en-US" sz="2200" dirty="0" smtClean="0"/>
          </a:p>
          <a:p>
            <a:pPr marL="1077040" lvl="6">
              <a:spcBef>
                <a:spcPts val="900"/>
              </a:spcBef>
            </a:pPr>
            <a:r>
              <a:rPr lang="en-US" sz="3200" dirty="0" smtClean="0"/>
              <a:t>Media </a:t>
            </a:r>
            <a:r>
              <a:rPr lang="en-US" sz="1700" dirty="0" smtClean="0">
                <a:sym typeface="Wingdings"/>
              </a:rPr>
              <a:t></a:t>
            </a:r>
            <a:r>
              <a:rPr lang="en-US" sz="3200" dirty="0" smtClean="0">
                <a:sym typeface="Wingdings"/>
              </a:rPr>
              <a:t> </a:t>
            </a:r>
            <a:r>
              <a:rPr lang="en-US" sz="2200" dirty="0" smtClean="0">
                <a:sym typeface="Wingdings"/>
              </a:rPr>
              <a:t>not helpful</a:t>
            </a:r>
            <a:endParaRPr lang="en-US" sz="2200" dirty="0" smtClean="0"/>
          </a:p>
          <a:p>
            <a:pPr marL="1077040" lvl="6">
              <a:spcBef>
                <a:spcPts val="900"/>
              </a:spcBef>
            </a:pPr>
            <a:r>
              <a:rPr lang="en-US" sz="3200" dirty="0" smtClean="0"/>
              <a:t>Retailer/Brand </a:t>
            </a:r>
            <a:r>
              <a:rPr lang="en-US" sz="1700" dirty="0" smtClean="0">
                <a:sym typeface="Wingdings"/>
              </a:rPr>
              <a:t></a:t>
            </a:r>
            <a:r>
              <a:rPr lang="en-US" sz="3200" dirty="0" smtClean="0">
                <a:sym typeface="Wingdings"/>
              </a:rPr>
              <a:t> </a:t>
            </a:r>
            <a:r>
              <a:rPr lang="en-US" sz="2200" dirty="0">
                <a:sym typeface="Wingdings"/>
              </a:rPr>
              <a:t>not </a:t>
            </a:r>
            <a:r>
              <a:rPr lang="en-US" sz="2200" dirty="0" smtClean="0">
                <a:sym typeface="Wingdings"/>
              </a:rPr>
              <a:t>helpful</a:t>
            </a:r>
            <a:endParaRPr lang="en-US" sz="2200" dirty="0" smtClean="0"/>
          </a:p>
          <a:p>
            <a:r>
              <a:rPr lang="en-US" sz="3200" dirty="0" smtClean="0"/>
              <a:t>Do potential buyers converge on a shared language/#hashtags?</a:t>
            </a:r>
          </a:p>
          <a:p>
            <a:r>
              <a:rPr lang="en-US" sz="3200" dirty="0" smtClean="0"/>
              <a:t>Do potential buyers have a theme in their posts</a:t>
            </a:r>
          </a:p>
          <a:p>
            <a:pPr lvl="3"/>
            <a:r>
              <a:rPr lang="en-US" sz="2800" dirty="0" smtClean="0"/>
              <a:t>Pictures </a:t>
            </a:r>
            <a:r>
              <a:rPr lang="en-US" sz="2200" dirty="0" smtClean="0"/>
              <a:t>(is this legal? If you don’t ask </a:t>
            </a:r>
            <a:r>
              <a:rPr lang="en-US" sz="2200" dirty="0" err="1" smtClean="0"/>
              <a:t>Pavlos</a:t>
            </a:r>
            <a:r>
              <a:rPr lang="en-US" sz="2200" dirty="0" smtClean="0"/>
              <a:t>, yes.)</a:t>
            </a:r>
          </a:p>
          <a:p>
            <a:pPr lvl="3"/>
            <a:r>
              <a:rPr lang="en-US" sz="2800" dirty="0" smtClean="0"/>
              <a:t>Filters</a:t>
            </a:r>
          </a:p>
          <a:p>
            <a:endParaRPr lang="en-US" sz="4000" dirty="0" smtClean="0"/>
          </a:p>
          <a:p>
            <a:endParaRPr lang="en-US" sz="4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776" y="381375"/>
            <a:ext cx="3957814" cy="43232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95645" y="3065455"/>
            <a:ext cx="2573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/>
              <a:t>K-Means </a:t>
            </a:r>
            <a:r>
              <a:rPr lang="en-US" i="1"/>
              <a:t>Clustering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975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7A5348-579F-4187-A785-015E9FDAC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Research Questions moving forward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F103D4-79EF-4B9F-9E40-A98786D40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133" y="1761067"/>
            <a:ext cx="10651067" cy="4273973"/>
          </a:xfrm>
        </p:spPr>
        <p:txBody>
          <a:bodyPr>
            <a:normAutofit/>
          </a:bodyPr>
          <a:lstStyle/>
          <a:p>
            <a:pPr fontAlgn="base"/>
            <a:r>
              <a:rPr lang="en-US" sz="4000" dirty="0"/>
              <a:t>What is the profile of the users the brand is currently marketing to on social media?</a:t>
            </a:r>
          </a:p>
          <a:p>
            <a:pPr fontAlgn="base"/>
            <a:r>
              <a:rPr lang="en-US" sz="4000" dirty="0"/>
              <a:t>What is the lifestyle of these users</a:t>
            </a:r>
            <a:r>
              <a:rPr lang="en-US" sz="4000" dirty="0" smtClean="0"/>
              <a:t>?</a:t>
            </a:r>
          </a:p>
          <a:p>
            <a:pPr lvl="4" fontAlgn="base"/>
            <a:r>
              <a:rPr lang="en-US" sz="2400" dirty="0" smtClean="0"/>
              <a:t>Filter type, #hashtag, captions, </a:t>
            </a:r>
            <a:r>
              <a:rPr lang="en-US" sz="2400" dirty="0" err="1" smtClean="0"/>
              <a:t>etc</a:t>
            </a:r>
            <a:endParaRPr lang="en-US" sz="2400" dirty="0"/>
          </a:p>
          <a:p>
            <a:pPr fontAlgn="base"/>
            <a:r>
              <a:rPr lang="en-US" sz="4000" dirty="0"/>
              <a:t>Are they customers or fashion enthusiasts?</a:t>
            </a:r>
          </a:p>
          <a:p>
            <a:pPr fontAlgn="base"/>
            <a:r>
              <a:rPr lang="en-US" sz="4000" dirty="0"/>
              <a:t>What is relevant content to these users?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343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6AE4C7-5CE2-48E5-B227-C5F9BCD8D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Potential Scope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033E4F-F25D-46A7-BC19-F3A530E85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en-US" sz="4000" i="1" u="sng" dirty="0"/>
              <a:t>Option 1 : </a:t>
            </a:r>
            <a:r>
              <a:rPr lang="en-US" sz="4000" dirty="0" smtClean="0"/>
              <a:t>Analyze </a:t>
            </a:r>
            <a:r>
              <a:rPr lang="en-US" sz="4000" dirty="0"/>
              <a:t>the profile and demographic of the followers on social media and cluster/segment them into spheres for more targeted marketing.</a:t>
            </a:r>
          </a:p>
          <a:p>
            <a:pPr fontAlgn="base"/>
            <a:r>
              <a:rPr lang="en-US" sz="4000" i="1" u="sng" dirty="0"/>
              <a:t>Option 2 : </a:t>
            </a:r>
            <a:r>
              <a:rPr lang="en-US" sz="4000" dirty="0"/>
              <a:t>Create a model that can suggest relevant content to the marketing department based on a black box metric of follower/customer preference.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9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411CE3-D9BB-49BE-A59F-79A6D16F4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2B5813-6179-4F07-BD93-419DB80C4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3000" dirty="0"/>
              <a:t>Social Media Profiling and Targeted Marketing are contemporary concepts which makes the project very exciting.</a:t>
            </a:r>
          </a:p>
          <a:p>
            <a:pPr fontAlgn="base"/>
            <a:r>
              <a:rPr lang="en-US" sz="3000" dirty="0"/>
              <a:t>There are potential avenues for </a:t>
            </a:r>
            <a:r>
              <a:rPr lang="en-US" sz="3000" dirty="0" err="1"/>
              <a:t>Emporio</a:t>
            </a:r>
            <a:r>
              <a:rPr lang="en-US" sz="3000" dirty="0"/>
              <a:t> </a:t>
            </a:r>
            <a:r>
              <a:rPr lang="en-US" sz="3000" dirty="0" err="1"/>
              <a:t>Sirenuse</a:t>
            </a:r>
            <a:r>
              <a:rPr lang="en-US" sz="3000" dirty="0"/>
              <a:t> to improve their Marketing strategy and contemporary Machine Learning techniques would go a long way in helping them.</a:t>
            </a:r>
          </a:p>
          <a:p>
            <a:pPr fontAlgn="base"/>
            <a:r>
              <a:rPr lang="en-US" sz="3000" dirty="0"/>
              <a:t>We will be narrowing down the scope of the project in the coming days and look forward to begin soon!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357620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xmlns="" id="{3D23F755-D74E-4DA2-B45F-7A93FB9F1A8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9521" r="19521"/>
          <a:stretch>
            <a:fillRect/>
          </a:stretch>
        </p:blipFill>
        <p:spPr>
          <a:xfrm>
            <a:off x="364331" y="366761"/>
            <a:ext cx="11463338" cy="612447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C095FE6-10C3-4F63-9A0F-9647E3E27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48451" y="414337"/>
            <a:ext cx="5456491" cy="3502152"/>
          </a:xfrm>
        </p:spPr>
        <p:txBody>
          <a:bodyPr>
            <a:noAutofit/>
          </a:bodyPr>
          <a:lstStyle/>
          <a:p>
            <a:r>
              <a:rPr lang="en-US" sz="7200" dirty="0"/>
              <a:t>Thank you </a:t>
            </a:r>
            <a:r>
              <a:rPr lang="en-US" sz="7200" dirty="0">
                <a:sym typeface="Wingdings" panose="05000000000000000000" pitchFamily="2" charset="2"/>
              </a:rPr>
              <a:t>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257228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0F936F-C31C-4684-AE07-0C57495F9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Who are they?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FF26948-BF77-4B28-948D-528FEC5E6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7241822" cy="3733236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n-US" sz="4600" dirty="0"/>
              <a:t>Our client is the Italian fashion and hotel brand ‘Le </a:t>
            </a:r>
            <a:r>
              <a:rPr lang="en-US" sz="4600" dirty="0" err="1"/>
              <a:t>Sirenuse</a:t>
            </a:r>
            <a:r>
              <a:rPr lang="en-US" sz="4600" dirty="0"/>
              <a:t>’.</a:t>
            </a:r>
          </a:p>
          <a:p>
            <a:pPr fontAlgn="base"/>
            <a:r>
              <a:rPr lang="en-US" sz="4600" dirty="0"/>
              <a:t>They sell high range designer resort wear from their marquee store in Positano, Italy named ‘</a:t>
            </a:r>
            <a:r>
              <a:rPr lang="en-US" sz="4600" dirty="0" err="1"/>
              <a:t>Emporio</a:t>
            </a:r>
            <a:r>
              <a:rPr lang="en-US" sz="4600" dirty="0"/>
              <a:t> </a:t>
            </a:r>
            <a:r>
              <a:rPr lang="en-US" sz="4600" dirty="0" err="1"/>
              <a:t>Sirenuse</a:t>
            </a:r>
            <a:r>
              <a:rPr lang="en-US" sz="4600" dirty="0"/>
              <a:t>’.</a:t>
            </a:r>
          </a:p>
          <a:p>
            <a:pPr fontAlgn="base"/>
            <a:r>
              <a:rPr lang="en-US" sz="4600" dirty="0"/>
              <a:t>Products include </a:t>
            </a:r>
            <a:r>
              <a:rPr lang="en-US" sz="4600" dirty="0" smtClean="0"/>
              <a:t>Caftans</a:t>
            </a:r>
            <a:r>
              <a:rPr lang="en-US" sz="4600" dirty="0"/>
              <a:t>, Dresses, Swimsuits etc.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292" y="417688"/>
            <a:ext cx="3134440" cy="49614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809" y="4978400"/>
            <a:ext cx="1046634" cy="12327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9809" y="3728640"/>
            <a:ext cx="1561630" cy="122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615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6BAB4C-7580-4F70-AAAD-23796BB2C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Current Situation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DF4E32-677E-40BF-ACDF-4293C4872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sz="3500" dirty="0"/>
              <a:t>The brand has low social media activity with just :</a:t>
            </a:r>
          </a:p>
          <a:p>
            <a:pPr lvl="1" fontAlgn="base"/>
            <a:r>
              <a:rPr lang="en-US" sz="3500" dirty="0"/>
              <a:t>3K Instagram </a:t>
            </a:r>
            <a:r>
              <a:rPr lang="en-US" sz="3500" dirty="0" smtClean="0"/>
              <a:t>followers, 400 posts</a:t>
            </a:r>
            <a:endParaRPr lang="en-US" sz="3500" dirty="0"/>
          </a:p>
          <a:p>
            <a:pPr lvl="1" fontAlgn="base"/>
            <a:r>
              <a:rPr lang="en-US" sz="3500" dirty="0"/>
              <a:t>441 Twitter followers </a:t>
            </a:r>
          </a:p>
          <a:p>
            <a:pPr lvl="1" fontAlgn="base"/>
            <a:r>
              <a:rPr lang="en-US" sz="3500" dirty="0"/>
              <a:t>2.7K Facebook page likes </a:t>
            </a:r>
          </a:p>
          <a:p>
            <a:pPr lvl="1" fontAlgn="base"/>
            <a:r>
              <a:rPr lang="en-US" sz="3500" dirty="0"/>
              <a:t>and exactly 1 Google review.</a:t>
            </a:r>
          </a:p>
          <a:p>
            <a:pPr fontAlgn="base"/>
            <a:r>
              <a:rPr lang="en-US" sz="3500" dirty="0"/>
              <a:t>Sales have saturated around 100K Euros.</a:t>
            </a:r>
          </a:p>
          <a:p>
            <a:pPr fontAlgn="base"/>
            <a:r>
              <a:rPr lang="en-US" sz="3500" dirty="0"/>
              <a:t>They share their heritage with the hotel but want to establish themselves as an independent entity.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679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FF1B61-197C-4419-8619-55096762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600" b="1" dirty="0"/>
              <a:t>Goal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0CFE03-AAE5-45F1-B31C-F44C8A8CD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000" dirty="0"/>
              <a:t>To increase the outreach and boost the revenue of the fashion brand by understanding the current customer and social media profile.</a:t>
            </a:r>
          </a:p>
        </p:txBody>
      </p:sp>
    </p:spTree>
    <p:extLst>
      <p:ext uri="{BB962C8B-B14F-4D97-AF65-F5344CB8AC3E}">
        <p14:creationId xmlns:p14="http://schemas.microsoft.com/office/powerpoint/2010/main" val="2973741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B9B98A-38B6-4A00-A4E4-FA18610AD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11E3AF24-4257-42C9-8D16-0A44235C64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999" y="1"/>
            <a:ext cx="11430001" cy="6858000"/>
          </a:xfrm>
        </p:spPr>
      </p:pic>
    </p:spTree>
    <p:extLst>
      <p:ext uri="{BB962C8B-B14F-4D97-AF65-F5344CB8AC3E}">
        <p14:creationId xmlns:p14="http://schemas.microsoft.com/office/powerpoint/2010/main" val="2548015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37E3C0-263A-4C80-B9A9-0C28A4F6A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is this problem hard?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DC46D77-02D9-4134-888E-97FB17B5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911" y="1761067"/>
            <a:ext cx="10425289" cy="4273973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US" sz="4000" dirty="0"/>
              <a:t>User profiling and customer segmentation is difficult with roughly 3K users</a:t>
            </a:r>
            <a:r>
              <a:rPr lang="en-US" sz="4000" dirty="0" smtClean="0"/>
              <a:t>.</a:t>
            </a:r>
          </a:p>
          <a:p>
            <a:pPr lvl="4" fontAlgn="base"/>
            <a:r>
              <a:rPr lang="en-US" sz="3200" dirty="0" smtClean="0"/>
              <a:t>Could scrape more. </a:t>
            </a:r>
            <a:endParaRPr lang="en-US" sz="3200" dirty="0"/>
          </a:p>
          <a:p>
            <a:pPr fontAlgn="base"/>
            <a:r>
              <a:rPr lang="en-US" sz="4000" dirty="0"/>
              <a:t>There is no information linking social media followers and online </a:t>
            </a:r>
            <a:r>
              <a:rPr lang="en-US" sz="4000" dirty="0" smtClean="0"/>
              <a:t>customers</a:t>
            </a:r>
            <a:r>
              <a:rPr lang="en-US" sz="4000" dirty="0"/>
              <a:t>.</a:t>
            </a:r>
            <a:endParaRPr lang="en-US" sz="3600" dirty="0"/>
          </a:p>
          <a:p>
            <a:pPr fontAlgn="base"/>
            <a:r>
              <a:rPr lang="en-US" sz="4000" dirty="0" smtClean="0"/>
              <a:t>Technically Hard: </a:t>
            </a:r>
          </a:p>
          <a:p>
            <a:pPr lvl="4" fontAlgn="base"/>
            <a:r>
              <a:rPr lang="en-US" sz="3600" dirty="0" smtClean="0"/>
              <a:t>Natural </a:t>
            </a:r>
            <a:r>
              <a:rPr lang="en-US" sz="3600" dirty="0"/>
              <a:t>Language </a:t>
            </a:r>
            <a:r>
              <a:rPr lang="en-US" sz="3600" dirty="0" smtClean="0"/>
              <a:t>Processing</a:t>
            </a:r>
          </a:p>
          <a:p>
            <a:pPr lvl="4" fontAlgn="base"/>
            <a:r>
              <a:rPr lang="en-US" sz="3600" dirty="0" smtClean="0"/>
              <a:t>Computer Vision</a:t>
            </a:r>
          </a:p>
          <a:p>
            <a:pPr lvl="4" fontAlgn="base"/>
            <a:r>
              <a:rPr lang="en-US" sz="3600" dirty="0" smtClean="0"/>
              <a:t>Neural 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865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712B27-436D-49AC-986F-809362C93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10D42F9D-BE7A-4EAE-8089-F70CDC0832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486" y="374650"/>
            <a:ext cx="11447563" cy="6108580"/>
          </a:xfrm>
        </p:spPr>
      </p:pic>
    </p:spTree>
    <p:extLst>
      <p:ext uri="{BB962C8B-B14F-4D97-AF65-F5344CB8AC3E}">
        <p14:creationId xmlns:p14="http://schemas.microsoft.com/office/powerpoint/2010/main" val="2890377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B09E442-851C-42FD-9326-CA841A0C4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3" y="377329"/>
            <a:ext cx="11463337" cy="611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5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3DA82D-4542-4F02-9C50-ECD201498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239" y="399707"/>
            <a:ext cx="11329986" cy="137160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Exploratory Data Analysis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AA537D4D-5D18-4CB0-9902-870DF230CC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4928" t="-7201" r="4928" b="7201"/>
          <a:stretch/>
        </p:blipFill>
        <p:spPr>
          <a:xfrm>
            <a:off x="-509521" y="286818"/>
            <a:ext cx="12607415" cy="5694548"/>
          </a:xfrm>
        </p:spPr>
      </p:pic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xmlns="" id="{AA537D4D-5D18-4CB0-9902-870DF230CC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069" t="22870" r="-54616" b="-17524"/>
          <a:stretch/>
        </p:blipFill>
        <p:spPr>
          <a:xfrm flipH="1" flipV="1">
            <a:off x="6243635" y="6221026"/>
            <a:ext cx="6851475" cy="537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9673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736059"/>
      </a:dk2>
      <a:lt2>
        <a:srgbClr val="E7E0C7"/>
      </a:lt2>
      <a:accent1>
        <a:srgbClr val="92B0C8"/>
      </a:accent1>
      <a:accent2>
        <a:srgbClr val="E37C3D"/>
      </a:accent2>
      <a:accent3>
        <a:srgbClr val="A5AB81"/>
      </a:accent3>
      <a:accent4>
        <a:srgbClr val="E9B635"/>
      </a:accent4>
      <a:accent5>
        <a:srgbClr val="7BA79D"/>
      </a:accent5>
      <a:accent6>
        <a:srgbClr val="968C8C"/>
      </a:accent6>
      <a:hlink>
        <a:srgbClr val="F7A115"/>
      </a:hlink>
      <a:folHlink>
        <a:srgbClr val="969696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77</TotalTime>
  <Words>435</Words>
  <Application>Microsoft Macintosh PowerPoint</Application>
  <PresentationFormat>Widescreen</PresentationFormat>
  <Paragraphs>50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Garamond</vt:lpstr>
      <vt:lpstr>Wingdings</vt:lpstr>
      <vt:lpstr>Savon</vt:lpstr>
      <vt:lpstr>Emporio sirenuse</vt:lpstr>
      <vt:lpstr>Who are they?</vt:lpstr>
      <vt:lpstr>Current Situation :</vt:lpstr>
      <vt:lpstr>Goal </vt:lpstr>
      <vt:lpstr>PowerPoint Presentation</vt:lpstr>
      <vt:lpstr>Why is this problem hard?</vt:lpstr>
      <vt:lpstr>PowerPoint Presentation</vt:lpstr>
      <vt:lpstr>PowerPoint Presentation</vt:lpstr>
      <vt:lpstr>Exploratory Data Analysis </vt:lpstr>
      <vt:lpstr>PowerPoint Presentation</vt:lpstr>
      <vt:lpstr>PowerPoint Presentation</vt:lpstr>
      <vt:lpstr>Identifying Trends (in the works)</vt:lpstr>
      <vt:lpstr>Research Questions moving forward :</vt:lpstr>
      <vt:lpstr>Potential Scope of the Project</vt:lpstr>
      <vt:lpstr>Conclusion</vt:lpstr>
      <vt:lpstr>PowerPoint Presentation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Emporio sirenuse</dc:title>
  <dc:creator>Karan Rajesh Motwani</dc:creator>
  <cp:lastModifiedBy>Microsoft Office User</cp:lastModifiedBy>
  <cp:revision>18</cp:revision>
  <dcterms:created xsi:type="dcterms:W3CDTF">2018-02-06T18:32:30Z</dcterms:created>
  <dcterms:modified xsi:type="dcterms:W3CDTF">2018-02-06T20:06:51Z</dcterms:modified>
</cp:coreProperties>
</file>