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58" r:id="rId6"/>
    <p:sldId id="259"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7" d="100"/>
          <a:sy n="67"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083-D964-4A2F-89FC-979C29B7A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0A53F4-1F3D-4F2F-B507-58F3083E8D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A9431-BDCE-438B-9FD8-916756C3983E}"/>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DDC8B95F-3881-4934-9333-6FCB473EE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B1D9C-FADC-4422-B9F9-52E55E60625C}"/>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416228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15FB-E873-4D2B-8E64-77BD4793AC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24436-80E7-4AF3-9DA9-13A26F6436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E1E26-E137-4998-A744-4EF2BF63662D}"/>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8AEF40C0-EAB9-481D-A3D1-AEC6661B8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9095B-EE82-43A8-A502-ED848ED2AA35}"/>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167221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67F0B-AC71-4993-8163-6BE2CC7FC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84641C-D443-4742-B5CD-D12C453076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F274D-26BE-4D8B-9EB8-122EA6D7E4DF}"/>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CC5CF614-017B-4E94-80D4-4423DCEFD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903FB-6658-483A-BF7F-1FB2D840A20A}"/>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198931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5E61-52DD-4245-9ECB-89D3A67C0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7908F-7E83-48D3-8704-5809684F17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7273B-2312-40D3-9038-0F1F4B8C47EE}"/>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BF415915-6050-4ABF-A187-80FC530E5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A2824-44F8-458F-BD14-2DF775A410EE}"/>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124015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E5BA-242A-41D5-A073-C59EB8C5DE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E2133B-372E-4B64-AF6B-065B7E6C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95E250-8E59-4803-9C58-0364A2B8BE3F}"/>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8173DB30-48DE-460C-A261-D20FFFC0A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7CF0C-5158-41DF-96F7-23E083B39B4B}"/>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63230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DAEE-FF2F-4BBE-9F23-4AE040810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4426B-B47B-4E17-8DD2-146154B451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AC96E7-2EE9-48D8-BE2A-B5FB733C53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4F0A92-A71F-46B1-900C-B069187F1938}"/>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6" name="Footer Placeholder 5">
            <a:extLst>
              <a:ext uri="{FF2B5EF4-FFF2-40B4-BE49-F238E27FC236}">
                <a16:creationId xmlns:a16="http://schemas.microsoft.com/office/drawing/2014/main" id="{9522E055-FFB5-4D1E-A984-A150FEC4D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25FE3-5488-48D8-AF08-D5DF3CD40DCC}"/>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2566637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6A27-DFDA-4A41-9C4B-AABA707147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5AE7A7-A17A-4CE0-8B59-C7FC1DF01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26EF88-0F14-48E9-9965-5C080CC0F1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64A1C9-651A-4590-8816-6E51DC812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DB160E-CF54-4C5C-9C2B-040C9F9BB2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BC090-31D3-46D4-B700-BCB04B43A4D1}"/>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8" name="Footer Placeholder 7">
            <a:extLst>
              <a:ext uri="{FF2B5EF4-FFF2-40B4-BE49-F238E27FC236}">
                <a16:creationId xmlns:a16="http://schemas.microsoft.com/office/drawing/2014/main" id="{E00CCDE3-44F2-4339-BB31-78A6C44A49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AB47C-D0C1-4176-9680-392F2741790E}"/>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246321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C66B-6F82-4657-BD83-87FCE58D9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971D3D-BAF8-4E95-B42C-9CF6CAC2E841}"/>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4" name="Footer Placeholder 3">
            <a:extLst>
              <a:ext uri="{FF2B5EF4-FFF2-40B4-BE49-F238E27FC236}">
                <a16:creationId xmlns:a16="http://schemas.microsoft.com/office/drawing/2014/main" id="{83B5CBC6-96DB-4DB5-BF1C-BFEC2C3606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2894A-ADCE-468E-BAAF-2580EC1F12BE}"/>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135213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14A7E-64A9-4EA9-AE70-31BEC3AB4149}"/>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3" name="Footer Placeholder 2">
            <a:extLst>
              <a:ext uri="{FF2B5EF4-FFF2-40B4-BE49-F238E27FC236}">
                <a16:creationId xmlns:a16="http://schemas.microsoft.com/office/drawing/2014/main" id="{EC5F80F2-9139-49F9-8243-48902A520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D131C3-D47B-426F-99AD-03801DC0B9CB}"/>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142240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1DF5-8DF0-4F7E-BD7A-7E5C76F94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095C18-DF85-41AB-98FA-F130BE9F7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EA6AB-858A-4AA7-A629-1F7FD1EA0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CC7F3E-FD38-44E6-90A9-E40A28EC671B}"/>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6" name="Footer Placeholder 5">
            <a:extLst>
              <a:ext uri="{FF2B5EF4-FFF2-40B4-BE49-F238E27FC236}">
                <a16:creationId xmlns:a16="http://schemas.microsoft.com/office/drawing/2014/main" id="{A8380EDE-D9D6-4C42-89F4-C3CE13E24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07B6-5DCA-4085-B49C-EE96BA69EC14}"/>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311860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01CF-7C58-4C05-AED0-D94E26FB2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98229-906E-4C72-8CA2-7D96AD9AD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42DA1E-DCFF-477A-9A25-73C4F2B45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793997-3198-4C2B-ADA3-F02A6429B15A}"/>
              </a:ext>
            </a:extLst>
          </p:cNvPr>
          <p:cNvSpPr>
            <a:spLocks noGrp="1"/>
          </p:cNvSpPr>
          <p:nvPr>
            <p:ph type="dt" sz="half" idx="10"/>
          </p:nvPr>
        </p:nvSpPr>
        <p:spPr/>
        <p:txBody>
          <a:bodyPr/>
          <a:lstStyle/>
          <a:p>
            <a:fld id="{44C6853F-E4C6-46B7-86EF-FA7AF48E5EB6}" type="datetimeFigureOut">
              <a:rPr lang="en-US" smtClean="0"/>
              <a:t>2/27/2018</a:t>
            </a:fld>
            <a:endParaRPr lang="en-US"/>
          </a:p>
        </p:txBody>
      </p:sp>
      <p:sp>
        <p:nvSpPr>
          <p:cNvPr id="6" name="Footer Placeholder 5">
            <a:extLst>
              <a:ext uri="{FF2B5EF4-FFF2-40B4-BE49-F238E27FC236}">
                <a16:creationId xmlns:a16="http://schemas.microsoft.com/office/drawing/2014/main" id="{CA531AD4-B8ED-4F41-8D15-EDFC8553B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06D44-B970-4B1F-9F9A-63C3F16F8488}"/>
              </a:ext>
            </a:extLst>
          </p:cNvPr>
          <p:cNvSpPr>
            <a:spLocks noGrp="1"/>
          </p:cNvSpPr>
          <p:nvPr>
            <p:ph type="sldNum" sz="quarter" idx="12"/>
          </p:nvPr>
        </p:nvSpPr>
        <p:spPr/>
        <p:txBody>
          <a:bodyPr/>
          <a:lstStyle/>
          <a:p>
            <a:fld id="{66775A74-69B3-487D-8E8F-9642E5CFDFC7}" type="slidenum">
              <a:rPr lang="en-US" smtClean="0"/>
              <a:t>‹#›</a:t>
            </a:fld>
            <a:endParaRPr lang="en-US"/>
          </a:p>
        </p:txBody>
      </p:sp>
    </p:spTree>
    <p:extLst>
      <p:ext uri="{BB962C8B-B14F-4D97-AF65-F5344CB8AC3E}">
        <p14:creationId xmlns:p14="http://schemas.microsoft.com/office/powerpoint/2010/main" val="38168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B1ADB-E198-4A94-8D51-DB5BE2BD6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4C41A9-6E18-4340-BBAD-8E281931C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2EAF1-208C-48E9-9B3C-7381181AF6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6853F-E4C6-46B7-86EF-FA7AF48E5EB6}" type="datetimeFigureOut">
              <a:rPr lang="en-US" smtClean="0"/>
              <a:t>2/27/2018</a:t>
            </a:fld>
            <a:endParaRPr lang="en-US"/>
          </a:p>
        </p:txBody>
      </p:sp>
      <p:sp>
        <p:nvSpPr>
          <p:cNvPr id="5" name="Footer Placeholder 4">
            <a:extLst>
              <a:ext uri="{FF2B5EF4-FFF2-40B4-BE49-F238E27FC236}">
                <a16:creationId xmlns:a16="http://schemas.microsoft.com/office/drawing/2014/main" id="{9EB83BE2-7F0D-47F2-B0A7-89D85CFE2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3E44A-97CE-4EAD-A14D-B4DCA3904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75A74-69B3-487D-8E8F-9642E5CFDFC7}" type="slidenum">
              <a:rPr lang="en-US" smtClean="0"/>
              <a:t>‹#›</a:t>
            </a:fld>
            <a:endParaRPr lang="en-US"/>
          </a:p>
        </p:txBody>
      </p:sp>
    </p:spTree>
    <p:extLst>
      <p:ext uri="{BB962C8B-B14F-4D97-AF65-F5344CB8AC3E}">
        <p14:creationId xmlns:p14="http://schemas.microsoft.com/office/powerpoint/2010/main" val="267830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onlp-www.utu.fi/wv_dem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C7DE-DD43-4FB3-B2AB-9F8CF615AB2F}"/>
              </a:ext>
            </a:extLst>
          </p:cNvPr>
          <p:cNvSpPr>
            <a:spLocks noGrp="1"/>
          </p:cNvSpPr>
          <p:nvPr>
            <p:ph type="ctrTitle"/>
          </p:nvPr>
        </p:nvSpPr>
        <p:spPr/>
        <p:txBody>
          <a:bodyPr/>
          <a:lstStyle/>
          <a:p>
            <a:r>
              <a:rPr lang="en-US" dirty="0"/>
              <a:t>FUTURE IDEAS</a:t>
            </a:r>
          </a:p>
        </p:txBody>
      </p:sp>
      <p:sp>
        <p:nvSpPr>
          <p:cNvPr id="3" name="Subtitle 2">
            <a:extLst>
              <a:ext uri="{FF2B5EF4-FFF2-40B4-BE49-F238E27FC236}">
                <a16:creationId xmlns:a16="http://schemas.microsoft.com/office/drawing/2014/main" id="{8474C731-3948-42C3-ABB0-65A22225CC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356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3B8D-91AE-41A1-8A37-1BD2CD62B8E3}"/>
              </a:ext>
            </a:extLst>
          </p:cNvPr>
          <p:cNvSpPr>
            <a:spLocks noGrp="1"/>
          </p:cNvSpPr>
          <p:nvPr>
            <p:ph type="title"/>
          </p:nvPr>
        </p:nvSpPr>
        <p:spPr/>
        <p:txBody>
          <a:bodyPr/>
          <a:lstStyle/>
          <a:p>
            <a:r>
              <a:rPr lang="en-US" dirty="0"/>
              <a:t>IDEA 1</a:t>
            </a:r>
          </a:p>
        </p:txBody>
      </p:sp>
      <p:sp>
        <p:nvSpPr>
          <p:cNvPr id="3" name="Content Placeholder 2">
            <a:extLst>
              <a:ext uri="{FF2B5EF4-FFF2-40B4-BE49-F238E27FC236}">
                <a16:creationId xmlns:a16="http://schemas.microsoft.com/office/drawing/2014/main" id="{BC8E9748-372D-497D-95F5-4F096319B263}"/>
              </a:ext>
            </a:extLst>
          </p:cNvPr>
          <p:cNvSpPr>
            <a:spLocks noGrp="1"/>
          </p:cNvSpPr>
          <p:nvPr>
            <p:ph idx="1"/>
          </p:nvPr>
        </p:nvSpPr>
        <p:spPr>
          <a:xfrm>
            <a:off x="838200" y="1357313"/>
            <a:ext cx="10515600" cy="4819650"/>
          </a:xfrm>
        </p:spPr>
        <p:txBody>
          <a:bodyPr>
            <a:normAutofit lnSpcReduction="10000"/>
          </a:bodyPr>
          <a:lstStyle/>
          <a:p>
            <a:r>
              <a:rPr lang="en-US" dirty="0"/>
              <a:t>Across languages, there are words with similar intent. For instance, words like “apple, orange etc.” communicate fruit. Words like “great, fantastic, excellent” communicate happiness. Model would learn better if words that communicate similar intent are clustered together. Besides, if we learn a black-box clustering (in some Euclidean space )means that scales across languages where similar words(including their translations) are close together, we just need to train one model finally for all languages using this representation.</a:t>
            </a:r>
          </a:p>
          <a:p>
            <a:endParaRPr lang="en-US" dirty="0"/>
          </a:p>
          <a:p>
            <a:r>
              <a:rPr lang="en-US" dirty="0"/>
              <a:t>Since, we want to perform end-to-end automation of this process, learning a functional form for this clustering would be ideal. ANSWER : NEURAL NETWORKS.</a:t>
            </a:r>
          </a:p>
        </p:txBody>
      </p:sp>
    </p:spTree>
    <p:extLst>
      <p:ext uri="{BB962C8B-B14F-4D97-AF65-F5344CB8AC3E}">
        <p14:creationId xmlns:p14="http://schemas.microsoft.com/office/powerpoint/2010/main" val="254468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RNN language models">
            <a:extLst>
              <a:ext uri="{FF2B5EF4-FFF2-40B4-BE49-F238E27FC236}">
                <a16:creationId xmlns:a16="http://schemas.microsoft.com/office/drawing/2014/main" id="{A0797034-00D1-44A0-B414-E6BFAC001A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8097" y="2180274"/>
            <a:ext cx="5362777" cy="4035489"/>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5298DD-FE77-4BAD-9677-338D76ABEBC7}"/>
              </a:ext>
            </a:extLst>
          </p:cNvPr>
          <p:cNvSpPr>
            <a:spLocks noGrp="1"/>
          </p:cNvSpPr>
          <p:nvPr>
            <p:ph type="title"/>
          </p:nvPr>
        </p:nvSpPr>
        <p:spPr>
          <a:xfrm>
            <a:off x="655721" y="560877"/>
            <a:ext cx="3657600" cy="1987770"/>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LANGUAGE MODEL</a:t>
            </a:r>
          </a:p>
        </p:txBody>
      </p:sp>
      <p:sp>
        <p:nvSpPr>
          <p:cNvPr id="4" name="TextBox 3">
            <a:extLst>
              <a:ext uri="{FF2B5EF4-FFF2-40B4-BE49-F238E27FC236}">
                <a16:creationId xmlns:a16="http://schemas.microsoft.com/office/drawing/2014/main" id="{6E3B9DD8-8B9A-42DF-A316-180BAC465081}"/>
              </a:ext>
            </a:extLst>
          </p:cNvPr>
          <p:cNvSpPr txBox="1"/>
          <p:nvPr/>
        </p:nvSpPr>
        <p:spPr>
          <a:xfrm>
            <a:off x="868790" y="3093527"/>
            <a:ext cx="3268493" cy="3447098"/>
          </a:xfrm>
          <a:prstGeom prst="rect">
            <a:avLst/>
          </a:prstGeom>
          <a:noFill/>
        </p:spPr>
        <p:txBody>
          <a:bodyPr wrap="square" rtlCol="0">
            <a:spAutoFit/>
          </a:bodyPr>
          <a:lstStyle/>
          <a:p>
            <a:r>
              <a:rPr lang="en-US" sz="2000" b="1" u="sng" dirty="0">
                <a:solidFill>
                  <a:schemeClr val="bg1"/>
                </a:solidFill>
              </a:rPr>
              <a:t>How do you train embeddings ?</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NNLM</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NNLM + Skip-gram connections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RNN(Variants – LSTM, GRU etc.)</a:t>
            </a:r>
          </a:p>
          <a:p>
            <a:endParaRPr lang="en-US" dirty="0"/>
          </a:p>
        </p:txBody>
      </p:sp>
      <p:sp>
        <p:nvSpPr>
          <p:cNvPr id="5" name="TextBox 4">
            <a:extLst>
              <a:ext uri="{FF2B5EF4-FFF2-40B4-BE49-F238E27FC236}">
                <a16:creationId xmlns:a16="http://schemas.microsoft.com/office/drawing/2014/main" id="{517DD11C-7BC7-4A82-B3C2-57FA8E41206C}"/>
              </a:ext>
            </a:extLst>
          </p:cNvPr>
          <p:cNvSpPr txBox="1"/>
          <p:nvPr/>
        </p:nvSpPr>
        <p:spPr>
          <a:xfrm>
            <a:off x="5886450" y="700088"/>
            <a:ext cx="5229225" cy="584775"/>
          </a:xfrm>
          <a:prstGeom prst="rect">
            <a:avLst/>
          </a:prstGeom>
          <a:noFill/>
        </p:spPr>
        <p:txBody>
          <a:bodyPr wrap="square" rtlCol="0">
            <a:spAutoFit/>
          </a:bodyPr>
          <a:lstStyle/>
          <a:p>
            <a:r>
              <a:rPr lang="en-US" sz="3200" b="1" u="sng" dirty="0"/>
              <a:t>BACKPROPAGATION</a:t>
            </a:r>
          </a:p>
        </p:txBody>
      </p:sp>
    </p:spTree>
    <p:extLst>
      <p:ext uri="{BB962C8B-B14F-4D97-AF65-F5344CB8AC3E}">
        <p14:creationId xmlns:p14="http://schemas.microsoft.com/office/powerpoint/2010/main" val="284254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D15D661-DBEA-46F3-B558-696F069CEC36}"/>
              </a:ext>
            </a:extLst>
          </p:cNvPr>
          <p:cNvPicPr>
            <a:picLocks noGrp="1" noChangeAspect="1"/>
          </p:cNvPicPr>
          <p:nvPr>
            <p:ph idx="1"/>
          </p:nvPr>
        </p:nvPicPr>
        <p:blipFill>
          <a:blip r:embed="rId2"/>
          <a:stretch>
            <a:fillRect/>
          </a:stretch>
        </p:blipFill>
        <p:spPr>
          <a:xfrm>
            <a:off x="2082457" y="1760952"/>
            <a:ext cx="8027086" cy="3712527"/>
          </a:xfrm>
          <a:prstGeom prst="rect">
            <a:avLst/>
          </a:prstGeom>
        </p:spPr>
      </p:pic>
      <p:sp>
        <p:nvSpPr>
          <p:cNvPr id="2" name="Title 1">
            <a:extLst>
              <a:ext uri="{FF2B5EF4-FFF2-40B4-BE49-F238E27FC236}">
                <a16:creationId xmlns:a16="http://schemas.microsoft.com/office/drawing/2014/main" id="{EAC84913-7CBD-481D-BF82-996327DD2CE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MONOLINGUAL WORD EMBEDDINGS</a:t>
            </a:r>
          </a:p>
        </p:txBody>
      </p:sp>
      <p:sp>
        <p:nvSpPr>
          <p:cNvPr id="5" name="TextBox 4">
            <a:extLst>
              <a:ext uri="{FF2B5EF4-FFF2-40B4-BE49-F238E27FC236}">
                <a16:creationId xmlns:a16="http://schemas.microsoft.com/office/drawing/2014/main" id="{052A998E-A97C-47F0-9A17-9912D73D82F0}"/>
              </a:ext>
            </a:extLst>
          </p:cNvPr>
          <p:cNvSpPr txBox="1"/>
          <p:nvPr/>
        </p:nvSpPr>
        <p:spPr>
          <a:xfrm>
            <a:off x="3311638" y="5846128"/>
            <a:ext cx="5700712" cy="461665"/>
          </a:xfrm>
          <a:prstGeom prst="rect">
            <a:avLst/>
          </a:prstGeom>
          <a:noFill/>
        </p:spPr>
        <p:txBody>
          <a:bodyPr wrap="square" rtlCol="0">
            <a:spAutoFit/>
          </a:bodyPr>
          <a:lstStyle/>
          <a:p>
            <a:pPr algn="ctr"/>
            <a:r>
              <a:rPr lang="en-US" sz="2400" dirty="0">
                <a:hlinkClick r:id="rId3"/>
              </a:rPr>
              <a:t>Pretrained Demo</a:t>
            </a:r>
            <a:endParaRPr lang="en-US" sz="2400" dirty="0"/>
          </a:p>
        </p:txBody>
      </p:sp>
    </p:spTree>
    <p:extLst>
      <p:ext uri="{BB962C8B-B14F-4D97-AF65-F5344CB8AC3E}">
        <p14:creationId xmlns:p14="http://schemas.microsoft.com/office/powerpoint/2010/main" val="17946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F9620B9-88ED-4340-87A7-C4AC540EB339}"/>
              </a:ext>
            </a:extLst>
          </p:cNvPr>
          <p:cNvPicPr>
            <a:picLocks noGrp="1" noChangeAspect="1"/>
          </p:cNvPicPr>
          <p:nvPr>
            <p:ph idx="1"/>
          </p:nvPr>
        </p:nvPicPr>
        <p:blipFill>
          <a:blip r:embed="rId2"/>
          <a:stretch>
            <a:fillRect/>
          </a:stretch>
        </p:blipFill>
        <p:spPr>
          <a:xfrm>
            <a:off x="974405" y="1657301"/>
            <a:ext cx="5121595" cy="4557232"/>
          </a:xfrm>
          <a:prstGeom prst="rect">
            <a:avLst/>
          </a:prstGeom>
        </p:spPr>
      </p:pic>
      <p:sp>
        <p:nvSpPr>
          <p:cNvPr id="2" name="Title 1">
            <a:extLst>
              <a:ext uri="{FF2B5EF4-FFF2-40B4-BE49-F238E27FC236}">
                <a16:creationId xmlns:a16="http://schemas.microsoft.com/office/drawing/2014/main" id="{E1C30FE1-6AD5-4717-B668-27A04D98A2B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TRANSFER LEARNING  - BILINGUAL ALIGNED EMBEDDINGS</a:t>
            </a:r>
          </a:p>
        </p:txBody>
      </p:sp>
      <p:sp>
        <p:nvSpPr>
          <p:cNvPr id="5" name="TextBox 4">
            <a:extLst>
              <a:ext uri="{FF2B5EF4-FFF2-40B4-BE49-F238E27FC236}">
                <a16:creationId xmlns:a16="http://schemas.microsoft.com/office/drawing/2014/main" id="{1663BA31-676A-47B4-8FB1-D2738D926D5F}"/>
              </a:ext>
            </a:extLst>
          </p:cNvPr>
          <p:cNvSpPr txBox="1"/>
          <p:nvPr/>
        </p:nvSpPr>
        <p:spPr>
          <a:xfrm>
            <a:off x="6343650" y="1828800"/>
            <a:ext cx="4873945" cy="2308324"/>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Train monolingual embeddings – use fast linear transformations to align them(using bilingual dictionaries)</a:t>
            </a:r>
          </a:p>
          <a:p>
            <a:endParaRPr lang="en-US" dirty="0"/>
          </a:p>
          <a:p>
            <a:pPr marL="342900" indent="-342900">
              <a:buAutoNum type="arabicPeriod" startAt="2"/>
            </a:pPr>
            <a:r>
              <a:rPr lang="en-US" dirty="0"/>
              <a:t>Train bilingual embeddings online(Translations with Alignment)</a:t>
            </a:r>
          </a:p>
          <a:p>
            <a:pPr marL="342900" indent="-342900">
              <a:buAutoNum type="arabicPeriod" startAt="2"/>
            </a:pPr>
            <a:endParaRPr lang="en-US" dirty="0"/>
          </a:p>
        </p:txBody>
      </p:sp>
      <p:pic>
        <p:nvPicPr>
          <p:cNvPr id="7" name="Picture 6">
            <a:extLst>
              <a:ext uri="{FF2B5EF4-FFF2-40B4-BE49-F238E27FC236}">
                <a16:creationId xmlns:a16="http://schemas.microsoft.com/office/drawing/2014/main" id="{19134601-BE00-4413-84E5-9AAE0D264044}"/>
              </a:ext>
            </a:extLst>
          </p:cNvPr>
          <p:cNvPicPr>
            <a:picLocks noChangeAspect="1"/>
          </p:cNvPicPr>
          <p:nvPr/>
        </p:nvPicPr>
        <p:blipFill>
          <a:blip r:embed="rId3"/>
          <a:stretch>
            <a:fillRect/>
          </a:stretch>
        </p:blipFill>
        <p:spPr>
          <a:xfrm>
            <a:off x="7748587" y="3935917"/>
            <a:ext cx="2609851" cy="2542355"/>
          </a:xfrm>
          <a:prstGeom prst="rect">
            <a:avLst/>
          </a:prstGeom>
        </p:spPr>
      </p:pic>
    </p:spTree>
    <p:extLst>
      <p:ext uri="{BB962C8B-B14F-4D97-AF65-F5344CB8AC3E}">
        <p14:creationId xmlns:p14="http://schemas.microsoft.com/office/powerpoint/2010/main" val="181777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B8-2507-4A91-8502-7E8F3D1A75C6}"/>
              </a:ext>
            </a:extLst>
          </p:cNvPr>
          <p:cNvSpPr>
            <a:spLocks noGrp="1"/>
          </p:cNvSpPr>
          <p:nvPr>
            <p:ph type="title"/>
          </p:nvPr>
        </p:nvSpPr>
        <p:spPr/>
        <p:txBody>
          <a:bodyPr/>
          <a:lstStyle/>
          <a:p>
            <a:r>
              <a:rPr lang="en-US" dirty="0"/>
              <a:t>Basic Results and Concerns</a:t>
            </a:r>
          </a:p>
        </p:txBody>
      </p:sp>
      <p:sp>
        <p:nvSpPr>
          <p:cNvPr id="3" name="Content Placeholder 2">
            <a:extLst>
              <a:ext uri="{FF2B5EF4-FFF2-40B4-BE49-F238E27FC236}">
                <a16:creationId xmlns:a16="http://schemas.microsoft.com/office/drawing/2014/main" id="{AB04C15E-CC7B-4248-AAB7-044B7CC113C9}"/>
              </a:ext>
            </a:extLst>
          </p:cNvPr>
          <p:cNvSpPr>
            <a:spLocks noGrp="1"/>
          </p:cNvSpPr>
          <p:nvPr>
            <p:ph idx="1"/>
          </p:nvPr>
        </p:nvSpPr>
        <p:spPr/>
        <p:txBody>
          <a:bodyPr>
            <a:normAutofit lnSpcReduction="10000"/>
          </a:bodyPr>
          <a:lstStyle/>
          <a:p>
            <a:pPr marL="0" indent="0">
              <a:buNone/>
            </a:pPr>
            <a:r>
              <a:rPr lang="en-US" b="1" u="sng" dirty="0"/>
              <a:t>PRE-TRAINED EMBEDDINGS ISSUES  </a:t>
            </a:r>
          </a:p>
          <a:p>
            <a:pPr marL="0" indent="0">
              <a:buNone/>
            </a:pPr>
            <a:endParaRPr lang="en-US" b="1" u="sng" dirty="0"/>
          </a:p>
          <a:p>
            <a:pPr marL="0" indent="0">
              <a:buNone/>
            </a:pPr>
            <a:r>
              <a:rPr lang="en-US" sz="2400" dirty="0"/>
              <a:t>Fashion Language, Brand Names </a:t>
            </a:r>
          </a:p>
          <a:p>
            <a:pPr marL="0" indent="0">
              <a:buNone/>
            </a:pPr>
            <a:r>
              <a:rPr lang="en-US" sz="2400" dirty="0" err="1"/>
              <a:t>Eg</a:t>
            </a:r>
            <a:r>
              <a:rPr lang="en-US" sz="2400" dirty="0"/>
              <a:t> : #</a:t>
            </a:r>
            <a:r>
              <a:rPr lang="en-US" sz="2400" dirty="0" err="1"/>
              <a:t>katewinslet</a:t>
            </a:r>
            <a:r>
              <a:rPr lang="en-US" sz="2400" dirty="0"/>
              <a:t>, #</a:t>
            </a:r>
            <a:r>
              <a:rPr lang="en-US" sz="2400" dirty="0" err="1"/>
              <a:t>katemiddleton</a:t>
            </a:r>
            <a:r>
              <a:rPr lang="en-US" sz="2400" dirty="0"/>
              <a:t>, #</a:t>
            </a:r>
            <a:r>
              <a:rPr lang="en-US" sz="2400" dirty="0" err="1"/>
              <a:t>katetokyo</a:t>
            </a:r>
            <a:r>
              <a:rPr lang="en-US" sz="2400" dirty="0"/>
              <a:t> within a small epsilon radius ball. -&gt; Mapped to Unknown.</a:t>
            </a:r>
          </a:p>
          <a:p>
            <a:pPr marL="0" indent="0">
              <a:buNone/>
            </a:pPr>
            <a:endParaRPr lang="en-US" sz="2400" dirty="0"/>
          </a:p>
          <a:p>
            <a:pPr marL="0" indent="0">
              <a:buNone/>
            </a:pPr>
            <a:r>
              <a:rPr lang="en-US" sz="2400" dirty="0"/>
              <a:t>So, should we train our own embeddings ?</a:t>
            </a:r>
          </a:p>
          <a:p>
            <a:r>
              <a:rPr lang="en-US" sz="2400" dirty="0"/>
              <a:t>Data Size – particularly in foreign languages. </a:t>
            </a:r>
          </a:p>
          <a:p>
            <a:pPr marL="0" indent="0">
              <a:buNone/>
            </a:pPr>
            <a:r>
              <a:rPr lang="en-US" sz="2400" dirty="0"/>
              <a:t>	Solution : Scrape similar social media fashion data.</a:t>
            </a:r>
          </a:p>
          <a:p>
            <a:r>
              <a:rPr lang="en-US" sz="2400" dirty="0"/>
              <a:t>Cross-Lingual Embedding alignment.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93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3B8D-91AE-41A1-8A37-1BD2CD62B8E3}"/>
              </a:ext>
            </a:extLst>
          </p:cNvPr>
          <p:cNvSpPr>
            <a:spLocks noGrp="1"/>
          </p:cNvSpPr>
          <p:nvPr>
            <p:ph type="title"/>
          </p:nvPr>
        </p:nvSpPr>
        <p:spPr/>
        <p:txBody>
          <a:bodyPr/>
          <a:lstStyle/>
          <a:p>
            <a:r>
              <a:rPr lang="en-US" dirty="0"/>
              <a:t>IDEA 2</a:t>
            </a:r>
          </a:p>
        </p:txBody>
      </p:sp>
      <p:sp>
        <p:nvSpPr>
          <p:cNvPr id="3" name="Content Placeholder 2">
            <a:extLst>
              <a:ext uri="{FF2B5EF4-FFF2-40B4-BE49-F238E27FC236}">
                <a16:creationId xmlns:a16="http://schemas.microsoft.com/office/drawing/2014/main" id="{BC8E9748-372D-497D-95F5-4F096319B2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67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F9AF-A362-4C87-BBB5-AB5CCA4D69D8}"/>
              </a:ext>
            </a:extLst>
          </p:cNvPr>
          <p:cNvSpPr>
            <a:spLocks noGrp="1"/>
          </p:cNvSpPr>
          <p:nvPr>
            <p:ph type="title"/>
          </p:nvPr>
        </p:nvSpPr>
        <p:spPr/>
        <p:txBody>
          <a:bodyPr/>
          <a:lstStyle/>
          <a:p>
            <a:r>
              <a:rPr lang="en-US" b="1" dirty="0"/>
              <a:t>TRANSFER LEARNING - MODEL TRANSLATION</a:t>
            </a:r>
          </a:p>
        </p:txBody>
      </p:sp>
      <p:sp>
        <p:nvSpPr>
          <p:cNvPr id="3" name="Content Placeholder 2">
            <a:extLst>
              <a:ext uri="{FF2B5EF4-FFF2-40B4-BE49-F238E27FC236}">
                <a16:creationId xmlns:a16="http://schemas.microsoft.com/office/drawing/2014/main" id="{A75B845B-D515-455A-B42E-45769736B03E}"/>
              </a:ext>
            </a:extLst>
          </p:cNvPr>
          <p:cNvSpPr>
            <a:spLocks noGrp="1"/>
          </p:cNvSpPr>
          <p:nvPr>
            <p:ph idx="1"/>
          </p:nvPr>
        </p:nvSpPr>
        <p:spPr/>
        <p:txBody>
          <a:bodyPr>
            <a:normAutofit/>
          </a:bodyPr>
          <a:lstStyle/>
          <a:p>
            <a:pPr marL="0" indent="0">
              <a:buNone/>
            </a:pPr>
            <a:endParaRPr lang="en-US" dirty="0"/>
          </a:p>
          <a:p>
            <a:pPr marL="0" indent="0">
              <a:buNone/>
            </a:pPr>
            <a:r>
              <a:rPr lang="en-US" dirty="0"/>
              <a:t>Key Idea  : All languages have underlying similarity in expressing ideas. </a:t>
            </a:r>
          </a:p>
          <a:p>
            <a:pPr marL="0" indent="0">
              <a:buNone/>
            </a:pPr>
            <a:r>
              <a:rPr lang="en-US" dirty="0"/>
              <a:t>The expressed idea is captured as latent variables. So we can think of latent variable transfer across languages.</a:t>
            </a:r>
          </a:p>
          <a:p>
            <a:pPr marL="0" indent="0">
              <a:buNone/>
            </a:pPr>
            <a:endParaRPr lang="en-US" dirty="0"/>
          </a:p>
          <a:p>
            <a:pPr marL="0" indent="0">
              <a:buNone/>
            </a:pPr>
            <a:r>
              <a:rPr lang="en-US" dirty="0"/>
              <a:t>Idea of Model Translation / Domain Adaptation.  </a:t>
            </a:r>
          </a:p>
          <a:p>
            <a:pPr marL="0" indent="0">
              <a:buNone/>
            </a:pPr>
            <a:endParaRPr lang="en-US" dirty="0"/>
          </a:p>
          <a:p>
            <a:pPr marL="0" indent="0">
              <a:buNone/>
            </a:pPr>
            <a:r>
              <a:rPr lang="en-US" dirty="0"/>
              <a:t>Key Debate : Latent model learning : EXACT INFERENCE vs VARIATIONAL INFERENCE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625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generated with high confidence">
            <a:extLst>
              <a:ext uri="{FF2B5EF4-FFF2-40B4-BE49-F238E27FC236}">
                <a16:creationId xmlns:a16="http://schemas.microsoft.com/office/drawing/2014/main" id="{5386B75B-7D43-44C8-81EE-3DE1F38AF9FD}"/>
              </a:ext>
            </a:extLst>
          </p:cNvPr>
          <p:cNvPicPr>
            <a:picLocks noGrp="1" noChangeAspect="1"/>
          </p:cNvPicPr>
          <p:nvPr>
            <p:ph idx="1"/>
          </p:nvPr>
        </p:nvPicPr>
        <p:blipFill>
          <a:blip r:embed="rId2"/>
          <a:stretch>
            <a:fillRect/>
          </a:stretch>
        </p:blipFill>
        <p:spPr>
          <a:xfrm>
            <a:off x="1815791" y="643467"/>
            <a:ext cx="8560418" cy="5571066"/>
          </a:xfrm>
          <a:prstGeom prst="rect">
            <a:avLst/>
          </a:prstGeom>
        </p:spPr>
      </p:pic>
    </p:spTree>
    <p:extLst>
      <p:ext uri="{BB962C8B-B14F-4D97-AF65-F5344CB8AC3E}">
        <p14:creationId xmlns:p14="http://schemas.microsoft.com/office/powerpoint/2010/main" val="178870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4859</TotalTime>
  <Words>297</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FUTURE IDEAS</vt:lpstr>
      <vt:lpstr>IDEA 1</vt:lpstr>
      <vt:lpstr>LANGUAGE MODEL</vt:lpstr>
      <vt:lpstr>MONOLINGUAL WORD EMBEDDINGS</vt:lpstr>
      <vt:lpstr>TRANSFER LEARNING  - BILINGUAL ALIGNED EMBEDDINGS</vt:lpstr>
      <vt:lpstr>Basic Results and Concerns</vt:lpstr>
      <vt:lpstr>IDEA 2</vt:lpstr>
      <vt:lpstr>TRANSFER LEARNING - MODEL TRANSLATION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IDEAS</dc:title>
  <dc:creator>Srinivasan, Srivatsan</dc:creator>
  <cp:lastModifiedBy>Srinivasan, Srivatsan</cp:lastModifiedBy>
  <cp:revision>11</cp:revision>
  <dcterms:created xsi:type="dcterms:W3CDTF">2018-02-27T20:45:16Z</dcterms:created>
  <dcterms:modified xsi:type="dcterms:W3CDTF">2018-03-03T05:45:11Z</dcterms:modified>
</cp:coreProperties>
</file>