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db589fbe9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db589fbe9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db589fbe9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db589fbe9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db589fbe9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db589fbe9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db589fbe9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db589fbe9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db589fbe9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db589fbe9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db589fbe9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db589fbe9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db589fbe9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db589fbe9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db589fbe9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db589fbe9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db589fbe9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3db589fbe9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3db589fbe9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3db589fbe9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db589fbe9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db589fbe9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db589fbe9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db589fbe9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3db589fbe9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3db589fbe9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db589fbe9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db589fbe9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3db589fbe9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3db589fbe9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db589fbe9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db589fbe9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db589fbe9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db589fbe9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db589fbe9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db589fbe9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db589fbe9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db589fbe9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db589fbe9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db589fbe9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db589fbe9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db589fbe9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db589fbe9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db589fbe9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db589fbe9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db589fbe9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WELCOME</a:t>
            </a:r>
            <a:endParaRPr/>
          </a:p>
        </p:txBody>
      </p:sp>
      <p:sp>
        <p:nvSpPr>
          <p:cNvPr id="278" name="Google Shape;278;p13"/>
          <p:cNvSpPr txBox="1"/>
          <p:nvPr>
            <p:ph idx="1" type="subTitle"/>
          </p:nvPr>
        </p:nvSpPr>
        <p:spPr>
          <a:xfrm>
            <a:off x="908325" y="28655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ctrTitle"/>
          </p:nvPr>
        </p:nvSpPr>
        <p:spPr>
          <a:xfrm>
            <a:off x="1091000" y="166325"/>
            <a:ext cx="6441600" cy="105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Kendall’s Rank Correlation</a:t>
            </a:r>
            <a:endParaRPr/>
          </a:p>
        </p:txBody>
      </p:sp>
      <p:sp>
        <p:nvSpPr>
          <p:cNvPr id="335" name="Google Shape;335;p22"/>
          <p:cNvSpPr txBox="1"/>
          <p:nvPr>
            <p:ph idx="1" type="subTitle"/>
          </p:nvPr>
        </p:nvSpPr>
        <p:spPr>
          <a:xfrm>
            <a:off x="824000" y="1234100"/>
            <a:ext cx="7804800" cy="3403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5.    </a:t>
            </a:r>
            <a:r>
              <a:rPr lang="en"/>
              <a:t>Kendall’s is often used when data doesn’t meet one of the requirements of Pearson’s correlation. Kendall’s is non-parametric meaning that it does not require the two variables to fall into a bell curve. Kendall’s also does not require continuous data. Because it is based on the ranked values of each variable it will work with continuous data, but it can also be used with ordinal data.</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41" name="Google Shape;341;p2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42" name="Google Shape;342;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ctrTitle"/>
          </p:nvPr>
        </p:nvSpPr>
        <p:spPr>
          <a:xfrm>
            <a:off x="627250" y="82000"/>
            <a:ext cx="7158300" cy="95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Non-Parametric tests</a:t>
            </a:r>
            <a:endParaRPr/>
          </a:p>
        </p:txBody>
      </p:sp>
      <p:sp>
        <p:nvSpPr>
          <p:cNvPr id="348" name="Google Shape;348;p24"/>
          <p:cNvSpPr txBox="1"/>
          <p:nvPr>
            <p:ph idx="1" type="subTitle"/>
          </p:nvPr>
        </p:nvSpPr>
        <p:spPr>
          <a:xfrm>
            <a:off x="402400" y="1403975"/>
            <a:ext cx="7003800" cy="2980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05"/>
              <a:buNone/>
            </a:pPr>
            <a:r>
              <a:rPr lang="en" sz="1979"/>
              <a:t>Nonparametric statistics is the branch of statistics that is not based solely on parametrized families of probability distributions. Nonparametric statistics is based on either being distribution-free or having a specified distribution but with the distribution's parameters unspecified.</a:t>
            </a:r>
            <a:endParaRPr sz="1979"/>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ctrTitle"/>
          </p:nvPr>
        </p:nvSpPr>
        <p:spPr>
          <a:xfrm>
            <a:off x="1091000" y="166325"/>
            <a:ext cx="6441600" cy="1056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Spearman’s Rank Correlation</a:t>
            </a:r>
            <a:endParaRPr/>
          </a:p>
          <a:p>
            <a:pPr indent="0" lvl="0" marL="0" rtl="0" algn="l">
              <a:spcBef>
                <a:spcPts val="0"/>
              </a:spcBef>
              <a:spcAft>
                <a:spcPts val="0"/>
              </a:spcAft>
              <a:buNone/>
            </a:pPr>
            <a:r>
              <a:t/>
            </a:r>
            <a:endParaRPr/>
          </a:p>
        </p:txBody>
      </p:sp>
      <p:sp>
        <p:nvSpPr>
          <p:cNvPr id="354" name="Google Shape;354;p25"/>
          <p:cNvSpPr txBox="1"/>
          <p:nvPr>
            <p:ph idx="1" type="subTitle"/>
          </p:nvPr>
        </p:nvSpPr>
        <p:spPr>
          <a:xfrm>
            <a:off x="824000" y="1234100"/>
            <a:ext cx="7804800" cy="340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a:t>Spearman’s is incredibly similar to Kendall’s. It is a non-parametric test that measures a monotonic relationship using ranked data.</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 While it can often be used interchangeably with Kendall’s, Kendall’s is more robust and generally the preferred method of the two.</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An advantage of Spearman’s is that it is easier to calculate, but in a data science context, it is unlikely you’ll be working anything out by hand and both methods are computationally light relative to many other tasks you’ll be performing.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60" name="Google Shape;360;p2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61" name="Google Shape;361;p2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ctrTitle"/>
          </p:nvPr>
        </p:nvSpPr>
        <p:spPr>
          <a:xfrm>
            <a:off x="534025" y="96075"/>
            <a:ext cx="7729500" cy="57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Correlation coefficients and their MLs</a:t>
            </a:r>
            <a:endParaRPr/>
          </a:p>
        </p:txBody>
      </p:sp>
      <p:sp>
        <p:nvSpPr>
          <p:cNvPr id="367" name="Google Shape;367;p27"/>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68" name="Google Shape;368;p27"/>
          <p:cNvPicPr preferRelativeResize="0"/>
          <p:nvPr/>
        </p:nvPicPr>
        <p:blipFill>
          <a:blip r:embed="rId3">
            <a:alphaModFix/>
          </a:blip>
          <a:stretch>
            <a:fillRect/>
          </a:stretch>
        </p:blipFill>
        <p:spPr>
          <a:xfrm>
            <a:off x="0" y="656050"/>
            <a:ext cx="9078425" cy="433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ctrTitle"/>
          </p:nvPr>
        </p:nvSpPr>
        <p:spPr>
          <a:xfrm>
            <a:off x="824000" y="1180478"/>
            <a:ext cx="4255500" cy="230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ENCODINGS: label and one-hot encodings</a:t>
            </a:r>
            <a:endParaRPr/>
          </a:p>
        </p:txBody>
      </p:sp>
      <p:sp>
        <p:nvSpPr>
          <p:cNvPr id="374" name="Google Shape;374;p28"/>
          <p:cNvSpPr txBox="1"/>
          <p:nvPr>
            <p:ph idx="1" type="subTitle"/>
          </p:nvPr>
        </p:nvSpPr>
        <p:spPr>
          <a:xfrm>
            <a:off x="878650" y="3461475"/>
            <a:ext cx="4255500" cy="6954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AutoNum type="arabicPeriod"/>
            </a:pPr>
            <a:r>
              <a:rPr lang="en"/>
              <a:t>What are they?</a:t>
            </a:r>
            <a:endParaRPr/>
          </a:p>
          <a:p>
            <a:pPr indent="-314960" lvl="0" marL="457200" rtl="0" algn="l">
              <a:spcBef>
                <a:spcPts val="0"/>
              </a:spcBef>
              <a:spcAft>
                <a:spcPts val="0"/>
              </a:spcAft>
              <a:buSzPct val="100000"/>
              <a:buAutoNum type="arabicPeriod"/>
            </a:pPr>
            <a:r>
              <a:rPr lang="en"/>
              <a:t>When to use them?</a:t>
            </a:r>
            <a:endParaRPr/>
          </a:p>
          <a:p>
            <a:pPr indent="-314960" lvl="0" marL="457200" rtl="0" algn="l">
              <a:spcBef>
                <a:spcPts val="0"/>
              </a:spcBef>
              <a:spcAft>
                <a:spcPts val="0"/>
              </a:spcAft>
              <a:buSzPct val="100000"/>
              <a:buAutoNum type="arabicPeriod"/>
            </a:pPr>
            <a:r>
              <a:rPr lang="en"/>
              <a:t>And How to use them?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Label Encoding refers to converting the labels into a numeric form so as to convert them into the machine-readable form.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85" name="Google Shape;385;p30"/>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86" name="Google Shape;386;p30"/>
          <p:cNvPicPr preferRelativeResize="0"/>
          <p:nvPr/>
        </p:nvPicPr>
        <p:blipFill>
          <a:blip r:embed="rId3">
            <a:alphaModFix/>
          </a:blip>
          <a:stretch>
            <a:fillRect/>
          </a:stretch>
        </p:blipFill>
        <p:spPr>
          <a:xfrm>
            <a:off x="0" y="0"/>
            <a:ext cx="909580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92" name="Google Shape;392;p31"/>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93" name="Google Shape;393;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180478"/>
            <a:ext cx="4255500" cy="230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CORRELATION AND CORRELATION COEFFICIENTS</a:t>
            </a:r>
            <a:endParaRPr/>
          </a:p>
        </p:txBody>
      </p:sp>
      <p:sp>
        <p:nvSpPr>
          <p:cNvPr id="284" name="Google Shape;284;p14"/>
          <p:cNvSpPr txBox="1"/>
          <p:nvPr>
            <p:ph idx="1" type="subTitle"/>
          </p:nvPr>
        </p:nvSpPr>
        <p:spPr>
          <a:xfrm>
            <a:off x="878650" y="3461475"/>
            <a:ext cx="4255500" cy="6954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AutoNum type="arabicPeriod"/>
            </a:pPr>
            <a:r>
              <a:rPr lang="en"/>
              <a:t>What are they?</a:t>
            </a:r>
            <a:endParaRPr/>
          </a:p>
          <a:p>
            <a:pPr indent="-314960" lvl="0" marL="457200" rtl="0" algn="l">
              <a:spcBef>
                <a:spcPts val="0"/>
              </a:spcBef>
              <a:spcAft>
                <a:spcPts val="0"/>
              </a:spcAft>
              <a:buSzPct val="100000"/>
              <a:buAutoNum type="arabicPeriod"/>
            </a:pPr>
            <a:r>
              <a:rPr lang="en"/>
              <a:t>When to use them?</a:t>
            </a:r>
            <a:endParaRPr/>
          </a:p>
          <a:p>
            <a:pPr indent="-314960" lvl="0" marL="457200" rtl="0" algn="l">
              <a:spcBef>
                <a:spcPts val="0"/>
              </a:spcBef>
              <a:spcAft>
                <a:spcPts val="0"/>
              </a:spcAft>
              <a:buSzPct val="100000"/>
              <a:buAutoNum type="arabicPeriod"/>
            </a:pPr>
            <a:r>
              <a:rPr lang="en"/>
              <a:t>And How to use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99" name="Google Shape;399;p32"/>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ctrTitle"/>
          </p:nvPr>
        </p:nvSpPr>
        <p:spPr>
          <a:xfrm>
            <a:off x="824000" y="1613825"/>
            <a:ext cx="7453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940"/>
              <a:t>A one hot encoding is a representation of categorical variables as binary vectors. This first requires that the categorical values be mapped to integer values. Then, each integer value is represented as a binary vector that is all zero values except the index of the integer, which is marked with a 1</a:t>
            </a:r>
            <a:endParaRPr sz="2940"/>
          </a:p>
        </p:txBody>
      </p:sp>
      <p:sp>
        <p:nvSpPr>
          <p:cNvPr id="405" name="Google Shape;405;p3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11" name="Google Shape;411;p3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12" name="Google Shape;412;p34"/>
          <p:cNvPicPr preferRelativeResize="0"/>
          <p:nvPr/>
        </p:nvPicPr>
        <p:blipFill>
          <a:blip r:embed="rId3">
            <a:alphaModFix/>
          </a:blip>
          <a:stretch>
            <a:fillRect/>
          </a:stretch>
        </p:blipFill>
        <p:spPr>
          <a:xfrm>
            <a:off x="0" y="0"/>
            <a:ext cx="9144000" cy="5045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3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SCALERS AND TRANSFORMATIONS</a:t>
            </a:r>
            <a:endParaRPr/>
          </a:p>
        </p:txBody>
      </p:sp>
      <p:sp>
        <p:nvSpPr>
          <p:cNvPr id="423" name="Google Shape;423;p3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a:t>Practical applications of MinMax, Robust and standard scalers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90" name="Google Shape;290;p1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91" name="Google Shape;291;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97" name="Google Shape;297;p1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98" name="Google Shape;298;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1529850" y="96075"/>
            <a:ext cx="5819100" cy="465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TYPES OF CORRELATION</a:t>
            </a:r>
            <a:endParaRPr/>
          </a:p>
        </p:txBody>
      </p:sp>
      <p:sp>
        <p:nvSpPr>
          <p:cNvPr id="304" name="Google Shape;304;p17"/>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05" name="Google Shape;305;p17"/>
          <p:cNvPicPr preferRelativeResize="0"/>
          <p:nvPr/>
        </p:nvPicPr>
        <p:blipFill>
          <a:blip r:embed="rId3">
            <a:alphaModFix/>
          </a:blip>
          <a:stretch>
            <a:fillRect/>
          </a:stretch>
        </p:blipFill>
        <p:spPr>
          <a:xfrm>
            <a:off x="0" y="561975"/>
            <a:ext cx="9144001" cy="458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OUR FOCUS WOULD BE ON PEARSON, KENDALL’s TAU AND SPEARMAN COEFFICIENTS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1091000" y="166325"/>
            <a:ext cx="6441600" cy="105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Pearson’s Correlation</a:t>
            </a:r>
            <a:endParaRPr/>
          </a:p>
        </p:txBody>
      </p:sp>
      <p:sp>
        <p:nvSpPr>
          <p:cNvPr id="316" name="Google Shape;316;p19"/>
          <p:cNvSpPr txBox="1"/>
          <p:nvPr>
            <p:ph idx="1" type="subTitle"/>
          </p:nvPr>
        </p:nvSpPr>
        <p:spPr>
          <a:xfrm>
            <a:off x="824000" y="1234100"/>
            <a:ext cx="7804800" cy="340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a:t>The Pearson correlation coefficient between two variables will always return a value between -1 and 1. The further the value is from 0 the stronger the relationship.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Both variables should be continuous variables, sometimes referred to as interval or ratio variables (all ratio variables are interval variables, but only certain cases of interval variables are ratio variables).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The two variables you are checking the correlation between should both be normally distributed, think bell curve when you plot them.</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Outliers need to be handled ahead of time as they can greatly affect the correlation coefficient that is returned.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ctrTitle"/>
          </p:nvPr>
        </p:nvSpPr>
        <p:spPr>
          <a:xfrm>
            <a:off x="824000" y="166017"/>
            <a:ext cx="4255500" cy="69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2" name="Google Shape;322;p20"/>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23" name="Google Shape;323;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ctrTitle"/>
          </p:nvPr>
        </p:nvSpPr>
        <p:spPr>
          <a:xfrm>
            <a:off x="1091000" y="166325"/>
            <a:ext cx="6441600" cy="105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Kendall’s Rank Correlation</a:t>
            </a:r>
            <a:endParaRPr/>
          </a:p>
        </p:txBody>
      </p:sp>
      <p:sp>
        <p:nvSpPr>
          <p:cNvPr id="329" name="Google Shape;329;p21"/>
          <p:cNvSpPr txBox="1"/>
          <p:nvPr>
            <p:ph idx="1" type="subTitle"/>
          </p:nvPr>
        </p:nvSpPr>
        <p:spPr>
          <a:xfrm>
            <a:off x="824000" y="1234100"/>
            <a:ext cx="7804800" cy="34035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AutoNum type="arabicPeriod"/>
            </a:pPr>
            <a:r>
              <a:rPr lang="en"/>
              <a:t>While Pearson’s measures a linear relationship between two variables,  Kendall’s and Spearman’s, which is covered later, both measure the monotonic relationship. </a:t>
            </a:r>
            <a:endParaRPr/>
          </a:p>
          <a:p>
            <a:pPr indent="0" lvl="0" marL="457200" rtl="0" algn="l">
              <a:spcBef>
                <a:spcPts val="0"/>
              </a:spcBef>
              <a:spcAft>
                <a:spcPts val="0"/>
              </a:spcAft>
              <a:buNone/>
            </a:pPr>
            <a:r>
              <a:t/>
            </a:r>
            <a:endParaRPr/>
          </a:p>
          <a:p>
            <a:pPr indent="-322580" lvl="0" marL="457200" rtl="0" algn="l">
              <a:spcBef>
                <a:spcPts val="0"/>
              </a:spcBef>
              <a:spcAft>
                <a:spcPts val="0"/>
              </a:spcAft>
              <a:buSzPct val="100000"/>
              <a:buAutoNum type="arabicPeriod"/>
            </a:pPr>
            <a:r>
              <a:rPr lang="en"/>
              <a:t>While linear relationships mean two variables move together at a constant rate, think straight line, monotonic relationships measure how likely it is for two variables to move in the same direction, but not necessarily at a constant rate.</a:t>
            </a:r>
            <a:endParaRPr/>
          </a:p>
          <a:p>
            <a:pPr indent="0" lvl="0" marL="0" rtl="0" algn="l">
              <a:spcBef>
                <a:spcPts val="0"/>
              </a:spcBef>
              <a:spcAft>
                <a:spcPts val="0"/>
              </a:spcAft>
              <a:buNone/>
            </a:pPr>
            <a:r>
              <a:t/>
            </a:r>
            <a:endParaRPr/>
          </a:p>
          <a:p>
            <a:pPr indent="-322580" lvl="0" marL="457200" rtl="0" algn="l">
              <a:spcBef>
                <a:spcPts val="0"/>
              </a:spcBef>
              <a:spcAft>
                <a:spcPts val="0"/>
              </a:spcAft>
              <a:buSzPct val="100000"/>
              <a:buAutoNum type="arabicPeriod"/>
            </a:pPr>
            <a:r>
              <a:rPr lang="en"/>
              <a:t>The upward exponential curve formed by y=x^2 (assuming positive values for x) would have a strictly positive monotonicity because as x increases y also always increases, but the curved line is not linear because the rate y changes vary at different values of x.</a:t>
            </a:r>
            <a:endParaRPr/>
          </a:p>
          <a:p>
            <a:pPr indent="0" lvl="0" marL="0" rtl="0" algn="l">
              <a:spcBef>
                <a:spcPts val="0"/>
              </a:spcBef>
              <a:spcAft>
                <a:spcPts val="0"/>
              </a:spcAft>
              <a:buNone/>
            </a:pPr>
            <a:r>
              <a:t/>
            </a:r>
            <a:endParaRPr/>
          </a:p>
          <a:p>
            <a:pPr indent="-322580" lvl="0" marL="457200" rtl="0" algn="l">
              <a:spcBef>
                <a:spcPts val="0"/>
              </a:spcBef>
              <a:spcAft>
                <a:spcPts val="0"/>
              </a:spcAft>
              <a:buSzPct val="100000"/>
              <a:buAutoNum type="arabicPeriod"/>
            </a:pPr>
            <a:r>
              <a:rPr lang="en"/>
              <a:t>Like Pearson’s correlation, Kendall’s will return a value between -1 and 1 with -1 being a strictly negative monotonic relationship (the variables are inversely related), 1 being a strictly positive monotonic relationship, and 0 representing no relationship.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