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5"/>
    <p:sldId id="263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Author id="0" name="Parth Dave" initials="P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comments" Target="comments/comment1.xml"/><Relationship Id="rId15" Type="http://schemas.openxmlformats.org/officeDocument/2006/relationships/slide" Target="slides/slide7.xml"/><Relationship Id="rId16" Type="http://schemas.openxmlformats.org/officeDocument/2006/relationships/slide" Target="slides/slide8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2-09-27T15:47:52.476" idx="1">
    <p:pos x="-203" y="6919"/>
    <p:text>To generate diagram go to:
Mermaid online editor
graph TD
    B{Data Gathering} --&gt; C{Text Processing}
    N[News Websites] --&gt; B
    M[Articles] --&gt; B
    O[Generate sequence from a sentence using N-gram method] --&gt; C
    P[Data Cleaning and Optimization and Tokenization] --&gt; C
    C --&gt; E{Word Embedding}
    E --&gt; F[Model Training]
    F --&gt; H[LSTM] --&gt; I{Desired Output} --&gt; |yes| G{Deployment}
    I --&gt; |no|J{Fine-tune hyperparameters}
    J --&gt; E
    G --&gt; K
    K[GUI] --&gt; L[Predict Next Word]
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 sz="44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 sz="44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a against sky at sunset 2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Sea against sky at sunset 1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each and sea at sunset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each and sea at sunset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Sea against sky at sunset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 sz="44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 sz="44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 sz="44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 sz="44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 sz="44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 sz="44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ea against sky at sunset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Subtitle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 sz="44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 sz="44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Agenda Subtitle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 sz="44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434397" marR="0" indent="-434397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35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980497" marR="0" indent="-434397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35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526597" marR="0" indent="-434397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35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072697" marR="0" indent="-434397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35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618797" marR="0" indent="-434397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35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164897" marR="0" indent="-434397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35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710997" marR="0" indent="-434397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35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257097" marR="0" indent="-434397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35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803197" marR="0" indent="-434397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35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Datawhisperers-Durham/NextWordPrediction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hyperlink" Target="https://www.ibm.com/cloud/learn/neural-networks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omments" Target="../comments/comment1.xml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support.apple.com/en-ca/guide/ipad/ipad736a3ca8/ipados" TargetMode="Externa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Next Word Prediction by Data Whisperer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1584959">
              <a:defRPr spc="-83" sz="8320"/>
            </a:pPr>
            <a:r>
              <a:t>Next Word Prediction</a:t>
            </a:r>
            <a:br/>
            <a:r>
              <a:t>by</a:t>
            </a:r>
            <a:br/>
            <a:r>
              <a:t>Data Whisperers </a:t>
            </a:r>
          </a:p>
        </p:txBody>
      </p:sp>
      <p:sp>
        <p:nvSpPr>
          <p:cNvPr id="152" name="Parth Dave - 100872777…"/>
          <p:cNvSpPr txBox="1"/>
          <p:nvPr>
            <p:ph type="subTitle" sz="quarter" idx="1"/>
          </p:nvPr>
        </p:nvSpPr>
        <p:spPr>
          <a:xfrm>
            <a:off x="18234516" y="10853301"/>
            <a:ext cx="5830763" cy="2250594"/>
          </a:xfrm>
          <a:prstGeom prst="rect">
            <a:avLst/>
          </a:prstGeom>
        </p:spPr>
        <p:txBody>
          <a:bodyPr/>
          <a:lstStyle/>
          <a:p>
            <a:pPr algn="l" defTabSz="379729">
              <a:defRPr spc="-32" sz="3220"/>
            </a:pPr>
            <a:r>
              <a:t>Parth Dave - 100872777</a:t>
            </a:r>
          </a:p>
          <a:p>
            <a:pPr algn="l" defTabSz="379729">
              <a:defRPr spc="-32" sz="3220"/>
            </a:pPr>
            <a:r>
              <a:t>Tahseen Siddiqi - 100889810</a:t>
            </a:r>
          </a:p>
          <a:p>
            <a:pPr algn="l" defTabSz="379729">
              <a:defRPr spc="-32" sz="3220"/>
            </a:pPr>
            <a:r>
              <a:t>Nilax Gajjar - 100872763</a:t>
            </a:r>
          </a:p>
          <a:p>
            <a:pPr algn="l" defTabSz="379729">
              <a:defRPr spc="-32" sz="3220"/>
            </a:pPr>
            <a:r>
              <a:t>Krupa Shah - 100888278</a:t>
            </a:r>
          </a:p>
        </p:txBody>
      </p:sp>
      <p:pic>
        <p:nvPicPr>
          <p:cNvPr id="153" name="Daco_4240244.png" descr="Daco_42402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5333" y="10928698"/>
            <a:ext cx="6286824" cy="209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cope"/>
          <p:cNvSpPr txBox="1"/>
          <p:nvPr>
            <p:ph type="title"/>
          </p:nvPr>
        </p:nvSpPr>
        <p:spPr>
          <a:xfrm>
            <a:off x="790954" y="374958"/>
            <a:ext cx="5527149" cy="2554719"/>
          </a:xfrm>
          <a:prstGeom prst="rect">
            <a:avLst/>
          </a:prstGeom>
        </p:spPr>
        <p:txBody>
          <a:bodyPr/>
          <a:lstStyle/>
          <a:p>
            <a:pPr/>
            <a:r>
              <a:t>Scope</a:t>
            </a:r>
          </a:p>
        </p:txBody>
      </p:sp>
      <p:sp>
        <p:nvSpPr>
          <p:cNvPr id="156" name="A next word predictor suggests the word while typing.…"/>
          <p:cNvSpPr txBox="1"/>
          <p:nvPr>
            <p:ph type="body" idx="4294967295"/>
          </p:nvPr>
        </p:nvSpPr>
        <p:spPr>
          <a:xfrm>
            <a:off x="1219200" y="3244701"/>
            <a:ext cx="21945600" cy="9537329"/>
          </a:xfrm>
          <a:prstGeom prst="rect">
            <a:avLst/>
          </a:prstGeom>
        </p:spPr>
        <p:txBody>
          <a:bodyPr/>
          <a:lstStyle/>
          <a:p>
            <a:pPr marL="546100" indent="-546100"/>
            <a:r>
              <a:t>A next word predictor suggests the word while typing.</a:t>
            </a:r>
          </a:p>
          <a:p>
            <a:pPr marL="546100" indent="-546100"/>
            <a:r>
              <a:t>The Aim is to create AI driven system that predict and forecast the next highest probable word least 3 predictions. </a:t>
            </a:r>
          </a:p>
          <a:p>
            <a:pPr marL="546100" indent="-546100"/>
            <a:r>
              <a:t>Utilizes Natural Language Processings, deep learning, and LSTM models.</a:t>
            </a:r>
          </a:p>
          <a:p>
            <a:pPr marL="546100" indent="-546100"/>
            <a:r>
              <a:t>Deployment will be on AWS container, and code will be posted on Github.</a:t>
            </a:r>
            <a:br/>
            <a:r>
              <a:rPr u="sng">
                <a:hlinkClick r:id="rId2" invalidUrl="" action="" tgtFrame="" tooltip="" history="1" highlightClick="0" endSnd="0"/>
              </a:rPr>
              <a:t>https://github.com/Datawhisperers-Durham/NextWordPrediction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Why Neural Network?"/>
          <p:cNvSpPr txBox="1"/>
          <p:nvPr>
            <p:ph type="title"/>
          </p:nvPr>
        </p:nvSpPr>
        <p:spPr>
          <a:xfrm>
            <a:off x="538805" y="398655"/>
            <a:ext cx="12657939" cy="2372827"/>
          </a:xfrm>
          <a:prstGeom prst="rect">
            <a:avLst/>
          </a:prstGeom>
        </p:spPr>
        <p:txBody>
          <a:bodyPr/>
          <a:lstStyle>
            <a:lvl1pPr defTabSz="1926336">
              <a:defRPr sz="10112"/>
            </a:lvl1pPr>
          </a:lstStyle>
          <a:p>
            <a:pPr/>
            <a:r>
              <a:t>Why Neural Network?</a:t>
            </a:r>
          </a:p>
        </p:txBody>
      </p:sp>
      <p:sp>
        <p:nvSpPr>
          <p:cNvPr id="159" name="Pros…"/>
          <p:cNvSpPr txBox="1"/>
          <p:nvPr>
            <p:ph type="body" idx="4294967295"/>
          </p:nvPr>
        </p:nvSpPr>
        <p:spPr>
          <a:xfrm>
            <a:off x="689447" y="3068549"/>
            <a:ext cx="23005106" cy="918058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Pros</a:t>
            </a:r>
          </a:p>
          <a:p>
            <a:pPr marL="546100" indent="-546100"/>
            <a:r>
              <a:t>Model non-linear and complex problems.</a:t>
            </a:r>
          </a:p>
          <a:p>
            <a:pPr marL="546100" indent="-546100"/>
            <a:r>
              <a:t>Can generalize and predict invisible data.</a:t>
            </a:r>
          </a:p>
          <a:p>
            <a:pPr marL="546100" indent="-546100"/>
            <a:r>
              <a:t>Able to perform more than one functions simultaneously.</a:t>
            </a:r>
          </a:p>
          <a:p>
            <a:pPr marL="546100" indent="-546100"/>
            <a:r>
              <a:t>Information storing in the entire network and not in a database so also if few data</a:t>
            </a:r>
          </a:p>
          <a:p>
            <a:pPr marL="0" indent="0">
              <a:buSzTx/>
              <a:buNone/>
            </a:pPr>
            <a:r>
              <a:t>disappear, the network stay functioning. NN are fault-tolerant systems.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Cons:</a:t>
            </a:r>
          </a:p>
          <a:p>
            <a:pPr marL="546100" indent="-546100"/>
            <a:r>
              <a:t>Requires High end devices</a:t>
            </a:r>
          </a:p>
          <a:p>
            <a:pPr marL="546100" indent="-546100"/>
            <a:r>
              <a:t>It ia referred as black box because we can not depict from where/how we got the prediction.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NN vs LSTM"/>
          <p:cNvSpPr txBox="1"/>
          <p:nvPr>
            <p:ph type="title"/>
          </p:nvPr>
        </p:nvSpPr>
        <p:spPr>
          <a:xfrm>
            <a:off x="678505" y="398655"/>
            <a:ext cx="23026990" cy="2372827"/>
          </a:xfrm>
          <a:prstGeom prst="rect">
            <a:avLst/>
          </a:prstGeom>
        </p:spPr>
        <p:txBody>
          <a:bodyPr/>
          <a:lstStyle>
            <a:lvl1pPr algn="l" defTabSz="2267711">
              <a:defRPr sz="11904"/>
            </a:lvl1pPr>
          </a:lstStyle>
          <a:p>
            <a:pPr/>
            <a:r>
              <a:t>RNN vs LSTM</a:t>
            </a:r>
          </a:p>
        </p:txBody>
      </p:sp>
      <p:pic>
        <p:nvPicPr>
          <p:cNvPr id="162" name="ICLH_Diagram_Batch_01_03-DeepNeuralNetwork-WHITEBG.png" descr="ICLH_Diagram_Batch_01_03-DeepNeuralNetwork-WHITEB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3725" y="2446176"/>
            <a:ext cx="14338672" cy="10187140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RNN (Recurrent Neural Network)…"/>
          <p:cNvSpPr txBox="1"/>
          <p:nvPr>
            <p:ph type="body" sz="half" idx="4294967295"/>
          </p:nvPr>
        </p:nvSpPr>
        <p:spPr>
          <a:xfrm>
            <a:off x="689447" y="3068549"/>
            <a:ext cx="8339384" cy="9180581"/>
          </a:xfrm>
          <a:prstGeom prst="rect">
            <a:avLst/>
          </a:prstGeom>
        </p:spPr>
        <p:txBody>
          <a:bodyPr/>
          <a:lstStyle/>
          <a:p>
            <a:pPr/>
            <a:r>
              <a:t>RNN (Recurrent Neural Network)</a:t>
            </a:r>
          </a:p>
          <a:p>
            <a:pPr/>
            <a:r>
              <a:t>LSTM (Long short term memory)</a:t>
            </a:r>
          </a:p>
        </p:txBody>
      </p:sp>
      <p:sp>
        <p:nvSpPr>
          <p:cNvPr id="164" name="Caption: IBM Cloud Neural network"/>
          <p:cNvSpPr txBox="1"/>
          <p:nvPr/>
        </p:nvSpPr>
        <p:spPr>
          <a:xfrm>
            <a:off x="13615331" y="12362141"/>
            <a:ext cx="5115460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Caption: </a:t>
            </a:r>
            <a:r>
              <a:rPr u="sng">
                <a:hlinkClick r:id="rId3" invalidUrl="" action="" tgtFrame="" tooltip="" history="1" highlightClick="0" endSnd="0"/>
              </a:rPr>
              <a:t>IBM Cloud Neural network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ch Stack"/>
          <p:cNvSpPr txBox="1"/>
          <p:nvPr>
            <p:ph type="title"/>
          </p:nvPr>
        </p:nvSpPr>
        <p:spPr>
          <a:xfrm>
            <a:off x="691205" y="398655"/>
            <a:ext cx="16840887" cy="2372827"/>
          </a:xfrm>
          <a:prstGeom prst="rect">
            <a:avLst/>
          </a:prstGeom>
        </p:spPr>
        <p:txBody>
          <a:bodyPr/>
          <a:lstStyle>
            <a:lvl1pPr algn="l" defTabSz="2267711">
              <a:defRPr sz="11904"/>
            </a:lvl1pPr>
          </a:lstStyle>
          <a:p>
            <a:pPr/>
            <a:r>
              <a:t>Tech Stack</a:t>
            </a:r>
          </a:p>
        </p:txBody>
      </p:sp>
      <p:sp>
        <p:nvSpPr>
          <p:cNvPr id="167" name="Programming Language:…"/>
          <p:cNvSpPr txBox="1"/>
          <p:nvPr>
            <p:ph type="body" idx="4294967295"/>
          </p:nvPr>
        </p:nvSpPr>
        <p:spPr>
          <a:xfrm>
            <a:off x="689447" y="3068549"/>
            <a:ext cx="23005106" cy="9180581"/>
          </a:xfrm>
          <a:prstGeom prst="rect">
            <a:avLst/>
          </a:prstGeom>
        </p:spPr>
        <p:txBody>
          <a:bodyPr/>
          <a:lstStyle/>
          <a:p>
            <a:pPr marL="369238" indent="-369238" defTabSz="2072588">
              <a:spcBef>
                <a:spcPts val="2000"/>
              </a:spcBef>
              <a:defRPr sz="2975"/>
            </a:pPr>
            <a:r>
              <a:t>Programming Language:</a:t>
            </a:r>
          </a:p>
          <a:p>
            <a:pPr lvl="1" marL="833423" indent="-369238" defTabSz="2072588">
              <a:spcBef>
                <a:spcPts val="2000"/>
              </a:spcBef>
              <a:defRPr sz="2975"/>
            </a:pPr>
            <a:r>
              <a:t>Python, Javascript</a:t>
            </a:r>
          </a:p>
          <a:p>
            <a:pPr marL="369238" indent="-369238" defTabSz="2072588">
              <a:spcBef>
                <a:spcPts val="2000"/>
              </a:spcBef>
              <a:defRPr sz="2975"/>
            </a:pPr>
            <a:r>
              <a:t>Software:</a:t>
            </a:r>
          </a:p>
          <a:p>
            <a:pPr lvl="1" marL="833423" indent="-369238" defTabSz="2072588">
              <a:spcBef>
                <a:spcPts val="2000"/>
              </a:spcBef>
              <a:defRPr sz="2975"/>
            </a:pPr>
            <a:r>
              <a:t>Jupyter Notebook</a:t>
            </a:r>
          </a:p>
          <a:p>
            <a:pPr marL="369238" indent="-369238" defTabSz="2072588">
              <a:spcBef>
                <a:spcPts val="2000"/>
              </a:spcBef>
              <a:defRPr sz="2975"/>
            </a:pPr>
            <a:r>
              <a:t>Deployment</a:t>
            </a:r>
          </a:p>
          <a:p>
            <a:pPr lvl="1" marL="833423" indent="-369238" defTabSz="2072588">
              <a:spcBef>
                <a:spcPts val="2000"/>
              </a:spcBef>
              <a:defRPr sz="2975"/>
            </a:pPr>
            <a:r>
              <a:t>AWS Container</a:t>
            </a:r>
          </a:p>
          <a:p>
            <a:pPr marL="369238" indent="-369238" defTabSz="2072588">
              <a:spcBef>
                <a:spcPts val="2000"/>
              </a:spcBef>
              <a:defRPr sz="2975"/>
            </a:pPr>
            <a:r>
              <a:t>Algorithm:</a:t>
            </a:r>
          </a:p>
          <a:p>
            <a:pPr lvl="1" marL="833423" indent="-369238" defTabSz="2072588">
              <a:spcBef>
                <a:spcPts val="2000"/>
              </a:spcBef>
              <a:defRPr sz="2975"/>
            </a:pPr>
            <a:r>
              <a:t>Long Short terms memory (LSTM)</a:t>
            </a:r>
          </a:p>
          <a:p>
            <a:pPr marL="369238" indent="-369238" defTabSz="2072588">
              <a:spcBef>
                <a:spcPts val="2000"/>
              </a:spcBef>
              <a:defRPr sz="2975"/>
            </a:pPr>
            <a:r>
              <a:t>Testing</a:t>
            </a:r>
          </a:p>
          <a:p>
            <a:pPr lvl="1" marL="833423" indent="-369238" defTabSz="2072588">
              <a:spcBef>
                <a:spcPts val="2000"/>
              </a:spcBef>
              <a:defRPr sz="2975"/>
            </a:pPr>
            <a:r>
              <a:t>Cross-entropy for probability testing</a:t>
            </a:r>
          </a:p>
          <a:p>
            <a:pPr marL="369238" indent="-369238" defTabSz="2072588">
              <a:spcBef>
                <a:spcPts val="2000"/>
              </a:spcBef>
              <a:defRPr sz="2975"/>
            </a:pPr>
            <a:r>
              <a:t>GUI</a:t>
            </a:r>
          </a:p>
          <a:p>
            <a:pPr lvl="1" marL="833423" indent="-369238" defTabSz="2072588">
              <a:spcBef>
                <a:spcPts val="2000"/>
              </a:spcBef>
              <a:defRPr sz="2975"/>
            </a:pPr>
            <a:r>
              <a:t>React Chat page to test the model predictions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rchitecture"/>
          <p:cNvSpPr txBox="1"/>
          <p:nvPr>
            <p:ph type="title"/>
          </p:nvPr>
        </p:nvSpPr>
        <p:spPr>
          <a:xfrm>
            <a:off x="650476" y="327564"/>
            <a:ext cx="10889751" cy="2422721"/>
          </a:xfrm>
          <a:prstGeom prst="rect">
            <a:avLst/>
          </a:prstGeom>
        </p:spPr>
        <p:txBody>
          <a:bodyPr/>
          <a:lstStyle>
            <a:lvl1pPr algn="l" defTabSz="2316479">
              <a:defRPr sz="12160"/>
            </a:lvl1pPr>
          </a:lstStyle>
          <a:p>
            <a:pPr/>
            <a:r>
              <a:t>Architecture</a:t>
            </a:r>
          </a:p>
        </p:txBody>
      </p:sp>
      <p:pic>
        <p:nvPicPr>
          <p:cNvPr id="170" name="mermaid-diagram-2022-09-29-145203.png" descr="mermaid-diagram-2022-09-29-1452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27242" y="1077851"/>
            <a:ext cx="16215012" cy="11874298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teps:…"/>
          <p:cNvSpPr txBox="1"/>
          <p:nvPr>
            <p:ph type="body" sz="half" idx="4294967295"/>
          </p:nvPr>
        </p:nvSpPr>
        <p:spPr>
          <a:xfrm>
            <a:off x="536566" y="2936153"/>
            <a:ext cx="12078256" cy="1008367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Steps:</a:t>
            </a:r>
          </a:p>
          <a:p>
            <a:pPr marL="767772" indent="-767772">
              <a:buClr>
                <a:srgbClr val="000000"/>
              </a:buClr>
              <a:buSzPct val="100000"/>
              <a:buAutoNum type="arabicPeriod" startAt="1"/>
            </a:pPr>
            <a:r>
              <a:t>Data Gathering</a:t>
            </a:r>
          </a:p>
          <a:p>
            <a:pPr marL="767772" indent="-767772">
              <a:buClr>
                <a:srgbClr val="000000"/>
              </a:buClr>
              <a:buSzPct val="100000"/>
              <a:buAutoNum type="arabicPeriod" startAt="1"/>
            </a:pPr>
            <a:r>
              <a:t>Text Processing</a:t>
            </a:r>
          </a:p>
          <a:p>
            <a:pPr marL="767772" indent="-767772">
              <a:buClr>
                <a:srgbClr val="000000"/>
              </a:buClr>
              <a:buSzPct val="100000"/>
              <a:buAutoNum type="arabicPeriod" startAt="1"/>
            </a:pPr>
            <a:r>
              <a:t>Word Embedding</a:t>
            </a:r>
          </a:p>
          <a:p>
            <a:pPr marL="767772" indent="-767772">
              <a:buClr>
                <a:srgbClr val="000000"/>
              </a:buClr>
              <a:buSzPct val="100000"/>
              <a:buAutoNum type="arabicPeriod" startAt="1"/>
            </a:pPr>
            <a:r>
              <a:t>Desired Output</a:t>
            </a:r>
          </a:p>
          <a:p>
            <a:pPr marL="767772" indent="-767772">
              <a:buClr>
                <a:srgbClr val="000000"/>
              </a:buClr>
              <a:buSzPct val="100000"/>
              <a:buAutoNum type="arabicPeriod" startAt="1"/>
            </a:pPr>
            <a:r>
              <a:t>Fine-tune Hyper parameter</a:t>
            </a:r>
          </a:p>
          <a:p>
            <a:pPr marL="767772" indent="-767772">
              <a:buClr>
                <a:srgbClr val="000000"/>
              </a:buClr>
              <a:buSzPct val="100000"/>
              <a:buAutoNum type="arabicPeriod" startAt="1"/>
            </a:pPr>
            <a:r>
              <a:t>Deployment</a:t>
            </a:r>
          </a:p>
          <a:p>
            <a:pPr marL="767772" indent="-767772">
              <a:buClr>
                <a:srgbClr val="000000"/>
              </a:buClr>
              <a:buSzPct val="100000"/>
              <a:buAutoNum type="arabicPeriod" startAt="1"/>
            </a:pPr>
            <a:r>
              <a:t>Test model via our custom website</a:t>
            </a:r>
          </a:p>
          <a:p>
            <a:pPr marL="767772" indent="-767772">
              <a:buClr>
                <a:srgbClr val="000000"/>
              </a:buClr>
              <a:buSzPct val="100000"/>
              <a:buAutoNum type="arabicPeriod" startAt="1"/>
            </a:pPr>
            <a:r>
              <a:t>Predict the next word testing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Use Cases"/>
          <p:cNvSpPr txBox="1"/>
          <p:nvPr>
            <p:ph type="title"/>
          </p:nvPr>
        </p:nvSpPr>
        <p:spPr>
          <a:xfrm>
            <a:off x="691205" y="398655"/>
            <a:ext cx="11667117" cy="2578693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Use Cases</a:t>
            </a:r>
          </a:p>
        </p:txBody>
      </p:sp>
      <p:pic>
        <p:nvPicPr>
          <p:cNvPr id="174" name="predictionInTab.png" descr="predictionInTab.png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54640" y="443309"/>
            <a:ext cx="10663265" cy="11426631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Most used use case is predicting the word while typing emails, messages, keyboards, or notes."/>
          <p:cNvSpPr txBox="1"/>
          <p:nvPr>
            <p:ph type="body" sz="half" idx="4294967295"/>
          </p:nvPr>
        </p:nvSpPr>
        <p:spPr>
          <a:xfrm>
            <a:off x="689447" y="3068549"/>
            <a:ext cx="11484392" cy="918058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Most used use case is predicting the word while typing emails, messages, keyboards, or notes.</a:t>
            </a:r>
          </a:p>
        </p:txBody>
      </p:sp>
      <p:pic>
        <p:nvPicPr>
          <p:cNvPr id="176" name="Screen Shot 2022-09-29 at 2.23.53 PM.png" descr="Screen Shot 2022-09-29 at 2.23.53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6240" y="5020554"/>
            <a:ext cx="9982574" cy="68460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hank you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