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Parth Dave" initials="P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9-27T15:47:52.476" idx="1">
    <p:pos x="88" y="3523"/>
    <p:text>graph TD
    B[Data Gathering] --&gt; C{Text Processing}
    N[News Websites] --&gt; B
    M[Articles] --&gt; B
    O[Generate sequence from a sentence using N-gram method] --&gt; C
    P[Data Cleaning and Optimization and Tokenization] --&gt; C
    C --&gt; E[Word Embedding]
    E --&gt; F[Model Training]
    F --&gt; H[LSTM] --&gt; I[Desired Output] --&gt; |yes| G[Deployment]
    I --&gt; |no|J[Fine-tune hyperparameters]
    J --&gt; E
    G --&gt; K
    K[GUI] --&gt; L[Predict Next Word] --&gt; Z[Stop]
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4343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9804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5265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0726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6187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1648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7109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2570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803197" marR="0" indent="-434397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s://www.ibm.com/cloud/learn/neural-network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upport.apple.com/en-ca/guide/ipad/ipad736a3ca8/ipados" TargetMode="Externa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xt Word Prediction by Data Whisper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584959">
              <a:defRPr spc="-83" sz="8320"/>
            </a:pPr>
            <a:r>
              <a:t>Next Word Prediction</a:t>
            </a:r>
            <a:br/>
            <a:r>
              <a:t>by</a:t>
            </a:r>
            <a:br/>
            <a:r>
              <a:t>Data Whisperers </a:t>
            </a:r>
          </a:p>
        </p:txBody>
      </p:sp>
      <p:sp>
        <p:nvSpPr>
          <p:cNvPr id="152" name="Parth Dave - 100872777…"/>
          <p:cNvSpPr txBox="1"/>
          <p:nvPr>
            <p:ph type="subTitle" sz="quarter" idx="1"/>
          </p:nvPr>
        </p:nvSpPr>
        <p:spPr>
          <a:xfrm>
            <a:off x="18234516" y="10853301"/>
            <a:ext cx="5830763" cy="2250594"/>
          </a:xfrm>
          <a:prstGeom prst="rect">
            <a:avLst/>
          </a:prstGeom>
        </p:spPr>
        <p:txBody>
          <a:bodyPr/>
          <a:lstStyle/>
          <a:p>
            <a:pPr algn="l" defTabSz="379729">
              <a:defRPr spc="-32" sz="3220"/>
            </a:pPr>
            <a:r>
              <a:t>Parth Dave - 100872777</a:t>
            </a:r>
          </a:p>
          <a:p>
            <a:pPr algn="l" defTabSz="379729">
              <a:defRPr spc="-32" sz="3220"/>
            </a:pPr>
            <a:r>
              <a:t>Tahseen Siddiqi - 100889810</a:t>
            </a:r>
          </a:p>
          <a:p>
            <a:pPr algn="l" defTabSz="379729">
              <a:defRPr spc="-32" sz="3220"/>
            </a:pPr>
            <a:r>
              <a:t>Nilax Gajjar - 100872763</a:t>
            </a:r>
          </a:p>
          <a:p>
            <a:pPr algn="l" defTabSz="379729">
              <a:defRPr spc="-32" sz="3220"/>
            </a:pPr>
            <a:r>
              <a:t>Krupa Shah - 100888278</a:t>
            </a:r>
          </a:p>
        </p:txBody>
      </p:sp>
      <p:pic>
        <p:nvPicPr>
          <p:cNvPr id="153" name="Daco_4240244.png" descr="Daco_42402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333" y="10928698"/>
            <a:ext cx="6286824" cy="209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cope"/>
          <p:cNvSpPr txBox="1"/>
          <p:nvPr>
            <p:ph type="title"/>
          </p:nvPr>
        </p:nvSpPr>
        <p:spPr>
          <a:xfrm>
            <a:off x="790954" y="374958"/>
            <a:ext cx="5527149" cy="2554719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156" name="A next word predictor suggests the word while typing.…"/>
          <p:cNvSpPr txBox="1"/>
          <p:nvPr>
            <p:ph type="body" idx="4294967295"/>
          </p:nvPr>
        </p:nvSpPr>
        <p:spPr>
          <a:xfrm>
            <a:off x="1219200" y="3244701"/>
            <a:ext cx="21945600" cy="9537329"/>
          </a:xfrm>
          <a:prstGeom prst="rect">
            <a:avLst/>
          </a:prstGeom>
        </p:spPr>
        <p:txBody>
          <a:bodyPr/>
          <a:lstStyle/>
          <a:p>
            <a:pPr marL="546100" indent="-546100"/>
            <a:r>
              <a:t>A next word predictor suggests the word while typing.</a:t>
            </a:r>
          </a:p>
          <a:p>
            <a:pPr marL="546100" indent="-546100"/>
            <a:r>
              <a:t>The Aim is to create AI driven system that predict and forecast the next highest probable word least 3 predictions. </a:t>
            </a:r>
          </a:p>
          <a:p>
            <a:pPr marL="546100" indent="-546100"/>
            <a:r>
              <a:t>Utilizes Natural Language Processings, deep learning, and Bidirectional LSTM models.</a:t>
            </a:r>
          </a:p>
          <a:p>
            <a:pPr marL="546100" indent="-546100"/>
            <a:r>
              <a:t>Deployment will be on AWS container, and code will be posted on Github.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y Neural Network?"/>
          <p:cNvSpPr txBox="1"/>
          <p:nvPr>
            <p:ph type="title"/>
          </p:nvPr>
        </p:nvSpPr>
        <p:spPr>
          <a:xfrm>
            <a:off x="538805" y="398655"/>
            <a:ext cx="12657939" cy="2372827"/>
          </a:xfrm>
          <a:prstGeom prst="rect">
            <a:avLst/>
          </a:prstGeom>
        </p:spPr>
        <p:txBody>
          <a:bodyPr/>
          <a:lstStyle>
            <a:lvl1pPr defTabSz="1926336">
              <a:defRPr sz="10112"/>
            </a:lvl1pPr>
          </a:lstStyle>
          <a:p>
            <a:pPr/>
            <a:r>
              <a:t>Why Neural Network?</a:t>
            </a:r>
          </a:p>
        </p:txBody>
      </p:sp>
      <p:sp>
        <p:nvSpPr>
          <p:cNvPr id="159" name="Pros…"/>
          <p:cNvSpPr txBox="1"/>
          <p:nvPr>
            <p:ph type="body" idx="4294967295"/>
          </p:nvPr>
        </p:nvSpPr>
        <p:spPr>
          <a:xfrm>
            <a:off x="689447" y="3068549"/>
            <a:ext cx="23005106" cy="9180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Pros</a:t>
            </a:r>
          </a:p>
          <a:p>
            <a:pPr marL="546100" indent="-546100"/>
            <a:r>
              <a:t>Model non-linear and complex problems.</a:t>
            </a:r>
          </a:p>
          <a:p>
            <a:pPr marL="546100" indent="-546100"/>
            <a:r>
              <a:t>Can generalize and predict invisible data.</a:t>
            </a:r>
          </a:p>
          <a:p>
            <a:pPr marL="546100" indent="-546100"/>
            <a:r>
              <a:t>Able to perform more than one functions simultaneously.</a:t>
            </a:r>
          </a:p>
          <a:p>
            <a:pPr marL="546100" indent="-546100"/>
            <a:r>
              <a:t>Information storing in the entire network and not in a database so also if few data</a:t>
            </a:r>
          </a:p>
          <a:p>
            <a:pPr marL="0" indent="0">
              <a:buSzTx/>
              <a:buNone/>
            </a:pPr>
            <a:r>
              <a:t>disappear, the network stay functioning. NN are fault-tolerant systems.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Cons:</a:t>
            </a:r>
          </a:p>
          <a:p>
            <a:pPr marL="546100" indent="-546100"/>
            <a:r>
              <a:t>Requires High end devices</a:t>
            </a:r>
          </a:p>
          <a:p>
            <a:pPr marL="546100" indent="-546100"/>
            <a:r>
              <a:t>It ia referred as black box because we can not depict from where/how we got the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NN vs LSTM"/>
          <p:cNvSpPr txBox="1"/>
          <p:nvPr>
            <p:ph type="title"/>
          </p:nvPr>
        </p:nvSpPr>
        <p:spPr>
          <a:xfrm>
            <a:off x="678505" y="398655"/>
            <a:ext cx="8560986" cy="2372827"/>
          </a:xfrm>
          <a:prstGeom prst="rect">
            <a:avLst/>
          </a:prstGeom>
        </p:spPr>
        <p:txBody>
          <a:bodyPr/>
          <a:lstStyle>
            <a:lvl1pPr defTabSz="2023872">
              <a:defRPr sz="10624"/>
            </a:lvl1pPr>
          </a:lstStyle>
          <a:p>
            <a:pPr/>
            <a:r>
              <a:t>RNN vs LSTM</a:t>
            </a:r>
          </a:p>
        </p:txBody>
      </p:sp>
      <p:pic>
        <p:nvPicPr>
          <p:cNvPr id="162" name="ICLH_Diagram_Batch_01_03-DeepNeuralNetwork-WHITEBG.png" descr="ICLH_Diagram_Batch_01_03-DeepNeuralNetwork-WHITE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3725" y="2446176"/>
            <a:ext cx="14338672" cy="1018714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NN (Recurrent Neural Network)…"/>
          <p:cNvSpPr txBox="1"/>
          <p:nvPr>
            <p:ph type="body" sz="half" idx="4294967295"/>
          </p:nvPr>
        </p:nvSpPr>
        <p:spPr>
          <a:xfrm>
            <a:off x="689447" y="3068549"/>
            <a:ext cx="8339384" cy="9180581"/>
          </a:xfrm>
          <a:prstGeom prst="rect">
            <a:avLst/>
          </a:prstGeom>
        </p:spPr>
        <p:txBody>
          <a:bodyPr/>
          <a:lstStyle/>
          <a:p>
            <a:pPr/>
            <a:r>
              <a:t>RNN (Recurrent Neural Network)</a:t>
            </a:r>
          </a:p>
          <a:p>
            <a:pPr/>
            <a:r>
              <a:t>LSTM (Long short term memory)</a:t>
            </a:r>
          </a:p>
        </p:txBody>
      </p:sp>
      <p:sp>
        <p:nvSpPr>
          <p:cNvPr id="164" name="Caption: IBM Cloud Neural network"/>
          <p:cNvSpPr txBox="1"/>
          <p:nvPr/>
        </p:nvSpPr>
        <p:spPr>
          <a:xfrm>
            <a:off x="13615331" y="12362141"/>
            <a:ext cx="5115460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Caption: </a:t>
            </a:r>
            <a:r>
              <a:rPr u="sng">
                <a:hlinkClick r:id="rId3" invalidUrl="" action="" tgtFrame="" tooltip="" history="1" highlightClick="0" endSnd="0"/>
              </a:rPr>
              <a:t>IBM Cloud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ch Stack"/>
          <p:cNvSpPr txBox="1"/>
          <p:nvPr>
            <p:ph type="title"/>
          </p:nvPr>
        </p:nvSpPr>
        <p:spPr>
          <a:xfrm>
            <a:off x="691205" y="398655"/>
            <a:ext cx="16840887" cy="2372827"/>
          </a:xfrm>
          <a:prstGeom prst="rect">
            <a:avLst/>
          </a:prstGeom>
        </p:spPr>
        <p:txBody>
          <a:bodyPr/>
          <a:lstStyle>
            <a:lvl1pPr algn="l" defTabSz="2267711">
              <a:defRPr sz="11904"/>
            </a:lvl1pPr>
          </a:lstStyle>
          <a:p>
            <a:pPr/>
            <a:r>
              <a:t>Tech Stack</a:t>
            </a:r>
          </a:p>
        </p:txBody>
      </p:sp>
      <p:sp>
        <p:nvSpPr>
          <p:cNvPr id="167" name="Software:…"/>
          <p:cNvSpPr txBox="1"/>
          <p:nvPr>
            <p:ph type="body" idx="4294967295"/>
          </p:nvPr>
        </p:nvSpPr>
        <p:spPr>
          <a:xfrm>
            <a:off x="689447" y="3068549"/>
            <a:ext cx="23005106" cy="9180581"/>
          </a:xfrm>
          <a:prstGeom prst="rect">
            <a:avLst/>
          </a:prstGeom>
        </p:spPr>
        <p:txBody>
          <a:bodyPr/>
          <a:lstStyle/>
          <a:p>
            <a:pPr/>
            <a:r>
              <a:t>Software:</a:t>
            </a:r>
          </a:p>
          <a:p>
            <a:pPr lvl="1"/>
            <a:r>
              <a:t>Jupyter Notebook</a:t>
            </a:r>
          </a:p>
          <a:p>
            <a:pPr/>
            <a:r>
              <a:t>Deployment</a:t>
            </a:r>
          </a:p>
          <a:p>
            <a:pPr lvl="1"/>
            <a:r>
              <a:t>AWS Container</a:t>
            </a:r>
          </a:p>
          <a:p>
            <a:pPr/>
            <a:r>
              <a:t>Programming Language:</a:t>
            </a:r>
          </a:p>
          <a:p>
            <a:pPr lvl="1"/>
            <a:r>
              <a:t>Python</a:t>
            </a:r>
          </a:p>
          <a:p>
            <a:pPr/>
            <a:r>
              <a:t>Algorithms:</a:t>
            </a:r>
          </a:p>
          <a:p>
            <a:pPr lvl="1"/>
            <a:r>
              <a:t>Long Short terms memory (LSTM)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chitecture"/>
          <p:cNvSpPr txBox="1"/>
          <p:nvPr>
            <p:ph type="title"/>
          </p:nvPr>
        </p:nvSpPr>
        <p:spPr>
          <a:xfrm>
            <a:off x="650476" y="327564"/>
            <a:ext cx="9330761" cy="2422721"/>
          </a:xfrm>
          <a:prstGeom prst="rect">
            <a:avLst/>
          </a:prstGeom>
        </p:spPr>
        <p:txBody>
          <a:bodyPr/>
          <a:lstStyle>
            <a:lvl1pPr defTabSz="2316479">
              <a:defRPr sz="12160"/>
            </a:lvl1pPr>
          </a:lstStyle>
          <a:p>
            <a:pPr/>
            <a:r>
              <a:t>Architecture</a:t>
            </a:r>
          </a:p>
        </p:txBody>
      </p:sp>
      <p:pic>
        <p:nvPicPr>
          <p:cNvPr id="170" name="Screen Shot 2022-09-27 at 3.50.23 PM.png" descr="Screen Shot 2022-09-27 at 3.50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1458" y="810030"/>
            <a:ext cx="12078256" cy="12095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Use Cases"/>
          <p:cNvSpPr txBox="1"/>
          <p:nvPr>
            <p:ph type="title"/>
          </p:nvPr>
        </p:nvSpPr>
        <p:spPr>
          <a:xfrm>
            <a:off x="691205" y="398655"/>
            <a:ext cx="11667117" cy="257869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Use Cases</a:t>
            </a:r>
          </a:p>
        </p:txBody>
      </p:sp>
      <p:pic>
        <p:nvPicPr>
          <p:cNvPr id="173" name="predictionInTab.png" descr="predictionInTab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4640" y="443309"/>
            <a:ext cx="10663265" cy="1142663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Most used use case is predicting the word while typing emails, messages, keyboards, or notes."/>
          <p:cNvSpPr txBox="1"/>
          <p:nvPr>
            <p:ph type="body" sz="half" idx="4294967295"/>
          </p:nvPr>
        </p:nvSpPr>
        <p:spPr>
          <a:xfrm>
            <a:off x="689447" y="3068549"/>
            <a:ext cx="11484392" cy="918058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Most used use case is predicting the word while typing emails, messages, keyboards, or notes.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