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70" r:id="rId2"/>
    <p:sldId id="271" r:id="rId3"/>
    <p:sldId id="257" r:id="rId4"/>
    <p:sldId id="265" r:id="rId5"/>
    <p:sldId id="272" r:id="rId6"/>
    <p:sldId id="277" r:id="rId7"/>
    <p:sldId id="273" r:id="rId8"/>
    <p:sldId id="274" r:id="rId9"/>
    <p:sldId id="275" r:id="rId10"/>
    <p:sldId id="285" r:id="rId11"/>
    <p:sldId id="276" r:id="rId12"/>
    <p:sldId id="278" r:id="rId13"/>
    <p:sldId id="280" r:id="rId14"/>
    <p:sldId id="279" r:id="rId15"/>
    <p:sldId id="281" r:id="rId16"/>
    <p:sldId id="282" r:id="rId17"/>
    <p:sldId id="283" r:id="rId18"/>
    <p:sldId id="284" r:id="rId19"/>
    <p:sldId id="261" r:id="rId20"/>
    <p:sldId id="266" r:id="rId21"/>
    <p:sldId id="267" r:id="rId22"/>
    <p:sldId id="268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7/7/2023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7/7/2023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7/7/2023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7/7/2023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3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Processing methods: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9E13E-88EB-1E16-931A-CC1DC9C84734}"/>
              </a:ext>
            </a:extLst>
          </p:cNvPr>
          <p:cNvSpPr txBox="1"/>
          <p:nvPr/>
        </p:nvSpPr>
        <p:spPr>
          <a:xfrm>
            <a:off x="235077" y="794327"/>
            <a:ext cx="444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0"/>
              </a:rPr>
              <a:t>3. Filtering: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Butterworth filter order: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7DAD1-25B9-6151-A672-4EEDFC7C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931"/>
            <a:ext cx="9144000" cy="3868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6F26E8-CE1E-D0BA-8FB1-DB9C78A62EF9}"/>
              </a:ext>
            </a:extLst>
          </p:cNvPr>
          <p:cNvSpPr txBox="1"/>
          <p:nvPr/>
        </p:nvSpPr>
        <p:spPr>
          <a:xfrm>
            <a:off x="1939332" y="3520488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Best order (n=4)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69FFBF-FD1A-9C2E-C316-C4260EB5AED8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436914" y="2527237"/>
            <a:ext cx="1507253" cy="993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F265AE-679C-5222-6AE1-6E63E60684DC}"/>
              </a:ext>
            </a:extLst>
          </p:cNvPr>
          <p:cNvCxnSpPr>
            <a:cxnSpLocks/>
          </p:cNvCxnSpPr>
          <p:nvPr/>
        </p:nvCxnSpPr>
        <p:spPr>
          <a:xfrm>
            <a:off x="4752870" y="1851061"/>
            <a:ext cx="0" cy="239939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7BD417-69B1-71A7-9540-97C3E588B6DD}"/>
              </a:ext>
            </a:extLst>
          </p:cNvPr>
          <p:cNvSpPr txBox="1"/>
          <p:nvPr/>
        </p:nvSpPr>
        <p:spPr>
          <a:xfrm>
            <a:off x="4752870" y="2429210"/>
            <a:ext cx="95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-3dB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6B441E-CC15-907A-0DFA-213C87B3DAF1}"/>
              </a:ext>
            </a:extLst>
          </p:cNvPr>
          <p:cNvSpPr txBox="1"/>
          <p:nvPr/>
        </p:nvSpPr>
        <p:spPr>
          <a:xfrm>
            <a:off x="989762" y="4329073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Unwanted ripple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7AA618-10F2-BBBC-4895-F54A784C7DE6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1115367" y="3551238"/>
            <a:ext cx="823965" cy="777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23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interpretation: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69E13E-88EB-1E16-931A-CC1DC9C84734}"/>
                  </a:ext>
                </a:extLst>
              </p:cNvPr>
              <p:cNvSpPr txBox="1"/>
              <p:nvPr/>
            </p:nvSpPr>
            <p:spPr>
              <a:xfrm>
                <a:off x="235076" y="794327"/>
                <a:ext cx="7985287" cy="5554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Lato" panose="020F0502020204030203" pitchFamily="34" charset="0"/>
                  </a:rPr>
                  <a:t>Data specifications: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Sample rate: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>
                    <a:latin typeface="Lato" panose="020F0502020204030203" pitchFamily="34" charset="0"/>
                  </a:rPr>
                  <a:t> =&gt; Observable frequency 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0~500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b="0" dirty="0">
                  <a:latin typeface="Lato" panose="020F050202020403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ECG shape: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P-wave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QRS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T-wave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Signal to noise ratio (SNR):</a:t>
                </a:r>
              </a:p>
              <a:p>
                <a:r>
                  <a:rPr lang="en-US" dirty="0">
                    <a:latin typeface="Lato" panose="020F0502020204030203" pitchFamily="34" charset="0"/>
                  </a:rPr>
                  <a:t>	Noise: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endParaRPr lang="en-US" dirty="0">
                  <a:latin typeface="Lato" panose="020F0502020204030203" pitchFamily="34" charset="0"/>
                </a:endParaRPr>
              </a:p>
              <a:p>
                <a:r>
                  <a:rPr lang="en-US" dirty="0">
                    <a:latin typeface="Lato" panose="020F0502020204030203" pitchFamily="34" charset="0"/>
                  </a:rPr>
                  <a:t>	Signal: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r>
                  <a:rPr lang="en-US" dirty="0">
                    <a:latin typeface="Lato" panose="020F0502020204030203" pitchFamily="34" charset="0"/>
                  </a:rPr>
                  <a:t> (P-wave)</a:t>
                </a:r>
              </a:p>
              <a:p>
                <a:r>
                  <a:rPr lang="en-US" dirty="0">
                    <a:latin typeface="Lato" panose="020F0502020204030203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𝑢𝑉</m:t>
                            </m:r>
                          </m:den>
                        </m:f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20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Lato" panose="020F0502020204030203" pitchFamily="34" charset="0"/>
                </a:endParaRPr>
              </a:p>
              <a:p>
                <a:endParaRPr lang="en-US" dirty="0">
                  <a:latin typeface="Lato" panose="020F0502020204030203" pitchFamily="34" charset="0"/>
                </a:endParaRPr>
              </a:p>
              <a:p>
                <a:r>
                  <a:rPr lang="en-US" sz="2000" b="1" dirty="0">
                    <a:latin typeface="Lato" panose="020F0502020204030203" pitchFamily="34" charset="0"/>
                  </a:rPr>
                  <a:t>Filter design: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Low-pass filter: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Remove high-frequency noise </a:t>
                </a:r>
              </a:p>
              <a:p>
                <a:pPr lvl="1"/>
                <a:r>
                  <a:rPr lang="en-US" dirty="0">
                    <a:latin typeface="Lato" panose="020F0502020204030203" pitchFamily="34" charset="0"/>
                  </a:rPr>
                  <a:t>	(above ECG range, typically 150Hz)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High-pass filter: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Remove base-line noise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Notch-filter: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Filter 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>
                    <a:latin typeface="Lato" panose="020F0502020204030203" pitchFamily="34" charset="0"/>
                  </a:rPr>
                  <a:t> power-line signal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69E13E-88EB-1E16-931A-CC1DC9C84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76" y="794327"/>
                <a:ext cx="7985287" cy="5554854"/>
              </a:xfrm>
              <a:prstGeom prst="rect">
                <a:avLst/>
              </a:prstGeom>
              <a:blipFill>
                <a:blip r:embed="rId2"/>
                <a:stretch>
                  <a:fillRect l="-840" t="-548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Electrocardiography - Wikipedia">
            <a:extLst>
              <a:ext uri="{FF2B5EF4-FFF2-40B4-BE49-F238E27FC236}">
                <a16:creationId xmlns:a16="http://schemas.microsoft.com/office/drawing/2014/main" id="{92991837-3D02-835A-4A64-5C9E7A59A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470" y="1847334"/>
            <a:ext cx="3909313" cy="390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1. Base-line noise: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E07C90-ED9A-23F8-40DA-9ED94F214CD0}"/>
              </a:ext>
            </a:extLst>
          </p:cNvPr>
          <p:cNvSpPr txBox="1"/>
          <p:nvPr/>
        </p:nvSpPr>
        <p:spPr>
          <a:xfrm>
            <a:off x="4360111" y="5739709"/>
            <a:ext cx="4331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</a:rPr>
              <a:t>Determine and calculate specs for high-pass filter to remove base-line noise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0F299-D0C9-71A3-A349-2B948DC2D588}"/>
              </a:ext>
            </a:extLst>
          </p:cNvPr>
          <p:cNvSpPr txBox="1"/>
          <p:nvPr/>
        </p:nvSpPr>
        <p:spPr>
          <a:xfrm>
            <a:off x="582702" y="5738963"/>
            <a:ext cx="345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</a:rPr>
              <a:t>Use Window function to estimate base-line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8E4944-CFD8-6377-4B0A-77633DEC5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798843"/>
            <a:ext cx="9144000" cy="49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8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1. Base-line noise: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07C90-ED9A-23F8-40DA-9ED94F214CD0}"/>
                  </a:ext>
                </a:extLst>
              </p:cNvPr>
              <p:cNvSpPr txBox="1"/>
              <p:nvPr/>
            </p:nvSpPr>
            <p:spPr>
              <a:xfrm>
                <a:off x="154690" y="1099999"/>
                <a:ext cx="4176149" cy="2169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Specs for high-pass filter to remove base-line noise: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b="0" dirty="0">
                  <a:latin typeface="Lato" panose="020F05020202040302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>
                    <a:latin typeface="Lato" panose="020F050202020403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US" dirty="0">
                  <a:latin typeface="Lato" panose="020F05020202040302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Other frequencies: linear gain,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US" dirty="0"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07C90-ED9A-23F8-40DA-9ED94F214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90" y="1099999"/>
                <a:ext cx="4176149" cy="2169312"/>
              </a:xfrm>
              <a:prstGeom prst="rect">
                <a:avLst/>
              </a:prstGeom>
              <a:blipFill>
                <a:blip r:embed="rId2"/>
                <a:stretch>
                  <a:fillRect l="-876"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D8D628-6325-BECD-6143-FE726026E5C7}"/>
                  </a:ext>
                </a:extLst>
              </p:cNvPr>
              <p:cNvSpPr txBox="1"/>
              <p:nvPr/>
            </p:nvSpPr>
            <p:spPr>
              <a:xfrm>
                <a:off x="4572000" y="1099999"/>
                <a:ext cx="4572000" cy="2383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Lato" panose="020F0502020204030203" pitchFamily="34" charset="0"/>
                  </a:rPr>
                  <a:t>Calculate Butterworth filter order: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𝑐𝑢𝑡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sz="1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n-US" sz="18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sz="18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sz="18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  <m:r>
                                                            <a:rPr lang="en-US" sz="18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𝜋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𝑓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𝑠𝑡𝑜𝑝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en-US" sz="18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RC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=−12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latin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800" dirty="0"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D8D628-6325-BECD-6143-FE726026E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099999"/>
                <a:ext cx="4572000" cy="2383666"/>
              </a:xfrm>
              <a:prstGeom prst="rect">
                <a:avLst/>
              </a:prstGeom>
              <a:blipFill>
                <a:blip r:embed="rId3"/>
                <a:stretch>
                  <a:fillRect l="-800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1E0447-C361-86A3-F173-E1112F685B57}"/>
              </a:ext>
            </a:extLst>
          </p:cNvPr>
          <p:cNvCxnSpPr/>
          <p:nvPr/>
        </p:nvCxnSpPr>
        <p:spPr>
          <a:xfrm>
            <a:off x="4501661" y="809313"/>
            <a:ext cx="0" cy="25893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460EA2-C10F-222D-5232-12AD4C6F14DA}"/>
              </a:ext>
            </a:extLst>
          </p:cNvPr>
          <p:cNvSpPr txBox="1"/>
          <p:nvPr/>
        </p:nvSpPr>
        <p:spPr>
          <a:xfrm>
            <a:off x="3067925" y="6105998"/>
            <a:ext cx="379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pass filter for baseline response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17843-B4E4-96B1-7920-166A35A02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58198"/>
            <a:ext cx="9144000" cy="251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6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BE2E99-7503-408A-4ACF-161DD170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0359"/>
            <a:ext cx="9144000" cy="24186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 50Hz power line noise: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07C90-ED9A-23F8-40DA-9ED94F214CD0}"/>
                  </a:ext>
                </a:extLst>
              </p:cNvPr>
              <p:cNvSpPr txBox="1"/>
              <p:nvPr/>
            </p:nvSpPr>
            <p:spPr>
              <a:xfrm>
                <a:off x="235077" y="1130840"/>
                <a:ext cx="5034639" cy="107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ato" panose="020F0502020204030203" pitchFamily="34" charset="0"/>
                  </a:rPr>
                  <a:t>Notch filter specs: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Gain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𝑛𝑜𝑖𝑠𝑒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=20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0.001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𝑚𝑉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0.0045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𝑚𝑉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=−15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>
                  <a:latin typeface="Lato" panose="020F050202020403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Bandwidth: as narrow as possible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07C90-ED9A-23F8-40DA-9ED94F214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77" y="1130840"/>
                <a:ext cx="5034639" cy="1074012"/>
              </a:xfrm>
              <a:prstGeom prst="rect">
                <a:avLst/>
              </a:prstGeom>
              <a:blipFill>
                <a:blip r:embed="rId3"/>
                <a:stretch>
                  <a:fillRect l="-1091" t="-3409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A7DD93-1590-FFCD-AEF7-5888A511ED8F}"/>
              </a:ext>
            </a:extLst>
          </p:cNvPr>
          <p:cNvSpPr txBox="1"/>
          <p:nvPr/>
        </p:nvSpPr>
        <p:spPr>
          <a:xfrm>
            <a:off x="3828424" y="3831716"/>
            <a:ext cx="333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" panose="020F0502020204030203" pitchFamily="34" charset="0"/>
              </a:rPr>
              <a:t>-120dB, not 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C5816-D70B-BBFF-9F73-03D5B0502FD4}"/>
              </a:ext>
            </a:extLst>
          </p:cNvPr>
          <p:cNvSpPr txBox="1"/>
          <p:nvPr/>
        </p:nvSpPr>
        <p:spPr>
          <a:xfrm>
            <a:off x="3077308" y="5131938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50Hz notch filter response</a:t>
            </a:r>
          </a:p>
        </p:txBody>
      </p:sp>
    </p:spTree>
    <p:extLst>
      <p:ext uri="{BB962C8B-B14F-4D97-AF65-F5344CB8AC3E}">
        <p14:creationId xmlns:p14="http://schemas.microsoft.com/office/powerpoint/2010/main" val="63537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Filtering results: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70A4EC-4B07-7911-53AB-191C2C8F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02" y="930515"/>
            <a:ext cx="4280598" cy="49969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EA39B2-C400-3BB4-8BB7-373822B5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30515"/>
            <a:ext cx="4190625" cy="49969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DBE3FD-56CF-BB85-19C8-8A05B69CD5A6}"/>
              </a:ext>
            </a:extLst>
          </p:cNvPr>
          <p:cNvSpPr txBox="1"/>
          <p:nvPr/>
        </p:nvSpPr>
        <p:spPr>
          <a:xfrm>
            <a:off x="2391507" y="6044256"/>
            <a:ext cx="4360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Filtered vs Original signal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DE5198-B2D8-7B45-52D1-3053909FAAF0}"/>
              </a:ext>
            </a:extLst>
          </p:cNvPr>
          <p:cNvSpPr/>
          <p:nvPr/>
        </p:nvSpPr>
        <p:spPr>
          <a:xfrm>
            <a:off x="6018962" y="1836946"/>
            <a:ext cx="281354" cy="2813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8E8CAC-2275-7ADC-CC8D-D059636B36C6}"/>
              </a:ext>
            </a:extLst>
          </p:cNvPr>
          <p:cNvSpPr/>
          <p:nvPr/>
        </p:nvSpPr>
        <p:spPr>
          <a:xfrm>
            <a:off x="6018962" y="4408107"/>
            <a:ext cx="281354" cy="2813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3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Filtering results: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349196-13E6-D765-399A-CA86450E9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99" y="791608"/>
            <a:ext cx="7606602" cy="5124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940BF0-3982-B6D9-CB5F-C5C236999470}"/>
              </a:ext>
            </a:extLst>
          </p:cNvPr>
          <p:cNvSpPr txBox="1"/>
          <p:nvPr/>
        </p:nvSpPr>
        <p:spPr>
          <a:xfrm>
            <a:off x="2391507" y="6044256"/>
            <a:ext cx="4360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Filtered vs Original spectrum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AFD2C4-3FF1-ABEE-50A9-8152784C0996}"/>
              </a:ext>
            </a:extLst>
          </p:cNvPr>
          <p:cNvSpPr/>
          <p:nvPr/>
        </p:nvSpPr>
        <p:spPr>
          <a:xfrm>
            <a:off x="4632290" y="2640814"/>
            <a:ext cx="281354" cy="2813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378E69-78E2-A2A7-DC15-84AD6C2B079E}"/>
              </a:ext>
            </a:extLst>
          </p:cNvPr>
          <p:cNvSpPr/>
          <p:nvPr/>
        </p:nvSpPr>
        <p:spPr>
          <a:xfrm>
            <a:off x="4632290" y="5211975"/>
            <a:ext cx="281354" cy="2813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8CC00-D64B-C07A-3A91-54838D5DF0F6}"/>
              </a:ext>
            </a:extLst>
          </p:cNvPr>
          <p:cNvSpPr/>
          <p:nvPr/>
        </p:nvSpPr>
        <p:spPr>
          <a:xfrm>
            <a:off x="1290401" y="3617405"/>
            <a:ext cx="156561" cy="18913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38EF56-B95D-BCAD-1ED0-F9DB71CCE04A}"/>
              </a:ext>
            </a:extLst>
          </p:cNvPr>
          <p:cNvSpPr/>
          <p:nvPr/>
        </p:nvSpPr>
        <p:spPr>
          <a:xfrm>
            <a:off x="1290400" y="1020168"/>
            <a:ext cx="156561" cy="18913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5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Filtering results: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40BF0-3982-B6D9-CB5F-C5C236999470}"/>
              </a:ext>
            </a:extLst>
          </p:cNvPr>
          <p:cNvSpPr txBox="1"/>
          <p:nvPr/>
        </p:nvSpPr>
        <p:spPr>
          <a:xfrm>
            <a:off x="2391507" y="6044256"/>
            <a:ext cx="4360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Different bandwidth range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EA5740-A286-467E-43D8-DEC5FFC34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80" t="9164" r="7017" b="10073"/>
          <a:stretch/>
        </p:blipFill>
        <p:spPr>
          <a:xfrm>
            <a:off x="50241" y="815407"/>
            <a:ext cx="4521758" cy="24718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8AD715-90A1-C18E-B6D4-58215B53E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80" t="9164" r="7017" b="10074"/>
          <a:stretch/>
        </p:blipFill>
        <p:spPr>
          <a:xfrm>
            <a:off x="4571999" y="815406"/>
            <a:ext cx="4521758" cy="24718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D6B8280-EBCB-23DF-F4EB-F12331B2EE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80" t="9164" r="7017" b="10074"/>
          <a:stretch/>
        </p:blipFill>
        <p:spPr>
          <a:xfrm>
            <a:off x="50241" y="3429000"/>
            <a:ext cx="4521759" cy="24718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27AB510-1A86-7F92-5164-5794C65436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80" t="9164" r="7016" b="10074"/>
          <a:stretch/>
        </p:blipFill>
        <p:spPr>
          <a:xfrm>
            <a:off x="4571999" y="3429000"/>
            <a:ext cx="4521758" cy="2471896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D03AF7D-0790-91CC-EE0D-923472AF4C96}"/>
              </a:ext>
            </a:extLst>
          </p:cNvPr>
          <p:cNvSpPr/>
          <p:nvPr/>
        </p:nvSpPr>
        <p:spPr>
          <a:xfrm>
            <a:off x="1004836" y="2091546"/>
            <a:ext cx="281354" cy="2813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E59AEF-45BC-496E-8141-ABC3F930E203}"/>
              </a:ext>
            </a:extLst>
          </p:cNvPr>
          <p:cNvSpPr/>
          <p:nvPr/>
        </p:nvSpPr>
        <p:spPr>
          <a:xfrm>
            <a:off x="5526594" y="2091546"/>
            <a:ext cx="281354" cy="2813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BD5B4B4-BB78-4F9C-4490-24B4305301AF}"/>
              </a:ext>
            </a:extLst>
          </p:cNvPr>
          <p:cNvSpPr/>
          <p:nvPr/>
        </p:nvSpPr>
        <p:spPr>
          <a:xfrm>
            <a:off x="999811" y="4695092"/>
            <a:ext cx="281354" cy="2813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E9EA1AF-FD30-6671-DAD3-F2F11E2EA878}"/>
              </a:ext>
            </a:extLst>
          </p:cNvPr>
          <p:cNvSpPr/>
          <p:nvPr/>
        </p:nvSpPr>
        <p:spPr>
          <a:xfrm>
            <a:off x="5461282" y="4695092"/>
            <a:ext cx="281354" cy="2813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B8EF5F-0A36-EEF4-36DC-13A4C3275ECD}"/>
              </a:ext>
            </a:extLst>
          </p:cNvPr>
          <p:cNvSpPr txBox="1"/>
          <p:nvPr/>
        </p:nvSpPr>
        <p:spPr>
          <a:xfrm>
            <a:off x="235077" y="992477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Lost information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E951D7-1137-B03E-6E8F-441EED8C42B8}"/>
              </a:ext>
            </a:extLst>
          </p:cNvPr>
          <p:cNvCxnSpPr>
            <a:endCxn id="29" idx="1"/>
          </p:cNvCxnSpPr>
          <p:nvPr/>
        </p:nvCxnSpPr>
        <p:spPr>
          <a:xfrm>
            <a:off x="894303" y="1361809"/>
            <a:ext cx="151736" cy="770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4E378F-47B4-EE6E-DB17-F23236B1EB3B}"/>
              </a:ext>
            </a:extLst>
          </p:cNvPr>
          <p:cNvSpPr txBox="1"/>
          <p:nvPr/>
        </p:nvSpPr>
        <p:spPr>
          <a:xfrm>
            <a:off x="4717701" y="3625201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P-wave distortion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BE76DD-A31D-6504-797B-8485545645D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06589" y="3955308"/>
            <a:ext cx="195896" cy="780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8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Filtering results: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40BF0-3982-B6D9-CB5F-C5C236999470}"/>
              </a:ext>
            </a:extLst>
          </p:cNvPr>
          <p:cNvSpPr txBox="1"/>
          <p:nvPr/>
        </p:nvSpPr>
        <p:spPr>
          <a:xfrm>
            <a:off x="2391507" y="6044256"/>
            <a:ext cx="4360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Different bandwidth range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27AB510-1A86-7F92-5164-5794C6543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3" t="8097" r="6832" b="9827"/>
          <a:stretch/>
        </p:blipFill>
        <p:spPr>
          <a:xfrm>
            <a:off x="4572001" y="3527534"/>
            <a:ext cx="4541855" cy="2512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72DBA3-4F28-ABD9-914A-2C2180593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22" t="8224" r="6743" b="9539"/>
          <a:stretch/>
        </p:blipFill>
        <p:spPr>
          <a:xfrm>
            <a:off x="30145" y="1013798"/>
            <a:ext cx="4541855" cy="2512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6A808E-B972-06BE-7F62-EE4C449D2D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1" t="8318" r="6839" b="9530"/>
          <a:stretch/>
        </p:blipFill>
        <p:spPr>
          <a:xfrm>
            <a:off x="4572001" y="1015446"/>
            <a:ext cx="4541856" cy="2512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58DED2-7E56-58B3-B034-74B57C473C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11" t="8318" r="6839" b="9530"/>
          <a:stretch/>
        </p:blipFill>
        <p:spPr>
          <a:xfrm>
            <a:off x="30145" y="3525887"/>
            <a:ext cx="4541855" cy="251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91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1" y="1406769"/>
            <a:ext cx="4324350" cy="4655894"/>
          </a:xfrm>
          <a:prstGeom prst="rect">
            <a:avLst/>
          </a:prstGeom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7CB842-AD15-4F5A-8EF5-EBD6CE5F54A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4660869" y="1406769"/>
            <a:ext cx="4083844" cy="4656137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98E0-30FF-4956-A658-42E15A83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99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2A16-C4CE-4211-8159-39DCE00C9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A0AC-28A9-48BF-A83D-2C7027582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28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ECG signal processing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15031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Final exam presentation</a:t>
            </a:r>
          </a:p>
          <a:p>
            <a:endParaRPr lang="en-US" sz="2800" b="0" dirty="0"/>
          </a:p>
          <a:p>
            <a:r>
              <a:rPr lang="en-US" sz="2800" b="0" dirty="0"/>
              <a:t>Student: Do Tien Dat - 20200132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 exploration: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563378-38F8-4CB3-AF99-2C56FCF5540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1800" dirty="0"/>
                  <a:t>Type of signal: ECG lead </a:t>
                </a:r>
                <a:r>
                  <a:rPr lang="en-US" sz="1800" dirty="0" err="1"/>
                  <a:t>i</a:t>
                </a:r>
                <a:endParaRPr lang="en-US" sz="1800" dirty="0"/>
              </a:p>
              <a:p>
                <a:r>
                  <a:rPr lang="en-US" sz="1800" dirty="0"/>
                  <a:t>Patient:</a:t>
                </a:r>
              </a:p>
              <a:p>
                <a:pPr lvl="1"/>
                <a:r>
                  <a:rPr lang="en-US" sz="1400" dirty="0"/>
                  <a:t>Female, 81 </a:t>
                </a:r>
                <a:r>
                  <a:rPr lang="en-US" sz="1400" dirty="0" err="1"/>
                  <a:t>yrs</a:t>
                </a:r>
                <a:endParaRPr lang="en-US" sz="1400" dirty="0"/>
              </a:p>
              <a:p>
                <a:pPr lvl="1"/>
                <a:r>
                  <a:rPr lang="en-US" sz="1400" dirty="0"/>
                  <a:t>Diagnose: Myocardial infarction</a:t>
                </a:r>
              </a:p>
              <a:p>
                <a:r>
                  <a:rPr lang="en-US" sz="1800" dirty="0"/>
                  <a:t>Data:</a:t>
                </a:r>
              </a:p>
              <a:p>
                <a:pPr lvl="1"/>
                <a:r>
                  <a:rPr lang="en-US" sz="1400" dirty="0"/>
                  <a:t>Sample rate: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Record length: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38.4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Noise voltage: max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Input voltage: 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±16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Resolution: 16-bit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𝐿𝑆𝐵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400" dirty="0"/>
                  <a:t>		(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2000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/>
                  <a:t> units per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r>
                  <a:rPr lang="en-US" sz="1400" dirty="0"/>
                  <a:t>)</a:t>
                </a:r>
              </a:p>
              <a:p>
                <a:pPr lvl="1"/>
                <a:r>
                  <a:rPr lang="en-US" sz="1400" dirty="0"/>
                  <a:t>ADC range: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±16.384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(~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/1000)</m:t>
                    </m:r>
                  </m:oMath>
                </a14:m>
                <a:endParaRPr lang="en-US" sz="1400" dirty="0"/>
              </a:p>
              <a:p>
                <a:r>
                  <a:rPr lang="en-US" sz="1800" dirty="0"/>
                  <a:t>Data source:</a:t>
                </a:r>
              </a:p>
              <a:p>
                <a:pPr lvl="1"/>
                <a:r>
                  <a:rPr lang="en-US" sz="1400" dirty="0"/>
                  <a:t>PTB Diagnosis ECG Database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563378-38F8-4CB3-AF99-2C56FCF55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92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V Physiology | Electrocardiogram Standard Limb Leads (Bipolar)">
            <a:extLst>
              <a:ext uri="{FF2B5EF4-FFF2-40B4-BE49-F238E27FC236}">
                <a16:creationId xmlns:a16="http://schemas.microsoft.com/office/drawing/2014/main" id="{B836C57E-566D-EF34-7C5E-6D15E20E8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400" y="951963"/>
            <a:ext cx="2782383" cy="311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ectrocardiography - Wikipedia">
            <a:extLst>
              <a:ext uri="{FF2B5EF4-FFF2-40B4-BE49-F238E27FC236}">
                <a16:creationId xmlns:a16="http://schemas.microsoft.com/office/drawing/2014/main" id="{C4180394-BF2F-DA4E-36AD-A254C2FB9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03" y="3306713"/>
            <a:ext cx="3142672" cy="314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 exploration: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0216CD-EA66-DFB4-35BE-E87E595F4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886621"/>
            <a:ext cx="8423564" cy="45723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69E13E-88EB-1E16-931A-CC1DC9C84734}"/>
              </a:ext>
            </a:extLst>
          </p:cNvPr>
          <p:cNvSpPr txBox="1"/>
          <p:nvPr/>
        </p:nvSpPr>
        <p:spPr>
          <a:xfrm>
            <a:off x="3394364" y="5698836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ECG time-record</a:t>
            </a:r>
          </a:p>
        </p:txBody>
      </p:sp>
    </p:spTree>
    <p:extLst>
      <p:ext uri="{BB962C8B-B14F-4D97-AF65-F5344CB8AC3E}">
        <p14:creationId xmlns:p14="http://schemas.microsoft.com/office/powerpoint/2010/main" val="382525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B916546-5C6F-1F70-8169-BFA9A985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054"/>
            <a:ext cx="9144000" cy="50138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 exploration: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4A483B-66C3-A28A-6385-82BC3B459D73}"/>
              </a:ext>
            </a:extLst>
          </p:cNvPr>
          <p:cNvSpPr/>
          <p:nvPr/>
        </p:nvSpPr>
        <p:spPr>
          <a:xfrm>
            <a:off x="2456873" y="1773382"/>
            <a:ext cx="258618" cy="2586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E92076-91D3-7DDC-229D-A9BBEB212C8E}"/>
              </a:ext>
            </a:extLst>
          </p:cNvPr>
          <p:cNvSpPr/>
          <p:nvPr/>
        </p:nvSpPr>
        <p:spPr>
          <a:xfrm>
            <a:off x="2812472" y="5315281"/>
            <a:ext cx="180109" cy="180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45984-1013-8632-86AB-E2986C74A7B9}"/>
              </a:ext>
            </a:extLst>
          </p:cNvPr>
          <p:cNvSpPr txBox="1"/>
          <p:nvPr/>
        </p:nvSpPr>
        <p:spPr>
          <a:xfrm>
            <a:off x="1669471" y="2100893"/>
            <a:ext cx="1376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" panose="020F0502020204030203" pitchFamily="34" charset="0"/>
              </a:rPr>
              <a:t>Distorted P-wave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B7188-B3CD-8195-4D7D-67B490E5ADD7}"/>
              </a:ext>
            </a:extLst>
          </p:cNvPr>
          <p:cNvSpPr txBox="1"/>
          <p:nvPr/>
        </p:nvSpPr>
        <p:spPr>
          <a:xfrm>
            <a:off x="2214417" y="4992472"/>
            <a:ext cx="1376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" panose="020F0502020204030203" pitchFamily="34" charset="0"/>
              </a:rPr>
              <a:t>50Hz noise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DED8E-1241-9B53-3D3E-4605446D4305}"/>
              </a:ext>
            </a:extLst>
          </p:cNvPr>
          <p:cNvSpPr/>
          <p:nvPr/>
        </p:nvSpPr>
        <p:spPr>
          <a:xfrm>
            <a:off x="466437" y="3925455"/>
            <a:ext cx="101600" cy="1551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F1B57-1E3D-0ABD-57B9-9948D864D4F6}"/>
              </a:ext>
            </a:extLst>
          </p:cNvPr>
          <p:cNvSpPr txBox="1"/>
          <p:nvPr/>
        </p:nvSpPr>
        <p:spPr>
          <a:xfrm>
            <a:off x="703117" y="3794650"/>
            <a:ext cx="1652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" panose="020F0502020204030203" pitchFamily="34" charset="0"/>
              </a:rPr>
              <a:t>Base-line noise, maybe?</a:t>
            </a:r>
          </a:p>
        </p:txBody>
      </p:sp>
    </p:spTree>
    <p:extLst>
      <p:ext uri="{BB962C8B-B14F-4D97-AF65-F5344CB8AC3E}">
        <p14:creationId xmlns:p14="http://schemas.microsoft.com/office/powerpoint/2010/main" val="255949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Processing methods: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69E13E-88EB-1E16-931A-CC1DC9C84734}"/>
                  </a:ext>
                </a:extLst>
              </p:cNvPr>
              <p:cNvSpPr txBox="1"/>
              <p:nvPr/>
            </p:nvSpPr>
            <p:spPr>
              <a:xfrm>
                <a:off x="235076" y="794327"/>
                <a:ext cx="7924185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b="1" dirty="0">
                    <a:latin typeface="Lato" panose="020F0502020204030203" pitchFamily="34" charset="0"/>
                  </a:rPr>
                  <a:t>Fourier Transform: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Lato" panose="020F050202020403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Convert time-domain to frequency-domain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Mechanism: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Take a piece of signal, duplicate it into infinite-time harmonic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Calculate response of each frequency component: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Lato" panose="020F05020202040302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Lato" panose="020F05020202040302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Lato" panose="020F05020202040302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Lato" panose="020F05020202040302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Lato" panose="020F05020202040302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Lato" panose="020F050202020403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Characteristics: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Range of observable frequencies: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>
                    <a:latin typeface="Lato" panose="020F0502020204030203" pitchFamily="34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Lato" panose="020F0502020204030203" pitchFamily="34" charset="0"/>
                  </a:rPr>
                  <a:t>	(for bio-signal, generally observe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>
                    <a:latin typeface="Lato" panose="020F0502020204030203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Depends on length of data that take into transform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69E13E-88EB-1E16-931A-CC1DC9C84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76" y="794327"/>
                <a:ext cx="7924185" cy="4801314"/>
              </a:xfrm>
              <a:prstGeom prst="rect">
                <a:avLst/>
              </a:prstGeom>
              <a:blipFill>
                <a:blip r:embed="rId2"/>
                <a:stretch>
                  <a:fillRect l="-693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Fourier series - Wikipedia">
            <a:extLst>
              <a:ext uri="{FF2B5EF4-FFF2-40B4-BE49-F238E27FC236}">
                <a16:creationId xmlns:a16="http://schemas.microsoft.com/office/drawing/2014/main" id="{AEC599D0-09B8-1E04-C859-AE02F00D9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75" y="2665803"/>
            <a:ext cx="3457575" cy="132397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DEB95F-353F-D92A-52DC-C8EE87D0B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184" y="2665803"/>
            <a:ext cx="2612205" cy="899567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7BDAF-3E43-00C1-775D-1EEC0EF813C8}"/>
              </a:ext>
            </a:extLst>
          </p:cNvPr>
          <p:cNvSpPr txBox="1"/>
          <p:nvPr/>
        </p:nvSpPr>
        <p:spPr>
          <a:xfrm>
            <a:off x="4609738" y="3143123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44995-C297-5CAD-9F26-1A9FC4722EEF}"/>
              </a:ext>
            </a:extLst>
          </p:cNvPr>
          <p:cNvSpPr txBox="1"/>
          <p:nvPr/>
        </p:nvSpPr>
        <p:spPr>
          <a:xfrm>
            <a:off x="5033662" y="3646052"/>
            <a:ext cx="3029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" panose="020F0502020204030203" pitchFamily="34" charset="0"/>
              </a:rPr>
              <a:t>(complex number form)</a:t>
            </a:r>
          </a:p>
        </p:txBody>
      </p:sp>
    </p:spTree>
    <p:extLst>
      <p:ext uri="{BB962C8B-B14F-4D97-AF65-F5344CB8AC3E}">
        <p14:creationId xmlns:p14="http://schemas.microsoft.com/office/powerpoint/2010/main" val="2560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Processing methods: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9E13E-88EB-1E16-931A-CC1DC9C84734}"/>
              </a:ext>
            </a:extLst>
          </p:cNvPr>
          <p:cNvSpPr txBox="1"/>
          <p:nvPr/>
        </p:nvSpPr>
        <p:spPr>
          <a:xfrm>
            <a:off x="235077" y="794327"/>
            <a:ext cx="7671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0"/>
              </a:rPr>
              <a:t>2. Window technique: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Mechanism: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Convolute time signal with a kernel (generally has a bell shape)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Characteristics: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Low-pass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Effect: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Remove high frequency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Smoothing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Reduce sample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1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Processing methods: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9E13E-88EB-1E16-931A-CC1DC9C84734}"/>
              </a:ext>
            </a:extLst>
          </p:cNvPr>
          <p:cNvSpPr txBox="1"/>
          <p:nvPr/>
        </p:nvSpPr>
        <p:spPr>
          <a:xfrm>
            <a:off x="235077" y="794327"/>
            <a:ext cx="44474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0"/>
              </a:rPr>
              <a:t>3. Filtering:</a:t>
            </a:r>
          </a:p>
          <a:p>
            <a:endParaRPr lang="en-US" b="1" dirty="0"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Mechanism: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Observe signal in a specific frequency 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Filter out components that is considered as ‘noise’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Types of filter: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Low pass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High pass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Notch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Bandpass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Several filters: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Butterworth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Windowed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8ACB0C-562F-C3F3-7208-39BDD58DC054}"/>
                  </a:ext>
                </a:extLst>
              </p:cNvPr>
              <p:cNvSpPr txBox="1"/>
              <p:nvPr/>
            </p:nvSpPr>
            <p:spPr>
              <a:xfrm>
                <a:off x="4119158" y="1438699"/>
                <a:ext cx="5154807" cy="151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ato" panose="020F0502020204030203" pitchFamily="34" charset="0"/>
                  </a:rPr>
                  <a:t>Transfer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Lato" panose="020F050202020403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Lato" panose="020F050202020403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Lato" panose="020F0502020204030203" pitchFamily="34" charset="0"/>
                  </a:rPr>
                  <a:t>Matlab</a:t>
                </a:r>
                <a:r>
                  <a:rPr lang="en-US" dirty="0">
                    <a:latin typeface="Lato" panose="020F0502020204030203" pitchFamily="34" charset="0"/>
                  </a:rPr>
                  <a:t> code: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8ACB0C-562F-C3F3-7208-39BDD58DC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158" y="1438699"/>
                <a:ext cx="5154807" cy="1517788"/>
              </a:xfrm>
              <a:prstGeom prst="rect">
                <a:avLst/>
              </a:prstGeom>
              <a:blipFill>
                <a:blip r:embed="rId2"/>
                <a:stretch>
                  <a:fillRect l="-828" t="-2008" b="-5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0F1E4A-0C25-AEE5-AA0A-53606C9AADD5}"/>
              </a:ext>
            </a:extLst>
          </p:cNvPr>
          <p:cNvCxnSpPr/>
          <p:nvPr/>
        </p:nvCxnSpPr>
        <p:spPr>
          <a:xfrm>
            <a:off x="4109110" y="874714"/>
            <a:ext cx="0" cy="5355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98C2D6E-5BD6-9BA1-7B49-2E67B1E58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350" y="2992867"/>
            <a:ext cx="4944454" cy="181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5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</TotalTime>
  <Words>582</Words>
  <Application>Microsoft Office PowerPoint</Application>
  <PresentationFormat>On-screen Show (4:3)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Lato</vt:lpstr>
      <vt:lpstr>Office Theme</vt:lpstr>
      <vt:lpstr>PowerPoint Presentation</vt:lpstr>
      <vt:lpstr>PowerPoint Presentation</vt:lpstr>
      <vt:lpstr>PowerPoint Presentation</vt:lpstr>
      <vt:lpstr>1. Data exploration:</vt:lpstr>
      <vt:lpstr>1. Data exploration:</vt:lpstr>
      <vt:lpstr>1. Data exploration:</vt:lpstr>
      <vt:lpstr>2. Processing methods:</vt:lpstr>
      <vt:lpstr>2. Processing methods:</vt:lpstr>
      <vt:lpstr>2. Processing methods:</vt:lpstr>
      <vt:lpstr>2. Processing methods:</vt:lpstr>
      <vt:lpstr>3. Data interpretation:</vt:lpstr>
      <vt:lpstr>3. 1. Base-line noise:</vt:lpstr>
      <vt:lpstr>3. 1. Base-line noise:</vt:lpstr>
      <vt:lpstr>3.2. 50Hz power line noise:</vt:lpstr>
      <vt:lpstr>4. Filtering results:</vt:lpstr>
      <vt:lpstr>4. Filtering results:</vt:lpstr>
      <vt:lpstr>4. Filtering results:</vt:lpstr>
      <vt:lpstr>4. Filtering results: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Dat Do</cp:lastModifiedBy>
  <cp:revision>18</cp:revision>
  <dcterms:created xsi:type="dcterms:W3CDTF">2021-05-28T04:32:29Z</dcterms:created>
  <dcterms:modified xsi:type="dcterms:W3CDTF">2023-07-07T15:42:35Z</dcterms:modified>
</cp:coreProperties>
</file>