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2" r:id="rId10"/>
    <p:sldId id="265" r:id="rId11"/>
    <p:sldId id="264" r:id="rId1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B13FEF-33D8-4CD2-BE4D-1AAC85072EF8}" v="5" dt="2022-04-01T09:14:27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700" autoAdjust="0"/>
  </p:normalViewPr>
  <p:slideViewPr>
    <p:cSldViewPr snapToGrid="0">
      <p:cViewPr varScale="1">
        <p:scale>
          <a:sx n="58" d="100"/>
          <a:sy n="58" d="100"/>
        </p:scale>
        <p:origin x="10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lge Fredriksen" userId="0b9aac0e-2d04-4b84-91b4-ea2e8bdf30c8" providerId="ADAL" clId="{48B13FEF-33D8-4CD2-BE4D-1AAC85072EF8}"/>
    <pc:docChg chg="undo custSel addSld modSld">
      <pc:chgData name="Helge Fredriksen" userId="0b9aac0e-2d04-4b84-91b4-ea2e8bdf30c8" providerId="ADAL" clId="{48B13FEF-33D8-4CD2-BE4D-1AAC85072EF8}" dt="2022-04-01T09:26:39.500" v="1359" actId="20577"/>
      <pc:docMkLst>
        <pc:docMk/>
      </pc:docMkLst>
      <pc:sldChg chg="addSp delSp modSp mod">
        <pc:chgData name="Helge Fredriksen" userId="0b9aac0e-2d04-4b84-91b4-ea2e8bdf30c8" providerId="ADAL" clId="{48B13FEF-33D8-4CD2-BE4D-1AAC85072EF8}" dt="2022-04-01T09:14:27.353" v="674" actId="1076"/>
        <pc:sldMkLst>
          <pc:docMk/>
          <pc:sldMk cId="4066212977" sldId="259"/>
        </pc:sldMkLst>
        <pc:picChg chg="del">
          <ac:chgData name="Helge Fredriksen" userId="0b9aac0e-2d04-4b84-91b4-ea2e8bdf30c8" providerId="ADAL" clId="{48B13FEF-33D8-4CD2-BE4D-1AAC85072EF8}" dt="2022-04-01T09:14:18.237" v="671" actId="478"/>
          <ac:picMkLst>
            <pc:docMk/>
            <pc:sldMk cId="4066212977" sldId="259"/>
            <ac:picMk id="5" creationId="{6659B213-6303-45E9-9859-36263BAD33F2}"/>
          </ac:picMkLst>
        </pc:picChg>
        <pc:picChg chg="add mod">
          <ac:chgData name="Helge Fredriksen" userId="0b9aac0e-2d04-4b84-91b4-ea2e8bdf30c8" providerId="ADAL" clId="{48B13FEF-33D8-4CD2-BE4D-1AAC85072EF8}" dt="2022-04-01T09:14:27.353" v="674" actId="1076"/>
          <ac:picMkLst>
            <pc:docMk/>
            <pc:sldMk cId="4066212977" sldId="259"/>
            <ac:picMk id="2050" creationId="{EB65F89A-D08A-4D9D-9332-59D56745BB0F}"/>
          </ac:picMkLst>
        </pc:picChg>
      </pc:sldChg>
      <pc:sldChg chg="addSp modSp mod">
        <pc:chgData name="Helge Fredriksen" userId="0b9aac0e-2d04-4b84-91b4-ea2e8bdf30c8" providerId="ADAL" clId="{48B13FEF-33D8-4CD2-BE4D-1AAC85072EF8}" dt="2022-04-01T09:12:11.259" v="670" actId="20577"/>
        <pc:sldMkLst>
          <pc:docMk/>
          <pc:sldMk cId="2633125080" sldId="260"/>
        </pc:sldMkLst>
        <pc:spChg chg="mod">
          <ac:chgData name="Helge Fredriksen" userId="0b9aac0e-2d04-4b84-91b4-ea2e8bdf30c8" providerId="ADAL" clId="{48B13FEF-33D8-4CD2-BE4D-1AAC85072EF8}" dt="2022-04-01T09:12:11.259" v="670" actId="20577"/>
          <ac:spMkLst>
            <pc:docMk/>
            <pc:sldMk cId="2633125080" sldId="260"/>
            <ac:spMk id="3" creationId="{E9D40E76-D090-4BB1-A0E9-BADCD385F9D3}"/>
          </ac:spMkLst>
        </pc:spChg>
        <pc:spChg chg="add mod">
          <ac:chgData name="Helge Fredriksen" userId="0b9aac0e-2d04-4b84-91b4-ea2e8bdf30c8" providerId="ADAL" clId="{48B13FEF-33D8-4CD2-BE4D-1AAC85072EF8}" dt="2022-04-01T09:10:57.829" v="524" actId="20577"/>
          <ac:spMkLst>
            <pc:docMk/>
            <pc:sldMk cId="2633125080" sldId="260"/>
            <ac:spMk id="4" creationId="{8D1C2DA8-A3F2-438E-A458-84263C992C79}"/>
          </ac:spMkLst>
        </pc:spChg>
        <pc:picChg chg="mod">
          <ac:chgData name="Helge Fredriksen" userId="0b9aac0e-2d04-4b84-91b4-ea2e8bdf30c8" providerId="ADAL" clId="{48B13FEF-33D8-4CD2-BE4D-1AAC85072EF8}" dt="2022-04-01T09:03:16.749" v="66" actId="14100"/>
          <ac:picMkLst>
            <pc:docMk/>
            <pc:sldMk cId="2633125080" sldId="260"/>
            <ac:picMk id="1026" creationId="{A5ED0EE2-D602-404F-9990-3FA5E37F2D90}"/>
          </ac:picMkLst>
        </pc:picChg>
      </pc:sldChg>
      <pc:sldChg chg="modSp mod">
        <pc:chgData name="Helge Fredriksen" userId="0b9aac0e-2d04-4b84-91b4-ea2e8bdf30c8" providerId="ADAL" clId="{48B13FEF-33D8-4CD2-BE4D-1AAC85072EF8}" dt="2022-04-01T09:09:48.623" v="518" actId="20577"/>
        <pc:sldMkLst>
          <pc:docMk/>
          <pc:sldMk cId="4144433766" sldId="261"/>
        </pc:sldMkLst>
        <pc:spChg chg="mod">
          <ac:chgData name="Helge Fredriksen" userId="0b9aac0e-2d04-4b84-91b4-ea2e8bdf30c8" providerId="ADAL" clId="{48B13FEF-33D8-4CD2-BE4D-1AAC85072EF8}" dt="2022-04-01T09:09:48.623" v="518" actId="20577"/>
          <ac:spMkLst>
            <pc:docMk/>
            <pc:sldMk cId="4144433766" sldId="261"/>
            <ac:spMk id="2" creationId="{7139C658-1FD4-4465-A70C-46CBB71BCFF1}"/>
          </ac:spMkLst>
        </pc:spChg>
        <pc:spChg chg="mod">
          <ac:chgData name="Helge Fredriksen" userId="0b9aac0e-2d04-4b84-91b4-ea2e8bdf30c8" providerId="ADAL" clId="{48B13FEF-33D8-4CD2-BE4D-1AAC85072EF8}" dt="2022-04-01T09:00:05.333" v="28" actId="20577"/>
          <ac:spMkLst>
            <pc:docMk/>
            <pc:sldMk cId="4144433766" sldId="261"/>
            <ac:spMk id="3" creationId="{9F2BE7EF-0AB5-42AC-9E12-927D8A0F2076}"/>
          </ac:spMkLst>
        </pc:spChg>
      </pc:sldChg>
      <pc:sldChg chg="addSp delSp modSp new mod">
        <pc:chgData name="Helge Fredriksen" userId="0b9aac0e-2d04-4b84-91b4-ea2e8bdf30c8" providerId="ADAL" clId="{48B13FEF-33D8-4CD2-BE4D-1AAC85072EF8}" dt="2022-04-01T09:26:39.500" v="1359" actId="20577"/>
        <pc:sldMkLst>
          <pc:docMk/>
          <pc:sldMk cId="734363252" sldId="266"/>
        </pc:sldMkLst>
        <pc:spChg chg="mod">
          <ac:chgData name="Helge Fredriksen" userId="0b9aac0e-2d04-4b84-91b4-ea2e8bdf30c8" providerId="ADAL" clId="{48B13FEF-33D8-4CD2-BE4D-1AAC85072EF8}" dt="2022-04-01T09:00:31.930" v="65" actId="20577"/>
          <ac:spMkLst>
            <pc:docMk/>
            <pc:sldMk cId="734363252" sldId="266"/>
            <ac:spMk id="2" creationId="{8E558029-8112-46C9-84FA-DEA2F332D166}"/>
          </ac:spMkLst>
        </pc:spChg>
        <pc:spChg chg="mod">
          <ac:chgData name="Helge Fredriksen" userId="0b9aac0e-2d04-4b84-91b4-ea2e8bdf30c8" providerId="ADAL" clId="{48B13FEF-33D8-4CD2-BE4D-1AAC85072EF8}" dt="2022-04-01T09:26:39.500" v="1359" actId="20577"/>
          <ac:spMkLst>
            <pc:docMk/>
            <pc:sldMk cId="734363252" sldId="266"/>
            <ac:spMk id="3" creationId="{7D76646B-9FEF-470B-859E-2CAE18E5BA3B}"/>
          </ac:spMkLst>
        </pc:spChg>
        <pc:picChg chg="add del mod">
          <ac:chgData name="Helge Fredriksen" userId="0b9aac0e-2d04-4b84-91b4-ea2e8bdf30c8" providerId="ADAL" clId="{48B13FEF-33D8-4CD2-BE4D-1AAC85072EF8}" dt="2022-04-01T09:21:30.197" v="910" actId="22"/>
          <ac:picMkLst>
            <pc:docMk/>
            <pc:sldMk cId="734363252" sldId="266"/>
            <ac:picMk id="5" creationId="{7581C9A0-B101-4F14-B10F-439B5F35D41C}"/>
          </ac:picMkLst>
        </pc:picChg>
        <pc:picChg chg="add mod">
          <ac:chgData name="Helge Fredriksen" userId="0b9aac0e-2d04-4b84-91b4-ea2e8bdf30c8" providerId="ADAL" clId="{48B13FEF-33D8-4CD2-BE4D-1AAC85072EF8}" dt="2022-04-01T09:22:16.664" v="979" actId="1076"/>
          <ac:picMkLst>
            <pc:docMk/>
            <pc:sldMk cId="734363252" sldId="266"/>
            <ac:picMk id="7" creationId="{EB068DD2-C2C2-4042-999A-766DDD8A8679}"/>
          </ac:picMkLst>
        </pc:picChg>
        <pc:picChg chg="add mod">
          <ac:chgData name="Helge Fredriksen" userId="0b9aac0e-2d04-4b84-91b4-ea2e8bdf30c8" providerId="ADAL" clId="{48B13FEF-33D8-4CD2-BE4D-1AAC85072EF8}" dt="2022-04-01T09:25:38.670" v="1346" actId="14100"/>
          <ac:picMkLst>
            <pc:docMk/>
            <pc:sldMk cId="734363252" sldId="266"/>
            <ac:picMk id="9" creationId="{3F4731E6-8EE9-40E2-A0B3-26E8D3FF16A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793F4-EFD7-43AC-B639-DD7CF994D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2648C-077E-4DC6-8EAA-77A0713CA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1EBD7-103B-4C5C-A893-6E7BF1384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B88D-6EDA-4434-B0C5-870C646FB484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EF412-70DB-4F90-8380-CE558512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D62FF-5719-4798-8976-C5F0F078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24D6-3625-4745-8464-7F4A7265A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05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DB47-74D2-4BEA-AFC7-8939EB80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B5027-0CE6-487C-BC0F-294686DC3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4179B-64E8-4E9E-8118-12759375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B88D-6EDA-4434-B0C5-870C646FB484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25CA0-971E-4345-96C0-518B984A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58910-D3F9-4D83-9AC6-CF279433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24D6-3625-4745-8464-7F4A7265A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16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EF17C-E121-4CC4-9605-F09AA6223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2D5DF-6B17-448A-8D96-5DE5D323E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5777A-2848-4756-ABB9-7C7AE02E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B88D-6EDA-4434-B0C5-870C646FB484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070CB-5DA9-4944-8DED-F8B164C00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48CCF-293B-4BD4-BDAD-DA723D39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24D6-3625-4745-8464-7F4A7265A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06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7116-8FC3-4A63-8B07-5BBA0CF6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7102F-BD1C-4309-A339-CA3F786D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98750-83F0-4D32-8413-F3CCD7D0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B88D-6EDA-4434-B0C5-870C646FB484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4C299-428C-4297-8C4B-E23F2D9F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4F305-CB4C-4E2F-A2D5-CE92DB81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24D6-3625-4745-8464-7F4A7265A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1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ECF72-1113-4CD0-884E-EA0F77C1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87552-7A7D-4FAD-BC87-FB21ED450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C62AB-01B7-45AF-B020-B25F03F1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B88D-6EDA-4434-B0C5-870C646FB484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8144A-9267-4481-97BF-180688BD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B6FE1-083C-4F20-9B1F-53BDD059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24D6-3625-4745-8464-7F4A7265A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65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79738-9EC1-4E6F-8365-2E2C6D00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8ADE6-05EC-4010-9F86-53F5AE63F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55B6C-68F6-49CB-9D9E-3C552C6CE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8FE0D-4D2A-4490-917C-768669EE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B88D-6EDA-4434-B0C5-870C646FB484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2BA30-748C-407E-A23C-1493FFE9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A434F-5DD6-4606-9583-4AD3FF788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24D6-3625-4745-8464-7F4A7265A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39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CEAF6-14CF-4BF8-8857-8D9F4623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DF7EB-EAA3-4F13-9FD8-208CD5341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49B2B-063B-48D0-93BD-E13D3C113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F4B53-7936-4E28-A728-D78B2FB20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10FF0-C777-47FA-979A-776E668DA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2FA2B3-8657-41D1-83FE-3ACD1BFE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B88D-6EDA-4434-B0C5-870C646FB484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F6BAE-1021-41BF-ACCE-75766706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D30D8-8AEF-4D62-9025-5FF17ED9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24D6-3625-4745-8464-7F4A7265A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32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25C0-87C5-4B90-84FB-92823CA6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8692A-0C65-4A25-97E8-83706BF8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B88D-6EDA-4434-B0C5-870C646FB484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94E37-9F0F-4500-8C73-14167999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4807F-361D-478E-822A-8D8CCE0B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24D6-3625-4745-8464-7F4A7265A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50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759F1-C835-4819-8465-676F4CBE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B88D-6EDA-4434-B0C5-870C646FB484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0596C-CB1B-4E4D-AB4B-AD396E8F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0958F-CD0B-4081-8F07-5D04B5E1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24D6-3625-4745-8464-7F4A7265A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06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C7EA-3026-4D0F-9820-0A61E10CD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360DA-FB6C-4C01-835D-B53795629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CE1C8-E31F-4EED-80DB-972742A6A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A4711-DD1D-4DA0-BD74-E7C25490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B88D-6EDA-4434-B0C5-870C646FB484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1F0F5-4173-4EA6-839D-9CD944FE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7BA3E-20AD-41C6-A5AD-50CF8D0A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24D6-3625-4745-8464-7F4A7265A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16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C553-6784-4E7E-BF93-14C75074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BADDE-8070-43D9-B844-EA4EA7C46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889CA-A920-4577-9190-C6F4105E5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6B40B-4618-4CA6-B2E9-35DF7C30A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B88D-6EDA-4434-B0C5-870C646FB484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81A04-330D-4A63-9FC3-09701D08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11A42-67F0-4749-BBD7-D78A985D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24D6-3625-4745-8464-7F4A7265A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92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B786DB-4D93-4C3C-8184-9245BFF54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50D38-75BA-484F-A38B-C4CB530AC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B123C-008F-4BB2-8FC8-4FBAF3EC5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5B88D-6EDA-4434-B0C5-870C646FB484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F7413-4AD2-4F88-8EAE-74A66961E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2A02F-06F1-4C8C-A214-DBD26406A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924D6-3625-4745-8464-7F4A7265A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20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D369-D8D5-4647-8750-E4970A444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Hashing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A55A6-55FC-4F34-829D-78CD11E41E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Anvendelse</a:t>
            </a:r>
            <a:r>
              <a:rPr lang="en-GB" dirty="0"/>
              <a:t> </a:t>
            </a:r>
            <a:r>
              <a:rPr lang="en-GB" dirty="0" err="1"/>
              <a:t>innen</a:t>
            </a:r>
            <a:r>
              <a:rPr lang="en-GB" dirty="0"/>
              <a:t> </a:t>
            </a:r>
            <a:r>
              <a:rPr lang="en-GB" dirty="0" err="1"/>
              <a:t>datastrukturer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620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2998-3954-4222-9A2C-F8DF88E7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Load</a:t>
            </a:r>
            <a:r>
              <a:rPr lang="nb-NO" dirty="0"/>
              <a:t> </a:t>
            </a:r>
            <a:r>
              <a:rPr lang="nb-NO" dirty="0" err="1"/>
              <a:t>factor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5294-77FB-49FD-9AA9-B42F36ABF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Initielt</a:t>
            </a:r>
            <a:r>
              <a:rPr lang="nb-NO" dirty="0"/>
              <a:t> allokeres det en viss størrelse på intern liste</a:t>
            </a:r>
          </a:p>
          <a:p>
            <a:r>
              <a:rPr lang="nb-NO" dirty="0"/>
              <a:t>Når antall innslag når et visst nivå, begynner det å bli mange kollisjoner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0693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303CF-630D-4DD3-B621-9DD8EC26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Kollisjonshåndtering 2: «Open </a:t>
            </a:r>
            <a:r>
              <a:rPr lang="nb-NO" dirty="0" err="1"/>
              <a:t>addressing</a:t>
            </a:r>
            <a:r>
              <a:rPr lang="nb-NO" dirty="0"/>
              <a:t>»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99A5C-4EDF-4370-B298-D714170D6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634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A2E26-5A21-441C-9F6F-C8FC6072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GB" sz="3400" err="1"/>
              <a:t>Introduksjon</a:t>
            </a:r>
            <a:r>
              <a:rPr lang="en-GB" sz="3400"/>
              <a:t> </a:t>
            </a:r>
            <a:r>
              <a:rPr lang="en-GB" sz="3400" err="1"/>
              <a:t>til</a:t>
            </a:r>
            <a:r>
              <a:rPr lang="en-GB" sz="3400"/>
              <a:t> </a:t>
            </a:r>
            <a:r>
              <a:rPr lang="en-GB" sz="3400" err="1"/>
              <a:t>datastrukturen</a:t>
            </a:r>
            <a:r>
              <a:rPr lang="en-GB" sz="3400"/>
              <a:t> Map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F86EA-DDE0-47EF-B06E-05E1DEEFD2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2366" y="2194102"/>
                <a:ext cx="3427001" cy="3908586"/>
              </a:xfrm>
            </p:spPr>
            <p:txBody>
              <a:bodyPr>
                <a:normAutofit/>
              </a:bodyPr>
              <a:lstStyle/>
              <a:p>
                <a:r>
                  <a:rPr lang="nb-NO" sz="1700" dirty="0"/>
                  <a:t>Avhengig av strukturen </a:t>
                </a:r>
                <a:r>
                  <a:rPr lang="nb-NO" sz="17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key→value</a:t>
                </a:r>
                <a:r>
                  <a:rPr lang="nb-NO" sz="1700" dirty="0"/>
                  <a:t> for å lagre elementer!</a:t>
                </a:r>
              </a:p>
              <a:p>
                <a:pPr lvl="1"/>
                <a:r>
                  <a:rPr lang="nb-NO" sz="1700" dirty="0"/>
                  <a:t>Key og </a:t>
                </a:r>
                <a:r>
                  <a:rPr lang="nb-NO" sz="1700" dirty="0" err="1"/>
                  <a:t>value</a:t>
                </a:r>
                <a:r>
                  <a:rPr lang="nb-NO" sz="1700" dirty="0"/>
                  <a:t> kan være hvilket som helst objekt eller primitiv!</a:t>
                </a:r>
              </a:p>
              <a:p>
                <a:pPr lvl="1"/>
                <a:r>
                  <a:rPr lang="nb-NO" sz="1700" dirty="0"/>
                  <a:t>Key må være unik, </a:t>
                </a:r>
                <a:r>
                  <a:rPr lang="nb-NO" sz="1700" dirty="0" err="1"/>
                  <a:t>value</a:t>
                </a:r>
                <a:r>
                  <a:rPr lang="nb-NO" sz="1700" dirty="0"/>
                  <a:t> kan være det samme</a:t>
                </a:r>
              </a:p>
              <a:p>
                <a:pPr lvl="1"/>
                <a:r>
                  <a:rPr lang="nb-NO" sz="1700" dirty="0"/>
                  <a:t>Dictionary i Python er selvsagt en slik struktur ;-)</a:t>
                </a:r>
              </a:p>
              <a:p>
                <a:r>
                  <a:rPr lang="nb-NO" sz="1700" dirty="0"/>
                  <a:t>Super effektivt:  </a:t>
                </a:r>
                <a14:m>
                  <m:oMath xmlns:m="http://schemas.openxmlformats.org/officeDocument/2006/math">
                    <m:r>
                      <a:rPr lang="nb-NO" sz="17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nb-NO" sz="17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nb-NO" sz="1700" dirty="0"/>
                  <a:t> å søke/sette inn/slette!</a:t>
                </a:r>
              </a:p>
              <a:p>
                <a:pPr lvl="1"/>
                <a:r>
                  <a:rPr lang="nb-NO" sz="1700" dirty="0"/>
                  <a:t>Husk binært </a:t>
                </a:r>
                <a:r>
                  <a:rPr lang="nb-NO" sz="1700" dirty="0" err="1"/>
                  <a:t>søketre</a:t>
                </a:r>
                <a:r>
                  <a:rPr lang="nb-NO" sz="1700" dirty="0"/>
                  <a:t>: </a:t>
                </a:r>
                <a14:m>
                  <m:oMath xmlns:m="http://schemas.openxmlformats.org/officeDocument/2006/math">
                    <m:r>
                      <a:rPr lang="nb-NO" sz="17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nb-NO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nb-NO" sz="17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nb-NO" sz="170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nb-NO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sz="17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nb-NO" sz="17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F86EA-DDE0-47EF-B06E-05E1DEEFD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2366" y="2194102"/>
                <a:ext cx="3427001" cy="3908586"/>
              </a:xfrm>
              <a:blipFill>
                <a:blip r:embed="rId2"/>
                <a:stretch>
                  <a:fillRect l="-888" t="-1248" r="-24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9A666C5-B26A-47FC-BB3B-C59C266B5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457" y="1879003"/>
            <a:ext cx="6155141" cy="31237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B7001A-5BB6-4613-8910-0557E63F1CE8}"/>
              </a:ext>
            </a:extLst>
          </p:cNvPr>
          <p:cNvSpPr txBox="1"/>
          <p:nvPr/>
        </p:nvSpPr>
        <p:spPr>
          <a:xfrm>
            <a:off x="5536504" y="5323562"/>
            <a:ext cx="536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i="1" dirty="0"/>
              <a:t>Grafikk hentet fra William </a:t>
            </a:r>
            <a:r>
              <a:rPr lang="nb-NO" i="1" dirty="0" err="1"/>
              <a:t>Fiset’s</a:t>
            </a:r>
            <a:r>
              <a:rPr lang="nb-NO" i="1" dirty="0"/>
              <a:t> </a:t>
            </a:r>
            <a:r>
              <a:rPr lang="nb-NO" i="1" dirty="0" err="1"/>
              <a:t>YouTube</a:t>
            </a:r>
            <a:r>
              <a:rPr lang="nb-NO" i="1" dirty="0"/>
              <a:t> kanal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82977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4C771-5A28-4890-9012-27D61C9A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GB"/>
              <a:t>Selve mekanismen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C0DF7-4384-4774-B33A-5C6964B693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2623381"/>
                <a:ext cx="3888528" cy="3553581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/>
                  <a:t>Anta vi </a:t>
                </a:r>
                <a:r>
                  <a:rPr lang="en-GB" sz="2000" dirty="0" err="1"/>
                  <a:t>har</a:t>
                </a:r>
                <a:r>
                  <a:rPr lang="en-GB" sz="2000" dirty="0"/>
                  <a:t> et sett med </a:t>
                </a:r>
                <a:r>
                  <a:rPr lang="en-GB" sz="2000" dirty="0" err="1"/>
                  <a:t>unike</a:t>
                </a:r>
                <a:r>
                  <a:rPr lang="en-GB" sz="2000" dirty="0"/>
                  <a:t> </a:t>
                </a:r>
                <a:r>
                  <a:rPr lang="en-GB" sz="2000" dirty="0" err="1"/>
                  <a:t>nøkler</a:t>
                </a:r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b-NO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b-NO" sz="20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nb-NO" sz="2000" dirty="0"/>
                  <a:t> med tilhørende verdier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b-NO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2000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nb-NO" sz="20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nb-NO" sz="20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nb-NO" sz="2000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nb-NO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nb-NO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b-NO" sz="2000" dirty="0"/>
                  <a:t>som vi ønsker å lagre i en tabell med lengde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nb-NO" sz="2000" dirty="0"/>
                  <a:t>.</a:t>
                </a:r>
              </a:p>
              <a:p>
                <a:r>
                  <a:rPr lang="en-GB" sz="2000" dirty="0"/>
                  <a:t>Anta vi </a:t>
                </a:r>
                <a:r>
                  <a:rPr lang="en-GB" sz="2000" dirty="0" err="1"/>
                  <a:t>har</a:t>
                </a:r>
                <a:r>
                  <a:rPr lang="en-GB" sz="2000" dirty="0"/>
                  <a:t> </a:t>
                </a:r>
                <a:r>
                  <a:rPr lang="en-GB" sz="2000" dirty="0" err="1"/>
                  <a:t>en</a:t>
                </a:r>
                <a:r>
                  <a:rPr lang="en-GB" sz="2000" dirty="0"/>
                  <a:t> </a:t>
                </a:r>
                <a:r>
                  <a:rPr lang="en-GB" sz="2000" b="1" dirty="0" err="1"/>
                  <a:t>perfekt</a:t>
                </a:r>
                <a:r>
                  <a:rPr lang="en-GB" sz="2000" b="1" dirty="0"/>
                  <a:t> hash </a:t>
                </a:r>
                <a:r>
                  <a:rPr lang="en-GB" sz="2000" b="1" dirty="0" err="1"/>
                  <a:t>funksjon</a:t>
                </a:r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nb-NO" sz="2000" b="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nb-NO" sz="2000" dirty="0"/>
                  <a:t>, der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nb-NO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nb-NO" sz="20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nb-NO" sz="2000" dirty="0">
                    <a:ea typeface="Cambria Math" panose="02040503050406030204" pitchFamily="18" charset="0"/>
                  </a:rPr>
                  <a:t>Produserer indekser i til tabellen (som da selvsagt må være unike)</a:t>
                </a:r>
              </a:p>
              <a:p>
                <a:pPr marL="0" indent="0">
                  <a:buNone/>
                </a:pPr>
                <a:endParaRPr lang="nb-NO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nb-NO" sz="2000" b="0" dirty="0">
                  <a:ea typeface="Cambria Math" panose="02040503050406030204" pitchFamily="18" charset="0"/>
                </a:endParaRPr>
              </a:p>
              <a:p>
                <a:pPr lvl="1"/>
                <a:endParaRPr lang="en-GB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C0DF7-4384-4774-B33A-5C6964B693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2623381"/>
                <a:ext cx="3888528" cy="3553581"/>
              </a:xfrm>
              <a:blipFill>
                <a:blip r:embed="rId2"/>
                <a:stretch>
                  <a:fillRect l="-1413" t="-1715" r="-25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EF15A71-D8BF-48A2-B0ED-ADFF94270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795" y="643234"/>
            <a:ext cx="3219928" cy="5599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E1966F-2C4D-4C5C-88BF-253CE69FA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965" y="3547279"/>
            <a:ext cx="1717639" cy="148225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E7723A-17F9-4A52-A1D6-37134936B95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821604" y="2443993"/>
            <a:ext cx="1602010" cy="18444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BD7D48-0CEC-4C97-A200-4DDE00787518}"/>
                  </a:ext>
                </a:extLst>
              </p:cNvPr>
              <p:cNvSpPr txBox="1"/>
              <p:nvPr/>
            </p:nvSpPr>
            <p:spPr>
              <a:xfrm>
                <a:off x="2914784" y="2820801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𝑅𝑖𝑎</m:t>
                          </m:r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</m:e>
                      </m:d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BD7D48-0CEC-4C97-A200-4DDE00787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784" y="2820801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767C0DE-042A-4328-9E23-03027B42C244}"/>
                  </a:ext>
                </a:extLst>
              </p:cNvPr>
              <p:cNvSpPr txBox="1"/>
              <p:nvPr/>
            </p:nvSpPr>
            <p:spPr>
              <a:xfrm>
                <a:off x="2979868" y="2323767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𝑅𝑖𝑎</m:t>
                      </m:r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=25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767C0DE-042A-4328-9E23-03027B42C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868" y="2323767"/>
                <a:ext cx="6096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19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B42ED-FC57-4028-8AE0-A7231CF84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Ulemper</a:t>
            </a:r>
            <a:endParaRPr lang="en-GB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9EF71B-3F1F-4EFA-B0C9-D66932E735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99818" y="640082"/>
                <a:ext cx="6848715" cy="2484884"/>
              </a:xfrm>
            </p:spPr>
            <p:txBody>
              <a:bodyPr anchor="ctr">
                <a:normAutofit/>
              </a:bodyPr>
              <a:lstStyle/>
              <a:p>
                <a:r>
                  <a:rPr lang="nb-NO" sz="2000" dirty="0"/>
                  <a:t>Vi har gjerne en dynamisk situasjon</a:t>
                </a:r>
              </a:p>
              <a:p>
                <a:pPr lvl="1"/>
                <a:r>
                  <a:rPr lang="nb-NO" sz="2000" dirty="0"/>
                  <a:t>Vet ikke i utgangspunktet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nb-NO" sz="2000" dirty="0"/>
                  <a:t> </a:t>
                </a:r>
              </a:p>
              <a:p>
                <a:r>
                  <a:rPr lang="nb-NO" sz="2000" dirty="0" err="1"/>
                  <a:t>Hash</a:t>
                </a:r>
                <a:r>
                  <a:rPr lang="nb-NO" sz="2000" dirty="0"/>
                  <a:t>-funksjoner er ofte ikke perfekte </a:t>
                </a:r>
              </a:p>
              <a:p>
                <a:pPr lvl="1"/>
                <a:r>
                  <a:rPr lang="nb-NO" sz="2000" dirty="0"/>
                  <a:t>Gir samme indeks i tabellen for forskjellige nøkler</a:t>
                </a:r>
              </a:p>
              <a:p>
                <a:pPr lvl="1"/>
                <a:r>
                  <a:rPr lang="nb-NO" sz="2000" dirty="0"/>
                  <a:t>Vi får da såkalte </a:t>
                </a:r>
                <a:r>
                  <a:rPr lang="nb-NO" sz="2000" i="1" dirty="0"/>
                  <a:t>kollisjoner</a:t>
                </a:r>
              </a:p>
              <a:p>
                <a:pPr lvl="1"/>
                <a:r>
                  <a:rPr lang="nb-NO" sz="2000" dirty="0"/>
                  <a:t>Design av </a:t>
                </a:r>
                <a:r>
                  <a:rPr lang="nb-NO" sz="2000" dirty="0" err="1"/>
                  <a:t>hash</a:t>
                </a:r>
                <a:r>
                  <a:rPr lang="nb-NO" sz="2000" dirty="0"/>
                  <a:t> funksjon avgjørende for unngå slike kollisjoner i størst mulig grad!</a:t>
                </a:r>
              </a:p>
              <a:p>
                <a:pPr lvl="1"/>
                <a:endParaRPr lang="en-GB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9EF71B-3F1F-4EFA-B0C9-D66932E735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9818" y="640082"/>
                <a:ext cx="6848715" cy="2484884"/>
              </a:xfrm>
              <a:blipFill>
                <a:blip r:embed="rId2"/>
                <a:stretch>
                  <a:fillRect l="-801" t="-75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F7190A0-4ACE-4D34-A8AC-535088449910}"/>
              </a:ext>
            </a:extLst>
          </p:cNvPr>
          <p:cNvSpPr txBox="1"/>
          <p:nvPr/>
        </p:nvSpPr>
        <p:spPr>
          <a:xfrm>
            <a:off x="4654297" y="5377084"/>
            <a:ext cx="652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Eksem</a:t>
            </a:r>
            <a:r>
              <a:rPr lang="nb-NO" i="1" dirty="0"/>
              <a:t>pel på </a:t>
            </a:r>
            <a:r>
              <a:rPr lang="nb-NO" i="1" dirty="0" err="1"/>
              <a:t>hash</a:t>
            </a:r>
            <a:r>
              <a:rPr lang="nb-NO" i="1" dirty="0"/>
              <a:t>-funksjon som vil produsere kollisjoner</a:t>
            </a:r>
            <a:r>
              <a:rPr lang="nb-NO" dirty="0"/>
              <a:t> </a:t>
            </a:r>
            <a:endParaRPr lang="en-GB" dirty="0"/>
          </a:p>
        </p:txBody>
      </p:sp>
      <p:pic>
        <p:nvPicPr>
          <p:cNvPr id="2050" name="Picture 2" descr="algorithm - What hash function produces the maximum number of collisions  when hashing n keys? - Stack Overflow">
            <a:extLst>
              <a:ext uri="{FF2B5EF4-FFF2-40B4-BE49-F238E27FC236}">
                <a16:creationId xmlns:a16="http://schemas.microsoft.com/office/drawing/2014/main" id="{EB65F89A-D08A-4D9D-9332-59D56745B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229" y="3424459"/>
            <a:ext cx="27622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21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636FC-42B1-45B5-8375-98CE4DE4D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nb-NO" sz="3600" dirty="0" err="1"/>
              <a:t>Hashing</a:t>
            </a:r>
            <a:r>
              <a:rPr lang="nb-NO" sz="3600" dirty="0"/>
              <a:t> er også brukt til </a:t>
            </a:r>
            <a:r>
              <a:rPr lang="nb-NO" sz="3600" dirty="0" err="1"/>
              <a:t>maaaange</a:t>
            </a:r>
            <a:r>
              <a:rPr lang="nb-NO" sz="3600" dirty="0"/>
              <a:t> andre ting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40E76-D090-4BB1-A0E9-BADCD385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6133112" cy="4393982"/>
          </a:xfrm>
        </p:spPr>
        <p:txBody>
          <a:bodyPr>
            <a:normAutofit/>
          </a:bodyPr>
          <a:lstStyle/>
          <a:p>
            <a:r>
              <a:rPr lang="nb-NO" sz="2000" dirty="0"/>
              <a:t>Eksempel: Skille objekter fra hverandre i programmering</a:t>
            </a:r>
          </a:p>
          <a:p>
            <a:pPr lvl="1"/>
            <a:r>
              <a:rPr lang="nb-NO" sz="2000" dirty="0"/>
              <a:t>Gjøres i </a:t>
            </a:r>
            <a:r>
              <a:rPr lang="nb-NO" sz="2000" dirty="0" err="1"/>
              <a:t>python</a:t>
            </a:r>
            <a:r>
              <a:rPr lang="nb-NO" sz="2000" dirty="0"/>
              <a:t> ved å bruke eventuelt overstyre </a:t>
            </a:r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b-N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nb-NO" sz="2000" dirty="0">
                <a:cs typeface="Courier New" panose="02070309020205020404" pitchFamily="49" charset="0"/>
              </a:rPr>
              <a:t> for et objekt</a:t>
            </a:r>
            <a:endParaRPr lang="nb-N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b-NO" sz="2000" dirty="0">
                <a:cs typeface="Courier New" panose="02070309020205020404" pitchFamily="49" charset="0"/>
              </a:rPr>
              <a:t>Denne vil brukes når man i et </a:t>
            </a:r>
            <a:r>
              <a:rPr lang="nb-NO" sz="2000" dirty="0" err="1">
                <a:cs typeface="Courier New" panose="02070309020205020404" pitchFamily="49" charset="0"/>
              </a:rPr>
              <a:t>dictionary</a:t>
            </a:r>
            <a:r>
              <a:rPr lang="nb-NO" sz="2000" dirty="0">
                <a:cs typeface="Courier New" panose="02070309020205020404" pitchFamily="49" charset="0"/>
              </a:rPr>
              <a:t> dersom man har et objekt som nøkkel</a:t>
            </a:r>
          </a:p>
          <a:p>
            <a:pPr lvl="1"/>
            <a:r>
              <a:rPr lang="nb-NO" sz="2000" dirty="0">
                <a:cs typeface="Courier New" panose="02070309020205020404" pitchFamily="49" charset="0"/>
              </a:rPr>
              <a:t>Skal man overstyre </a:t>
            </a:r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b-N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nb-NO" sz="2000" dirty="0">
                <a:cs typeface="Courier New" panose="02070309020205020404" pitchFamily="49" charset="0"/>
              </a:rPr>
              <a:t>bør man også sørge for å overstyre </a:t>
            </a:r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b-N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nb-NO" sz="2000" dirty="0">
                <a:cs typeface="Courier New" panose="02070309020205020404" pitchFamily="49" charset="0"/>
              </a:rPr>
              <a:t> for å sørge for at to like objekter returnerer samme </a:t>
            </a:r>
            <a:r>
              <a:rPr lang="nb-N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nb-N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nb-NO" sz="2000" dirty="0" err="1">
                <a:cs typeface="Courier New" panose="02070309020205020404" pitchFamily="49" charset="0"/>
              </a:rPr>
              <a:t>Default</a:t>
            </a:r>
            <a:r>
              <a:rPr lang="nb-NO" sz="2000" dirty="0">
                <a:cs typeface="Courier New" panose="02070309020205020404" pitchFamily="49" charset="0"/>
              </a:rPr>
              <a:t> versjon av </a:t>
            </a:r>
            <a:r>
              <a:rPr lang="nb-NO" sz="2000" dirty="0" err="1">
                <a:cs typeface="Courier New" panose="02070309020205020404" pitchFamily="49" charset="0"/>
              </a:rPr>
              <a:t>hash</a:t>
            </a:r>
            <a:r>
              <a:rPr lang="nb-NO" sz="2000" dirty="0">
                <a:cs typeface="Courier New" panose="02070309020205020404" pitchFamily="49" charset="0"/>
              </a:rPr>
              <a:t>() gjør en bra jobb!</a:t>
            </a:r>
          </a:p>
          <a:p>
            <a:r>
              <a:rPr lang="nb-NO" sz="2000" dirty="0">
                <a:cs typeface="Courier New" panose="02070309020205020404" pitchFamily="49" charset="0"/>
              </a:rPr>
              <a:t>Kryptografiske </a:t>
            </a:r>
            <a:r>
              <a:rPr lang="nb-NO" sz="2000" dirty="0" err="1">
                <a:cs typeface="Courier New" panose="02070309020205020404" pitchFamily="49" charset="0"/>
              </a:rPr>
              <a:t>hash</a:t>
            </a:r>
            <a:r>
              <a:rPr lang="nb-NO" sz="2000" dirty="0">
                <a:cs typeface="Courier New" panose="02070309020205020404" pitchFamily="49" charset="0"/>
              </a:rPr>
              <a:t> funksjoner som f.eks. SHA-256 brukes i </a:t>
            </a:r>
            <a:r>
              <a:rPr lang="nb-NO" sz="2000" dirty="0" err="1">
                <a:cs typeface="Courier New" panose="02070309020205020404" pitchFamily="49" charset="0"/>
              </a:rPr>
              <a:t>bitcoin</a:t>
            </a:r>
            <a:r>
              <a:rPr lang="nb-NO" sz="2000" dirty="0">
                <a:cs typeface="Courier New" panose="02070309020205020404" pitchFamily="49" charset="0"/>
              </a:rPr>
              <a:t> sine algoritmer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Blockchain | World Economic Forum">
            <a:extLst>
              <a:ext uri="{FF2B5EF4-FFF2-40B4-BE49-F238E27FC236}">
                <a16:creationId xmlns:a16="http://schemas.microsoft.com/office/drawing/2014/main" id="{A5ED0EE2-D602-404F-9990-3FA5E37F2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1694" y="2330276"/>
            <a:ext cx="4346837" cy="227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D1C2DA8-A3F2-438E-A458-84263C992C79}"/>
              </a:ext>
            </a:extLst>
          </p:cNvPr>
          <p:cNvSpPr txBox="1"/>
          <p:nvPr/>
        </p:nvSpPr>
        <p:spPr>
          <a:xfrm>
            <a:off x="7092701" y="4627134"/>
            <a:ext cx="435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800" i="1" dirty="0">
                <a:cs typeface="Courier New" panose="02070309020205020404" pitchFamily="49" charset="0"/>
              </a:rPr>
              <a:t>Bruk </a:t>
            </a:r>
            <a:r>
              <a:rPr lang="nb-NO" i="1" dirty="0">
                <a:cs typeface="Courier New" panose="02070309020205020404" pitchFamily="49" charset="0"/>
              </a:rPr>
              <a:t>av </a:t>
            </a:r>
            <a:r>
              <a:rPr lang="nb-NO" i="1" dirty="0" err="1">
                <a:cs typeface="Courier New" panose="02070309020205020404" pitchFamily="49" charset="0"/>
              </a:rPr>
              <a:t>hashing</a:t>
            </a:r>
            <a:r>
              <a:rPr lang="nb-NO" i="1" dirty="0">
                <a:cs typeface="Courier New" panose="02070309020205020404" pitchFamily="49" charset="0"/>
              </a:rPr>
              <a:t> i b</a:t>
            </a:r>
            <a:r>
              <a:rPr lang="nb-NO" sz="1800" i="1" dirty="0">
                <a:cs typeface="Courier New" panose="02070309020205020404" pitchFamily="49" charset="0"/>
              </a:rPr>
              <a:t>lock-</a:t>
            </a:r>
            <a:r>
              <a:rPr lang="nb-NO" sz="1800" i="1" dirty="0" err="1">
                <a:cs typeface="Courier New" panose="02070309020205020404" pitchFamily="49" charset="0"/>
              </a:rPr>
              <a:t>chains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633125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9C658-1FD4-4465-A70C-46CBB71BC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nb-NO" sz="3600" dirty="0"/>
              <a:t>Eksempel på enkel </a:t>
            </a:r>
            <a:r>
              <a:rPr lang="nb-NO" sz="3600" dirty="0" err="1"/>
              <a:t>hash</a:t>
            </a:r>
            <a:r>
              <a:rPr lang="nb-NO" sz="3600" dirty="0"/>
              <a:t>-funksjon for en streng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BE7EF-0AB5-42AC-9E12-927D8A0F2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3" cy="4836096"/>
          </a:xfrm>
        </p:spPr>
        <p:txBody>
          <a:bodyPr>
            <a:normAutofit/>
          </a:bodyPr>
          <a:lstStyle/>
          <a:p>
            <a:r>
              <a:rPr lang="nb-NO" dirty="0"/>
              <a:t>Anta vi har en tabell med størrelse 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N=50</a:t>
            </a:r>
          </a:p>
          <a:p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ASCII(c)</a:t>
            </a:r>
            <a:r>
              <a:rPr lang="nb-NO" dirty="0"/>
              <a:t> returnerer Ascii-kode til karakter.</a:t>
            </a:r>
          </a:p>
          <a:p>
            <a:r>
              <a:rPr lang="nb-NO" dirty="0"/>
              <a:t>Summer alle ASCII kodene i strengen</a:t>
            </a:r>
          </a:p>
          <a:p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sum % N </a:t>
            </a:r>
            <a:r>
              <a:rPr lang="nb-NO" dirty="0"/>
              <a:t>vil «mappe» denne summen inn i 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[0,N-1] </a:t>
            </a:r>
            <a:r>
              <a:rPr lang="nb-NO" dirty="0"/>
              <a:t>domenet.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936005E-8E3A-4BD0-AE70-05DC5CD44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517872"/>
            <a:ext cx="6253212" cy="289211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4443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09506-F22A-487F-8198-A9C10049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nb-NO" sz="5400"/>
              <a:t>Utfordring</a:t>
            </a:r>
            <a:endParaRPr lang="en-GB" sz="5400"/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87D8-B506-4B57-BB9F-E0EF0B44D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nb-NO" sz="2200" dirty="0"/>
              <a:t>Prøv å finn en </a:t>
            </a:r>
            <a:r>
              <a:rPr lang="nb-NO" sz="2200" dirty="0" err="1"/>
              <a:t>hash</a:t>
            </a:r>
            <a:r>
              <a:rPr lang="nb-NO" sz="2200" dirty="0"/>
              <a:t>-funksjon som vil funke for et objekt som har tre attributter (navn, alder og kjønn) og som skal mappe til indekser {0,1,2,3,4,5}</a:t>
            </a:r>
          </a:p>
          <a:p>
            <a:endParaRPr lang="en-GB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50C6F-AFBC-4749-85EF-7447A103F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94441"/>
            <a:ext cx="6903720" cy="346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5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8029-8112-46C9-84FA-DEA2F332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Boka sin versjon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6646B-9FEF-470B-859E-2CAE18E5B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b-NO" dirty="0"/>
              <a:t>Bruk innebygd </a:t>
            </a: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b-NO" dirty="0"/>
              <a:t>funksjon i </a:t>
            </a:r>
            <a:r>
              <a:rPr lang="nb-NO" dirty="0" err="1"/>
              <a:t>python</a:t>
            </a:r>
            <a:r>
              <a:rPr lang="nb-NO" dirty="0"/>
              <a:t> til å få en </a:t>
            </a:r>
            <a:r>
              <a:rPr lang="nb-NO" dirty="0" err="1"/>
              <a:t>initiell</a:t>
            </a:r>
            <a:r>
              <a:rPr lang="nb-NO" dirty="0"/>
              <a:t> kode 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</a:p>
          <a:p>
            <a:pPr lvl="1"/>
            <a:r>
              <a:rPr lang="en-GB" dirty="0"/>
              <a:t>Kan </a:t>
            </a:r>
            <a:r>
              <a:rPr lang="en-GB" dirty="0" err="1"/>
              <a:t>være</a:t>
            </a:r>
            <a:r>
              <a:rPr lang="en-GB" dirty="0"/>
              <a:t> et </a:t>
            </a:r>
            <a:r>
              <a:rPr lang="en-GB" dirty="0" err="1"/>
              <a:t>hvilket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helst</a:t>
            </a:r>
            <a:r>
              <a:rPr lang="en-GB" dirty="0"/>
              <a:t> 32 bits tall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Bruk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sprednings-funksjon</a:t>
            </a:r>
            <a:r>
              <a:rPr lang="en-GB"/>
              <a:t>: 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slutt</a:t>
            </a:r>
            <a:r>
              <a:rPr lang="en-GB" dirty="0"/>
              <a:t> </a:t>
            </a:r>
            <a:r>
              <a:rPr lang="en-GB" dirty="0" err="1"/>
              <a:t>sørger</a:t>
            </a:r>
            <a:r>
              <a:rPr lang="en-GB" dirty="0"/>
              <a:t> man for å </a:t>
            </a:r>
            <a:r>
              <a:rPr lang="en-GB" dirty="0" err="1"/>
              <a:t>mappe</a:t>
            </a:r>
            <a:r>
              <a:rPr lang="en-GB" dirty="0"/>
              <a:t> de </a:t>
            </a:r>
            <a:r>
              <a:rPr lang="en-GB" dirty="0" err="1"/>
              <a:t>minst</a:t>
            </a:r>
            <a:r>
              <a:rPr lang="en-GB" dirty="0"/>
              <a:t> </a:t>
            </a:r>
            <a:r>
              <a:rPr lang="en-GB" dirty="0" err="1"/>
              <a:t>signifikante</a:t>
            </a:r>
            <a:r>
              <a:rPr lang="en-GB" dirty="0"/>
              <a:t> bits i </a:t>
            </a:r>
            <a:r>
              <a:rPr lang="en-GB" dirty="0" err="1"/>
              <a:t>dette</a:t>
            </a:r>
            <a:r>
              <a:rPr lang="en-GB" dirty="0"/>
              <a:t> tallet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range </a:t>
            </a:r>
            <a:r>
              <a:rPr lang="en-GB" dirty="0" err="1"/>
              <a:t>som</a:t>
            </a:r>
            <a:r>
              <a:rPr lang="en-GB" dirty="0"/>
              <a:t> passer </a:t>
            </a:r>
            <a:r>
              <a:rPr lang="en-GB" dirty="0" err="1"/>
              <a:t>tabell-størrelse</a:t>
            </a:r>
            <a:r>
              <a:rPr lang="en-GB" dirty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068DD2-C2C2-4042-999A-766DDD8A8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49763"/>
            <a:ext cx="6775754" cy="17030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4731E6-8EE9-40E2-A0B3-26E8D3FF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897" y="5578347"/>
            <a:ext cx="8253607" cy="110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63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3D7A-E66B-4F3E-A6ED-0D4C226E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Kollisjons-håndtering 1: «Separate </a:t>
            </a:r>
            <a:r>
              <a:rPr lang="nb-NO" dirty="0" err="1"/>
              <a:t>chaining</a:t>
            </a:r>
            <a:r>
              <a:rPr lang="nb-NO" dirty="0"/>
              <a:t>»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365A79-8D10-4BEA-BF7E-F7E9AB274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088" y="1690688"/>
            <a:ext cx="5181028" cy="304766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5E72F4-52EC-43D0-B6FA-81FC0ABAB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228" y="3214520"/>
            <a:ext cx="5708684" cy="304766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64C8AE-1494-42DE-B0F0-A2329724D5D2}"/>
              </a:ext>
            </a:extLst>
          </p:cNvPr>
          <p:cNvCxnSpPr/>
          <p:nvPr/>
        </p:nvCxnSpPr>
        <p:spPr>
          <a:xfrm>
            <a:off x="5885411" y="2194560"/>
            <a:ext cx="2759825" cy="698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E36A97-672B-4FDD-9C90-41771F14275E}"/>
              </a:ext>
            </a:extLst>
          </p:cNvPr>
          <p:cNvSpPr txBox="1"/>
          <p:nvPr/>
        </p:nvSpPr>
        <p:spPr>
          <a:xfrm>
            <a:off x="1402915" y="5311036"/>
            <a:ext cx="4242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Hvert innslag i tabellen inneholder en linket liste som peker på neste nøkkel med samme </a:t>
            </a:r>
            <a:r>
              <a:rPr lang="nb-NO" dirty="0" err="1"/>
              <a:t>hash</a:t>
            </a:r>
            <a:r>
              <a:rPr lang="nb-NO" dirty="0"/>
              <a:t>-kode.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140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492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Office Theme</vt:lpstr>
      <vt:lpstr>Hashing</vt:lpstr>
      <vt:lpstr>Introduksjon til datastrukturen Map</vt:lpstr>
      <vt:lpstr>Selve mekanismen</vt:lpstr>
      <vt:lpstr>Ulemper</vt:lpstr>
      <vt:lpstr>Hashing er også brukt til maaaange andre ting</vt:lpstr>
      <vt:lpstr>Eksempel på enkel hash-funksjon for en streng</vt:lpstr>
      <vt:lpstr>Utfordring</vt:lpstr>
      <vt:lpstr>Boka sin versjon</vt:lpstr>
      <vt:lpstr>Kollisjons-håndtering 1: «Separate chaining»</vt:lpstr>
      <vt:lpstr>Load factor</vt:lpstr>
      <vt:lpstr>Kollisjonshåndtering 2: «Open addressing»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Helge Fredriksen</dc:creator>
  <cp:lastModifiedBy>Helge Fredriksen</cp:lastModifiedBy>
  <cp:revision>1</cp:revision>
  <dcterms:created xsi:type="dcterms:W3CDTF">2022-03-31T07:45:53Z</dcterms:created>
  <dcterms:modified xsi:type="dcterms:W3CDTF">2022-04-01T09:26:42Z</dcterms:modified>
</cp:coreProperties>
</file>