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5982-FDB8-419E-9FFF-671EB726F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07578-8171-4F4C-81A1-91F0E9349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B48CC-4E64-4821-8B42-07073C39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6E5E0-5E8B-441A-9D43-9DD590EE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DC03C-8D21-47A4-B89B-A65FCED6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1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439-39D7-4951-922B-7E61755B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93109-E1CD-4100-851A-E8CA31665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9E98F-1D9B-4A45-8E75-3BC0F770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FCFFE-8740-4AAA-BAB5-8EF5F093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A6654-6513-4013-8CC9-A01113DD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5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3C0305-1CE0-458E-9DEF-899CAEED3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9254D-B641-4193-8AC2-DAAD35ED5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418FB-B264-448C-9EC3-BEA16D46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6D825-3800-4A41-9460-46ADBAEA3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BC0E2-9975-438C-80C7-48C2A13E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6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B054-9E7D-492D-BC38-BA7D3E8F6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28B31-9330-478A-B00C-C014B5A4E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C292B-1ADB-4781-ABF0-917D1985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27D91-1B85-4818-8429-716C262A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59133-BAA5-411C-97DE-6EF0CFED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1516-A3CF-414B-AB69-96078663F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D179F-EE19-42AB-954D-E8F6BFA8F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6731-9571-4314-9F79-2C362C837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AE14B-A3C2-4BF0-93AA-3024B3D2F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43205-E3ED-4B02-9B1B-273C22ED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0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F5A8-CB15-4348-9F6C-14D8D598B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74E04-6551-4C3B-8A50-15FAFE9B7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B5B78-9BAF-4BDE-8319-C601D3E59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3629F-15CA-4FFD-9571-E41D384B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4B5F5-68B7-4423-8264-73817197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5224B-D664-4739-898B-656C0A73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0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6A53-F78E-4988-9235-845D7462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23D11-F3E4-4901-B0AF-20DE6186C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E3560-5791-492D-B535-E97C6C060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C1679-ABB1-45F4-9BE3-32E9C1BA4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7252F-5FFE-48D0-9855-F0F265AE4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51407-49AD-4439-BEEF-C49F30F5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04BFDB-D071-40D2-B696-701F0864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CBA404-6399-4C36-BFE3-F48A684F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2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A63-95D9-4F9D-8FE9-F75B26304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421617-722C-4676-A0D4-54BA7902A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36928-EE02-4F8B-BAA3-4C7E949C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5EDF5-8FA8-490E-8969-AB422CB9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E335C-EDE0-463E-8BD5-5040BD2E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EA776-5D69-48C1-9E3F-593FC5D2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A388E-C648-4044-B24E-5D192CDE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7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3C3C-612E-48BB-B858-BC9BD3246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AE2BB-8F1A-40B0-A407-658267E22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DB8B3-0B95-46B0-8EC4-1803CDB56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01421-30B4-40D1-AC43-93EDB9F3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8605F-D643-4C90-81B4-F754D5F6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089AF-7860-41A4-AA80-81A18742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206D-207D-4746-85EC-22EE28834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83D2BB-84BF-4984-9AC2-768F6AB25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CDA5C-68CF-419F-A9FD-6D6C9E0F4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CE7C4-E86C-4D6B-8D39-DC71A790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C33CE-09B4-4D28-85ED-D6DE208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54BCA-C62F-4E53-940A-88967BD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0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FF7AC-9DDF-4C39-A53F-2B834B5C6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49B44-5F56-4BA1-A95D-DD5FC444D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A140D-935C-4853-AFEA-2CCDF3786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BBC50-DFA3-43A1-A5F3-C38C6CC2B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9C06C-A31C-44A7-A2DA-BFF3A9DB9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5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41CFF828-C5F4-F718-7F42-B3D2689697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79" b="357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30C02-C341-4477-99FD-005D1EEBF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sz="5200" dirty="0" err="1"/>
              <a:t>Traversering</a:t>
            </a:r>
            <a:r>
              <a:rPr lang="en-GB" sz="5200" dirty="0"/>
              <a:t> </a:t>
            </a:r>
            <a:r>
              <a:rPr lang="en-GB" sz="5200" dirty="0" err="1"/>
              <a:t>av</a:t>
            </a:r>
            <a:r>
              <a:rPr lang="en-GB" sz="5200" dirty="0"/>
              <a:t> </a:t>
            </a:r>
            <a:r>
              <a:rPr lang="en-GB" sz="5200" dirty="0" err="1"/>
              <a:t>binære</a:t>
            </a:r>
            <a:r>
              <a:rPr lang="en-GB" sz="5200" dirty="0"/>
              <a:t> </a:t>
            </a:r>
            <a:r>
              <a:rPr lang="en-GB" sz="5200" dirty="0" err="1"/>
              <a:t>trær</a:t>
            </a:r>
            <a:endParaRPr lang="en-GB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C64D3-F998-4621-B513-AA56330C0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37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7AD5D-9A2E-454C-9049-52507539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5000"/>
              <a:t>Binært tre traversering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6310-8B99-4F34-AD56-F614737C5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2200" dirty="0" err="1"/>
              <a:t>Bredde</a:t>
            </a:r>
            <a:r>
              <a:rPr lang="en-GB" sz="2200" dirty="0"/>
              <a:t> </a:t>
            </a:r>
            <a:r>
              <a:rPr lang="en-GB" sz="2200" dirty="0" err="1"/>
              <a:t>først</a:t>
            </a:r>
            <a:endParaRPr lang="en-GB" sz="2200" dirty="0"/>
          </a:p>
          <a:p>
            <a:pPr lvl="1"/>
            <a:r>
              <a:rPr lang="en-GB" sz="2200" dirty="0"/>
              <a:t>Level order</a:t>
            </a:r>
          </a:p>
          <a:p>
            <a:r>
              <a:rPr lang="en-GB" sz="2200" dirty="0" err="1"/>
              <a:t>Dybde</a:t>
            </a:r>
            <a:r>
              <a:rPr lang="en-GB" sz="2200" dirty="0"/>
              <a:t> </a:t>
            </a:r>
            <a:r>
              <a:rPr lang="en-GB" sz="2200" dirty="0" err="1"/>
              <a:t>først</a:t>
            </a:r>
            <a:endParaRPr lang="en-GB" sz="2200" dirty="0"/>
          </a:p>
          <a:p>
            <a:pPr lvl="1"/>
            <a:r>
              <a:rPr lang="en-GB" sz="2200" dirty="0"/>
              <a:t>Pre-order</a:t>
            </a:r>
          </a:p>
          <a:p>
            <a:pPr lvl="1"/>
            <a:r>
              <a:rPr lang="en-GB" sz="2200" dirty="0"/>
              <a:t>In-order</a:t>
            </a:r>
          </a:p>
          <a:p>
            <a:pPr lvl="1"/>
            <a:r>
              <a:rPr lang="en-GB" sz="2200" dirty="0"/>
              <a:t>Post-order</a:t>
            </a:r>
          </a:p>
          <a:p>
            <a:pPr marL="457200" lvl="1" indent="0">
              <a:buNone/>
            </a:pPr>
            <a:endParaRPr lang="en-GB" sz="2200" dirty="0"/>
          </a:p>
          <a:p>
            <a:pPr marL="457200" lvl="1" indent="0">
              <a:buNone/>
            </a:pPr>
            <a:endParaRPr lang="en-GB" sz="2200" dirty="0"/>
          </a:p>
          <a:p>
            <a:pPr lvl="1"/>
            <a:endParaRPr lang="en-GB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1B5958-9289-4828-B031-8C8C35C73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95092"/>
            <a:ext cx="6903720" cy="346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9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604B9-AE8A-4974-B5E5-E81C5A33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5400"/>
              <a:t>Level-order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89865-C910-4E93-977D-34DE55D4C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2200"/>
              <a:t>Hvert nivå traverseres før man går over til neste nivå</a:t>
            </a:r>
          </a:p>
          <a:p>
            <a:endParaRPr lang="en-GB" sz="2200"/>
          </a:p>
          <a:p>
            <a:pPr marL="0" indent="0">
              <a:buNone/>
            </a:pPr>
            <a:r>
              <a:rPr lang="en-GB" sz="2200"/>
              <a:t>20 – 10 – 35 – 5 – 15 – 23 – 40 – 3 – 7 - 21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193CC-4327-4473-838B-B84FEDCEE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03184"/>
            <a:ext cx="6903720" cy="465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5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A7D5B-ED97-47BA-8FD9-2F382CA29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4973068" cy="1719072"/>
          </a:xfrm>
        </p:spPr>
        <p:txBody>
          <a:bodyPr anchor="b">
            <a:normAutofit/>
          </a:bodyPr>
          <a:lstStyle/>
          <a:p>
            <a:r>
              <a:rPr lang="en-GB" sz="3800" dirty="0"/>
              <a:t>Pre-order, in-order og post-order </a:t>
            </a:r>
            <a:r>
              <a:rPr lang="en-GB" sz="3800" dirty="0" err="1"/>
              <a:t>traversering</a:t>
            </a:r>
            <a:endParaRPr lang="en-GB" sz="38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BABC8-6E9F-4B7F-A6F7-F4034BDC1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4973069" cy="3410712"/>
          </a:xfrm>
        </p:spPr>
        <p:txBody>
          <a:bodyPr anchor="t">
            <a:normAutofit/>
          </a:bodyPr>
          <a:lstStyle/>
          <a:p>
            <a:r>
              <a:rPr lang="en-GB" sz="2200" dirty="0"/>
              <a:t>Pre-order: </a:t>
            </a:r>
            <a:r>
              <a:rPr lang="en-GB" sz="2200" dirty="0">
                <a:solidFill>
                  <a:srgbClr val="FF0000"/>
                </a:solidFill>
              </a:rPr>
              <a:t>&lt;root &gt;</a:t>
            </a:r>
            <a:r>
              <a:rPr lang="en-GB" sz="2200" dirty="0"/>
              <a:t> </a:t>
            </a:r>
            <a:r>
              <a:rPr lang="en-GB" sz="2200" dirty="0">
                <a:solidFill>
                  <a:srgbClr val="00B050"/>
                </a:solidFill>
              </a:rPr>
              <a:t>&lt;left &gt; &lt;right&gt;</a:t>
            </a:r>
          </a:p>
          <a:p>
            <a:r>
              <a:rPr lang="en-GB" sz="2200" dirty="0"/>
              <a:t>In-order: </a:t>
            </a:r>
            <a:r>
              <a:rPr lang="en-GB" sz="2200" dirty="0">
                <a:solidFill>
                  <a:srgbClr val="00B050"/>
                </a:solidFill>
              </a:rPr>
              <a:t>&lt;left&gt; </a:t>
            </a:r>
            <a:r>
              <a:rPr lang="en-GB" sz="2200" dirty="0">
                <a:solidFill>
                  <a:srgbClr val="FF0000"/>
                </a:solidFill>
              </a:rPr>
              <a:t>&lt;root&gt; </a:t>
            </a:r>
            <a:r>
              <a:rPr lang="en-GB" sz="2200" dirty="0">
                <a:solidFill>
                  <a:srgbClr val="00B050"/>
                </a:solidFill>
              </a:rPr>
              <a:t>&lt;right&gt;</a:t>
            </a:r>
          </a:p>
          <a:p>
            <a:r>
              <a:rPr lang="en-GB" sz="2200" dirty="0"/>
              <a:t>Post-order: </a:t>
            </a:r>
            <a:r>
              <a:rPr lang="en-GB" sz="2200" dirty="0">
                <a:solidFill>
                  <a:srgbClr val="00B050"/>
                </a:solidFill>
              </a:rPr>
              <a:t>&lt;left&gt; </a:t>
            </a:r>
            <a:r>
              <a:rPr lang="en-GB" sz="2200" dirty="0">
                <a:solidFill>
                  <a:srgbClr val="FF0000"/>
                </a:solidFill>
              </a:rPr>
              <a:t>&lt;right&gt; </a:t>
            </a:r>
            <a:r>
              <a:rPr lang="en-GB" sz="2200" dirty="0">
                <a:solidFill>
                  <a:srgbClr val="00B050"/>
                </a:solidFill>
              </a:rPr>
              <a:t>&lt;root&gt;</a:t>
            </a:r>
          </a:p>
          <a:p>
            <a:pPr lvl="1"/>
            <a:r>
              <a:rPr lang="en-GB" sz="2000" dirty="0">
                <a:solidFill>
                  <a:srgbClr val="00B050"/>
                </a:solidFill>
              </a:rPr>
              <a:t>Left : </a:t>
            </a:r>
            <a:r>
              <a:rPr lang="en-GB" sz="2000" dirty="0" err="1">
                <a:solidFill>
                  <a:srgbClr val="00B050"/>
                </a:solidFill>
              </a:rPr>
              <a:t>Venstre</a:t>
            </a:r>
            <a:r>
              <a:rPr lang="en-GB" sz="2000" dirty="0">
                <a:solidFill>
                  <a:srgbClr val="00B050"/>
                </a:solidFill>
              </a:rPr>
              <a:t> </a:t>
            </a:r>
            <a:r>
              <a:rPr lang="en-GB" sz="2000" dirty="0" err="1">
                <a:solidFill>
                  <a:srgbClr val="00B050"/>
                </a:solidFill>
              </a:rPr>
              <a:t>subtre</a:t>
            </a:r>
            <a:endParaRPr lang="en-GB" sz="2000" dirty="0">
              <a:solidFill>
                <a:srgbClr val="00B050"/>
              </a:solidFill>
            </a:endParaRPr>
          </a:p>
          <a:p>
            <a:pPr lvl="1"/>
            <a:r>
              <a:rPr lang="en-GB" sz="2000" dirty="0">
                <a:solidFill>
                  <a:srgbClr val="00B050"/>
                </a:solidFill>
              </a:rPr>
              <a:t>Right: </a:t>
            </a:r>
            <a:r>
              <a:rPr lang="en-GB" sz="2000" dirty="0" err="1">
                <a:solidFill>
                  <a:srgbClr val="00B050"/>
                </a:solidFill>
              </a:rPr>
              <a:t>Høyre</a:t>
            </a:r>
            <a:r>
              <a:rPr lang="en-GB" sz="2000" dirty="0">
                <a:solidFill>
                  <a:srgbClr val="00B050"/>
                </a:solidFill>
              </a:rPr>
              <a:t> subtree</a:t>
            </a:r>
            <a:endParaRPr lang="en-GB" sz="2200" dirty="0">
              <a:solidFill>
                <a:srgbClr val="00B050"/>
              </a:solidFill>
            </a:endParaRPr>
          </a:p>
          <a:p>
            <a:r>
              <a:rPr lang="en-GB" sz="2400" dirty="0" err="1"/>
              <a:t>Nodene</a:t>
            </a:r>
            <a:r>
              <a:rPr lang="en-GB" sz="2400" dirty="0"/>
              <a:t> </a:t>
            </a:r>
            <a:r>
              <a:rPr lang="en-GB" sz="2400" dirty="0" err="1"/>
              <a:t>besøkes</a:t>
            </a:r>
            <a:r>
              <a:rPr lang="en-GB" sz="2400" dirty="0"/>
              <a:t> </a:t>
            </a:r>
            <a:r>
              <a:rPr lang="en-GB" sz="2400" dirty="0" err="1"/>
              <a:t>rekursivt</a:t>
            </a:r>
            <a:r>
              <a:rPr lang="en-GB" sz="2400" dirty="0"/>
              <a:t> </a:t>
            </a:r>
            <a:r>
              <a:rPr lang="en-GB" sz="2400" dirty="0" err="1"/>
              <a:t>nedover</a:t>
            </a:r>
            <a:r>
              <a:rPr lang="en-GB" sz="2400" dirty="0"/>
              <a:t> i </a:t>
            </a:r>
            <a:r>
              <a:rPr lang="en-GB" sz="2400" dirty="0" err="1"/>
              <a:t>treet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9B599-F123-4891-8101-F46011BEA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03284"/>
            <a:ext cx="5604005" cy="377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5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6FE75-9781-4E7A-9119-21421D77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5400"/>
              <a:t>Pre-order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FEA23-4448-4DD9-9C2A-40B036B3C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4491280" cy="3410712"/>
          </a:xfrm>
        </p:spPr>
        <p:txBody>
          <a:bodyPr anchor="t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err="1"/>
              <a:t>Besøk</a:t>
            </a:r>
            <a:r>
              <a:rPr lang="en-GB" dirty="0"/>
              <a:t> rot node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Besøk</a:t>
            </a:r>
            <a:r>
              <a:rPr lang="en-GB" dirty="0"/>
              <a:t> </a:t>
            </a:r>
            <a:r>
              <a:rPr lang="en-GB" dirty="0" err="1"/>
              <a:t>venstre</a:t>
            </a:r>
            <a:r>
              <a:rPr lang="en-GB" dirty="0"/>
              <a:t> sub-</a:t>
            </a:r>
            <a:r>
              <a:rPr lang="en-GB" dirty="0" err="1"/>
              <a:t>tre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Besøk</a:t>
            </a:r>
            <a:r>
              <a:rPr lang="en-GB" dirty="0"/>
              <a:t> </a:t>
            </a:r>
            <a:r>
              <a:rPr lang="en-GB" dirty="0" err="1"/>
              <a:t>høyre</a:t>
            </a:r>
            <a:r>
              <a:rPr lang="en-GB" dirty="0"/>
              <a:t> sub-</a:t>
            </a:r>
            <a:r>
              <a:rPr lang="en-GB" dirty="0" err="1"/>
              <a:t>tre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endParaRPr lang="en-GB" sz="1900" dirty="0"/>
          </a:p>
          <a:p>
            <a:pPr marL="0" indent="0">
              <a:buNone/>
            </a:pPr>
            <a:endParaRPr lang="en-GB" sz="1900" dirty="0"/>
          </a:p>
          <a:p>
            <a:pPr marL="0" indent="0">
              <a:buNone/>
            </a:pPr>
            <a:endParaRPr lang="en-GB" sz="1900" dirty="0"/>
          </a:p>
          <a:p>
            <a:pPr marL="0" indent="0">
              <a:buNone/>
            </a:pPr>
            <a:r>
              <a:rPr lang="en-GB" sz="1900" dirty="0"/>
              <a:t>20 – 10 – 5 – 7 – 3 – 15 – 35 – 23 – 21 – 40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7F2F-90F3-4827-BF89-192353313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216" y="1103184"/>
            <a:ext cx="6435799" cy="433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1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95743-7766-4D09-99E8-919CC155E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5400"/>
              <a:t>In-order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ADDC1-E1FE-4911-A790-C5D090CCB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4407789" cy="3410712"/>
          </a:xfrm>
        </p:spPr>
        <p:txBody>
          <a:bodyPr anchor="t">
            <a:normAutofit fontScale="92500"/>
          </a:bodyPr>
          <a:lstStyle/>
          <a:p>
            <a:r>
              <a:rPr lang="en-GB" sz="2400" dirty="0" err="1"/>
              <a:t>Besøk</a:t>
            </a:r>
            <a:r>
              <a:rPr lang="en-GB" sz="2400" dirty="0"/>
              <a:t> </a:t>
            </a:r>
            <a:r>
              <a:rPr lang="en-GB" sz="2400" dirty="0" err="1"/>
              <a:t>venstre</a:t>
            </a:r>
            <a:r>
              <a:rPr lang="en-GB" sz="2400" dirty="0"/>
              <a:t> sub-</a:t>
            </a:r>
            <a:r>
              <a:rPr lang="en-GB" sz="2400" dirty="0" err="1"/>
              <a:t>tre</a:t>
            </a:r>
            <a:endParaRPr lang="en-GB" sz="2400" dirty="0"/>
          </a:p>
          <a:p>
            <a:r>
              <a:rPr lang="en-GB" sz="2400" dirty="0" err="1"/>
              <a:t>Besøk</a:t>
            </a:r>
            <a:r>
              <a:rPr lang="en-GB" sz="2400" dirty="0"/>
              <a:t> rot-node</a:t>
            </a:r>
          </a:p>
          <a:p>
            <a:r>
              <a:rPr lang="en-GB" sz="2400" dirty="0" err="1"/>
              <a:t>Besøk</a:t>
            </a:r>
            <a:r>
              <a:rPr lang="en-GB" sz="2400" dirty="0"/>
              <a:t> </a:t>
            </a:r>
            <a:r>
              <a:rPr lang="en-GB" sz="2400" dirty="0" err="1"/>
              <a:t>høyre</a:t>
            </a:r>
            <a:r>
              <a:rPr lang="en-GB" sz="2400" dirty="0"/>
              <a:t> sub-</a:t>
            </a:r>
            <a:r>
              <a:rPr lang="en-GB" sz="2400" dirty="0" err="1"/>
              <a:t>tre</a:t>
            </a:r>
            <a:endParaRPr lang="en-GB" sz="2400" dirty="0"/>
          </a:p>
          <a:p>
            <a:endParaRPr lang="en-GB" sz="1500" dirty="0"/>
          </a:p>
          <a:p>
            <a:endParaRPr lang="en-GB" sz="1500" dirty="0"/>
          </a:p>
          <a:p>
            <a:endParaRPr lang="en-GB" sz="1500" dirty="0"/>
          </a:p>
          <a:p>
            <a:endParaRPr lang="en-GB" sz="1500" dirty="0"/>
          </a:p>
          <a:p>
            <a:endParaRPr lang="en-GB" sz="2000" dirty="0"/>
          </a:p>
          <a:p>
            <a:pPr marL="0" indent="0">
              <a:buNone/>
            </a:pPr>
            <a:r>
              <a:rPr lang="en-GB" sz="2000" dirty="0"/>
              <a:t>3 – 5 – 7 – 10 – 15 – 20 – 21 – 23 – 35 – 40 </a:t>
            </a:r>
          </a:p>
          <a:p>
            <a:endParaRPr lang="en-GB" sz="1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1A109A-F95F-4930-916F-A8AE2ED24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684" y="1657350"/>
            <a:ext cx="5884474" cy="396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86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440FE-F5C7-4A68-9798-A45B1738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5400" dirty="0"/>
              <a:t>Post-order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1CAB9-D946-45AF-BE91-13A4A07A3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2200" dirty="0"/>
              <a:t>DERE FÅR I OPPGAVE!</a:t>
            </a:r>
          </a:p>
          <a:p>
            <a:endParaRPr lang="en-GB" sz="2200" dirty="0"/>
          </a:p>
          <a:p>
            <a:r>
              <a:rPr lang="en-GB" sz="2200" dirty="0" err="1"/>
              <a:t>Etterpå</a:t>
            </a:r>
            <a:r>
              <a:rPr lang="en-GB" sz="2200" dirty="0"/>
              <a:t>: Vi </a:t>
            </a:r>
            <a:r>
              <a:rPr lang="en-GB" sz="2200" dirty="0" err="1"/>
              <a:t>programmerer</a:t>
            </a:r>
            <a:r>
              <a:rPr lang="en-GB" sz="2200" dirty="0"/>
              <a:t> </a:t>
            </a:r>
            <a:r>
              <a:rPr lang="en-GB" sz="2200" dirty="0" err="1"/>
              <a:t>dette</a:t>
            </a:r>
            <a:endParaRPr lang="en-GB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8F4EEA-79FF-49E2-AAC1-B97E384C3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03184"/>
            <a:ext cx="6903720" cy="465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48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3AF12-B9EC-457D-B9DE-227362D65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Ekstra oppgave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9F0A7-FE43-4308-9007-870D14C07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 lnSpcReduction="10000"/>
          </a:bodyPr>
          <a:lstStyle/>
          <a:p>
            <a:r>
              <a:rPr lang="en-GB" sz="1500" dirty="0">
                <a:solidFill>
                  <a:srgbClr val="FEFFFF"/>
                </a:solidFill>
              </a:rPr>
              <a:t>Lag </a:t>
            </a:r>
            <a:r>
              <a:rPr lang="en-GB" sz="1500" dirty="0" err="1">
                <a:solidFill>
                  <a:srgbClr val="FEFFFF"/>
                </a:solidFill>
              </a:rPr>
              <a:t>algoritme</a:t>
            </a:r>
            <a:r>
              <a:rPr lang="en-GB" sz="1500" dirty="0">
                <a:solidFill>
                  <a:srgbClr val="FEFFFF"/>
                </a:solidFill>
              </a:rPr>
              <a:t> for å </a:t>
            </a:r>
            <a:r>
              <a:rPr lang="en-GB" sz="1500" dirty="0" err="1">
                <a:solidFill>
                  <a:srgbClr val="FEFFFF"/>
                </a:solidFill>
              </a:rPr>
              <a:t>finne</a:t>
            </a:r>
            <a:r>
              <a:rPr lang="en-GB" sz="1500" dirty="0">
                <a:solidFill>
                  <a:srgbClr val="FEFFFF"/>
                </a:solidFill>
              </a:rPr>
              <a:t> </a:t>
            </a:r>
            <a:r>
              <a:rPr lang="en-GB" sz="1500" dirty="0" err="1">
                <a:solidFill>
                  <a:srgbClr val="FEFFFF"/>
                </a:solidFill>
              </a:rPr>
              <a:t>ut</a:t>
            </a:r>
            <a:r>
              <a:rPr lang="en-GB" sz="1500" dirty="0">
                <a:solidFill>
                  <a:srgbClr val="FEFFFF"/>
                </a:solidFill>
              </a:rPr>
              <a:t> om et </a:t>
            </a:r>
            <a:r>
              <a:rPr lang="en-GB" sz="1500" dirty="0" err="1">
                <a:solidFill>
                  <a:srgbClr val="FEFFFF"/>
                </a:solidFill>
              </a:rPr>
              <a:t>binært</a:t>
            </a:r>
            <a:r>
              <a:rPr lang="en-GB" sz="1500" dirty="0">
                <a:solidFill>
                  <a:srgbClr val="FEFFFF"/>
                </a:solidFill>
              </a:rPr>
              <a:t> </a:t>
            </a:r>
            <a:r>
              <a:rPr lang="en-GB" sz="1500" dirty="0" err="1">
                <a:solidFill>
                  <a:srgbClr val="FEFFFF"/>
                </a:solidFill>
              </a:rPr>
              <a:t>tre</a:t>
            </a:r>
            <a:r>
              <a:rPr lang="en-GB" sz="1500" dirty="0">
                <a:solidFill>
                  <a:srgbClr val="FEFFFF"/>
                </a:solidFill>
              </a:rPr>
              <a:t> ER et </a:t>
            </a:r>
            <a:r>
              <a:rPr lang="en-GB" sz="1500" dirty="0" err="1">
                <a:solidFill>
                  <a:srgbClr val="FEFFFF"/>
                </a:solidFill>
              </a:rPr>
              <a:t>binært</a:t>
            </a:r>
            <a:r>
              <a:rPr lang="en-GB" sz="1500" dirty="0">
                <a:solidFill>
                  <a:srgbClr val="FEFFFF"/>
                </a:solidFill>
              </a:rPr>
              <a:t> </a:t>
            </a:r>
            <a:r>
              <a:rPr lang="en-GB" sz="1500" dirty="0" err="1">
                <a:solidFill>
                  <a:srgbClr val="FEFFFF"/>
                </a:solidFill>
              </a:rPr>
              <a:t>søketre</a:t>
            </a:r>
            <a:r>
              <a:rPr lang="en-GB" sz="1500" dirty="0">
                <a:solidFill>
                  <a:srgbClr val="FEFFFF"/>
                </a:solidFill>
              </a:rPr>
              <a:t> (BST)! Husk </a:t>
            </a:r>
            <a:r>
              <a:rPr lang="en-GB" sz="1500" dirty="0" err="1">
                <a:solidFill>
                  <a:srgbClr val="FEFFFF"/>
                </a:solidFill>
              </a:rPr>
              <a:t>vilkår</a:t>
            </a:r>
            <a:r>
              <a:rPr lang="en-GB" sz="1500" dirty="0">
                <a:solidFill>
                  <a:srgbClr val="FEFFFF"/>
                </a:solidFill>
              </a:rPr>
              <a:t> for BST:</a:t>
            </a:r>
          </a:p>
          <a:p>
            <a:pPr lvl="1"/>
            <a:r>
              <a:rPr lang="en-GB" sz="1500" dirty="0">
                <a:solidFill>
                  <a:srgbClr val="FEFFFF"/>
                </a:solidFill>
              </a:rPr>
              <a:t>Alle </a:t>
            </a:r>
            <a:r>
              <a:rPr lang="en-GB" sz="1500" dirty="0" err="1">
                <a:solidFill>
                  <a:srgbClr val="FEFFFF"/>
                </a:solidFill>
              </a:rPr>
              <a:t>nodene</a:t>
            </a:r>
            <a:r>
              <a:rPr lang="en-GB" sz="1500" dirty="0">
                <a:solidFill>
                  <a:srgbClr val="FEFFFF"/>
                </a:solidFill>
              </a:rPr>
              <a:t> i </a:t>
            </a:r>
            <a:r>
              <a:rPr lang="en-GB" sz="1500" dirty="0" err="1">
                <a:solidFill>
                  <a:srgbClr val="FEFFFF"/>
                </a:solidFill>
              </a:rPr>
              <a:t>venstre</a:t>
            </a:r>
            <a:r>
              <a:rPr lang="en-GB" sz="1500" dirty="0">
                <a:solidFill>
                  <a:srgbClr val="FEFFFF"/>
                </a:solidFill>
              </a:rPr>
              <a:t> </a:t>
            </a:r>
            <a:r>
              <a:rPr lang="en-GB" sz="1500" dirty="0" err="1">
                <a:solidFill>
                  <a:srgbClr val="FEFFFF"/>
                </a:solidFill>
              </a:rPr>
              <a:t>subtre</a:t>
            </a:r>
            <a:r>
              <a:rPr lang="en-GB" sz="1500" dirty="0">
                <a:solidFill>
                  <a:srgbClr val="FEFFFF"/>
                </a:solidFill>
              </a:rPr>
              <a:t> </a:t>
            </a:r>
            <a:r>
              <a:rPr lang="en-GB" sz="1500" dirty="0" err="1">
                <a:solidFill>
                  <a:srgbClr val="FEFFFF"/>
                </a:solidFill>
              </a:rPr>
              <a:t>må</a:t>
            </a:r>
            <a:r>
              <a:rPr lang="en-GB" sz="1500" dirty="0">
                <a:solidFill>
                  <a:srgbClr val="FEFFFF"/>
                </a:solidFill>
              </a:rPr>
              <a:t> </a:t>
            </a:r>
            <a:r>
              <a:rPr lang="en-GB" sz="1500" dirty="0" err="1">
                <a:solidFill>
                  <a:srgbClr val="FEFFFF"/>
                </a:solidFill>
              </a:rPr>
              <a:t>være</a:t>
            </a:r>
            <a:r>
              <a:rPr lang="en-GB" sz="1500" dirty="0">
                <a:solidFill>
                  <a:srgbClr val="FEFFFF"/>
                </a:solidFill>
              </a:rPr>
              <a:t> </a:t>
            </a:r>
            <a:r>
              <a:rPr lang="en-GB" sz="1500" dirty="0" err="1">
                <a:solidFill>
                  <a:srgbClr val="FEFFFF"/>
                </a:solidFill>
              </a:rPr>
              <a:t>mindre</a:t>
            </a:r>
            <a:r>
              <a:rPr lang="en-GB" sz="1500" dirty="0">
                <a:solidFill>
                  <a:srgbClr val="FEFFFF"/>
                </a:solidFill>
              </a:rPr>
              <a:t> </a:t>
            </a:r>
            <a:r>
              <a:rPr lang="en-GB" sz="1500" dirty="0" err="1">
                <a:solidFill>
                  <a:srgbClr val="FEFFFF"/>
                </a:solidFill>
              </a:rPr>
              <a:t>enn</a:t>
            </a:r>
            <a:r>
              <a:rPr lang="en-GB" sz="1500" dirty="0">
                <a:solidFill>
                  <a:srgbClr val="FEFFFF"/>
                </a:solidFill>
              </a:rPr>
              <a:t> rot-node</a:t>
            </a:r>
          </a:p>
          <a:p>
            <a:pPr lvl="1"/>
            <a:r>
              <a:rPr lang="en-GB" sz="1500" dirty="0">
                <a:solidFill>
                  <a:srgbClr val="FEFFFF"/>
                </a:solidFill>
              </a:rPr>
              <a:t>Alle </a:t>
            </a:r>
            <a:r>
              <a:rPr lang="en-GB" sz="1500" dirty="0" err="1">
                <a:solidFill>
                  <a:srgbClr val="FEFFFF"/>
                </a:solidFill>
              </a:rPr>
              <a:t>nodene</a:t>
            </a:r>
            <a:r>
              <a:rPr lang="en-GB" sz="1500" dirty="0">
                <a:solidFill>
                  <a:srgbClr val="FEFFFF"/>
                </a:solidFill>
              </a:rPr>
              <a:t> i </a:t>
            </a:r>
            <a:r>
              <a:rPr lang="en-GB" sz="1500" dirty="0" err="1">
                <a:solidFill>
                  <a:srgbClr val="FEFFFF"/>
                </a:solidFill>
              </a:rPr>
              <a:t>høyre</a:t>
            </a:r>
            <a:r>
              <a:rPr lang="en-GB" sz="1500" dirty="0">
                <a:solidFill>
                  <a:srgbClr val="FEFFFF"/>
                </a:solidFill>
              </a:rPr>
              <a:t> subtree </a:t>
            </a:r>
            <a:r>
              <a:rPr lang="en-GB" sz="1500" dirty="0" err="1">
                <a:solidFill>
                  <a:srgbClr val="FEFFFF"/>
                </a:solidFill>
              </a:rPr>
              <a:t>må</a:t>
            </a:r>
            <a:r>
              <a:rPr lang="en-GB" sz="1500" dirty="0">
                <a:solidFill>
                  <a:srgbClr val="FEFFFF"/>
                </a:solidFill>
              </a:rPr>
              <a:t> </a:t>
            </a:r>
            <a:r>
              <a:rPr lang="en-GB" sz="1500" dirty="0" err="1">
                <a:solidFill>
                  <a:srgbClr val="FEFFFF"/>
                </a:solidFill>
              </a:rPr>
              <a:t>være</a:t>
            </a:r>
            <a:r>
              <a:rPr lang="en-GB" sz="1500" dirty="0">
                <a:solidFill>
                  <a:srgbClr val="FEFFFF"/>
                </a:solidFill>
              </a:rPr>
              <a:t> </a:t>
            </a:r>
            <a:r>
              <a:rPr lang="en-GB" sz="1500" dirty="0" err="1">
                <a:solidFill>
                  <a:srgbClr val="FEFFFF"/>
                </a:solidFill>
              </a:rPr>
              <a:t>større</a:t>
            </a:r>
            <a:r>
              <a:rPr lang="en-GB" sz="1500" dirty="0">
                <a:solidFill>
                  <a:srgbClr val="FEFFFF"/>
                </a:solidFill>
              </a:rPr>
              <a:t> </a:t>
            </a:r>
            <a:r>
              <a:rPr lang="en-GB" sz="1500" dirty="0" err="1">
                <a:solidFill>
                  <a:srgbClr val="FEFFFF"/>
                </a:solidFill>
              </a:rPr>
              <a:t>enn</a:t>
            </a:r>
            <a:r>
              <a:rPr lang="en-GB" sz="1500" dirty="0">
                <a:solidFill>
                  <a:srgbClr val="FEFFFF"/>
                </a:solidFill>
              </a:rPr>
              <a:t> rot-node</a:t>
            </a:r>
          </a:p>
          <a:p>
            <a:pPr lvl="1"/>
            <a:r>
              <a:rPr lang="en-GB" sz="1500" dirty="0" err="1">
                <a:solidFill>
                  <a:srgbClr val="FEFFFF"/>
                </a:solidFill>
              </a:rPr>
              <a:t>Gjentar</a:t>
            </a:r>
            <a:r>
              <a:rPr lang="en-GB" sz="1500" dirty="0">
                <a:solidFill>
                  <a:srgbClr val="FEFFFF"/>
                </a:solidFill>
              </a:rPr>
              <a:t> seg </a:t>
            </a:r>
            <a:r>
              <a:rPr lang="en-GB" sz="1500" dirty="0" err="1">
                <a:solidFill>
                  <a:srgbClr val="FEFFFF"/>
                </a:solidFill>
              </a:rPr>
              <a:t>rekursivt</a:t>
            </a:r>
            <a:r>
              <a:rPr lang="en-GB" sz="1500" dirty="0">
                <a:solidFill>
                  <a:srgbClr val="FEFFFF"/>
                </a:solidFill>
              </a:rPr>
              <a:t> </a:t>
            </a:r>
            <a:r>
              <a:rPr lang="en-GB" sz="1500" dirty="0" err="1">
                <a:solidFill>
                  <a:srgbClr val="FEFFFF"/>
                </a:solidFill>
              </a:rPr>
              <a:t>nedover</a:t>
            </a:r>
            <a:r>
              <a:rPr lang="en-GB" sz="1500" dirty="0">
                <a:solidFill>
                  <a:srgbClr val="FEFFFF"/>
                </a:solidFill>
              </a:rPr>
              <a:t> i </a:t>
            </a:r>
            <a:r>
              <a:rPr lang="en-GB" sz="1500" dirty="0" err="1">
                <a:solidFill>
                  <a:srgbClr val="FEFFFF"/>
                </a:solidFill>
              </a:rPr>
              <a:t>treet</a:t>
            </a:r>
            <a:endParaRPr lang="en-GB" sz="1500" dirty="0">
              <a:solidFill>
                <a:srgbClr val="FEFFFF"/>
              </a:solidFill>
            </a:endParaRPr>
          </a:p>
          <a:p>
            <a:pPr lvl="1"/>
            <a:endParaRPr lang="en-GB" sz="1500" dirty="0">
              <a:solidFill>
                <a:srgbClr val="FEFFFF"/>
              </a:solidFill>
            </a:endParaRPr>
          </a:p>
          <a:p>
            <a:r>
              <a:rPr lang="en-GB" sz="1900" dirty="0">
                <a:solidFill>
                  <a:srgbClr val="FEFFFF"/>
                </a:solidFill>
              </a:rPr>
              <a:t>HINT: </a:t>
            </a:r>
            <a:r>
              <a:rPr lang="en-GB" sz="1900" dirty="0" err="1">
                <a:solidFill>
                  <a:srgbClr val="FEFFFF"/>
                </a:solidFill>
              </a:rPr>
              <a:t>Hvilke</a:t>
            </a:r>
            <a:r>
              <a:rPr lang="en-GB" sz="1900" dirty="0">
                <a:solidFill>
                  <a:srgbClr val="FEFFFF"/>
                </a:solidFill>
              </a:rPr>
              <a:t> fire </a:t>
            </a:r>
            <a:r>
              <a:rPr lang="en-GB" sz="1900" dirty="0" err="1">
                <a:solidFill>
                  <a:srgbClr val="FEFFFF"/>
                </a:solidFill>
              </a:rPr>
              <a:t>kriterier</a:t>
            </a:r>
            <a:r>
              <a:rPr lang="en-GB" sz="1900" dirty="0">
                <a:solidFill>
                  <a:srgbClr val="FEFFFF"/>
                </a:solidFill>
              </a:rPr>
              <a:t> </a:t>
            </a:r>
            <a:r>
              <a:rPr lang="en-GB" sz="1900" dirty="0" err="1">
                <a:solidFill>
                  <a:srgbClr val="FEFFFF"/>
                </a:solidFill>
              </a:rPr>
              <a:t>må</a:t>
            </a:r>
            <a:r>
              <a:rPr lang="en-GB" sz="1900" dirty="0">
                <a:solidFill>
                  <a:srgbClr val="FEFFFF"/>
                </a:solidFill>
              </a:rPr>
              <a:t> </a:t>
            </a:r>
            <a:r>
              <a:rPr lang="en-GB" sz="1900" dirty="0" err="1">
                <a:solidFill>
                  <a:srgbClr val="FEFFFF"/>
                </a:solidFill>
              </a:rPr>
              <a:t>oppfylles</a:t>
            </a:r>
            <a:r>
              <a:rPr lang="en-GB" sz="1900" dirty="0">
                <a:solidFill>
                  <a:srgbClr val="FEFFFF"/>
                </a:solidFill>
              </a:rPr>
              <a:t> </a:t>
            </a:r>
            <a:r>
              <a:rPr lang="en-GB" sz="1900" dirty="0" err="1">
                <a:solidFill>
                  <a:srgbClr val="FEFFFF"/>
                </a:solidFill>
              </a:rPr>
              <a:t>på</a:t>
            </a:r>
            <a:r>
              <a:rPr lang="en-GB" sz="1900" dirty="0">
                <a:solidFill>
                  <a:srgbClr val="FEFFFF"/>
                </a:solidFill>
              </a:rPr>
              <a:t> </a:t>
            </a:r>
            <a:r>
              <a:rPr lang="en-GB" sz="1900" dirty="0" err="1">
                <a:solidFill>
                  <a:srgbClr val="FEFFFF"/>
                </a:solidFill>
              </a:rPr>
              <a:t>hvert</a:t>
            </a:r>
            <a:r>
              <a:rPr lang="en-GB" sz="1900" dirty="0">
                <a:solidFill>
                  <a:srgbClr val="FEFFFF"/>
                </a:solidFill>
              </a:rPr>
              <a:t> </a:t>
            </a:r>
            <a:r>
              <a:rPr lang="en-GB" sz="1900" dirty="0" err="1">
                <a:solidFill>
                  <a:srgbClr val="FEFFFF"/>
                </a:solidFill>
              </a:rPr>
              <a:t>nivå</a:t>
            </a:r>
            <a:r>
              <a:rPr lang="en-GB" sz="1900" dirty="0">
                <a:solidFill>
                  <a:srgbClr val="FEFFFF"/>
                </a:solidFill>
              </a:rPr>
              <a:t>?</a:t>
            </a:r>
          </a:p>
          <a:p>
            <a:pPr lvl="1"/>
            <a:endParaRPr lang="en-GB" sz="1500" dirty="0">
              <a:solidFill>
                <a:srgbClr val="FE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46FD5-1BEF-4BAC-9A4F-71BD09AD3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68" y="1319959"/>
            <a:ext cx="6539075" cy="389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1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228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Traversering av binære trær</vt:lpstr>
      <vt:lpstr>Binært tre traversering</vt:lpstr>
      <vt:lpstr>Level-order</vt:lpstr>
      <vt:lpstr>Pre-order, in-order og post-order traversering</vt:lpstr>
      <vt:lpstr>Pre-order</vt:lpstr>
      <vt:lpstr>In-order</vt:lpstr>
      <vt:lpstr>Post-order</vt:lpstr>
      <vt:lpstr>Ekstra oppgave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Traversering av binære trær</dc:title>
  <dc:creator>Helge Fredriksen</dc:creator>
  <cp:lastModifiedBy>Helge Fredriksen</cp:lastModifiedBy>
  <cp:revision>7</cp:revision>
  <dcterms:created xsi:type="dcterms:W3CDTF">2022-03-25T07:53:03Z</dcterms:created>
  <dcterms:modified xsi:type="dcterms:W3CDTF">2022-03-30T06:34:41Z</dcterms:modified>
</cp:coreProperties>
</file>