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A0B3-05AD-4EEA-B124-F6DED8DDB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5A684-D044-4B6F-A235-40FE06BDA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0C98-A5AD-411C-9487-B517960E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859F-D922-422D-9C0E-BEB39DA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9F93-A2AA-492E-894A-CF76EE5C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89A8-FDA6-47ED-BD2D-40510EF8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6E8E-6E83-42BD-8699-656B033D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FB33-75E6-4D52-B468-C3E07FB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CE92-79EF-4FED-96B9-887D3188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25FC-E343-4D6F-B896-F92B7ABA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7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A3567-C0CC-4179-806F-AF796CA8B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00ADC-15A7-4045-9FEE-B5E6333C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B204-55C1-4405-BE19-4D2D32C7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9152D-A11F-4EED-8E12-FB08B9B0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B100-1A1D-4BE8-8BA1-86331B92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1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7795-FF4D-4DB1-91F3-DDC2FC24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56CB-3228-41CD-A674-5880ED8A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5D38-7D57-41EC-9DE2-0EB37E6D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FDDC-8372-41DD-AA6B-56C4B5DA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D1A5-CB50-40FE-9290-7E26B04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4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3719-7C8B-4285-B71E-99DA8A22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08DBC-B990-4608-A7EC-7232AF3DA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67DD-6975-47F1-A726-88C9B36B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E05E-DC4E-49B3-86E5-D3A7E5A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937F-21A2-4F76-9BB1-FBFBA7FD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2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04DC-0C46-4867-9E8F-DEA7EA46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D51D-C816-4A82-AEDD-6C68D684F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15CA2-952D-45F6-8B2B-9DDF22E3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6A85-4073-4472-B45E-423A3F7F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43D5-6D7E-42F2-8106-CB115B5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610A-B955-426B-BDBA-6D2D7D7D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FC40-BF2B-45B8-BEEF-226F1BA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BC55-51B3-4115-AD95-493D50FD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36BB-FDF4-4B48-8D69-CC5F1391D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4058C-7816-48BC-A0CF-5F5178FA4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1712-7111-4388-A611-6C0726153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D317B-E963-45CF-9840-DB693A83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ED4FB-E399-40F0-8653-F849F5F5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A0552-69A3-4290-9FC9-4C0609C7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58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D0E4-3566-49D6-AEA1-7CFF1CB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F5A49-8FEA-482F-8041-D7DD05F5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94659-E7C3-4CF2-84A4-991CA129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920A3-FC2A-461E-BC90-4E3FD457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38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7A3E5-08D7-4CCF-9FC6-DEE77AB5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F28CD-07B0-4A31-86CD-10B27F3A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A8859-83CC-4005-B8A1-EA860673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7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EBFA-51EF-41DD-95DF-DDAE67D5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2167-9B4C-4482-9643-29174848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4D28-C7E5-4785-8DA6-EE9119D3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ED976-1A2F-4EAE-A078-EFB9CA82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FE8E-A402-4B3A-A918-78101107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8408-39B5-49E5-8236-EF0E1B5C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576B-D966-4CF4-ACF3-32CCB591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935BE-BAB0-4BA3-8526-DC50EE5FB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D2AEC-59C5-4E9B-BEAD-F46F8B97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70FE9-8075-423C-A513-22C6B6C5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262E-EDEA-4853-B64D-85BC5103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E0C0A-C958-4BF8-82E4-F4D91E2D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90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E1D16-322A-4140-9917-68A3519F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9334-FB90-43C2-BCAA-5C915369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40FA-8DB9-4E93-9C7E-F11BE288E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471A-FD07-4942-9329-26AADCF57DD1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56F8-AC88-41FE-B39A-34A92ED4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C405-127C-4EAD-B10A-5FFF0B25F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C5E7-22A0-494A-B2A2-D1457E1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5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E2BC6-4FDB-4E8B-B7EE-25FC9A6E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chemeClr val="tx1">
                    <a:lumMod val="85000"/>
                    <a:lumOff val="15000"/>
                  </a:schemeClr>
                </a:solidFill>
              </a:rPr>
              <a:t>The 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100C4-1FD7-4382-891D-2B288ECC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52900"/>
            <a:ext cx="5078996" cy="1554562"/>
          </a:xfrm>
        </p:spPr>
        <p:txBody>
          <a:bodyPr>
            <a:normAutofit/>
          </a:bodyPr>
          <a:lstStyle/>
          <a:p>
            <a:endParaRPr lang="en-GB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10A9469C-0BF2-48E3-AC20-0AFC16C0D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3" r="18199" b="-1"/>
          <a:stretch/>
        </p:blipFill>
        <p:spPr>
          <a:xfrm>
            <a:off x="7616215" y="10"/>
            <a:ext cx="4575785" cy="685799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527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690B7-80FE-46E2-ADFF-5A19C171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dirty="0" err="1"/>
              <a:t>Binære</a:t>
            </a:r>
            <a:r>
              <a:rPr lang="en-GB" dirty="0"/>
              <a:t> </a:t>
            </a:r>
            <a:r>
              <a:rPr lang="en-GB" dirty="0" err="1"/>
              <a:t>tre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85872F-3D25-4A3D-8E85-1A93ECBB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GB" sz="2000"/>
              <a:t>Har 0, 1 eller 2 forgreininger (vertexes)</a:t>
            </a:r>
          </a:p>
          <a:p>
            <a:r>
              <a:rPr lang="en-GB" sz="2000"/>
              <a:t>Noder kan ikke koble seg til noder på samme nivå eller oppover i treet</a:t>
            </a:r>
          </a:p>
          <a:p>
            <a:endParaRPr lang="en-GB" sz="2000"/>
          </a:p>
          <a:p>
            <a:endParaRPr lang="en-GB" sz="20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621A98-8BCD-436C-A57B-2ECB141E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644439"/>
            <a:ext cx="6155141" cy="35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B0C3F-92AE-43CB-A501-88FE5761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r>
              <a:rPr lang="en-GB" dirty="0"/>
              <a:t>Heap: </a:t>
            </a:r>
            <a:r>
              <a:rPr lang="en-GB"/>
              <a:t>En</a:t>
            </a:r>
            <a:r>
              <a:rPr lang="en-GB" dirty="0"/>
              <a:t> </a:t>
            </a:r>
            <a:r>
              <a:rPr lang="en-GB"/>
              <a:t>spesiell</a:t>
            </a:r>
            <a:r>
              <a:rPr lang="en-GB" dirty="0"/>
              <a:t> type </a:t>
            </a:r>
            <a:r>
              <a:rPr lang="en-GB"/>
              <a:t>binært</a:t>
            </a:r>
            <a:r>
              <a:rPr lang="en-GB" dirty="0"/>
              <a:t> </a:t>
            </a:r>
            <a:r>
              <a:rPr lang="en-GB"/>
              <a:t>tre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B6B6-846A-483B-8D47-C5658260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 lnSpcReduction="10000"/>
          </a:bodyPr>
          <a:lstStyle/>
          <a:p>
            <a:r>
              <a:rPr lang="nb-NO" sz="2000" dirty="0">
                <a:solidFill>
                  <a:schemeClr val="tx1">
                    <a:alpha val="60000"/>
                  </a:schemeClr>
                </a:solidFill>
              </a:rPr>
              <a:t>Komplett: Alle nivåer fulle uten muligens det siste</a:t>
            </a:r>
          </a:p>
          <a:p>
            <a:r>
              <a:rPr lang="nb-NO" sz="2000" dirty="0">
                <a:solidFill>
                  <a:schemeClr val="tx1">
                    <a:alpha val="60000"/>
                  </a:schemeClr>
                </a:solidFill>
              </a:rPr>
              <a:t>Nøklene på </a:t>
            </a:r>
            <a:r>
              <a:rPr lang="nb-NO" sz="2000" dirty="0" err="1">
                <a:solidFill>
                  <a:schemeClr val="tx1">
                    <a:alpha val="60000"/>
                  </a:schemeClr>
                </a:solidFill>
              </a:rPr>
              <a:t>barne</a:t>
            </a:r>
            <a:r>
              <a:rPr lang="nb-NO" sz="2000" dirty="0">
                <a:solidFill>
                  <a:schemeClr val="tx1">
                    <a:alpha val="60000"/>
                  </a:schemeClr>
                </a:solidFill>
              </a:rPr>
              <a:t> nivå er mindre enn hos </a:t>
            </a:r>
            <a:r>
              <a:rPr lang="nb-NO" sz="2000" dirty="0" err="1">
                <a:solidFill>
                  <a:schemeClr val="tx1">
                    <a:alpha val="60000"/>
                  </a:schemeClr>
                </a:solidFill>
              </a:rPr>
              <a:t>parent</a:t>
            </a:r>
            <a:endParaRPr lang="nb-NO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nb-NO" sz="2000" dirty="0">
                <a:solidFill>
                  <a:schemeClr val="tx1">
                    <a:alpha val="60000"/>
                  </a:schemeClr>
                </a:solidFill>
              </a:rPr>
              <a:t>Kan “oppbevares” i en liste ved at lage indeks i lista som vist på figur til høyre.</a:t>
            </a:r>
          </a:p>
          <a:p>
            <a:r>
              <a:rPr lang="nb-NO" sz="2000" dirty="0">
                <a:solidFill>
                  <a:schemeClr val="tx1">
                    <a:alpha val="60000"/>
                  </a:schemeClr>
                </a:solidFill>
              </a:rPr>
              <a:t>For en node med posisjon i kan vi finne </a:t>
            </a:r>
          </a:p>
          <a:p>
            <a:pPr lvl="1"/>
            <a:r>
              <a:rPr lang="nb-NO" sz="1600" dirty="0">
                <a:solidFill>
                  <a:schemeClr val="tx1">
                    <a:alpha val="60000"/>
                  </a:schemeClr>
                </a:solidFill>
              </a:rPr>
              <a:t>Venstre barn-node i posisjon 2i + 1</a:t>
            </a:r>
          </a:p>
          <a:p>
            <a:pPr lvl="1"/>
            <a:r>
              <a:rPr lang="nb-NO" sz="1600" dirty="0">
                <a:solidFill>
                  <a:schemeClr val="tx1">
                    <a:alpha val="60000"/>
                  </a:schemeClr>
                </a:solidFill>
              </a:rPr>
              <a:t>Høyre barn-node i posisjon 2i + 2</a:t>
            </a:r>
          </a:p>
          <a:p>
            <a:r>
              <a:rPr lang="nb-NO" sz="2000" dirty="0">
                <a:solidFill>
                  <a:schemeClr val="tx1">
                    <a:alpha val="60000"/>
                  </a:schemeClr>
                </a:solidFill>
              </a:rPr>
              <a:t>For en node med posisjon i kan man finne foreldre-node i posisjon </a:t>
            </a:r>
            <a:r>
              <a:rPr lang="nb-NO" sz="2000">
                <a:solidFill>
                  <a:schemeClr val="tx1">
                    <a:alpha val="60000"/>
                  </a:schemeClr>
                </a:solidFill>
              </a:rPr>
              <a:t>(i-1)/</a:t>
            </a:r>
            <a:r>
              <a:rPr lang="nb-NO" sz="2000" dirty="0">
                <a:solidFill>
                  <a:schemeClr val="tx1">
                    <a:alpha val="60000"/>
                  </a:schemeClr>
                </a:solidFill>
              </a:rPr>
              <a:t>2</a:t>
            </a:r>
          </a:p>
          <a:p>
            <a:endParaRPr lang="nb-NO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nb-NO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nb-NO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nb-NO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nb-NO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EC538-E47E-471E-B644-BD97E811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28" y="1719262"/>
            <a:ext cx="5524429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4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886C-A809-43AC-A3DD-234A17F5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Legge til en node og fjerne rot node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35F0-1BCE-460A-A1EA-6FC4B80B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Prosedyre for å legge til node:</a:t>
            </a:r>
          </a:p>
          <a:p>
            <a:pPr lvl="1"/>
            <a:r>
              <a:rPr lang="nb-NO" dirty="0"/>
              <a:t>Legg noden (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b-NO" dirty="0"/>
              <a:t>) til i slutten av </a:t>
            </a:r>
            <a:r>
              <a:rPr lang="nb-NO" dirty="0" err="1"/>
              <a:t>heap</a:t>
            </a:r>
            <a:r>
              <a:rPr lang="nb-NO" dirty="0"/>
              <a:t>. </a:t>
            </a:r>
          </a:p>
          <a:p>
            <a:pPr lvl="1"/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b-NO" dirty="0"/>
              <a:t>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dirty="0"/>
              <a:t>:</a:t>
            </a:r>
          </a:p>
          <a:p>
            <a:pPr marL="914400" lvl="2" indent="0">
              <a:buNone/>
            </a:pPr>
            <a:r>
              <a:rPr lang="nb-NO" dirty="0"/>
              <a:t>Bytt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b-NO" dirty="0"/>
              <a:t> med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b-NO" dirty="0"/>
              <a:t> (… og da blir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nb-NO" dirty="0"/>
              <a:t> omgjort til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b-NO" dirty="0"/>
              <a:t>)</a:t>
            </a:r>
          </a:p>
          <a:p>
            <a:r>
              <a:rPr lang="nb-NO" dirty="0"/>
              <a:t>Prosedyre for å fjerne rot node:</a:t>
            </a:r>
          </a:p>
          <a:p>
            <a:pPr lvl="1"/>
            <a:r>
              <a:rPr lang="nb-NO" dirty="0"/>
              <a:t>Flytt den siste noden i </a:t>
            </a:r>
            <a:r>
              <a:rPr lang="nb-NO" dirty="0" err="1"/>
              <a:t>heapen</a:t>
            </a:r>
            <a:r>
              <a:rPr lang="nb-NO" dirty="0"/>
              <a:t> inn istedenfor rot node. La denne være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b-NO" dirty="0"/>
              <a:t> har barn og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b-NO" dirty="0"/>
              <a:t> er mindre enn en av barne-nodene:</a:t>
            </a:r>
          </a:p>
          <a:p>
            <a:pPr marL="914400" lvl="2" indent="0">
              <a:buNone/>
            </a:pPr>
            <a:r>
              <a:rPr lang="nb-NO" dirty="0"/>
              <a:t>Bytt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b-NO" dirty="0"/>
              <a:t> med største av barne-nodene (… og da blir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b-NO" dirty="0"/>
              <a:t> omgjort til barn)</a:t>
            </a:r>
          </a:p>
          <a:p>
            <a:pPr lvl="1"/>
            <a:endParaRPr lang="nb-NO" dirty="0"/>
          </a:p>
          <a:p>
            <a:endParaRPr lang="nb-NO" dirty="0"/>
          </a:p>
          <a:p>
            <a:pPr marL="914400" lvl="2" indent="0">
              <a:buNone/>
            </a:pPr>
            <a:endParaRPr lang="nb-NO" dirty="0"/>
          </a:p>
          <a:p>
            <a:pPr marL="914400" lvl="2" indent="0">
              <a:buNone/>
            </a:pPr>
            <a:endParaRPr lang="nb-NO" dirty="0"/>
          </a:p>
          <a:p>
            <a:pPr marL="914400" lvl="2" indent="0">
              <a:buNone/>
            </a:pPr>
            <a:endParaRPr lang="nb-NO" dirty="0"/>
          </a:p>
          <a:p>
            <a:pPr lvl="1"/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22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73D4-683A-4936-9ECC-1B902E0E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87EC-F908-4A2C-89AD-4B4E3220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1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206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The heap</vt:lpstr>
      <vt:lpstr>Binære tre</vt:lpstr>
      <vt:lpstr>Heap: En spesiell type binært tre</vt:lpstr>
      <vt:lpstr>Legge til en node og fjerne rot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heap</dc:title>
  <dc:creator>Helge Fredriksen</dc:creator>
  <cp:lastModifiedBy>Helge Fredriksen</cp:lastModifiedBy>
  <cp:revision>2</cp:revision>
  <dcterms:created xsi:type="dcterms:W3CDTF">2022-03-10T12:11:31Z</dcterms:created>
  <dcterms:modified xsi:type="dcterms:W3CDTF">2022-03-11T10:34:45Z</dcterms:modified>
</cp:coreProperties>
</file>