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8" y="3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ge Fredriksen" userId="0b9aac0e-2d04-4b84-91b4-ea2e8bdf30c8" providerId="ADAL" clId="{48F5191F-533B-4287-839C-4DEF7A2E2459}"/>
    <pc:docChg chg="modSld">
      <pc:chgData name="Helge Fredriksen" userId="0b9aac0e-2d04-4b84-91b4-ea2e8bdf30c8" providerId="ADAL" clId="{48F5191F-533B-4287-839C-4DEF7A2E2459}" dt="2022-04-08T12:40:26.248" v="1" actId="20577"/>
      <pc:docMkLst>
        <pc:docMk/>
      </pc:docMkLst>
      <pc:sldChg chg="modSp mod">
        <pc:chgData name="Helge Fredriksen" userId="0b9aac0e-2d04-4b84-91b4-ea2e8bdf30c8" providerId="ADAL" clId="{48F5191F-533B-4287-839C-4DEF7A2E2459}" dt="2022-04-08T12:40:26.248" v="1" actId="20577"/>
        <pc:sldMkLst>
          <pc:docMk/>
          <pc:sldMk cId="2757058017" sldId="257"/>
        </pc:sldMkLst>
        <pc:spChg chg="mod">
          <ac:chgData name="Helge Fredriksen" userId="0b9aac0e-2d04-4b84-91b4-ea2e8bdf30c8" providerId="ADAL" clId="{48F5191F-533B-4287-839C-4DEF7A2E2459}" dt="2022-04-08T12:40:26.248" v="1" actId="20577"/>
          <ac:spMkLst>
            <pc:docMk/>
            <pc:sldMk cId="2757058017" sldId="257"/>
            <ac:spMk id="3" creationId="{37E9CB7C-E6B8-4790-A662-6DF2AEA064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3CC5-68C7-4518-9206-F1518C01D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D16F4-0089-448E-96B2-9A7108279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D1899-38BE-4CA0-8946-73D6C408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DE1-2D5B-4C72-8D45-DBB155B6DEB6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4433-3819-49FC-B851-1E544CAD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DCE53-8E02-4B59-AA2B-5102FCE6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2DE8-8B99-42C3-BF92-27AC9F370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89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E7EE-5831-47ED-BAB6-5E6776E2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7A3D2-1DBF-431F-9BC2-CBCDEF93F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A996B-5259-4401-8B46-2F190143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DE1-2D5B-4C72-8D45-DBB155B6DEB6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63F54-BB6F-4094-8E64-1E83D3C3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73399-3D8A-4B19-88B0-BA5FA7CD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2DE8-8B99-42C3-BF92-27AC9F370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37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FA3C2-1045-48CC-91BC-9FE5F2DAF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A18D8-0832-49D4-8683-FCA1C97E4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6710D-A9BF-45E2-97E6-506598DF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DE1-2D5B-4C72-8D45-DBB155B6DEB6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01D2D-863E-4134-B1DD-7BF0BBB1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12A6-6BA7-44F5-8DEC-E00C006C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2DE8-8B99-42C3-BF92-27AC9F370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74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BEBE-EDE3-43A5-A897-E4352559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AA38-9B14-4C0E-9248-79D5BD5F4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E6555-751C-4EAF-A941-CECB4958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DE1-2D5B-4C72-8D45-DBB155B6DEB6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9D34F-3115-4F26-BEE4-D44B4E63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6A6EB-894A-4B54-B8E7-8E886929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2DE8-8B99-42C3-BF92-27AC9F370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76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106A-396B-4407-8770-D33F2C96A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EAAA8-A3E6-45CD-BE68-6DADA7476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51C74-054A-49B4-BEB8-BC2360EF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DE1-2D5B-4C72-8D45-DBB155B6DEB6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6DCC-4E6D-43E3-9F1D-F17D4E69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1167-736E-4816-93EE-592C59E5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2DE8-8B99-42C3-BF92-27AC9F370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23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6050-AD5F-4C55-8D77-DCACEBCC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8284-FB8C-41C0-A73B-656991A5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D5255-9113-4DD1-8BEC-F7FEA89B4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26C69-1ABD-46E8-AD0E-109C1040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DE1-2D5B-4C72-8D45-DBB155B6DEB6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CE921-1979-427F-8496-BF6536EC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7DC13-485C-43E9-A3EA-1683A481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2DE8-8B99-42C3-BF92-27AC9F370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78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F4F0-8D66-45E7-B232-3658A584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CEE6A-7917-45BE-A4EE-6CAAFD272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42244-8436-4607-B124-D1C947E97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A11C9-82B6-4468-9F24-72FE801FF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EE9B0-7CA5-4A2B-8733-EA1C6AC7F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1EB59-360F-4F86-878F-A05E9989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DE1-2D5B-4C72-8D45-DBB155B6DEB6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2D652-AB7B-4724-8547-33183087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D6912-C397-439E-A933-1D15F7CE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2DE8-8B99-42C3-BF92-27AC9F370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5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887D-64D5-4B2B-9023-7872DC6C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52BD3-21A1-40C5-8F99-56120204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DE1-2D5B-4C72-8D45-DBB155B6DEB6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9E44F-5445-41D1-BE6A-5DF8CEF6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9C7B6-553B-4A9D-9BF9-9DF76AA1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2DE8-8B99-42C3-BF92-27AC9F370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20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B7E9F-0DB6-4DB9-BDF8-97D054BC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DE1-2D5B-4C72-8D45-DBB155B6DEB6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A4A80-0D20-413B-AB61-2ACE7F36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35C70-E0EE-4222-BE54-A6B728A5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2DE8-8B99-42C3-BF92-27AC9F370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90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E1F6-16BB-4E1C-A4A3-46EB96FCF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AF0CC-067B-40FC-A57F-CB7546D9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3506A-4A7F-47B5-893B-AEF478CAD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94B50-3225-48BD-86FD-A6BB3EC0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DE1-2D5B-4C72-8D45-DBB155B6DEB6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4B9BE-4E9B-4C84-A8F2-04093BB1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2CBB2-02A2-4348-B1DD-F398CD05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2DE8-8B99-42C3-BF92-27AC9F370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63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C967-D00C-496D-A0D1-EEE9D515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35471-346F-4255-B71C-D842F9B09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D6FC8-9A51-4247-8AF3-94FCD4788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E661F-BB07-439B-A27C-4A82FD74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DE1-2D5B-4C72-8D45-DBB155B6DEB6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B4596-4FF0-4DD6-A287-765EBEF7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CCF3F-7618-4DB3-8926-E42CBEAA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2DE8-8B99-42C3-BF92-27AC9F370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8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20862-6863-4545-88E6-847FF222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171B3-E4A1-4B05-AE4A-8A0478AA5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6FCE4-E239-4389-A1E5-F85514B54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DDE1-2D5B-4C72-8D45-DBB155B6DEB6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634BA-F35B-4B38-A7FB-CC9B47936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B1DB1-FF85-4183-9A9E-986A11B63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02DE8-8B99-42C3-BF92-27AC9F370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57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bitwise-operator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E1D6-11BF-4BFD-960C-FB526A076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Bitoperasjoner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898A7-9433-497B-AAC1-414808D1B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Basert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https://realpython.com/python-bitwise-operators/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7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92B2-4DCC-430A-8BD4-49DF1131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Litt</a:t>
            </a:r>
            <a:r>
              <a:rPr lang="en-GB" dirty="0"/>
              <a:t> </a:t>
            </a:r>
            <a:r>
              <a:rPr lang="en-GB" dirty="0" err="1"/>
              <a:t>koding</a:t>
            </a:r>
            <a:r>
              <a:rPr lang="en-GB" dirty="0"/>
              <a:t> </a:t>
            </a:r>
            <a:r>
              <a:rPr lang="en-GB" dirty="0" err="1"/>
              <a:t>må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55807-9538-42C3-A4D0-4A7C2BD2D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Implementere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 for å </a:t>
            </a:r>
            <a:r>
              <a:rPr lang="en-GB" dirty="0" err="1"/>
              <a:t>få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 i </a:t>
            </a:r>
            <a:r>
              <a:rPr lang="en-GB" dirty="0" err="1"/>
              <a:t>en</a:t>
            </a:r>
            <a:r>
              <a:rPr lang="en-GB" dirty="0"/>
              <a:t> bit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bestemt</a:t>
            </a:r>
            <a:r>
              <a:rPr lang="en-GB" dirty="0"/>
              <a:t> </a:t>
            </a:r>
            <a:r>
              <a:rPr lang="en-GB" dirty="0" err="1"/>
              <a:t>posisjon</a:t>
            </a:r>
            <a:r>
              <a:rPr lang="en-GB" dirty="0"/>
              <a:t> i et tall</a:t>
            </a:r>
          </a:p>
          <a:p>
            <a:pPr lvl="1"/>
            <a:r>
              <a:rPr lang="en-GB" dirty="0" err="1"/>
              <a:t>Utnytte</a:t>
            </a:r>
            <a:r>
              <a:rPr lang="en-GB" dirty="0"/>
              <a:t> at 1 &lt;&lt; n </a:t>
            </a:r>
            <a:r>
              <a:rPr lang="en-GB" dirty="0" err="1"/>
              <a:t>vil</a:t>
            </a:r>
            <a:r>
              <a:rPr lang="en-GB" dirty="0"/>
              <a:t> </a:t>
            </a:r>
            <a:r>
              <a:rPr lang="en-GB" dirty="0" err="1"/>
              <a:t>gi</a:t>
            </a:r>
            <a:r>
              <a:rPr lang="en-GB" dirty="0"/>
              <a:t> 100…00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Kan </a:t>
            </a:r>
            <a:r>
              <a:rPr lang="en-GB" dirty="0" err="1"/>
              <a:t>så</a:t>
            </a:r>
            <a:r>
              <a:rPr lang="en-GB" dirty="0"/>
              <a:t> </a:t>
            </a:r>
            <a:r>
              <a:rPr lang="en-GB" dirty="0" err="1"/>
              <a:t>bruke</a:t>
            </a:r>
            <a:r>
              <a:rPr lang="en-GB" dirty="0"/>
              <a:t> &amp; mot </a:t>
            </a:r>
            <a:r>
              <a:rPr lang="en-GB" dirty="0" err="1"/>
              <a:t>verdi</a:t>
            </a:r>
            <a:r>
              <a:rPr lang="en-GB" dirty="0"/>
              <a:t> for å </a:t>
            </a:r>
            <a:r>
              <a:rPr lang="en-GB" dirty="0" err="1"/>
              <a:t>maskere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bit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Så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dere</a:t>
            </a:r>
            <a:r>
              <a:rPr lang="en-GB" dirty="0"/>
              <a:t> </a:t>
            </a:r>
            <a:r>
              <a:rPr lang="en-GB" dirty="0" err="1"/>
              <a:t>gruble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hvordan</a:t>
            </a:r>
            <a:r>
              <a:rPr lang="en-GB" dirty="0"/>
              <a:t> man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SLÅ PÅ </a:t>
            </a:r>
            <a:r>
              <a:rPr lang="en-GB" dirty="0"/>
              <a:t>et bit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bestemt</a:t>
            </a:r>
            <a:r>
              <a:rPr lang="en-GB" dirty="0"/>
              <a:t> </a:t>
            </a:r>
            <a:r>
              <a:rPr lang="en-GB" dirty="0" err="1"/>
              <a:t>posisjon</a:t>
            </a:r>
            <a:r>
              <a:rPr lang="en-GB" dirty="0"/>
              <a:t>… Og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annen</a:t>
            </a:r>
            <a:r>
              <a:rPr lang="en-GB" dirty="0"/>
              <a:t> routine for å </a:t>
            </a:r>
            <a:r>
              <a:rPr lang="en-GB" dirty="0">
                <a:solidFill>
                  <a:srgbClr val="FF0000"/>
                </a:solidFill>
              </a:rPr>
              <a:t>SLÅ AV</a:t>
            </a:r>
            <a:r>
              <a:rPr lang="en-GB" dirty="0"/>
              <a:t> et bit…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PS:</a:t>
            </a:r>
            <a:r>
              <a:rPr lang="en-GB" dirty="0">
                <a:solidFill>
                  <a:srgbClr val="00B050"/>
                </a:solidFill>
              </a:rPr>
              <a:t> Husk at man </a:t>
            </a:r>
            <a:r>
              <a:rPr lang="en-GB" dirty="0" err="1">
                <a:solidFill>
                  <a:srgbClr val="00B050"/>
                </a:solidFill>
              </a:rPr>
              <a:t>kan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err="1">
                <a:solidFill>
                  <a:srgbClr val="00B050"/>
                </a:solidFill>
              </a:rPr>
              <a:t>bruke</a:t>
            </a:r>
            <a:r>
              <a:rPr lang="en-GB" dirty="0">
                <a:solidFill>
                  <a:srgbClr val="00B050"/>
                </a:solidFill>
              </a:rPr>
              <a:t> print(bin(x)) for å </a:t>
            </a:r>
            <a:r>
              <a:rPr lang="en-GB" dirty="0" err="1">
                <a:solidFill>
                  <a:srgbClr val="00B050"/>
                </a:solidFill>
              </a:rPr>
              <a:t>få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err="1">
                <a:solidFill>
                  <a:srgbClr val="00B050"/>
                </a:solidFill>
              </a:rPr>
              <a:t>ut</a:t>
            </a:r>
            <a:r>
              <a:rPr lang="en-GB" dirty="0">
                <a:solidFill>
                  <a:srgbClr val="00B050"/>
                </a:solidFill>
              </a:rPr>
              <a:t> bit-</a:t>
            </a:r>
            <a:r>
              <a:rPr lang="en-GB" dirty="0" err="1">
                <a:solidFill>
                  <a:srgbClr val="00B050"/>
                </a:solidFill>
              </a:rPr>
              <a:t>maske</a:t>
            </a:r>
            <a:r>
              <a:rPr lang="en-GB" dirty="0">
                <a:solidFill>
                  <a:srgbClr val="00B050"/>
                </a:solidFill>
              </a:rPr>
              <a:t> for et tall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26F9D28-FDEA-480A-8710-C1CE78CBB162}"/>
              </a:ext>
            </a:extLst>
          </p:cNvPr>
          <p:cNvSpPr/>
          <p:nvPr/>
        </p:nvSpPr>
        <p:spPr>
          <a:xfrm rot="5400000">
            <a:off x="4793420" y="2446668"/>
            <a:ext cx="205277" cy="106010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8289F-E518-4582-A04D-A09B974EA273}"/>
              </a:ext>
            </a:extLst>
          </p:cNvPr>
          <p:cNvSpPr txBox="1"/>
          <p:nvPr/>
        </p:nvSpPr>
        <p:spPr>
          <a:xfrm>
            <a:off x="4722725" y="30296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7892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CD06-0AE6-4CFE-8FDF-8D2DA58C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Konvertering</a:t>
            </a:r>
            <a:r>
              <a:rPr lang="en-GB" dirty="0"/>
              <a:t> </a:t>
            </a:r>
            <a:r>
              <a:rPr lang="en-GB" dirty="0" err="1"/>
              <a:t>mellom</a:t>
            </a:r>
            <a:r>
              <a:rPr lang="en-GB" dirty="0"/>
              <a:t> 10 tall-system og 2-tall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CB7C-E6B8-4790-A662-6DF2AEA0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825625"/>
            <a:ext cx="3295714" cy="466725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1 Bit: </a:t>
            </a:r>
            <a:r>
              <a:rPr lang="en-GB" dirty="0" err="1"/>
              <a:t>Enten</a:t>
            </a:r>
            <a:r>
              <a:rPr lang="en-GB" dirty="0"/>
              <a:t> 0 </a:t>
            </a:r>
            <a:r>
              <a:rPr lang="en-GB" dirty="0" err="1"/>
              <a:t>eller</a:t>
            </a:r>
            <a:r>
              <a:rPr lang="en-GB" dirty="0"/>
              <a:t> 1</a:t>
            </a:r>
          </a:p>
          <a:p>
            <a:pPr lvl="1"/>
            <a:r>
              <a:rPr lang="en-GB" dirty="0"/>
              <a:t>Prefixes med 0b </a:t>
            </a:r>
            <a:r>
              <a:rPr lang="en-GB" dirty="0" err="1"/>
              <a:t>eller</a:t>
            </a:r>
            <a:r>
              <a:rPr lang="en-GB" dirty="0"/>
              <a:t> \b</a:t>
            </a:r>
          </a:p>
          <a:p>
            <a:r>
              <a:rPr lang="en-GB" dirty="0"/>
              <a:t>1 Oct = 3 bit</a:t>
            </a:r>
          </a:p>
          <a:p>
            <a:pPr lvl="1"/>
            <a:r>
              <a:rPr lang="en-GB" dirty="0"/>
              <a:t>Tall </a:t>
            </a:r>
            <a:r>
              <a:rPr lang="en-GB" dirty="0" err="1"/>
              <a:t>mellom</a:t>
            </a:r>
            <a:r>
              <a:rPr lang="en-GB" dirty="0"/>
              <a:t> 0 og 7</a:t>
            </a:r>
          </a:p>
          <a:p>
            <a:pPr lvl="1"/>
            <a:r>
              <a:rPr lang="en-GB" dirty="0"/>
              <a:t>Prefixes med 0o </a:t>
            </a:r>
            <a:r>
              <a:rPr lang="en-GB" dirty="0" err="1"/>
              <a:t>eller</a:t>
            </a:r>
            <a:r>
              <a:rPr lang="en-GB" dirty="0"/>
              <a:t> \o</a:t>
            </a:r>
          </a:p>
          <a:p>
            <a:r>
              <a:rPr lang="en-GB" dirty="0"/>
              <a:t>1 Hex = 4 bit = 2 Oct</a:t>
            </a:r>
          </a:p>
          <a:p>
            <a:pPr lvl="1"/>
            <a:r>
              <a:rPr lang="en-GB" dirty="0"/>
              <a:t>Tall </a:t>
            </a:r>
            <a:r>
              <a:rPr lang="en-GB" dirty="0" err="1"/>
              <a:t>mellom</a:t>
            </a:r>
            <a:r>
              <a:rPr lang="en-GB" dirty="0"/>
              <a:t> 0 og 15</a:t>
            </a:r>
          </a:p>
          <a:p>
            <a:pPr lvl="1"/>
            <a:r>
              <a:rPr lang="en-GB" dirty="0"/>
              <a:t>10=a, 11=b, 12=c, 13=d, 14=e, 15=f</a:t>
            </a:r>
          </a:p>
          <a:p>
            <a:pPr lvl="1"/>
            <a:r>
              <a:rPr lang="en-GB" dirty="0"/>
              <a:t>Prefixes med 0x </a:t>
            </a:r>
            <a:r>
              <a:rPr lang="en-GB" dirty="0" err="1"/>
              <a:t>eller</a:t>
            </a:r>
            <a:r>
              <a:rPr lang="en-GB" dirty="0"/>
              <a:t> \x</a:t>
            </a:r>
          </a:p>
          <a:p>
            <a:r>
              <a:rPr lang="en-GB" dirty="0"/>
              <a:t>1 byte = 8 bit = 2 hex</a:t>
            </a:r>
          </a:p>
          <a:p>
            <a:pPr lvl="1"/>
            <a:r>
              <a:rPr lang="en-GB" dirty="0"/>
              <a:t>Tall </a:t>
            </a:r>
            <a:r>
              <a:rPr lang="en-GB" dirty="0" err="1"/>
              <a:t>mellom</a:t>
            </a:r>
            <a:r>
              <a:rPr lang="en-GB" dirty="0"/>
              <a:t> 0 og 255</a:t>
            </a:r>
          </a:p>
          <a:p>
            <a:pPr lvl="1"/>
            <a:r>
              <a:rPr lang="en-GB" dirty="0"/>
              <a:t>Kan </a:t>
            </a:r>
            <a:r>
              <a:rPr lang="en-GB" dirty="0" err="1"/>
              <a:t>kode</a:t>
            </a:r>
            <a:r>
              <a:rPr lang="en-GB" dirty="0"/>
              <a:t> ASCII-</a:t>
            </a:r>
            <a:r>
              <a:rPr lang="en-GB" dirty="0" err="1"/>
              <a:t>karakter</a:t>
            </a:r>
            <a:endParaRPr lang="en-GB" dirty="0"/>
          </a:p>
          <a:p>
            <a:r>
              <a:rPr lang="en-GB" dirty="0" err="1"/>
              <a:t>En</a:t>
            </a:r>
            <a:r>
              <a:rPr lang="en-GB" dirty="0"/>
              <a:t> UTF-8 </a:t>
            </a:r>
            <a:r>
              <a:rPr lang="en-GB" dirty="0" err="1"/>
              <a:t>karakter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ta </a:t>
            </a:r>
            <a:r>
              <a:rPr lang="en-GB" dirty="0" err="1"/>
              <a:t>opp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4 byte</a:t>
            </a:r>
          </a:p>
          <a:p>
            <a:pPr lvl="1"/>
            <a:r>
              <a:rPr lang="en-GB" dirty="0" err="1"/>
              <a:t>Koder</a:t>
            </a:r>
            <a:r>
              <a:rPr lang="en-GB" dirty="0"/>
              <a:t> </a:t>
            </a:r>
            <a:r>
              <a:rPr lang="en-GB" dirty="0" err="1"/>
              <a:t>langt</a:t>
            </a:r>
            <a:r>
              <a:rPr lang="en-GB" dirty="0"/>
              <a:t> </a:t>
            </a:r>
            <a:r>
              <a:rPr lang="en-GB" dirty="0" err="1"/>
              <a:t>mer</a:t>
            </a:r>
            <a:r>
              <a:rPr lang="en-GB" dirty="0"/>
              <a:t> </a:t>
            </a:r>
            <a:r>
              <a:rPr lang="en-GB" dirty="0" err="1"/>
              <a:t>tegn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ASCII, </a:t>
            </a:r>
            <a:r>
              <a:rPr lang="en-GB" dirty="0" err="1"/>
              <a:t>eksempelvis</a:t>
            </a:r>
            <a:r>
              <a:rPr lang="en-GB" dirty="0"/>
              <a:t> €</a:t>
            </a:r>
          </a:p>
          <a:p>
            <a:r>
              <a:rPr lang="en-GB" dirty="0"/>
              <a:t>Eksempel: 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"€".encode("utf-8")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93B16-689E-4A54-BBCF-34DDB25E5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895" y="1371676"/>
            <a:ext cx="7163800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5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DC57-CF5E-482D-A39B-55AD72B1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Bitvise</a:t>
            </a:r>
            <a:r>
              <a:rPr lang="en-GB" dirty="0"/>
              <a:t> </a:t>
            </a:r>
            <a:r>
              <a:rPr lang="en-GB" dirty="0" err="1"/>
              <a:t>operatorer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DEF2-6DC7-4E2F-A9C3-A1A101214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Brukes</a:t>
            </a:r>
            <a:r>
              <a:rPr lang="en-GB" dirty="0"/>
              <a:t> </a:t>
            </a:r>
            <a:r>
              <a:rPr lang="en-GB" dirty="0" err="1"/>
              <a:t>vanligvis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vanlige</a:t>
            </a:r>
            <a:r>
              <a:rPr lang="en-GB" dirty="0"/>
              <a:t> tall</a:t>
            </a:r>
          </a:p>
          <a:p>
            <a:r>
              <a:rPr lang="en-GB" dirty="0" err="1"/>
              <a:t>Internt</a:t>
            </a:r>
            <a:r>
              <a:rPr lang="en-GB" dirty="0"/>
              <a:t>: </a:t>
            </a:r>
            <a:r>
              <a:rPr lang="en-GB" dirty="0" err="1"/>
              <a:t>Opererer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bitmasker</a:t>
            </a:r>
            <a:r>
              <a:rPr lang="en-GB" dirty="0"/>
              <a:t> ala 0100100010100001111</a:t>
            </a:r>
          </a:p>
          <a:p>
            <a:r>
              <a:rPr lang="en-GB" dirty="0"/>
              <a:t>&amp; : Bitwise AND</a:t>
            </a:r>
          </a:p>
          <a:p>
            <a:r>
              <a:rPr lang="en-GB" dirty="0"/>
              <a:t>| : Bitwise OR</a:t>
            </a:r>
          </a:p>
          <a:p>
            <a:r>
              <a:rPr lang="en-GB" dirty="0"/>
              <a:t>^ : Bitwise XOR</a:t>
            </a:r>
          </a:p>
          <a:p>
            <a:r>
              <a:rPr lang="en-GB" dirty="0"/>
              <a:t>~ : Bitwise NOT</a:t>
            </a:r>
          </a:p>
          <a:p>
            <a:r>
              <a:rPr lang="en-GB" dirty="0"/>
              <a:t>&lt;&lt;: Bitwise </a:t>
            </a:r>
            <a:r>
              <a:rPr lang="en-GB" dirty="0" err="1"/>
              <a:t>leftshift</a:t>
            </a:r>
            <a:endParaRPr lang="en-GB" dirty="0"/>
          </a:p>
          <a:p>
            <a:r>
              <a:rPr lang="en-GB" dirty="0"/>
              <a:t>&gt;&gt;: Bitwise </a:t>
            </a:r>
            <a:r>
              <a:rPr lang="en-GB" dirty="0" err="1"/>
              <a:t>rigthshift</a:t>
            </a:r>
            <a:endParaRPr lang="en-GB" dirty="0"/>
          </a:p>
          <a:p>
            <a:r>
              <a:rPr lang="en-GB" i="1" dirty="0">
                <a:solidFill>
                  <a:srgbClr val="00B050"/>
                </a:solidFill>
              </a:rPr>
              <a:t>PS: For å se bit-</a:t>
            </a:r>
            <a:r>
              <a:rPr lang="en-GB" i="1" dirty="0" err="1">
                <a:solidFill>
                  <a:srgbClr val="00B050"/>
                </a:solidFill>
              </a:rPr>
              <a:t>mønstret</a:t>
            </a:r>
            <a:r>
              <a:rPr lang="en-GB" i="1" dirty="0">
                <a:solidFill>
                  <a:srgbClr val="00B050"/>
                </a:solidFill>
              </a:rPr>
              <a:t> </a:t>
            </a:r>
            <a:r>
              <a:rPr lang="en-GB" i="1" dirty="0" err="1">
                <a:solidFill>
                  <a:srgbClr val="00B050"/>
                </a:solidFill>
              </a:rPr>
              <a:t>til</a:t>
            </a:r>
            <a:r>
              <a:rPr lang="en-GB" i="1" dirty="0">
                <a:solidFill>
                  <a:srgbClr val="00B050"/>
                </a:solidFill>
              </a:rPr>
              <a:t> et tall </a:t>
            </a:r>
            <a:r>
              <a:rPr lang="en-GB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i="1" dirty="0">
                <a:solidFill>
                  <a:srgbClr val="00B050"/>
                </a:solidFill>
              </a:rPr>
              <a:t>, bruk bin(</a:t>
            </a:r>
            <a:r>
              <a:rPr lang="en-GB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i="1" dirty="0">
                <a:solidFill>
                  <a:srgbClr val="00B050"/>
                </a:solidFill>
              </a:rPr>
              <a:t>) </a:t>
            </a:r>
            <a:r>
              <a:rPr lang="en-GB" i="1" dirty="0" err="1">
                <a:solidFill>
                  <a:srgbClr val="00B050"/>
                </a:solidFill>
              </a:rPr>
              <a:t>eller</a:t>
            </a:r>
            <a:r>
              <a:rPr lang="en-GB" i="1" dirty="0">
                <a:solidFill>
                  <a:srgbClr val="00B050"/>
                </a:solidFill>
              </a:rPr>
              <a:t> print(f”{</a:t>
            </a:r>
            <a:r>
              <a:rPr lang="en-GB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i="1" dirty="0" err="1">
                <a:solidFill>
                  <a:srgbClr val="00B050"/>
                </a:solidFill>
              </a:rPr>
              <a:t>:b</a:t>
            </a:r>
            <a:r>
              <a:rPr lang="en-GB" i="1" dirty="0">
                <a:solidFill>
                  <a:srgbClr val="00B050"/>
                </a:solidFill>
              </a:rPr>
              <a:t>}”)</a:t>
            </a:r>
          </a:p>
          <a:p>
            <a:endParaRPr lang="en-GB" i="1" dirty="0"/>
          </a:p>
          <a:p>
            <a:endParaRPr lang="en-GB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95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F9739-AF12-4DB4-B5C4-1B11A828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Bitwise and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nimation depicting the bitwise AND operator">
            <a:extLst>
              <a:ext uri="{FF2B5EF4-FFF2-40B4-BE49-F238E27FC236}">
                <a16:creationId xmlns:a16="http://schemas.microsoft.com/office/drawing/2014/main" id="{01DAC1AC-812E-4043-834D-55A733C5F9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9670" y="2433433"/>
            <a:ext cx="5224092" cy="240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65394CD-15D8-4467-8BF3-88675BD5C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6" y="4254874"/>
            <a:ext cx="5476870" cy="119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A96C59-E541-4EC5-9C7E-597920A89D0A}"/>
              </a:ext>
            </a:extLst>
          </p:cNvPr>
          <p:cNvSpPr txBox="1"/>
          <p:nvPr/>
        </p:nvSpPr>
        <p:spPr>
          <a:xfrm>
            <a:off x="978238" y="3076939"/>
            <a:ext cx="39206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Kan </a:t>
            </a:r>
            <a:r>
              <a:rPr lang="en-GB" sz="3200" dirty="0" err="1"/>
              <a:t>uttrykkes</a:t>
            </a:r>
            <a:r>
              <a:rPr lang="en-GB" sz="3200" dirty="0"/>
              <a:t> </a:t>
            </a:r>
            <a:r>
              <a:rPr lang="en-GB" sz="3200" dirty="0" err="1"/>
              <a:t>som</a:t>
            </a:r>
            <a:r>
              <a:rPr lang="en-GB" sz="3200" dirty="0"/>
              <a:t> </a:t>
            </a:r>
            <a:r>
              <a:rPr lang="en-GB" sz="3200" dirty="0" err="1"/>
              <a:t>aritmetisk</a:t>
            </a:r>
            <a:r>
              <a:rPr lang="en-GB" sz="3200" dirty="0"/>
              <a:t> </a:t>
            </a:r>
            <a:r>
              <a:rPr lang="en-GB" sz="3200" dirty="0" err="1"/>
              <a:t>produkt</a:t>
            </a:r>
            <a:r>
              <a:rPr lang="en-GB" sz="3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0689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D5B1E-746B-4D65-B75E-15380E70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Bitwise or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imation depicting the bitwise OR operator">
            <a:extLst>
              <a:ext uri="{FF2B5EF4-FFF2-40B4-BE49-F238E27FC236}">
                <a16:creationId xmlns:a16="http://schemas.microsoft.com/office/drawing/2014/main" id="{48A186AD-9261-4D01-AAE8-A9DC4DF260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9418" y="2650012"/>
            <a:ext cx="5456509" cy="272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69CC7F-1E7C-4367-BBCC-45F711C14553}"/>
              </a:ext>
            </a:extLst>
          </p:cNvPr>
          <p:cNvSpPr txBox="1"/>
          <p:nvPr/>
        </p:nvSpPr>
        <p:spPr>
          <a:xfrm>
            <a:off x="978238" y="2994325"/>
            <a:ext cx="3920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Kan </a:t>
            </a:r>
            <a:r>
              <a:rPr lang="en-GB" sz="3200" dirty="0" err="1"/>
              <a:t>uttrykkes</a:t>
            </a:r>
            <a:r>
              <a:rPr lang="en-GB" sz="3200" dirty="0"/>
              <a:t> </a:t>
            </a:r>
            <a:r>
              <a:rPr lang="en-GB" sz="3200" dirty="0" err="1"/>
              <a:t>som</a:t>
            </a:r>
            <a:r>
              <a:rPr lang="en-GB" sz="3200" dirty="0"/>
              <a:t> </a:t>
            </a:r>
            <a:r>
              <a:rPr lang="en-GB" sz="3200" dirty="0" err="1"/>
              <a:t>aritmetisk</a:t>
            </a:r>
            <a:r>
              <a:rPr lang="en-GB" sz="3200" dirty="0"/>
              <a:t> sum minus </a:t>
            </a:r>
            <a:r>
              <a:rPr lang="en-GB" sz="3200" dirty="0" err="1"/>
              <a:t>aritmetisk</a:t>
            </a:r>
            <a:r>
              <a:rPr lang="en-GB" sz="3200" dirty="0"/>
              <a:t> </a:t>
            </a:r>
            <a:r>
              <a:rPr lang="en-GB" sz="3200" dirty="0" err="1"/>
              <a:t>produkt</a:t>
            </a:r>
            <a:r>
              <a:rPr lang="en-GB" sz="3200" dirty="0"/>
              <a:t>:</a:t>
            </a:r>
          </a:p>
        </p:txBody>
      </p:sp>
      <p:pic>
        <p:nvPicPr>
          <p:cNvPr id="3076" name="Picture 4" descr="The arithmetic formula for the bitwise OR operator">
            <a:extLst>
              <a:ext uri="{FF2B5EF4-FFF2-40B4-BE49-F238E27FC236}">
                <a16:creationId xmlns:a16="http://schemas.microsoft.com/office/drawing/2014/main" id="{4F75E372-702F-444E-9F18-FFF6DF4E0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78" y="4923370"/>
            <a:ext cx="6583322" cy="143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15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25248-D8E0-4E98-BC72-D68DFA7B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Bitwise xor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DFE550-AB7E-4A43-BA26-B84A32B1A3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399" y="2427542"/>
            <a:ext cx="5341687" cy="26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19D991-ECF4-4CA3-BA5B-CC73700C6017}"/>
              </a:ext>
            </a:extLst>
          </p:cNvPr>
          <p:cNvSpPr txBox="1"/>
          <p:nvPr/>
        </p:nvSpPr>
        <p:spPr>
          <a:xfrm>
            <a:off x="978238" y="2994325"/>
            <a:ext cx="39206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Kan IKKE </a:t>
            </a:r>
            <a:r>
              <a:rPr lang="en-GB" sz="3200" dirty="0" err="1"/>
              <a:t>uttrykkes</a:t>
            </a:r>
            <a:r>
              <a:rPr lang="en-GB" sz="3200" dirty="0"/>
              <a:t> </a:t>
            </a:r>
            <a:r>
              <a:rPr lang="en-GB" sz="3200" dirty="0" err="1"/>
              <a:t>aritmetisk</a:t>
            </a:r>
            <a:r>
              <a:rPr lang="en-GB" sz="3200" dirty="0"/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err="1"/>
              <a:t>Tolkes</a:t>
            </a:r>
            <a:r>
              <a:rPr lang="en-GB" sz="3200" dirty="0"/>
              <a:t> </a:t>
            </a:r>
            <a:r>
              <a:rPr lang="en-GB" sz="3200" dirty="0" err="1"/>
              <a:t>som</a:t>
            </a:r>
            <a:r>
              <a:rPr lang="en-GB" sz="3200" dirty="0"/>
              <a:t> “de </a:t>
            </a:r>
            <a:r>
              <a:rPr lang="en-GB" sz="3200" dirty="0" err="1"/>
              <a:t>bittene</a:t>
            </a:r>
            <a:r>
              <a:rPr lang="en-GB" sz="3200" dirty="0"/>
              <a:t> </a:t>
            </a:r>
            <a:r>
              <a:rPr lang="en-GB" sz="3200" dirty="0" err="1"/>
              <a:t>som</a:t>
            </a:r>
            <a:r>
              <a:rPr lang="en-GB" sz="3200" dirty="0"/>
              <a:t> er </a:t>
            </a:r>
            <a:r>
              <a:rPr lang="en-GB" sz="3200" dirty="0" err="1"/>
              <a:t>forskjellige</a:t>
            </a:r>
            <a:r>
              <a:rPr lang="en-GB" sz="3200" dirty="0"/>
              <a:t> </a:t>
            </a:r>
            <a:r>
              <a:rPr lang="en-GB" sz="3200" dirty="0" err="1"/>
              <a:t>blir</a:t>
            </a:r>
            <a:r>
              <a:rPr lang="en-GB" sz="3200" dirty="0"/>
              <a:t> </a:t>
            </a:r>
            <a:r>
              <a:rPr lang="en-GB" sz="3200" dirty="0" err="1"/>
              <a:t>satt</a:t>
            </a:r>
            <a:r>
              <a:rPr lang="en-GB" sz="3200" dirty="0"/>
              <a:t>, </a:t>
            </a:r>
            <a:r>
              <a:rPr lang="en-GB" sz="3200" dirty="0" err="1"/>
              <a:t>resten</a:t>
            </a:r>
            <a:r>
              <a:rPr lang="en-GB" sz="3200" dirty="0"/>
              <a:t> </a:t>
            </a:r>
            <a:r>
              <a:rPr lang="en-GB" sz="3200" dirty="0" err="1"/>
              <a:t>blir</a:t>
            </a:r>
            <a:r>
              <a:rPr lang="en-GB" sz="3200" dirty="0"/>
              <a:t> </a:t>
            </a:r>
            <a:r>
              <a:rPr lang="en-GB" sz="3200" dirty="0" err="1"/>
              <a:t>ikke</a:t>
            </a:r>
            <a:r>
              <a:rPr lang="en-GB" sz="3200" dirty="0"/>
              <a:t> </a:t>
            </a:r>
            <a:r>
              <a:rPr lang="en-GB" sz="3200" dirty="0" err="1"/>
              <a:t>satt</a:t>
            </a:r>
            <a:r>
              <a:rPr lang="en-GB" sz="3200" dirty="0"/>
              <a:t>”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100D5A3C-4D25-4EF4-A209-A2EA6580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213" y="5126328"/>
            <a:ext cx="4279760" cy="93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7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66F21-21E8-47A6-BAC6-37647AE9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Bitwise not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A86F-7480-4CE4-8B30-D63D46826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89" y="3428999"/>
            <a:ext cx="4153625" cy="3313445"/>
          </a:xfrm>
        </p:spPr>
        <p:txBody>
          <a:bodyPr anchor="t"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Toggler </a:t>
            </a:r>
            <a:r>
              <a:rPr lang="en-GB" sz="2000" dirty="0" err="1">
                <a:solidFill>
                  <a:schemeClr val="bg1"/>
                </a:solidFill>
              </a:rPr>
              <a:t>hvert</a:t>
            </a:r>
            <a:r>
              <a:rPr lang="en-GB" sz="2000" dirty="0">
                <a:solidFill>
                  <a:schemeClr val="bg1"/>
                </a:solidFill>
              </a:rPr>
              <a:t> bit (</a:t>
            </a:r>
            <a:r>
              <a:rPr lang="en-GB" sz="2000" dirty="0" err="1">
                <a:solidFill>
                  <a:schemeClr val="bg1"/>
                </a:solidFill>
              </a:rPr>
              <a:t>komplementet</a:t>
            </a:r>
            <a:r>
              <a:rPr lang="en-GB" sz="2000" dirty="0">
                <a:solidFill>
                  <a:schemeClr val="bg1"/>
                </a:solidFill>
              </a:rPr>
              <a:t>)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Opererer</a:t>
            </a:r>
            <a:r>
              <a:rPr lang="en-GB" sz="2000" dirty="0">
                <a:solidFill>
                  <a:schemeClr val="bg1"/>
                </a:solidFill>
              </a:rPr>
              <a:t> bare </a:t>
            </a:r>
            <a:r>
              <a:rPr lang="en-GB" sz="2000" dirty="0" err="1">
                <a:solidFill>
                  <a:schemeClr val="bg1"/>
                </a:solidFill>
              </a:rPr>
              <a:t>på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ett</a:t>
            </a:r>
            <a:r>
              <a:rPr lang="en-GB" sz="2000" dirty="0">
                <a:solidFill>
                  <a:schemeClr val="bg1"/>
                </a:solidFill>
              </a:rPr>
              <a:t> tall</a:t>
            </a:r>
          </a:p>
          <a:p>
            <a:r>
              <a:rPr lang="en-GB" sz="2000" dirty="0">
                <a:solidFill>
                  <a:schemeClr val="bg1"/>
                </a:solidFill>
              </a:rPr>
              <a:t>NB: I python </a:t>
            </a:r>
            <a:r>
              <a:rPr lang="en-GB" sz="2000" dirty="0" err="1">
                <a:solidFill>
                  <a:schemeClr val="bg1"/>
                </a:solidFill>
              </a:rPr>
              <a:t>representerer</a:t>
            </a:r>
            <a:r>
              <a:rPr lang="en-GB" sz="2000" dirty="0">
                <a:solidFill>
                  <a:schemeClr val="bg1"/>
                </a:solidFill>
              </a:rPr>
              <a:t> det </a:t>
            </a:r>
            <a:r>
              <a:rPr lang="en-GB" sz="2000" dirty="0" err="1">
                <a:solidFill>
                  <a:schemeClr val="bg1"/>
                </a:solidFill>
              </a:rPr>
              <a:t>mest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signifikante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bittet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fortegn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på</a:t>
            </a:r>
            <a:r>
              <a:rPr lang="en-GB" sz="2000" dirty="0">
                <a:solidFill>
                  <a:schemeClr val="bg1"/>
                </a:solidFill>
              </a:rPr>
              <a:t> tallet! 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Betyr</a:t>
            </a:r>
            <a:r>
              <a:rPr lang="en-GB" sz="2000" dirty="0">
                <a:solidFill>
                  <a:schemeClr val="bg1"/>
                </a:solidFill>
              </a:rPr>
              <a:t> at </a:t>
            </a:r>
            <a:r>
              <a:rPr lang="en-GB" sz="2000" dirty="0" err="1">
                <a:solidFill>
                  <a:schemeClr val="bg1"/>
                </a:solidFill>
              </a:rPr>
              <a:t>bruken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fører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til</a:t>
            </a:r>
            <a:r>
              <a:rPr lang="en-GB" sz="2000" dirty="0">
                <a:solidFill>
                  <a:schemeClr val="bg1"/>
                </a:solidFill>
              </a:rPr>
              <a:t> at </a:t>
            </a:r>
            <a:r>
              <a:rPr lang="en-GB" sz="2000" dirty="0" err="1">
                <a:solidFill>
                  <a:schemeClr val="bg1"/>
                </a:solidFill>
              </a:rPr>
              <a:t>fortegnet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endres</a:t>
            </a:r>
            <a:endParaRPr lang="en-GB" sz="2000" dirty="0">
              <a:solidFill>
                <a:schemeClr val="bg1"/>
              </a:solidFill>
            </a:endParaRPr>
          </a:p>
          <a:p>
            <a:pPr lvl="1"/>
            <a:r>
              <a:rPr lang="en-GB" sz="1600" dirty="0">
                <a:solidFill>
                  <a:schemeClr val="bg1"/>
                </a:solidFill>
              </a:rPr>
              <a:t>Kan </a:t>
            </a:r>
            <a:r>
              <a:rPr lang="en-GB" sz="1600" dirty="0" err="1">
                <a:solidFill>
                  <a:schemeClr val="bg1"/>
                </a:solidFill>
              </a:rPr>
              <a:t>fikses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ved</a:t>
            </a:r>
            <a:r>
              <a:rPr lang="en-GB" sz="1600" dirty="0">
                <a:solidFill>
                  <a:schemeClr val="bg1"/>
                </a:solidFill>
              </a:rPr>
              <a:t> å </a:t>
            </a:r>
            <a:r>
              <a:rPr lang="en-GB" sz="1600" dirty="0" err="1">
                <a:solidFill>
                  <a:schemeClr val="bg1"/>
                </a:solidFill>
              </a:rPr>
              <a:t>bruke</a:t>
            </a:r>
            <a:r>
              <a:rPr lang="en-GB" sz="1600" dirty="0">
                <a:solidFill>
                  <a:schemeClr val="bg1"/>
                </a:solidFill>
              </a:rPr>
              <a:t> &amp; operator</a:t>
            </a:r>
          </a:p>
          <a:p>
            <a:pPr lvl="1"/>
            <a:r>
              <a:rPr lang="en-GB" sz="1600" dirty="0" err="1">
                <a:solidFill>
                  <a:schemeClr val="bg1"/>
                </a:solidFill>
              </a:rPr>
              <a:t>Eks</a:t>
            </a:r>
            <a:r>
              <a:rPr lang="en-GB" sz="1600" dirty="0">
                <a:solidFill>
                  <a:schemeClr val="bg1"/>
                </a:solidFill>
              </a:rPr>
              <a:t>: ~0b1000 = -9   (</a:t>
            </a:r>
            <a:r>
              <a:rPr lang="en-GB" sz="1600" dirty="0" err="1">
                <a:solidFill>
                  <a:schemeClr val="bg1"/>
                </a:solidFill>
              </a:rPr>
              <a:t>forventet</a:t>
            </a:r>
            <a:r>
              <a:rPr lang="en-GB" sz="1600" dirty="0">
                <a:solidFill>
                  <a:schemeClr val="bg1"/>
                </a:solidFill>
              </a:rPr>
              <a:t> 7)</a:t>
            </a:r>
          </a:p>
          <a:p>
            <a:pPr lvl="1"/>
            <a:r>
              <a:rPr lang="en-GB" sz="1600" dirty="0">
                <a:solidFill>
                  <a:schemeClr val="bg1"/>
                </a:solidFill>
              </a:rPr>
              <a:t>~0b1000 &amp; 0b1111 = 7 (</a:t>
            </a:r>
            <a:r>
              <a:rPr lang="en-GB" sz="1600" dirty="0" err="1">
                <a:solidFill>
                  <a:schemeClr val="bg1"/>
                </a:solidFill>
              </a:rPr>
              <a:t>slår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av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fortegn</a:t>
            </a:r>
            <a:r>
              <a:rPr lang="en-GB" sz="16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122" name="Picture 2" descr="Animation depicting the bitwise NOT operator">
            <a:extLst>
              <a:ext uri="{FF2B5EF4-FFF2-40B4-BE49-F238E27FC236}">
                <a16:creationId xmlns:a16="http://schemas.microsoft.com/office/drawing/2014/main" id="{5D889467-992B-41A0-BF38-7F15C522D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3856" y="2418507"/>
            <a:ext cx="5051320" cy="202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7762071-849D-40C8-8C81-F99C6BD1E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740" y="4768632"/>
            <a:ext cx="6005383" cy="130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54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16350-68D1-4289-84B0-ADC925D9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Bitwise leftshift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DB042-5A8C-40CB-9D9D-FCA2D029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Shifter alle bit-</a:t>
            </a:r>
            <a:r>
              <a:rPr lang="en-GB" sz="2000" dirty="0" err="1">
                <a:solidFill>
                  <a:schemeClr val="bg1"/>
                </a:solidFill>
              </a:rPr>
              <a:t>verdier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til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venstre</a:t>
            </a:r>
            <a:r>
              <a:rPr lang="en-GB" sz="2000" dirty="0">
                <a:solidFill>
                  <a:schemeClr val="bg1"/>
                </a:solidFill>
              </a:rPr>
              <a:t> i bit-</a:t>
            </a:r>
            <a:r>
              <a:rPr lang="en-GB" sz="2000" dirty="0" err="1">
                <a:solidFill>
                  <a:schemeClr val="bg1"/>
                </a:solidFill>
              </a:rPr>
              <a:t>maske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Angir</a:t>
            </a:r>
            <a:r>
              <a:rPr lang="en-GB" sz="2000" dirty="0">
                <a:solidFill>
                  <a:schemeClr val="bg1"/>
                </a:solidFill>
              </a:rPr>
              <a:t> med tall </a:t>
            </a:r>
            <a:r>
              <a:rPr lang="en-GB" sz="2000" dirty="0" err="1">
                <a:solidFill>
                  <a:schemeClr val="bg1"/>
                </a:solidFill>
              </a:rPr>
              <a:t>hvor</a:t>
            </a:r>
            <a:r>
              <a:rPr lang="en-GB" sz="2000" dirty="0">
                <a:solidFill>
                  <a:schemeClr val="bg1"/>
                </a:solidFill>
              </a:rPr>
              <a:t> mange </a:t>
            </a:r>
            <a:r>
              <a:rPr lang="en-GB" sz="2000" dirty="0" err="1">
                <a:solidFill>
                  <a:schemeClr val="bg1"/>
                </a:solidFill>
              </a:rPr>
              <a:t>posisjoner</a:t>
            </a:r>
            <a:r>
              <a:rPr lang="en-GB" sz="2000" dirty="0">
                <a:solidFill>
                  <a:schemeClr val="bg1"/>
                </a:solidFill>
              </a:rPr>
              <a:t> det </a:t>
            </a:r>
            <a:r>
              <a:rPr lang="en-GB" sz="2000" dirty="0" err="1">
                <a:solidFill>
                  <a:schemeClr val="bg1"/>
                </a:solidFill>
              </a:rPr>
              <a:t>skal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skiftes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Fyller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på</a:t>
            </a:r>
            <a:r>
              <a:rPr lang="en-GB" sz="2000" dirty="0">
                <a:solidFill>
                  <a:schemeClr val="bg1"/>
                </a:solidFill>
              </a:rPr>
              <a:t> med 0 </a:t>
            </a:r>
            <a:r>
              <a:rPr lang="en-GB" sz="2000" dirty="0" err="1">
                <a:solidFill>
                  <a:schemeClr val="bg1"/>
                </a:solidFill>
              </a:rPr>
              <a:t>til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høyre</a:t>
            </a:r>
            <a:r>
              <a:rPr lang="en-GB" sz="2000" dirty="0">
                <a:solidFill>
                  <a:schemeClr val="bg1"/>
                </a:solidFill>
              </a:rPr>
              <a:t> i de </a:t>
            </a:r>
            <a:r>
              <a:rPr lang="en-GB" sz="2000" dirty="0" err="1">
                <a:solidFill>
                  <a:schemeClr val="bg1"/>
                </a:solidFill>
              </a:rPr>
              <a:t>tomme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posisjonene</a:t>
            </a:r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6148" name="Picture 4" descr="Animation depicting the left shift operator">
            <a:extLst>
              <a:ext uri="{FF2B5EF4-FFF2-40B4-BE49-F238E27FC236}">
                <a16:creationId xmlns:a16="http://schemas.microsoft.com/office/drawing/2014/main" id="{4854F764-9474-43B7-880E-1D864D0FD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6652" y="1811377"/>
            <a:ext cx="6642532" cy="265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he arithmetic formula for the left shift operator">
            <a:extLst>
              <a:ext uri="{FF2B5EF4-FFF2-40B4-BE49-F238E27FC236}">
                <a16:creationId xmlns:a16="http://schemas.microsoft.com/office/drawing/2014/main" id="{CBA183F7-D6DC-4949-B8BE-DE1996D7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110" y="4715125"/>
            <a:ext cx="5730888" cy="124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57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FD2BE-2363-46C7-B4C5-54266CF4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Bitwise rightshift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DD8925-50BA-4A3D-A4C2-6DCD90A79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Shifter alle bit-</a:t>
            </a:r>
            <a:r>
              <a:rPr lang="en-GB" sz="2000" dirty="0" err="1">
                <a:solidFill>
                  <a:schemeClr val="bg1"/>
                </a:solidFill>
              </a:rPr>
              <a:t>verdier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til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høyre</a:t>
            </a:r>
            <a:r>
              <a:rPr lang="en-GB" sz="2000" dirty="0">
                <a:solidFill>
                  <a:schemeClr val="bg1"/>
                </a:solidFill>
              </a:rPr>
              <a:t> i bit-</a:t>
            </a:r>
            <a:r>
              <a:rPr lang="en-GB" sz="2000" dirty="0" err="1">
                <a:solidFill>
                  <a:schemeClr val="bg1"/>
                </a:solidFill>
              </a:rPr>
              <a:t>maske</a:t>
            </a:r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7170" name="Picture 2" descr="Animation depicting the right shift operator with a bitmask">
            <a:extLst>
              <a:ext uri="{FF2B5EF4-FFF2-40B4-BE49-F238E27FC236}">
                <a16:creationId xmlns:a16="http://schemas.microsoft.com/office/drawing/2014/main" id="{36FF3B7B-D157-49DE-82C5-6ACCCEC14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6652" y="1710788"/>
            <a:ext cx="6642532" cy="265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he arithmetic formula for the right shift operator">
            <a:extLst>
              <a:ext uri="{FF2B5EF4-FFF2-40B4-BE49-F238E27FC236}">
                <a16:creationId xmlns:a16="http://schemas.microsoft.com/office/drawing/2014/main" id="{52918AFA-2F44-4F13-A431-B8612F6D3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662" y="4367800"/>
            <a:ext cx="7464338" cy="162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28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425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Bitoperasjoner</vt:lpstr>
      <vt:lpstr>Konvertering mellom 10 tall-system og 2-tall</vt:lpstr>
      <vt:lpstr>Bitvise operatorer</vt:lpstr>
      <vt:lpstr>Bitwise and</vt:lpstr>
      <vt:lpstr>Bitwise or</vt:lpstr>
      <vt:lpstr>Bitwise xor</vt:lpstr>
      <vt:lpstr>Bitwise not</vt:lpstr>
      <vt:lpstr>Bitwise leftshift</vt:lpstr>
      <vt:lpstr>Bitwise rightshift</vt:lpstr>
      <vt:lpstr>Litt koding må til…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Bitoperasjoner</dc:title>
  <dc:creator>Helge Fredriksen</dc:creator>
  <cp:lastModifiedBy>Helge Fredriksen</cp:lastModifiedBy>
  <cp:revision>2</cp:revision>
  <dcterms:created xsi:type="dcterms:W3CDTF">2022-04-07T09:28:48Z</dcterms:created>
  <dcterms:modified xsi:type="dcterms:W3CDTF">2022-04-08T12:40:34Z</dcterms:modified>
</cp:coreProperties>
</file>