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589400"/>
            <a:ext cx="38858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976920"/>
            <a:ext cx="38858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589400"/>
            <a:ext cx="18957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600280" y="1589400"/>
            <a:ext cx="18957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2600280" y="3976920"/>
            <a:ext cx="18957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976920"/>
            <a:ext cx="18957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589400"/>
            <a:ext cx="18957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600280" y="1589400"/>
            <a:ext cx="18957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589400"/>
            <a:ext cx="388584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589400"/>
            <a:ext cx="388584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589400"/>
            <a:ext cx="189576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2600280" y="1589400"/>
            <a:ext cx="189576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28600"/>
            <a:ext cx="8152920" cy="5932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589400"/>
            <a:ext cx="18957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480" y="3976920"/>
            <a:ext cx="18957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2600280" y="1589400"/>
            <a:ext cx="189576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589400"/>
            <a:ext cx="388584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589400"/>
            <a:ext cx="189576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2600280" y="1589400"/>
            <a:ext cx="18957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2600280" y="3976920"/>
            <a:ext cx="18957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589400"/>
            <a:ext cx="18957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2600280" y="1589400"/>
            <a:ext cx="18957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976920"/>
            <a:ext cx="388512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589400"/>
            <a:ext cx="38858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3976920"/>
            <a:ext cx="38858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589400"/>
            <a:ext cx="18957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600280" y="1589400"/>
            <a:ext cx="18957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2600280" y="3976920"/>
            <a:ext cx="18957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976920"/>
            <a:ext cx="18957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589400"/>
            <a:ext cx="18957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2600280" y="1589400"/>
            <a:ext cx="18957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09480" y="1589400"/>
            <a:ext cx="388584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589400"/>
            <a:ext cx="388584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589400"/>
            <a:ext cx="189576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2600280" y="1589400"/>
            <a:ext cx="189576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589400"/>
            <a:ext cx="388584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609480" y="228600"/>
            <a:ext cx="8152920" cy="5932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589400"/>
            <a:ext cx="18957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09480" y="3976920"/>
            <a:ext cx="18957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2600280" y="1589400"/>
            <a:ext cx="189576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589400"/>
            <a:ext cx="189576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2600280" y="1589400"/>
            <a:ext cx="18957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2600280" y="3976920"/>
            <a:ext cx="18957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589400"/>
            <a:ext cx="18957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2600280" y="1589400"/>
            <a:ext cx="18957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3976920"/>
            <a:ext cx="388512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589400"/>
            <a:ext cx="38858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09480" y="3976920"/>
            <a:ext cx="38858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589400"/>
            <a:ext cx="18957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2600280" y="1589400"/>
            <a:ext cx="18957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2600280" y="3976920"/>
            <a:ext cx="18957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976920"/>
            <a:ext cx="18957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589400"/>
            <a:ext cx="18957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2600280" y="1589400"/>
            <a:ext cx="18957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589400"/>
            <a:ext cx="189576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600280" y="1589400"/>
            <a:ext cx="189576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28600"/>
            <a:ext cx="8152920" cy="5932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589400"/>
            <a:ext cx="18957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09480" y="3976920"/>
            <a:ext cx="18957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2600280" y="1589400"/>
            <a:ext cx="189576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589400"/>
            <a:ext cx="189576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600280" y="1589400"/>
            <a:ext cx="18957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2600280" y="3976920"/>
            <a:ext cx="18957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589400"/>
            <a:ext cx="18957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600280" y="1589400"/>
            <a:ext cx="18957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976920"/>
            <a:ext cx="388512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bddc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rgbClr val="dd8047"/>
          </a:solidFill>
        </p:spPr>
      </p:sp>
      <p:sp>
        <p:nvSpPr>
          <p:cNvPr id="2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rgbClr val="94b6d2"/>
          </a:solidFill>
        </p:spPr>
      </p:sp>
      <p:sp>
        <p:nvSpPr>
          <p:cNvPr id="3" name="CustomShape 4"/>
          <p:cNvSpPr/>
          <p:nvPr/>
        </p:nvSpPr>
        <p:spPr>
          <a:xfrm>
            <a:off x="0" y="5970960"/>
            <a:ext cx="9143640" cy="8866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CustomShape 5"/>
          <p:cNvSpPr/>
          <p:nvPr/>
        </p:nvSpPr>
        <p:spPr>
          <a:xfrm>
            <a:off x="-9000" y="6053400"/>
            <a:ext cx="2248920" cy="712800"/>
          </a:xfrm>
          <a:prstGeom prst="rect">
            <a:avLst/>
          </a:prstGeom>
          <a:solidFill>
            <a:srgbClr val="dd8047"/>
          </a:solidFill>
        </p:spPr>
      </p:sp>
      <p:sp>
        <p:nvSpPr>
          <p:cNvPr id="5" name="CustomShape 6"/>
          <p:cNvSpPr/>
          <p:nvPr/>
        </p:nvSpPr>
        <p:spPr>
          <a:xfrm>
            <a:off x="2359080" y="6044040"/>
            <a:ext cx="6784560" cy="712800"/>
          </a:xfrm>
          <a:prstGeom prst="rect">
            <a:avLst/>
          </a:prstGeom>
          <a:solidFill>
            <a:srgbClr val="94b6d2"/>
          </a:solidFill>
        </p:spPr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ru-RU" sz="4400">
                <a:solidFill>
                  <a:srgbClr val="775f55"/>
                </a:solidFill>
                <a:latin typeface="Tw Cen MT"/>
              </a:rPr>
              <a:t>Для правки текста заголовка щелкните мышьюОбразец заголовка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76320" y="6068520"/>
            <a:ext cx="2057040" cy="6854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ru-RU" sz="2000">
                <a:solidFill>
                  <a:srgbClr val="ffffff"/>
                </a:solidFill>
                <a:latin typeface="Tw Cen MT"/>
              </a:rPr>
              <a:t>12.1.15</a:t>
            </a:r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2085480" y="236520"/>
            <a:ext cx="5866920" cy="3646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8001000" y="228600"/>
            <a:ext cx="837720" cy="380520"/>
          </a:xfrm>
          <a:prstGeom prst="rect">
            <a:avLst/>
          </a:prstGeom>
        </p:spPr>
        <p:txBody>
          <a:bodyPr bIns="45000" lIns="90000" rIns="90000" tIns="45000"/>
          <a:p>
            <a:fld id="{A141E141-9181-41E1-81A1-D1B181C12171}" type="slidenum">
              <a:rPr lang="ru-RU">
                <a:solidFill>
                  <a:srgbClr val="775f55"/>
                </a:solidFill>
                <a:latin typeface="Tw Cen MT"/>
              </a:rPr>
              <a:t>&lt;номер&gt;</a:t>
            </a:fld>
            <a:endParaRPr/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ru-RU"/>
              <a:t>Для правки структуры щелкните мышью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ru-RU"/>
              <a:t>Второй уровень структуры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ru-RU"/>
              <a:t>Третий уровень структуры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ru-RU"/>
              <a:t>Четвёртый уровень структуры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ru-RU"/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/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/>
              <a:t>Седьмой уровень структуры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ru-RU"/>
              <a:t>Восьмой уровень структуры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ru-RU"/>
              <a:t>Девятый уровень структуры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4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rgbClr val="dd8047"/>
          </a:solidFill>
        </p:spPr>
      </p:sp>
      <p:sp>
        <p:nvSpPr>
          <p:cNvPr id="45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rgbClr val="94b6d2"/>
          </a:solidFill>
        </p:spPr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ru-RU" sz="4400">
                <a:solidFill>
                  <a:srgbClr val="775f55"/>
                </a:solidFill>
                <a:latin typeface="Tw Cen MT"/>
              </a:rPr>
              <a:t>Для правки текста заголовка щелкните мышьюОбразец заголовка</a:t>
            </a:r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ru-RU">
                <a:solidFill>
                  <a:srgbClr val="000000"/>
                </a:solidFill>
                <a:latin typeface="Tw Cen MT"/>
              </a:rPr>
              <a:t>12.1.15</a:t>
            </a:r>
            <a:endParaRPr/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C1C1A1A1-6111-41C1-91B1-91F111713171}" type="slidenum">
              <a:rPr lang="ru-RU">
                <a:solidFill>
                  <a:srgbClr val="ffffff"/>
                </a:solidFill>
                <a:latin typeface="Tw Cen MT"/>
              </a:rPr>
              <a:t>&lt;номер&gt;</a:t>
            </a:fld>
            <a:endParaRPr/>
          </a:p>
        </p:txBody>
      </p:sp>
      <p:sp>
        <p:nvSpPr>
          <p:cNvPr id="50" name="PlaceHolder 8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ru-RU">
                <a:solidFill>
                  <a:srgbClr val="000000"/>
                </a:solidFill>
                <a:latin typeface="Tw Cen MT"/>
              </a:rPr>
              <a:t>Для правки структуры щелкните мышью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ru-RU">
                <a:solidFill>
                  <a:srgbClr val="000000"/>
                </a:solidFill>
                <a:latin typeface="Tw Cen MT"/>
              </a:rPr>
              <a:t>Второй уровень структуры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ru-RU">
                <a:solidFill>
                  <a:srgbClr val="000000"/>
                </a:solidFill>
                <a:latin typeface="Tw Cen MT"/>
              </a:rPr>
              <a:t>Третий уровень структуры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ru-RU">
                <a:solidFill>
                  <a:srgbClr val="000000"/>
                </a:solidFill>
                <a:latin typeface="Tw Cen MT"/>
              </a:rPr>
              <a:t>Четвёртый уровень структуры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ru-RU">
                <a:solidFill>
                  <a:srgbClr val="000000"/>
                </a:solidFill>
                <a:latin typeface="Tw Cen MT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>
                <a:solidFill>
                  <a:srgbClr val="000000"/>
                </a:solidFill>
                <a:latin typeface="Tw Cen MT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>
                <a:solidFill>
                  <a:srgbClr val="000000"/>
                </a:solidFill>
                <a:latin typeface="Tw Cen MT"/>
              </a:rPr>
              <a:t>Седьмой уровень структуры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ru-RU">
                <a:solidFill>
                  <a:srgbClr val="000000"/>
                </a:solidFill>
                <a:latin typeface="Tw Cen MT"/>
              </a:rPr>
              <a:t>Восьмой уровень структуры</a:t>
            </a:r>
            <a:endParaRPr/>
          </a:p>
          <a:p>
            <a:r>
              <a:rPr lang="ru-RU">
                <a:solidFill>
                  <a:srgbClr val="000000"/>
                </a:solidFill>
                <a:latin typeface="Tw Cen MT"/>
              </a:rPr>
              <a:t>Девятый уровень структурыОбразец текста</a:t>
            </a:r>
            <a:endParaRPr/>
          </a:p>
          <a:p>
            <a:r>
              <a:rPr lang="ru-RU">
                <a:solidFill>
                  <a:srgbClr val="000000"/>
                </a:solidFill>
                <a:latin typeface="Tw Cen MT"/>
              </a:rPr>
              <a:t>Второй уровень</a:t>
            </a:r>
            <a:endParaRPr/>
          </a:p>
          <a:p>
            <a:r>
              <a:rPr lang="ru-RU">
                <a:solidFill>
                  <a:srgbClr val="000000"/>
                </a:solidFill>
                <a:latin typeface="Tw Cen MT"/>
              </a:rPr>
              <a:t>Третий уровень</a:t>
            </a:r>
            <a:endParaRPr/>
          </a:p>
          <a:p>
            <a:r>
              <a:rPr lang="ru-RU">
                <a:solidFill>
                  <a:srgbClr val="000000"/>
                </a:solidFill>
                <a:latin typeface="Tw Cen MT"/>
              </a:rPr>
              <a:t>Четвертый уровень</a:t>
            </a:r>
            <a:endParaRPr/>
          </a:p>
          <a:p>
            <a:r>
              <a:rPr lang="ru-RU">
                <a:solidFill>
                  <a:srgbClr val="000000"/>
                </a:solidFill>
                <a:latin typeface="Tw Cen MT"/>
              </a:rPr>
              <a:t>Пятый уровень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84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rgbClr val="dd8047"/>
          </a:solidFill>
        </p:spPr>
      </p:sp>
      <p:sp>
        <p:nvSpPr>
          <p:cNvPr id="85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rgbClr val="94b6d2"/>
          </a:solidFill>
        </p:spPr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ru-RU" sz="4400">
                <a:solidFill>
                  <a:srgbClr val="775f55"/>
                </a:solidFill>
                <a:latin typeface="Tw Cen MT"/>
              </a:rPr>
              <a:t>Для правки текста заголовка щелкните мышьюОбразец заголовка</a:t>
            </a:r>
            <a:endParaRPr/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1589400"/>
            <a:ext cx="3885840" cy="457164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ru-RU">
                <a:solidFill>
                  <a:srgbClr val="000000"/>
                </a:solidFill>
                <a:latin typeface="Tw Cen MT"/>
              </a:rPr>
              <a:t>Для правки структуры щелкните мышью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ru-RU">
                <a:solidFill>
                  <a:srgbClr val="000000"/>
                </a:solidFill>
                <a:latin typeface="Tw Cen MT"/>
              </a:rPr>
              <a:t>Второй уровень структуры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ru-RU">
                <a:solidFill>
                  <a:srgbClr val="000000"/>
                </a:solidFill>
                <a:latin typeface="Tw Cen MT"/>
              </a:rPr>
              <a:t>Третий уровень структуры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ru-RU">
                <a:solidFill>
                  <a:srgbClr val="000000"/>
                </a:solidFill>
                <a:latin typeface="Tw Cen MT"/>
              </a:rPr>
              <a:t>Четвёртый уровень структуры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ru-RU">
                <a:solidFill>
                  <a:srgbClr val="000000"/>
                </a:solidFill>
                <a:latin typeface="Tw Cen MT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>
                <a:solidFill>
                  <a:srgbClr val="000000"/>
                </a:solidFill>
                <a:latin typeface="Tw Cen MT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>
                <a:solidFill>
                  <a:srgbClr val="000000"/>
                </a:solidFill>
                <a:latin typeface="Tw Cen MT"/>
              </a:rPr>
              <a:t>Седьмой уровень структуры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ru-RU">
                <a:solidFill>
                  <a:srgbClr val="000000"/>
                </a:solidFill>
                <a:latin typeface="Tw Cen MT"/>
              </a:rPr>
              <a:t>Восьмой уровень структуры</a:t>
            </a:r>
            <a:endParaRPr/>
          </a:p>
          <a:p>
            <a:r>
              <a:rPr lang="ru-RU">
                <a:solidFill>
                  <a:srgbClr val="000000"/>
                </a:solidFill>
                <a:latin typeface="Tw Cen MT"/>
              </a:rPr>
              <a:t>Девятый уровень структурыОбразец текста</a:t>
            </a:r>
            <a:endParaRPr/>
          </a:p>
          <a:p>
            <a:r>
              <a:rPr lang="ru-RU">
                <a:solidFill>
                  <a:srgbClr val="000000"/>
                </a:solidFill>
                <a:latin typeface="Tw Cen MT"/>
              </a:rPr>
              <a:t>Второй уровень</a:t>
            </a:r>
            <a:endParaRPr/>
          </a:p>
          <a:p>
            <a:r>
              <a:rPr lang="ru-RU">
                <a:solidFill>
                  <a:srgbClr val="000000"/>
                </a:solidFill>
                <a:latin typeface="Tw Cen MT"/>
              </a:rPr>
              <a:t>Третий уровень</a:t>
            </a:r>
            <a:endParaRPr/>
          </a:p>
          <a:p>
            <a:r>
              <a:rPr lang="ru-RU">
                <a:solidFill>
                  <a:srgbClr val="000000"/>
                </a:solidFill>
                <a:latin typeface="Tw Cen MT"/>
              </a:rPr>
              <a:t>Четвертый уровень</a:t>
            </a:r>
            <a:endParaRPr/>
          </a:p>
          <a:p>
            <a:r>
              <a:rPr lang="ru-RU">
                <a:solidFill>
                  <a:srgbClr val="000000"/>
                </a:solidFill>
                <a:latin typeface="Tw Cen MT"/>
              </a:rPr>
              <a:t>Пятый уровень</a:t>
            </a:r>
            <a:endParaRPr/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844880" y="1589400"/>
            <a:ext cx="3885840" cy="4571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ru-RU" sz="1400">
                <a:solidFill>
                  <a:srgbClr val="775f55"/>
                </a:solidFill>
                <a:latin typeface="Tw Cen MT"/>
              </a:rPr>
              <a:t>Для правки структуры щелкните мышью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ru-RU" sz="1400">
                <a:solidFill>
                  <a:srgbClr val="775f55"/>
                </a:solidFill>
                <a:latin typeface="Tw Cen MT"/>
              </a:rPr>
              <a:t>Второй уровень структуры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ru-RU" sz="1400">
                <a:solidFill>
                  <a:srgbClr val="775f55"/>
                </a:solidFill>
                <a:latin typeface="Tw Cen MT"/>
              </a:rPr>
              <a:t>Третий уровень структуры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ru-RU" sz="1400">
                <a:solidFill>
                  <a:srgbClr val="775f55"/>
                </a:solidFill>
                <a:latin typeface="Tw Cen MT"/>
              </a:rPr>
              <a:t>Четвёртый уровень структуры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ru-RU" sz="1400">
                <a:solidFill>
                  <a:srgbClr val="775f55"/>
                </a:solidFill>
                <a:latin typeface="Tw Cen MT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1400">
                <a:solidFill>
                  <a:srgbClr val="775f55"/>
                </a:solidFill>
                <a:latin typeface="Tw Cen MT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1400">
                <a:solidFill>
                  <a:srgbClr val="775f55"/>
                </a:solidFill>
                <a:latin typeface="Tw Cen MT"/>
              </a:rPr>
              <a:t>Седьмой уровень структуры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ru-RU" sz="1400">
                <a:solidFill>
                  <a:srgbClr val="775f55"/>
                </a:solidFill>
                <a:latin typeface="Tw Cen MT"/>
              </a:rPr>
              <a:t>Восьмой уровень структуры</a:t>
            </a:r>
            <a:endParaRPr/>
          </a:p>
          <a:p>
            <a:r>
              <a:rPr lang="ru-RU" sz="1400">
                <a:solidFill>
                  <a:srgbClr val="775f55"/>
                </a:solidFill>
                <a:latin typeface="Tw Cen MT"/>
              </a:rPr>
              <a:t>Девятый уровень структурыОбразец текста</a:t>
            </a:r>
            <a:endParaRPr/>
          </a:p>
          <a:p>
            <a:r>
              <a:rPr lang="ru-RU">
                <a:solidFill>
                  <a:srgbClr val="000000"/>
                </a:solidFill>
                <a:latin typeface="Tw Cen MT"/>
              </a:rPr>
              <a:t>Второй уровень</a:t>
            </a:r>
            <a:endParaRPr/>
          </a:p>
          <a:p>
            <a:r>
              <a:rPr lang="ru-RU">
                <a:solidFill>
                  <a:srgbClr val="000000"/>
                </a:solidFill>
                <a:latin typeface="Tw Cen MT"/>
              </a:rPr>
              <a:t>Третий уровень</a:t>
            </a:r>
            <a:endParaRPr/>
          </a:p>
          <a:p>
            <a:r>
              <a:rPr lang="ru-RU">
                <a:solidFill>
                  <a:srgbClr val="000000"/>
                </a:solidFill>
                <a:latin typeface="Tw Cen MT"/>
              </a:rPr>
              <a:t>Четвертый уровень</a:t>
            </a:r>
            <a:endParaRPr/>
          </a:p>
          <a:p>
            <a:r>
              <a:rPr lang="ru-RU">
                <a:solidFill>
                  <a:srgbClr val="000000"/>
                </a:solidFill>
                <a:latin typeface="Tw Cen MT"/>
              </a:rPr>
              <a:t>Пятый уровень</a:t>
            </a:r>
            <a:endParaRPr/>
          </a:p>
        </p:txBody>
      </p:sp>
      <p:sp>
        <p:nvSpPr>
          <p:cNvPr id="89" name="PlaceHolder 7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ru-RU">
                <a:solidFill>
                  <a:srgbClr val="000000"/>
                </a:solidFill>
                <a:latin typeface="Tw Cen MT"/>
              </a:rPr>
              <a:t>12.1.15</a:t>
            </a:r>
            <a:endParaRPr/>
          </a:p>
        </p:txBody>
      </p:sp>
      <p:sp>
        <p:nvSpPr>
          <p:cNvPr id="90" name="PlaceHolder 8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611141E1-A161-4191-91B1-B1A191018171}" type="slidenum">
              <a:rPr lang="ru-RU">
                <a:solidFill>
                  <a:srgbClr val="000000"/>
                </a:solidFill>
                <a:latin typeface="Tw Cen MT"/>
              </a:rPr>
              <a:t>&lt;номер&gt;</a:t>
            </a:fld>
            <a:endParaRPr/>
          </a:p>
        </p:txBody>
      </p:sp>
      <p:sp>
        <p:nvSpPr>
          <p:cNvPr id="91" name="PlaceHolder 9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287280" y="1584000"/>
            <a:ext cx="8784720" cy="2808000"/>
          </a:xfrm>
          <a:prstGeom prst="rect">
            <a:avLst/>
          </a:prstGeom>
        </p:spPr>
        <p:txBody>
          <a:bodyPr anchor="b" bIns="45000" lIns="90000" rIns="90000" tIns="45000"/>
          <a:p>
            <a:pPr algn="ctr"/>
            <a:r>
              <a:rPr lang="ru-RU" sz="4000">
                <a:solidFill>
                  <a:srgbClr val="775f55"/>
                </a:solidFill>
                <a:latin typeface="Tw Cen MT"/>
              </a:rPr>
              <a:t>Разработка Автоматической системы учёта договоров в ОАО «Российские</a:t>
            </a:r>
            <a:r>
              <a:rPr lang="ru-RU" sz="4000">
                <a:solidFill>
                  <a:srgbClr val="775f55"/>
                </a:solidFill>
                <a:latin typeface="Tw Cen MT"/>
              </a:rPr>
              <a:t>
</a:t>
            </a:r>
            <a:r>
              <a:rPr lang="ru-RU" sz="4000">
                <a:solidFill>
                  <a:srgbClr val="775f55"/>
                </a:solidFill>
                <a:latin typeface="Tw Cen MT"/>
              </a:rPr>
              <a:t>Космические Системы»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395640" y="4653000"/>
            <a:ext cx="6400440" cy="122364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ru-RU" sz="2600">
                <a:solidFill>
                  <a:srgbClr val="ffffff"/>
                </a:solidFill>
                <a:latin typeface="Tw Cen MT"/>
              </a:rPr>
              <a:t>Студент: Прокофьев С.В.</a:t>
            </a:r>
            <a:endParaRPr/>
          </a:p>
          <a:p>
            <a:r>
              <a:rPr lang="ru-RU" sz="2600">
                <a:solidFill>
                  <a:srgbClr val="ffffff"/>
                </a:solidFill>
                <a:latin typeface="Tw Cen MT"/>
              </a:rPr>
              <a:t>Руководитель: Куприянов Д.Ю.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ru-RU" sz="4400">
                <a:solidFill>
                  <a:srgbClr val="775f55"/>
                </a:solidFill>
                <a:latin typeface="Tw Cen MT"/>
              </a:rPr>
              <a:t>Постановка задачи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ru-RU" sz="2900">
                <a:solidFill>
                  <a:srgbClr val="000000"/>
                </a:solidFill>
                <a:latin typeface="Tw Cen MT"/>
              </a:rPr>
              <a:t>В данном дипломном проекте нужно</a:t>
            </a:r>
            <a:endParaRPr/>
          </a:p>
          <a:p>
            <a:r>
              <a:rPr lang="ru-RU" sz="2900">
                <a:solidFill>
                  <a:srgbClr val="000000"/>
                </a:solidFill>
                <a:latin typeface="Tw Cen MT"/>
              </a:rPr>
              <a:t>разработать систему автоматизации</a:t>
            </a:r>
            <a:endParaRPr/>
          </a:p>
          <a:p>
            <a:r>
              <a:rPr lang="ru-RU" sz="2900">
                <a:solidFill>
                  <a:srgbClr val="000000"/>
                </a:solidFill>
                <a:latin typeface="Tw Cen MT"/>
              </a:rPr>
              <a:t>документооборота, упрощающую подачу,</a:t>
            </a:r>
            <a:endParaRPr/>
          </a:p>
          <a:p>
            <a:r>
              <a:rPr lang="ru-RU" sz="2900">
                <a:solidFill>
                  <a:srgbClr val="000000"/>
                </a:solidFill>
                <a:latin typeface="Tw Cen MT"/>
              </a:rPr>
              <a:t>обработку, поиск документов и наблюдение</a:t>
            </a:r>
            <a:endParaRPr/>
          </a:p>
          <a:p>
            <a:r>
              <a:rPr lang="ru-RU" sz="2900">
                <a:solidFill>
                  <a:srgbClr val="000000"/>
                </a:solidFill>
                <a:latin typeface="Tw Cen MT"/>
              </a:rPr>
              <a:t>за их выполнением.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ru-RU" sz="4400">
                <a:solidFill>
                  <a:srgbClr val="775f55"/>
                </a:solidFill>
                <a:latin typeface="Tw Cen MT"/>
              </a:rPr>
              <a:t>Выбор архитектуры</a:t>
            </a:r>
            <a:r>
              <a:rPr lang="ru-RU" sz="4400">
                <a:solidFill>
                  <a:srgbClr val="775f55"/>
                </a:solidFill>
                <a:latin typeface="Tw Cen MT"/>
              </a:rPr>
              <a:t>
</a:t>
            </a:r>
            <a:r>
              <a:rPr lang="ru-RU" sz="4400">
                <a:solidFill>
                  <a:srgbClr val="775f55"/>
                </a:solidFill>
                <a:latin typeface="Tw Cen MT"/>
              </a:rPr>
              <a:t>разрабатываемой системы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60000"/>
              <a:buFont charset="2" typeface="Wingdings"/>
              <a:buChar char=""/>
            </a:pPr>
            <a:r>
              <a:rPr lang="ru-RU" sz="2900">
                <a:solidFill>
                  <a:srgbClr val="000000"/>
                </a:solidFill>
                <a:latin typeface="Tw Cen MT"/>
              </a:rPr>
              <a:t>Среда разработки приложений: </a:t>
            </a:r>
            <a:endParaRPr/>
          </a:p>
          <a:p>
            <a:pPr lvl="1">
              <a:buSzPct val="70000"/>
              <a:buFont charset="2" typeface="Wingdings 2"/>
              <a:buChar char=""/>
            </a:pPr>
            <a:r>
              <a:rPr lang="ru-RU" sz="2600">
                <a:solidFill>
                  <a:srgbClr val="000000"/>
                </a:solidFill>
                <a:latin typeface="Tw Cen MT"/>
              </a:rPr>
              <a:t>Microsoft Visual Studio 2012</a:t>
            </a:r>
            <a:endParaRPr/>
          </a:p>
          <a:p>
            <a:pPr>
              <a:buSzPct val="60000"/>
              <a:buFont charset="2" typeface="Wingdings"/>
              <a:buChar char=""/>
            </a:pPr>
            <a:r>
              <a:rPr lang="ru-RU" sz="2900">
                <a:solidFill>
                  <a:srgbClr val="000000"/>
                </a:solidFill>
                <a:latin typeface="Tw Cen MT"/>
              </a:rPr>
              <a:t>Язык программирования:</a:t>
            </a:r>
            <a:endParaRPr/>
          </a:p>
          <a:p>
            <a:pPr lvl="1">
              <a:buSzPct val="70000"/>
              <a:buFont charset="2" typeface="Wingdings 2"/>
              <a:buChar char=""/>
            </a:pPr>
            <a:r>
              <a:rPr lang="ru-RU" sz="2600">
                <a:solidFill>
                  <a:srgbClr val="000000"/>
                </a:solidFill>
                <a:latin typeface="Tw Cen MT"/>
              </a:rPr>
              <a:t>C#</a:t>
            </a:r>
            <a:endParaRPr/>
          </a:p>
          <a:p>
            <a:pPr>
              <a:buSzPct val="60000"/>
              <a:buFont charset="2" typeface="Wingdings"/>
              <a:buChar char=""/>
            </a:pPr>
            <a:r>
              <a:rPr lang="ru-RU" sz="2900">
                <a:solidFill>
                  <a:srgbClr val="000000"/>
                </a:solidFill>
                <a:latin typeface="Tw Cen MT"/>
              </a:rPr>
              <a:t>СУБД: </a:t>
            </a:r>
            <a:endParaRPr/>
          </a:p>
          <a:p>
            <a:pPr lvl="1">
              <a:buSzPct val="70000"/>
              <a:buFont charset="2" typeface="Wingdings 2"/>
              <a:buChar char=""/>
            </a:pPr>
            <a:r>
              <a:rPr lang="ru-RU" sz="2600">
                <a:solidFill>
                  <a:srgbClr val="000000"/>
                </a:solidFill>
                <a:latin typeface="Tw Cen MT"/>
              </a:rPr>
              <a:t>Microsoft SQL Server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ru-RU" sz="4400">
                <a:solidFill>
                  <a:srgbClr val="775f55"/>
                </a:solidFill>
                <a:latin typeface="Tw Cen MT"/>
              </a:rPr>
              <a:t>Диаграмма классов системы</a:t>
            </a:r>
            <a:endParaRPr/>
          </a:p>
        </p:txBody>
      </p:sp>
      <p:pic>
        <p:nvPicPr>
          <p:cNvPr descr="" id="13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50120" y="1584000"/>
            <a:ext cx="7085880" cy="504000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ru-RU" sz="4400">
                <a:solidFill>
                  <a:srgbClr val="775f55"/>
                </a:solidFill>
                <a:latin typeface="Tw Cen MT"/>
              </a:rPr>
              <a:t>ERWIN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60000"/>
              <a:buFont charset="2" typeface="Wingdings"/>
              <a:buChar char=""/>
            </a:pPr>
            <a:r>
              <a:rPr lang="ru-RU" sz="2900">
                <a:solidFill>
                  <a:srgbClr val="000000"/>
                </a:solidFill>
                <a:latin typeface="Tw Cen MT"/>
              </a:rPr>
              <a:t>Для построения диаграммы классов и создание таблиц базы данных, был использован набор инструментов и методов программной инженерии для проектирования и документирования баз данных, которое позволяет создавать, документировать и сопровождать базы данных, хранилища и витрины данных.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ru-RU" sz="4400">
                <a:solidFill>
                  <a:srgbClr val="775f55"/>
                </a:solidFill>
                <a:latin typeface="Tw Cen MT"/>
              </a:rPr>
              <a:t>Диаграмма средствами ERWIN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ru-RU" sz="4400">
                <a:solidFill>
                  <a:srgbClr val="775f55"/>
                </a:solidFill>
                <a:latin typeface="Tw Cen MT"/>
              </a:rPr>
              <a:t>Основное окно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4844880" y="1589400"/>
            <a:ext cx="3885840" cy="457164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ru-RU" sz="1400">
                <a:solidFill>
                  <a:srgbClr val="775f55"/>
                </a:solidFill>
                <a:latin typeface="Tw Cen MT"/>
              </a:rPr>
              <a:t>При запуске программы открывается основное окно и запускается сервер</a:t>
            </a:r>
            <a:endParaRPr/>
          </a:p>
          <a:p>
            <a:r>
              <a:rPr lang="ru-RU" sz="1400">
                <a:solidFill>
                  <a:srgbClr val="775f55"/>
                </a:solidFill>
                <a:latin typeface="Tw Cen MT"/>
              </a:rPr>
              <a:t>В нижний список загружаются номера всех документов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ru-RU" sz="4400">
                <a:solidFill>
                  <a:srgbClr val="775f55"/>
                </a:solidFill>
                <a:latin typeface="Tw Cen MT"/>
              </a:rPr>
              <a:t>Окно нового договора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4844880" y="1589400"/>
            <a:ext cx="3885840" cy="493524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ru-RU" sz="1400">
                <a:solidFill>
                  <a:srgbClr val="775f55"/>
                </a:solidFill>
                <a:latin typeface="Tw Cen MT"/>
              </a:rPr>
              <a:t>Окно вызывается нажатием кнопки «Новый договор»</a:t>
            </a:r>
            <a:endParaRPr/>
          </a:p>
          <a:p>
            <a:r>
              <a:rPr lang="ru-RU" sz="1400">
                <a:solidFill>
                  <a:srgbClr val="775f55"/>
                </a:solidFill>
                <a:latin typeface="Tw Cen MT"/>
              </a:rPr>
              <a:t>В поле «Генеральный Заказчик» подгружаются все заказчики</a:t>
            </a:r>
            <a:endParaRPr/>
          </a:p>
          <a:p>
            <a:r>
              <a:rPr lang="ru-RU" sz="1400">
                <a:solidFill>
                  <a:srgbClr val="775f55"/>
                </a:solidFill>
                <a:latin typeface="Tw Cen MT"/>
              </a:rPr>
              <a:t>При нажатие кнопки «Сохранить» новый договор записывается в базу данных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ru-RU" sz="4400">
                <a:solidFill>
                  <a:srgbClr val="775f55"/>
                </a:solidFill>
                <a:latin typeface="Tw Cen MT"/>
              </a:rPr>
              <a:t>Окно редактирования договора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4844880" y="1589400"/>
            <a:ext cx="3885840" cy="486324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ru-RU" sz="1400">
                <a:solidFill>
                  <a:srgbClr val="775f55"/>
                </a:solidFill>
                <a:latin typeface="Tw Cen MT"/>
              </a:rPr>
              <a:t>Окно вызывается двойным нажатием на элемент списка основного окна</a:t>
            </a:r>
            <a:endParaRPr/>
          </a:p>
          <a:p>
            <a:r>
              <a:rPr lang="ru-RU" sz="1400">
                <a:solidFill>
                  <a:srgbClr val="775f55"/>
                </a:solidFill>
                <a:latin typeface="Tw Cen MT"/>
              </a:rPr>
              <a:t>Поле «Номер» нельзя изменить</a:t>
            </a:r>
            <a:endParaRPr/>
          </a:p>
          <a:p>
            <a:r>
              <a:rPr lang="ru-RU" sz="1400">
                <a:solidFill>
                  <a:srgbClr val="775f55"/>
                </a:solidFill>
                <a:latin typeface="Tw Cen MT"/>
              </a:rPr>
              <a:t>При нажатии «Сохранить» данные в БД обновляются</a:t>
            </a:r>
            <a:endParaRPr/>
          </a:p>
          <a:p>
            <a:r>
              <a:rPr lang="ru-RU" sz="1400">
                <a:solidFill>
                  <a:srgbClr val="775f55"/>
                </a:solidFill>
                <a:latin typeface="Tw Cen MT"/>
              </a:rPr>
              <a:t>При нажатии «Удалить» данные удаляются из БД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