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321" r:id="rId3"/>
    <p:sldId id="327" r:id="rId4"/>
    <p:sldId id="322" r:id="rId5"/>
    <p:sldId id="271" r:id="rId6"/>
    <p:sldId id="272" r:id="rId7"/>
    <p:sldId id="273" r:id="rId8"/>
    <p:sldId id="324" r:id="rId9"/>
    <p:sldId id="325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5" r:id="rId19"/>
    <p:sldId id="287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9" r:id="rId29"/>
    <p:sldId id="300" r:id="rId30"/>
    <p:sldId id="326" r:id="rId31"/>
    <p:sldId id="302" r:id="rId32"/>
    <p:sldId id="304" r:id="rId33"/>
    <p:sldId id="305" r:id="rId34"/>
    <p:sldId id="306" r:id="rId35"/>
    <p:sldId id="308" r:id="rId36"/>
    <p:sldId id="32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E0B5D-BA29-4EF5-B7CF-BFCF5DE94789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F619E-FBE5-49B0-B4D8-1AA6694E76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93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3604e20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3604e20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3604e20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3604e20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3604e20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3604e20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a8e5433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a8e5433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a8e5433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a8e5433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a8e5433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a8e5433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a8e54339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a8e54339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a8e54339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a8e54339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a8e54339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a8e54339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a8e54339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a8e543391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10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a8e54339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a8e54339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Обратить внимание на запись ==, !=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9f173de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9f173de8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ca8e54339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ca8e54339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a8e54339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ca8e543391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a8e54339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a8e54339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a8e54339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a8e54339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a8e543391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ca8e543391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a8e54339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a8e54339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99f173de8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99f173de8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173de8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173de8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54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99f173de8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99f173de8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696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9f173de8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9f173de8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99f173de8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99f173de8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9f173de8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9f173de8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ca8e54339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ca8e54339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5459f9e6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5459f9e6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8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0ea8cc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0ea8cc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81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a8e5433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a8e5433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8e5433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8e5433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f173de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f173de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f173de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f173de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57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99f173de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99f173de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4D96-00B0-40FF-9878-9D24C86A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D648-1A7A-4E94-A15E-BF44F4D04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9C76-F7A9-4236-A4C2-26FDF9C4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E0A0-2D42-4C5F-9D2E-CA052AAE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09ED5-FC87-469D-A824-2B9A4E42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24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8CCD-E3C2-49B1-850E-EECAF920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8D43C-EE08-4198-841A-AC375374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5357-BA4E-4758-A061-E3C5336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E86CC-B04F-41F3-818A-44BC02B2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05C4-83A1-4948-AB79-FF9CF397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1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BA9D0-29C2-4A24-83F4-1731FA57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ED8A4-371E-48E3-A4A6-444D4349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99F7-0B8E-4F7F-9DEB-88B4B43B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30CF8-D5BE-4B7C-BB9F-69056450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19F83-690D-4C14-A4E5-F166F47B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30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072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25C7-ACFE-4E51-92FC-E65C611C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A7CB-744D-4678-86BB-31E24743D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6DF94-63AE-4130-80CA-AA8B8AE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9B88-A93C-4166-A4A0-BE611C12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9ABF-D129-4661-A216-80091CB2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58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9280-5F5D-42E8-A4C2-1D190CBC1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41F0-A440-4448-A806-9191CE899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3522-95F6-4BD4-814A-57E15FD7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5386A-877D-4BE9-A597-44CC5F61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A502-7B26-4497-8A15-EBFABF0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40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8E0C-6E97-44B1-82AE-E2D88A9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5631-DDA4-4534-B350-E6135FC58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00472-FF06-4705-A5CA-009C96C0B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18E0-07CB-4856-B84C-0D6C762E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5AB94-5A93-4D1C-B17B-0BFB3C45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25ADA-48CA-4333-AD91-3E774DBA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25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B8D0-E7D2-41AF-8F3F-ADD11C24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E6208-B84B-4034-93B4-50F61A8F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207B7-FB87-49FC-8195-0AFA30BB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EE430-0CC3-4A23-B9C0-7D513130B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6E231-4EFC-49AF-85BC-571FACEAC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30411-0EFF-4F21-9BF9-9C5ABCC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3519-5E10-4D19-B13C-D66A716A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03FBB-6A44-4653-A635-44FD7590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43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14D7-4561-47E8-89B7-621EBDB6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91BB0-E6F1-4CBB-9D3A-ED548B090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D859-A0E5-4CFF-9BA2-A9888478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416D8-8299-4A78-AFB5-8E182F6C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0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EA1C8-5E92-471A-9AA7-BC7DADD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46491-200C-41FB-9968-E84C2B54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FC89A-DA5A-410F-B964-F8257232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2BA2-8C84-4511-86F2-8F6AB5C0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E518-8F3F-4723-8AAB-BAD14408C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1EA30-909E-4807-9360-C8210B4E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7A8A-A476-4E48-87EE-4E3F6EC6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6A55-5ED8-47E8-9AA9-451986DE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D3C63-AA16-4B05-A08D-7C7B85D8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10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F782-12C2-4613-A30F-E173495B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DB1B8-0B6B-49A6-8CCC-127A50E363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0D8E-37DD-46D8-AD18-574215A26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D868-7A4B-4D67-9552-66732108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05355-62AB-4D7C-AFF8-48EC0C0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1BE80-731F-4196-AF08-621E7B82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9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313A2-7646-4CEA-8EFC-6B848663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7D66-6E23-4447-AB24-3568C82A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5CF24-09F2-4C5F-AD5B-952437C32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1AFC-5B0F-4D44-B5BE-4601C3BAB914}" type="datetimeFigureOut">
              <a:rPr lang="ru-RU" smtClean="0"/>
              <a:t>24.03.2022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BB3A-27D1-4CF3-AC86-47AF2C989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92D3-1277-4D10-AC0F-F22A34535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D4476-9A1C-4A8C-BAB7-F5FA68A2BA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2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basic_operators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Лекция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Язык программирования Pytho</a:t>
            </a:r>
            <a:r>
              <a:rPr lang="en-US" dirty="0"/>
              <a:t>n</a:t>
            </a:r>
            <a:r>
              <a:rPr lang="ru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Алгоритмы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4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333" b="1">
                <a:solidFill>
                  <a:srgbClr val="666666"/>
                </a:solidFill>
              </a:rPr>
              <a:t>Алгори́тм</a:t>
            </a:r>
            <a:r>
              <a:rPr lang="ru" sz="2333">
                <a:solidFill>
                  <a:srgbClr val="666666"/>
                </a:solidFill>
              </a:rPr>
              <a:t> — набор инструкций, описывающих порядок действий исполнителя для достижения некоторого результата. Независимые инструкции могут выполняться в произвольном порядке, параллельно, если это позволяют используемые исполнители.</a:t>
            </a:r>
            <a:endParaRPr sz="2333">
              <a:solidFill>
                <a:srgbClr val="666666"/>
              </a:solidFill>
            </a:endParaRPr>
          </a:p>
          <a:p>
            <a:pPr marL="0" indent="0" algn="r">
              <a:spcBef>
                <a:spcPts val="2133"/>
              </a:spcBef>
              <a:spcAft>
                <a:spcPts val="2133"/>
              </a:spcAft>
              <a:buNone/>
            </a:pPr>
            <a:r>
              <a:rPr lang="ru" sz="2333">
                <a:solidFill>
                  <a:srgbClr val="666666"/>
                </a:solidFill>
              </a:rPr>
              <a:t>(Википедия)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/>
              <a:t>Алгоритмы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367" y="1356965"/>
            <a:ext cx="4179300" cy="4896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667"/>
              <a:t>Свойства</a:t>
            </a:r>
            <a:endParaRPr/>
          </a:p>
        </p:txBody>
      </p:sp>
      <p:sp>
        <p:nvSpPr>
          <p:cNvPr id="190" name="Google Shape;190;p34"/>
          <p:cNvSpPr txBox="1">
            <a:spLocks noGrp="1"/>
          </p:cNvSpPr>
          <p:nvPr>
            <p:ph type="body" idx="1"/>
          </p:nvPr>
        </p:nvSpPr>
        <p:spPr>
          <a:xfrm>
            <a:off x="415600" y="874700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74121">
              <a:buClr>
                <a:srgbClr val="666666"/>
              </a:buClr>
              <a:buSzPts val="2000"/>
            </a:pPr>
            <a:r>
              <a:rPr lang="ru" sz="2667" b="1">
                <a:solidFill>
                  <a:srgbClr val="666666"/>
                </a:solidFill>
              </a:rPr>
              <a:t>Конечность описания</a:t>
            </a:r>
            <a:endParaRPr sz="2667">
              <a:solidFill>
                <a:srgbClr val="666666"/>
              </a:solidFill>
            </a:endParaRPr>
          </a:p>
          <a:p>
            <a:pPr indent="-474121">
              <a:buClr>
                <a:srgbClr val="666666"/>
              </a:buClr>
              <a:buSzPts val="2000"/>
            </a:pPr>
            <a:r>
              <a:rPr lang="ru" sz="2667" b="1">
                <a:solidFill>
                  <a:srgbClr val="666666"/>
                </a:solidFill>
              </a:rPr>
              <a:t>Дискретность</a:t>
            </a:r>
            <a:endParaRPr sz="2667">
              <a:solidFill>
                <a:srgbClr val="666666"/>
              </a:solidFill>
            </a:endParaRPr>
          </a:p>
          <a:p>
            <a:pPr indent="-474121">
              <a:buClr>
                <a:srgbClr val="666666"/>
              </a:buClr>
              <a:buSzPts val="2000"/>
            </a:pPr>
            <a:r>
              <a:rPr lang="ru" sz="2667" b="1">
                <a:solidFill>
                  <a:srgbClr val="666666"/>
                </a:solidFill>
              </a:rPr>
              <a:t>Направленность</a:t>
            </a:r>
            <a:endParaRPr sz="2667">
              <a:solidFill>
                <a:srgbClr val="666666"/>
              </a:solidFill>
            </a:endParaRPr>
          </a:p>
          <a:p>
            <a:pPr indent="-474121">
              <a:buClr>
                <a:srgbClr val="666666"/>
              </a:buClr>
              <a:buSzPts val="2000"/>
            </a:pPr>
            <a:r>
              <a:rPr lang="ru" sz="2667" b="1">
                <a:solidFill>
                  <a:srgbClr val="666666"/>
                </a:solidFill>
              </a:rPr>
              <a:t>Массовость</a:t>
            </a:r>
            <a:endParaRPr sz="2667">
              <a:solidFill>
                <a:srgbClr val="666666"/>
              </a:solidFill>
            </a:endParaRPr>
          </a:p>
          <a:p>
            <a:pPr indent="-474121">
              <a:buClr>
                <a:srgbClr val="666666"/>
              </a:buClr>
              <a:buSzPts val="2000"/>
            </a:pPr>
            <a:r>
              <a:rPr lang="ru" sz="2667" b="1">
                <a:solidFill>
                  <a:srgbClr val="666666"/>
                </a:solidFill>
              </a:rPr>
              <a:t>Детерминированность</a:t>
            </a:r>
            <a:r>
              <a:rPr lang="ru" sz="2667">
                <a:solidFill>
                  <a:srgbClr val="666666"/>
                </a:solidFill>
              </a:rPr>
              <a:t> </a:t>
            </a:r>
            <a:endParaRPr sz="2667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Конечность описания</a:t>
            </a:r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 b="1">
                <a:solidFill>
                  <a:srgbClr val="666666"/>
                </a:solidFill>
              </a:rPr>
              <a:t>Конечность описания</a:t>
            </a:r>
            <a:r>
              <a:rPr lang="ru">
                <a:solidFill>
                  <a:srgbClr val="666666"/>
                </a:solidFill>
              </a:rPr>
              <a:t> — любой алгоритм задается как набор инструкций конечных размеров, т. е. программа имеет конечную длину. </a:t>
            </a:r>
            <a:endParaRPr sz="3467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Дискретность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 b="1">
                <a:solidFill>
                  <a:srgbClr val="666666"/>
                </a:solidFill>
              </a:rPr>
              <a:t>Дискретность</a:t>
            </a:r>
            <a:r>
              <a:rPr lang="ru">
                <a:solidFill>
                  <a:srgbClr val="666666"/>
                </a:solidFill>
              </a:rPr>
              <a:t> — алгоритм выполняется по шагам, происходящим в дискретном времени. Шаги четко отделены друг от друга. В алгоритмах нельзя использовать аналоговые устройства и непрерывные методы.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Направленность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 b="1">
                <a:solidFill>
                  <a:srgbClr val="666666"/>
                </a:solidFill>
              </a:rPr>
              <a:t>Направленность</a:t>
            </a:r>
            <a:r>
              <a:rPr lang="ru">
                <a:solidFill>
                  <a:srgbClr val="666666"/>
                </a:solidFill>
              </a:rPr>
              <a:t> — у алгоритма есть входные и выходные данные. В алгоритме четко указывается, когда он останавливается, и что выдается на выходе после остановки.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Массовость</a:t>
            </a:r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 b="1">
                <a:solidFill>
                  <a:srgbClr val="666666"/>
                </a:solidFill>
              </a:rPr>
              <a:t>Массовость </a:t>
            </a:r>
            <a:r>
              <a:rPr lang="ru">
                <a:solidFill>
                  <a:srgbClr val="666666"/>
                </a:solidFill>
              </a:rPr>
              <a:t>— алгоритм применим к некоторому достаточно большому классу однотипных задач, т. е. входные данные выбираются из некоторого, как правило, бесконечного множества.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Детерминированность</a:t>
            </a:r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ru" b="1">
                <a:solidFill>
                  <a:srgbClr val="666666"/>
                </a:solidFill>
              </a:rPr>
              <a:t>Детерминированность</a:t>
            </a:r>
            <a:r>
              <a:rPr lang="ru">
                <a:solidFill>
                  <a:srgbClr val="666666"/>
                </a:solidFill>
              </a:rPr>
              <a:t> (или конечная недетерминированность) — вычисления продвигаются вперед детерминировано, т. е. вычислитель однозначно представляет, какие инструкции необходимо выполнить в текущий момент. Нельзя использовать случайные числа или методы. Конечная недетерминированность означает, что иногда в процессе работы алгоритма возникает несколько вариантов для дальнейшего хода вычислений, но таких вариантов лишь конечное.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Программные блоки</a:t>
            </a:r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2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-RU" dirty="0"/>
              <a:t>Куски программного кода, определяющие некоторую независимую часть логики. Обычно выделяются специализированными символами либо ключевыми словами</a:t>
            </a:r>
            <a:endParaRPr lang="ru" dirty="0"/>
          </a:p>
          <a:p>
            <a:pPr marL="0" indent="0">
              <a:spcAft>
                <a:spcPts val="2133"/>
              </a:spcAft>
              <a:buNone/>
            </a:pPr>
            <a:r>
              <a:rPr lang="ru" dirty="0"/>
              <a:t>В python программные блоки выделяются 4мя пробелами или одной табуляцией - это позволяет визуально отделять блоки и дисциплинирует программиста писать более читаемый код. </a:t>
            </a:r>
            <a:endParaRPr dirty="0"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4961" y="4293818"/>
            <a:ext cx="3695737" cy="205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489" y="3999416"/>
            <a:ext cx="2451100" cy="23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Операции сравнения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415600" y="1356968"/>
            <a:ext cx="11166000" cy="430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933" b="1">
                <a:solidFill>
                  <a:srgbClr val="434343"/>
                </a:solidFill>
              </a:rPr>
              <a:t>Опеция сравнения можеты быть применена только к объктам, которые можно сравнивать между собой! Кроме того объекты должны поддерживать соответствующую операцию.</a:t>
            </a:r>
            <a:endParaRPr sz="2933" b="1">
              <a:solidFill>
                <a:srgbClr val="434343"/>
              </a:solidFill>
            </a:endParaRPr>
          </a:p>
          <a:p>
            <a:endParaRPr sz="2933" b="1">
              <a:solidFill>
                <a:srgbClr val="434343"/>
              </a:solidFill>
            </a:endParaRPr>
          </a:p>
          <a:p>
            <a:r>
              <a:rPr lang="ru" sz="2933">
                <a:solidFill>
                  <a:srgbClr val="434343"/>
                </a:solidFill>
              </a:rPr>
              <a:t>Вы не можете сравнивать, к примеру, число со строкой, </a:t>
            </a:r>
            <a:r>
              <a:rPr lang="ru" sz="2933" b="1">
                <a:solidFill>
                  <a:srgbClr val="434343"/>
                </a:solidFill>
              </a:rPr>
              <a:t>НО </a:t>
            </a:r>
            <a:r>
              <a:rPr lang="ru" sz="2933">
                <a:solidFill>
                  <a:srgbClr val="434343"/>
                </a:solidFill>
              </a:rPr>
              <a:t>вы можете проверять на равенство одного объекта с другим</a:t>
            </a:r>
            <a:endParaRPr sz="2933">
              <a:solidFill>
                <a:srgbClr val="434343"/>
              </a:solidFill>
            </a:endParaRPr>
          </a:p>
          <a:p>
            <a:endParaRPr sz="2933">
              <a:solidFill>
                <a:srgbClr val="434343"/>
              </a:solidFill>
            </a:endParaRPr>
          </a:p>
          <a:p>
            <a:r>
              <a:rPr lang="ru" sz="2933">
                <a:solidFill>
                  <a:srgbClr val="434343"/>
                </a:solidFill>
              </a:rPr>
              <a:t>Результатом сравнения всегда является значение типа </a:t>
            </a:r>
            <a:r>
              <a:rPr lang="ru" sz="2933" b="1">
                <a:solidFill>
                  <a:srgbClr val="434343"/>
                </a:solidFill>
              </a:rPr>
              <a:t>bool</a:t>
            </a:r>
            <a:r>
              <a:rPr lang="ru" sz="2933">
                <a:solidFill>
                  <a:srgbClr val="434343"/>
                </a:solidFill>
              </a:rPr>
              <a:t>, то есть </a:t>
            </a:r>
            <a:r>
              <a:rPr lang="ru" sz="2933" b="1">
                <a:solidFill>
                  <a:srgbClr val="434343"/>
                </a:solidFill>
              </a:rPr>
              <a:t>True</a:t>
            </a:r>
            <a:r>
              <a:rPr lang="ru" sz="2933">
                <a:solidFill>
                  <a:srgbClr val="434343"/>
                </a:solidFill>
              </a:rPr>
              <a:t> или </a:t>
            </a:r>
            <a:r>
              <a:rPr lang="ru" sz="2933" b="1">
                <a:solidFill>
                  <a:srgbClr val="434343"/>
                </a:solidFill>
              </a:rPr>
              <a:t>False</a:t>
            </a:r>
            <a:endParaRPr sz="2933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Домашнее задание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-RU" dirty="0"/>
              <a:t>1. Установить </a:t>
            </a:r>
            <a:r>
              <a:rPr lang="en-US" dirty="0"/>
              <a:t>Python, </a:t>
            </a:r>
            <a:r>
              <a:rPr lang="ru-RU" dirty="0"/>
              <a:t>в командной строке </a:t>
            </a:r>
            <a:r>
              <a:rPr lang="en-US" dirty="0"/>
              <a:t>“import this”</a:t>
            </a:r>
            <a:r>
              <a:rPr lang="ru-RU" dirty="0"/>
              <a:t>, установить</a:t>
            </a:r>
            <a:r>
              <a:rPr lang="en-US" dirty="0"/>
              <a:t> IDE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r>
              <a:rPr lang="ru-RU" dirty="0"/>
              <a:t>2. </a:t>
            </a: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Разработайте приложение принимающее на вход два числа и выводящее сумму этих чисел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3. </a:t>
            </a:r>
            <a:r>
              <a:rPr lang="ru-RU" dirty="0"/>
              <a:t>Реализовать программу, которая спрашивает у пользователя: имя, фамилию, год рождения. После ввода всех данных программа должна выводить строку следующего вида:</a:t>
            </a:r>
          </a:p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-RU" sz="2000" dirty="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{Name} {Surname} your age is {year} year</a:t>
            </a:r>
            <a:r>
              <a:rPr lang="ru-RU" sz="2000" dirty="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lang="ru-RU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34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Операции сравнения</a:t>
            </a:r>
            <a:endParaRPr/>
          </a:p>
        </p:txBody>
      </p:sp>
      <p:sp>
        <p:nvSpPr>
          <p:cNvPr id="265" name="Google Shape;265;p45"/>
          <p:cNvSpPr txBox="1"/>
          <p:nvPr/>
        </p:nvSpPr>
        <p:spPr>
          <a:xfrm>
            <a:off x="1546400" y="6248634"/>
            <a:ext cx="86460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400" u="sng">
                <a:solidFill>
                  <a:schemeClr val="hlink"/>
                </a:solidFill>
                <a:hlinkClick r:id="rId3"/>
              </a:rPr>
              <a:t>https://www.tutorialspoint.com/python/python_basic_operators.htm</a:t>
            </a:r>
            <a:endParaRPr sz="2400"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200" y="1763367"/>
            <a:ext cx="5348411" cy="448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Логические операторы</a:t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700" y="1466851"/>
            <a:ext cx="886460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Оператор </a:t>
            </a:r>
            <a:r>
              <a:rPr lang="ru" b="1"/>
              <a:t>is</a:t>
            </a:r>
            <a:endParaRPr b="1"/>
          </a:p>
        </p:txBody>
      </p:sp>
      <p:sp>
        <p:nvSpPr>
          <p:cNvPr id="284" name="Google Shape;284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578000" cy="481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Возвращает значение </a:t>
            </a:r>
            <a:r>
              <a:rPr lang="ru" b="1"/>
              <a:t>True</a:t>
            </a:r>
            <a:r>
              <a:rPr lang="ru"/>
              <a:t>, если переменные по обе стороны от оператора указывают на один и тот же объект, и </a:t>
            </a:r>
            <a:r>
              <a:rPr lang="ru" b="1"/>
              <a:t>False</a:t>
            </a:r>
            <a:r>
              <a:rPr lang="ru"/>
              <a:t> в противном случае. </a:t>
            </a:r>
            <a:r>
              <a:rPr lang="ru" b="1"/>
              <a:t>ТО ЕСТЬ СРАВНЕНИЕ ИДЕТ НЕ ПО ЗНАЧЕНИЮ НА КОТОРЫЕ УКАЗЫВАЮТ ПЕРЕМЕННЫЕ, А ПО АДРЕСУ НА КОТОРЫЙ ССЫЛАЮТСЯ ПЕРЕМЕННЫЕ</a:t>
            </a:r>
            <a:r>
              <a:rPr lang="ru"/>
              <a:t>.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331" y="1536618"/>
            <a:ext cx="3403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Оператор </a:t>
            </a:r>
            <a:r>
              <a:rPr lang="ru" b="1"/>
              <a:t>in</a:t>
            </a:r>
            <a:endParaRPr b="1"/>
          </a:p>
        </p:txBody>
      </p:sp>
      <p:sp>
        <p:nvSpPr>
          <p:cNvPr id="291" name="Google Shape;291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9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Возвращает </a:t>
            </a:r>
            <a:r>
              <a:rPr lang="ru" b="1"/>
              <a:t>True</a:t>
            </a:r>
            <a:r>
              <a:rPr lang="ru"/>
              <a:t>, если находит переменную в указанной последовательности, и </a:t>
            </a:r>
            <a:r>
              <a:rPr lang="ru" b="1"/>
              <a:t>False</a:t>
            </a:r>
            <a:r>
              <a:rPr lang="ru"/>
              <a:t> в противном случае.</a:t>
            </a:r>
            <a:endParaRPr/>
          </a:p>
        </p:txBody>
      </p:sp>
      <p:pic>
        <p:nvPicPr>
          <p:cNvPr id="292" name="Google Shape;29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133" y="3142934"/>
            <a:ext cx="3262867" cy="302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0133" y="3343100"/>
            <a:ext cx="24130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Оператор and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141200" cy="8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expression_1 and expression_2 -&gt; True если оба выражения истинны в других случаях False</a:t>
            </a:r>
            <a:endParaRPr/>
          </a:p>
        </p:txBody>
      </p:sp>
      <p:graphicFrame>
        <p:nvGraphicFramePr>
          <p:cNvPr id="300" name="Google Shape;300;p50"/>
          <p:cNvGraphicFramePr/>
          <p:nvPr/>
        </p:nvGraphicFramePr>
        <p:xfrm>
          <a:off x="1160200" y="3260533"/>
          <a:ext cx="9651999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y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x and 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Оператор or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141200" cy="8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expression_1 or expression_2 -&gt; True если </a:t>
            </a:r>
            <a:r>
              <a:rPr lang="ru" b="1"/>
              <a:t>хотя бы одно</a:t>
            </a:r>
            <a:r>
              <a:rPr lang="ru"/>
              <a:t> выражения истинно в других случаях False</a:t>
            </a:r>
            <a:endParaRPr/>
          </a:p>
        </p:txBody>
      </p:sp>
      <p:graphicFrame>
        <p:nvGraphicFramePr>
          <p:cNvPr id="307" name="Google Shape;307;p51"/>
          <p:cNvGraphicFramePr/>
          <p:nvPr/>
        </p:nvGraphicFramePr>
        <p:xfrm>
          <a:off x="1160200" y="3260533"/>
          <a:ext cx="9651999" cy="304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y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x and y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24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Оператор not</a:t>
            </a:r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141200" cy="86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not expression_1 -&gt; True если выражение False и наооборот</a:t>
            </a:r>
            <a:endParaRPr/>
          </a:p>
        </p:txBody>
      </p:sp>
      <p:graphicFrame>
        <p:nvGraphicFramePr>
          <p:cNvPr id="314" name="Google Shape;314;p52"/>
          <p:cNvGraphicFramePr/>
          <p:nvPr/>
        </p:nvGraphicFramePr>
        <p:xfrm>
          <a:off x="1270000" y="2921000"/>
          <a:ext cx="96520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not x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False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400"/>
                        <a:t>True</a:t>
                      </a:r>
                      <a:endParaRPr sz="24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Tricks</a:t>
            </a:r>
            <a:endParaRPr/>
          </a:p>
        </p:txBody>
      </p:sp>
      <p:sp>
        <p:nvSpPr>
          <p:cNvPr id="320" name="Google Shape;320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67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Выражения можно комбинировать они могут быть очень сложными, </a:t>
            </a:r>
            <a:r>
              <a:rPr lang="ru" b="1"/>
              <a:t>НО </a:t>
            </a:r>
            <a:r>
              <a:rPr lang="ru"/>
              <a:t>будьте осторожны с этим слишком сложные выражения сложно отлаживать и поддерживать, так что лучше их разбивать на мелкие составные части.</a:t>
            </a:r>
            <a:endParaRPr/>
          </a:p>
        </p:txBody>
      </p:sp>
      <p:pic>
        <p:nvPicPr>
          <p:cNvPr id="321" name="Google Shape;32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600" y="4028034"/>
            <a:ext cx="749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Условные операторы if … else ...</a:t>
            </a:r>
            <a:endParaRPr/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339633" y="1525800"/>
            <a:ext cx="555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Синтаксис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 b="1"/>
              <a:t>if</a:t>
            </a:r>
            <a:r>
              <a:rPr lang="ru"/>
              <a:t> logic_expression: 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/>
              <a:t>	do_some_work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 b="1"/>
              <a:t>else: </a:t>
            </a:r>
            <a:r>
              <a:rPr lang="ru"/>
              <a:t># если выражение не верно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/>
              <a:t>	do_other_work</a:t>
            </a:r>
            <a:endParaRPr/>
          </a:p>
          <a:p>
            <a:pPr marL="0" indent="0">
              <a:spcBef>
                <a:spcPts val="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601" y="4601001"/>
            <a:ext cx="58039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Условные операторы (switch case - like)</a:t>
            </a:r>
            <a:endParaRPr/>
          </a:p>
        </p:txBody>
      </p:sp>
      <p:sp>
        <p:nvSpPr>
          <p:cNvPr id="347" name="Google Shape;347;p57"/>
          <p:cNvSpPr txBox="1">
            <a:spLocks noGrp="1"/>
          </p:cNvSpPr>
          <p:nvPr>
            <p:ph type="body" idx="1"/>
          </p:nvPr>
        </p:nvSpPr>
        <p:spPr>
          <a:xfrm>
            <a:off x="79167" y="1493233"/>
            <a:ext cx="4913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b="1"/>
              <a:t>Синтаксис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ru" b="1"/>
              <a:t>if</a:t>
            </a:r>
            <a:r>
              <a:rPr lang="ru"/>
              <a:t> logic_expression: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/>
              <a:t>	do_some_work</a:t>
            </a:r>
            <a:endParaRPr/>
          </a:p>
          <a:p>
            <a:pPr marL="0" indent="0">
              <a:spcBef>
                <a:spcPts val="133"/>
              </a:spcBef>
              <a:buClr>
                <a:schemeClr val="dk1"/>
              </a:buClr>
              <a:buSzPts val="1100"/>
              <a:buNone/>
            </a:pPr>
            <a:r>
              <a:rPr lang="ru" b="1"/>
              <a:t>elif </a:t>
            </a:r>
            <a:r>
              <a:rPr lang="ru"/>
              <a:t>other_logic_expression</a:t>
            </a:r>
            <a:r>
              <a:rPr lang="ru" b="1"/>
              <a:t>:</a:t>
            </a:r>
            <a:endParaRPr/>
          </a:p>
          <a:p>
            <a:pPr marL="0" indent="0">
              <a:spcBef>
                <a:spcPts val="133"/>
              </a:spcBef>
              <a:buClr>
                <a:schemeClr val="dk1"/>
              </a:buClr>
              <a:buSzPts val="1100"/>
              <a:buNone/>
            </a:pPr>
            <a:r>
              <a:rPr lang="ru"/>
              <a:t>	do_other_work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 b="1"/>
              <a:t>else:</a:t>
            </a:r>
            <a:endParaRPr b="1"/>
          </a:p>
          <a:p>
            <a:pPr marL="0" indent="609585">
              <a:spcBef>
                <a:spcPts val="133"/>
              </a:spcBef>
              <a:spcAft>
                <a:spcPts val="133"/>
              </a:spcAft>
              <a:buNone/>
            </a:pPr>
            <a:r>
              <a:rPr lang="ru"/>
              <a:t>do_smth_else</a:t>
            </a:r>
            <a:endParaRPr b="1"/>
          </a:p>
        </p:txBody>
      </p:sp>
      <p:pic>
        <p:nvPicPr>
          <p:cNvPr id="348" name="Google Shape;3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500" y="4435151"/>
            <a:ext cx="85090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dirty="0"/>
              <a:t>GitHub </a:t>
            </a:r>
            <a:r>
              <a:rPr lang="ru-RU" dirty="0"/>
              <a:t>курса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https://github.com/Daterdum/python-course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25891-5A74-4152-B66F-879CC378A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521" y="2141837"/>
            <a:ext cx="3155081" cy="39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95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Условные операторы (</a:t>
            </a:r>
            <a:r>
              <a:rPr lang="en-US" dirty="0"/>
              <a:t>match case</a:t>
            </a:r>
            <a:r>
              <a:rPr lang="ru" dirty="0"/>
              <a:t>)</a:t>
            </a:r>
            <a:endParaRPr dirty="0"/>
          </a:p>
        </p:txBody>
      </p:sp>
      <p:sp>
        <p:nvSpPr>
          <p:cNvPr id="347" name="Google Shape;347;p57"/>
          <p:cNvSpPr txBox="1">
            <a:spLocks noGrp="1"/>
          </p:cNvSpPr>
          <p:nvPr>
            <p:ph type="body" idx="1"/>
          </p:nvPr>
        </p:nvSpPr>
        <p:spPr>
          <a:xfrm>
            <a:off x="79166" y="1493233"/>
            <a:ext cx="5423709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b="1" dirty="0"/>
              <a:t>Синтаксис</a:t>
            </a:r>
            <a:endParaRPr b="1" dirty="0"/>
          </a:p>
          <a:p>
            <a:pPr marL="0" indent="0">
              <a:spcBef>
                <a:spcPts val="2133"/>
              </a:spcBef>
              <a:buNone/>
            </a:pPr>
            <a:r>
              <a:rPr lang="en-US" b="1" dirty="0"/>
              <a:t>match</a:t>
            </a:r>
            <a:r>
              <a:rPr lang="ru" dirty="0"/>
              <a:t> </a:t>
            </a:r>
            <a:r>
              <a:rPr lang="en-US" dirty="0"/>
              <a:t>variable</a:t>
            </a:r>
            <a:r>
              <a:rPr lang="ru" dirty="0"/>
              <a:t>:</a:t>
            </a:r>
            <a:endParaRPr dirty="0"/>
          </a:p>
          <a:p>
            <a:pPr marL="0" indent="0">
              <a:spcBef>
                <a:spcPts val="133"/>
              </a:spcBef>
              <a:buNone/>
            </a:pPr>
            <a:r>
              <a:rPr lang="ru" dirty="0"/>
              <a:t>	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dirty="0" err="1"/>
              <a:t>logic_expression</a:t>
            </a:r>
            <a:r>
              <a:rPr lang="en-US" dirty="0"/>
              <a:t>:</a:t>
            </a:r>
          </a:p>
          <a:p>
            <a:pPr marL="0" indent="0">
              <a:spcBef>
                <a:spcPts val="133"/>
              </a:spcBef>
              <a:buNone/>
            </a:pPr>
            <a:r>
              <a:rPr lang="en-US" dirty="0"/>
              <a:t>		</a:t>
            </a:r>
            <a:r>
              <a:rPr lang="ru" dirty="0"/>
              <a:t>do_some_work</a:t>
            </a:r>
            <a:endParaRPr dirty="0"/>
          </a:p>
          <a:p>
            <a:pPr marL="0" indent="0">
              <a:spcBef>
                <a:spcPts val="133"/>
              </a:spcBef>
              <a:buClr>
                <a:schemeClr val="dk1"/>
              </a:buClr>
              <a:buSzPts val="1100"/>
              <a:buNone/>
            </a:pPr>
            <a:r>
              <a:rPr lang="en-US" b="1" dirty="0"/>
              <a:t>	case</a:t>
            </a:r>
            <a:r>
              <a:rPr lang="en-US" dirty="0"/>
              <a:t> </a:t>
            </a:r>
            <a:r>
              <a:rPr lang="ru" dirty="0"/>
              <a:t>other_logic_expression</a:t>
            </a:r>
            <a:r>
              <a:rPr lang="ru" b="1" dirty="0"/>
              <a:t>:</a:t>
            </a:r>
            <a:endParaRPr dirty="0"/>
          </a:p>
          <a:p>
            <a:pPr marL="0" indent="0">
              <a:spcBef>
                <a:spcPts val="133"/>
              </a:spcBef>
              <a:buClr>
                <a:schemeClr val="dk1"/>
              </a:buClr>
              <a:buSzPts val="1100"/>
              <a:buNone/>
            </a:pPr>
            <a:r>
              <a:rPr lang="ru" dirty="0"/>
              <a:t>	</a:t>
            </a:r>
            <a:r>
              <a:rPr lang="en-US" dirty="0"/>
              <a:t>	</a:t>
            </a:r>
            <a:r>
              <a:rPr lang="ru" dirty="0"/>
              <a:t>do_other_work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2EF75-62EB-4F82-857A-1B08545B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70" y="3770833"/>
            <a:ext cx="34194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91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Циклы</a:t>
            </a:r>
            <a:endParaRPr/>
          </a:p>
        </p:txBody>
      </p:sp>
      <p:sp>
        <p:nvSpPr>
          <p:cNvPr id="360" name="Google Shape;360;p59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6117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sz="2533" b="1">
                <a:solidFill>
                  <a:srgbClr val="666666"/>
                </a:solidFill>
              </a:rPr>
              <a:t>Цикл</a:t>
            </a:r>
            <a:r>
              <a:rPr lang="ru" sz="2533">
                <a:solidFill>
                  <a:srgbClr val="666666"/>
                </a:solidFill>
              </a:rPr>
              <a:t> — разновидность управляющей конструкции в</a:t>
            </a:r>
            <a:r>
              <a:rPr lang="ru" sz="2533">
                <a:solidFill>
                  <a:srgbClr val="66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sz="2533">
                <a:solidFill>
                  <a:srgbClr val="666666"/>
                </a:solidFill>
              </a:rPr>
              <a:t>высокоуровневых языках программирования, предназначенная для организации многократного исполнения набора инструкций.</a:t>
            </a:r>
            <a:endParaRPr sz="2533">
              <a:solidFill>
                <a:srgbClr val="666666"/>
              </a:solidFill>
            </a:endParaRPr>
          </a:p>
        </p:txBody>
      </p:sp>
      <p:pic>
        <p:nvPicPr>
          <p:cNvPr id="361" name="Google Shape;36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8367" y="1181467"/>
            <a:ext cx="1926567" cy="537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while</a:t>
            </a:r>
            <a:endParaRPr/>
          </a:p>
        </p:txBody>
      </p:sp>
      <p:sp>
        <p:nvSpPr>
          <p:cNvPr id="373" name="Google Shape;373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7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b="1"/>
              <a:t>Синтаксис</a:t>
            </a:r>
            <a:endParaRPr b="1"/>
          </a:p>
          <a:p>
            <a:pPr marL="0" indent="0">
              <a:spcBef>
                <a:spcPts val="2133"/>
              </a:spcBef>
              <a:buNone/>
            </a:pPr>
            <a:r>
              <a:rPr lang="ru" b="1"/>
              <a:t>while </a:t>
            </a:r>
            <a:r>
              <a:rPr lang="ru"/>
              <a:t>&lt;logiс_expression&gt;:</a:t>
            </a:r>
            <a:endParaRPr/>
          </a:p>
          <a:p>
            <a:pPr marL="0" indent="0">
              <a:spcBef>
                <a:spcPts val="133"/>
              </a:spcBef>
              <a:buNone/>
            </a:pPr>
            <a:r>
              <a:rPr lang="ru"/>
              <a:t>	do_smth</a:t>
            </a:r>
            <a:endParaRPr/>
          </a:p>
          <a:p>
            <a:pPr marL="0" indent="0">
              <a:spcBef>
                <a:spcPts val="133"/>
              </a:spcBef>
              <a:buNone/>
            </a:pPr>
            <a:endParaRPr/>
          </a:p>
          <a:p>
            <a:pPr marL="0" indent="0">
              <a:spcBef>
                <a:spcPts val="133"/>
              </a:spcBef>
              <a:spcAft>
                <a:spcPts val="133"/>
              </a:spcAft>
              <a:buNone/>
            </a:pPr>
            <a:r>
              <a:rPr lang="ru" b="1"/>
              <a:t>ATTENTION! </a:t>
            </a:r>
            <a:r>
              <a:rPr lang="ru"/>
              <a:t>Логика определяющая работу цикла определяется в новом программном блоке - еще называется </a:t>
            </a:r>
            <a:r>
              <a:rPr lang="ru" b="1"/>
              <a:t>телом цикла</a:t>
            </a:r>
            <a:endParaRPr b="1"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400" y="2986801"/>
            <a:ext cx="3670000" cy="18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for</a:t>
            </a:r>
            <a:endParaRPr/>
          </a:p>
        </p:txBody>
      </p:sp>
      <p:sp>
        <p:nvSpPr>
          <p:cNvPr id="380" name="Google Shape;380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446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Синтаксис</a:t>
            </a:r>
            <a:endParaRPr/>
          </a:p>
          <a:p>
            <a:pPr marL="0" indent="0">
              <a:spcBef>
                <a:spcPts val="2133"/>
              </a:spcBef>
              <a:buNone/>
            </a:pPr>
            <a:r>
              <a:rPr lang="ru" b="1"/>
              <a:t>for</a:t>
            </a:r>
            <a:r>
              <a:rPr lang="ru"/>
              <a:t> &lt;var&gt; </a:t>
            </a:r>
            <a:r>
              <a:rPr lang="ru" b="1"/>
              <a:t>in</a:t>
            </a:r>
            <a:r>
              <a:rPr lang="ru"/>
              <a:t> &lt;collection&gt;:</a:t>
            </a:r>
            <a:endParaRPr/>
          </a:p>
          <a:p>
            <a:pPr marL="0" indent="0">
              <a:spcBef>
                <a:spcPts val="133"/>
              </a:spcBef>
              <a:spcAft>
                <a:spcPts val="133"/>
              </a:spcAft>
              <a:buNone/>
            </a:pPr>
            <a:r>
              <a:rPr lang="ru"/>
              <a:t>	do_some_work</a:t>
            </a:r>
            <a:endParaRPr/>
          </a:p>
        </p:txBody>
      </p:sp>
      <p:pic>
        <p:nvPicPr>
          <p:cNvPr id="381" name="Google Shape;3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567" y="2912534"/>
            <a:ext cx="5790333" cy="230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while/for … else</a:t>
            </a:r>
            <a:endParaRPr/>
          </a:p>
        </p:txBody>
      </p:sp>
      <p:sp>
        <p:nvSpPr>
          <p:cNvPr id="387" name="Google Shape;387;p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494400" cy="23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/>
              <a:t>Если дополнительно нужно обработать ситуацию запланированного завершения цикла, то можно использовать конструкцию.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/>
          </a:p>
        </p:txBody>
      </p:sp>
      <p:pic>
        <p:nvPicPr>
          <p:cNvPr id="388" name="Google Shape;38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367" y="3822000"/>
            <a:ext cx="121920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7767" y="4088700"/>
            <a:ext cx="3581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0067" y="1536634"/>
            <a:ext cx="3695700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Ключевое слово </a:t>
            </a:r>
            <a:r>
              <a:rPr lang="ru" b="1"/>
              <a:t>continue</a:t>
            </a:r>
            <a:endParaRPr b="1"/>
          </a:p>
        </p:txBody>
      </p:sp>
      <p:sp>
        <p:nvSpPr>
          <p:cNvPr id="404" name="Google Shape;404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4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/>
              <a:t>В ситуациях, когда вы предполагаете, что в каком-то месте тела цикла нужно прервать итерацию и начать следующую нужно использовать ключевое слово </a:t>
            </a:r>
            <a:r>
              <a:rPr lang="ru" b="1"/>
              <a:t>continue</a:t>
            </a:r>
            <a:r>
              <a:rPr lang="ru"/>
              <a:t>. Работает и для for и для while</a:t>
            </a:r>
            <a:endParaRPr/>
          </a:p>
        </p:txBody>
      </p:sp>
      <p:pic>
        <p:nvPicPr>
          <p:cNvPr id="405" name="Google Shape;4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367" y="3490667"/>
            <a:ext cx="42545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Домашнее задание</a:t>
            </a:r>
            <a:endParaRPr dirty="0"/>
          </a:p>
        </p:txBody>
      </p:sp>
      <p:sp>
        <p:nvSpPr>
          <p:cNvPr id="474" name="Google Shape;474;p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Выведите последовательность чисел от 112..133 в обратном порядке различными типами цикла (while и for)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Выведите все простые числа для заданного интервала</a:t>
            </a:r>
            <a:r>
              <a:rPr lang="en-US" dirty="0"/>
              <a:t> (hw_2.py)</a:t>
            </a:r>
          </a:p>
          <a:p>
            <a:pPr marL="0" indent="0">
              <a:buNone/>
            </a:pP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3. На входе подается последовательность из десяти чисел, выведите максимально возможную сумму трех чисел из этой последовательности (</a:t>
            </a:r>
            <a:r>
              <a:rPr lang="en-US" dirty="0">
                <a:solidFill>
                  <a:srgbClr val="24292F"/>
                </a:solidFill>
                <a:highlight>
                  <a:srgbClr val="FFFFFF"/>
                </a:highlight>
              </a:rPr>
              <a:t>hw_3.py</a:t>
            </a: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rgbClr val="24292F"/>
                </a:solidFill>
                <a:highlight>
                  <a:srgbClr val="FFFFFF"/>
                </a:highlight>
              </a:rPr>
              <a:t>4.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77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План занятия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-RU" dirty="0"/>
              <a:t>Как написать и запустить программу</a:t>
            </a:r>
          </a:p>
          <a:p>
            <a:r>
              <a:rPr lang="ru-RU" dirty="0"/>
              <a:t>Виртуальное окружение</a:t>
            </a:r>
          </a:p>
          <a:p>
            <a:r>
              <a:rPr lang="ru-RU" dirty="0"/>
              <a:t>Алгоритмы</a:t>
            </a:r>
          </a:p>
          <a:p>
            <a:r>
              <a:rPr lang="ru-RU" dirty="0"/>
              <a:t>Программные блоки</a:t>
            </a:r>
          </a:p>
          <a:p>
            <a:r>
              <a:rPr lang="ru-RU" dirty="0"/>
              <a:t>Логические операторы</a:t>
            </a:r>
            <a:endParaRPr lang="en-US" dirty="0"/>
          </a:p>
          <a:p>
            <a:r>
              <a:rPr lang="ru-RU" dirty="0"/>
              <a:t>Условные операторы</a:t>
            </a:r>
          </a:p>
          <a:p>
            <a:r>
              <a:rPr lang="ru-RU" dirty="0"/>
              <a:t>Циклы</a:t>
            </a:r>
          </a:p>
          <a:p>
            <a:r>
              <a:rPr lang="ru-RU" dirty="0"/>
              <a:t>ДЗ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68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Что такое программа?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dirty="0"/>
              <a:t>Комбинация компьютерных инструкций и данных, позволяющая аппаратному обеспечению вычислительной системы выполнять вычисления или функции управления (стандарт ISO/IEC/IEEE 24765:2010).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Что такое программа (в терминах Python)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dirty="0"/>
              <a:t>Набор исходного папок/файлов (пакетов/модулей) с исходным кодом. Каждый модуль содержит набор команд для интерпретатора выполнение которых начинается с точки входа, обычно мы явно указываем интерпретатору какой модуль(файл) является точкой входа для программы. Разберемся на примере...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/>
              <a:t>Как написать и запустить программу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02EA7-771C-46FB-BA42-5B058E19E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722" y="2524125"/>
            <a:ext cx="69246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Виртуальное окружение</a:t>
            </a:r>
            <a:endParaRPr dirty="0"/>
          </a:p>
        </p:txBody>
      </p:sp>
      <p:sp>
        <p:nvSpPr>
          <p:cNvPr id="4" name="Google Shape;156;p29">
            <a:extLst>
              <a:ext uri="{FF2B5EF4-FFF2-40B4-BE49-F238E27FC236}">
                <a16:creationId xmlns:a16="http://schemas.microsoft.com/office/drawing/2014/main" id="{0006A5A0-3663-410C-B9AD-251D61CA8C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-RU" dirty="0"/>
              <a:t>Изолированная среда для разработки приложения (Конкретная версия интерпретатора и отдельных библиотек)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ru-RU" dirty="0"/>
              <a:t>Создание и подключение виртуального окружения</a:t>
            </a:r>
          </a:p>
          <a:p>
            <a:pPr marL="0" indent="0">
              <a:spcAft>
                <a:spcPts val="2133"/>
              </a:spcAft>
              <a:buNone/>
            </a:pPr>
            <a:endParaRPr lang="ru-RU" dirty="0"/>
          </a:p>
          <a:p>
            <a:pPr marL="0" indent="0">
              <a:spcAft>
                <a:spcPts val="2133"/>
              </a:spcAft>
              <a:buNone/>
            </a:pPr>
            <a:endParaRPr lang="ru-RU" dirty="0"/>
          </a:p>
          <a:p>
            <a:pPr marL="457200" indent="-457200">
              <a:spcAft>
                <a:spcPts val="2133"/>
              </a:spcAft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1DB21-1035-4252-A53F-B4A8B28C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09" y="3130379"/>
            <a:ext cx="4808316" cy="320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5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Менеджер пакетов </a:t>
            </a:r>
            <a:r>
              <a:rPr lang="en-US" dirty="0"/>
              <a:t>pip</a:t>
            </a:r>
            <a:endParaRPr dirty="0"/>
          </a:p>
        </p:txBody>
      </p:sp>
      <p:sp>
        <p:nvSpPr>
          <p:cNvPr id="4" name="Google Shape;156;p29">
            <a:extLst>
              <a:ext uri="{FF2B5EF4-FFF2-40B4-BE49-F238E27FC236}">
                <a16:creationId xmlns:a16="http://schemas.microsoft.com/office/drawing/2014/main" id="{0006A5A0-3663-410C-B9AD-251D61CA8C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457200" indent="-457200">
              <a:spcAft>
                <a:spcPts val="2133"/>
              </a:spcAft>
            </a:pPr>
            <a:r>
              <a:rPr lang="ru-RU" dirty="0"/>
              <a:t>Установить</a:t>
            </a:r>
            <a:r>
              <a:rPr lang="en-US" dirty="0"/>
              <a:t> </a:t>
            </a:r>
            <a:r>
              <a:rPr lang="ru-RU" dirty="0"/>
              <a:t>пакет</a:t>
            </a:r>
          </a:p>
          <a:p>
            <a:pPr marL="457200" indent="-457200">
              <a:spcAft>
                <a:spcPts val="2133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26507-9B37-48A0-A620-47A15C377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368146"/>
            <a:ext cx="4276954" cy="289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0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1052</Words>
  <Application>Microsoft Office PowerPoint</Application>
  <PresentationFormat>Widescreen</PresentationFormat>
  <Paragraphs>152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Office Theme</vt:lpstr>
      <vt:lpstr>Лекция 2</vt:lpstr>
      <vt:lpstr>Домашнее задание</vt:lpstr>
      <vt:lpstr>GitHub курса</vt:lpstr>
      <vt:lpstr>План занятия</vt:lpstr>
      <vt:lpstr>Что такое программа?</vt:lpstr>
      <vt:lpstr>Что такое программа (в терминах Python)</vt:lpstr>
      <vt:lpstr>Как написать и запустить программу</vt:lpstr>
      <vt:lpstr>Виртуальное окружение</vt:lpstr>
      <vt:lpstr>Менеджер пакетов pip</vt:lpstr>
      <vt:lpstr>Алгоритмы</vt:lpstr>
      <vt:lpstr>Алгоритмы</vt:lpstr>
      <vt:lpstr>Свойства</vt:lpstr>
      <vt:lpstr>Конечность описания</vt:lpstr>
      <vt:lpstr>Дискретность</vt:lpstr>
      <vt:lpstr>Направленность</vt:lpstr>
      <vt:lpstr>Массовость</vt:lpstr>
      <vt:lpstr>Детерминированность</vt:lpstr>
      <vt:lpstr>Программные блоки</vt:lpstr>
      <vt:lpstr>Операции сравнения</vt:lpstr>
      <vt:lpstr>Операции сравнения</vt:lpstr>
      <vt:lpstr>Логические операторы</vt:lpstr>
      <vt:lpstr>Оператор is</vt:lpstr>
      <vt:lpstr>Оператор in</vt:lpstr>
      <vt:lpstr>Оператор and</vt:lpstr>
      <vt:lpstr>Оператор or</vt:lpstr>
      <vt:lpstr>Оператор not</vt:lpstr>
      <vt:lpstr>Tricks</vt:lpstr>
      <vt:lpstr>Условные операторы if … else ...</vt:lpstr>
      <vt:lpstr>Условные операторы (switch case - like)</vt:lpstr>
      <vt:lpstr>Условные операторы (match case)</vt:lpstr>
      <vt:lpstr>Циклы</vt:lpstr>
      <vt:lpstr>while</vt:lpstr>
      <vt:lpstr>for</vt:lpstr>
      <vt:lpstr>while/for … else</vt:lpstr>
      <vt:lpstr>Ключевое слово continue</vt:lpstr>
      <vt:lpstr>Домашнее 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Bogdan</dc:creator>
  <cp:lastModifiedBy>Bogdan</cp:lastModifiedBy>
  <cp:revision>7</cp:revision>
  <dcterms:created xsi:type="dcterms:W3CDTF">2022-03-20T07:41:41Z</dcterms:created>
  <dcterms:modified xsi:type="dcterms:W3CDTF">2022-03-24T18:46:52Z</dcterms:modified>
</cp:coreProperties>
</file>