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cdd28b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cdd28b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aecad5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aecad5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cdd28b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cdd28b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aecad5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aecad5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cdd28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cdd28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cdd28b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cdd28b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2b7ff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2b7ff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cdd28b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cdd28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aecad50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aecad50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cdd28b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cdd28b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2b7ff3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2b7ff3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dd28b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dd28b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dd28b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cdd28b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aecad50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aecad50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cdd28b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cdd28b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aecad50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aecad50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aecad50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aecad50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aecad50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aecad50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cdd28b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cdd28b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cdd28b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cdd28b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1aecad5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1aecad5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cdd28b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ccdd28b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1aecad5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1aecad5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1aecad50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1aecad50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ccdd28b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ccdd28b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1aecad50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1aecad50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aecad50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1aecad50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1aecad50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1aecad50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1aecad50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1aecad50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cdd28b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ccdd28b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aecad50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aecad50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aecad507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aecad50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aecad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aecad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cdd28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cdd28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python.org/3/library/functions.html?highlight=object#object" TargetMode="External"/><Relationship Id="rId4" Type="http://schemas.openxmlformats.org/officeDocument/2006/relationships/hyperlink" Target="https://docs.python.org/3/library/functions.html?highlight=object#objec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skhayrulin/python_course/tree/master/code/src/9/graphic" TargetMode="External"/><Relationship Id="rId4" Type="http://schemas.openxmlformats.org/officeDocument/2006/relationships/hyperlink" Target="https://ru.wikipedia.org/wiki/%D0%90%D0%BB%D0%B3%D0%BE%D1%80%D0%B8%D1%82%D0%BC_%D0%91%D1%80%D0%B5%D0%B7%D0%B5%D0%BD%D1%85%D1%8D%D0%BC%D0%B0" TargetMode="External"/><Relationship Id="rId5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Объе́ктно-ориенти́рованное программи́рование (ООП)</a:t>
            </a:r>
            <a:r>
              <a:rPr lang="ru"/>
              <a:t> — методология программирования, основанная на представлении программы в виде совокупности объектов, каждый из которых является экземпляром </a:t>
            </a:r>
            <a:r>
              <a:rPr lang="ru"/>
              <a:t>определенного</a:t>
            </a:r>
            <a:r>
              <a:rPr lang="ru"/>
              <a:t> класса, а классы образуют иерархию наследования (Г. Буч 1998)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Языки поддерживающие </a:t>
            </a:r>
            <a:r>
              <a:rPr b="1" lang="ru"/>
              <a:t>ООП</a:t>
            </a:r>
            <a:r>
              <a:rPr lang="ru"/>
              <a:t>: С++, Java, C#, Python, Perl, Go….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Объектно-ориентированная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парадигма имеет несколько принципов: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анные структурируются в виде объектов, каждый из которых имеет определенный тип, то есть принадлежит к какому-либо классу.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Классы – результат формализации решаемой задачи, выделения главных ее аспектов.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Внутри объекта инкапсулируется логика работы с относящейся к нему информацией.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Объекты в программе взаимодействуют друг с другом, обмениваются запросами и ответами.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этом объекты одного типа сходным образом отвечают на одни и те же запросы.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Объекты могут организовываться в более сложные структуры, например, включать другие объекты или наследовать от одного или нескольких объектов.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" y="1397787"/>
            <a:ext cx="3639300" cy="28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17725"/>
            <a:ext cx="4449173" cy="3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450" y="1017725"/>
            <a:ext cx="480593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653775" y="1170125"/>
            <a:ext cx="316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Графическая редактирования графики. 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>
                <a:solidFill>
                  <a:srgbClr val="666666"/>
                </a:solidFill>
              </a:rPr>
              <a:t>Создание сцен из различных графических примитивов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>
                <a:solidFill>
                  <a:srgbClr val="666666"/>
                </a:solidFill>
              </a:rPr>
              <a:t>Редактирование сцен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>
                <a:solidFill>
                  <a:srgbClr val="666666"/>
                </a:solidFill>
              </a:rPr>
              <a:t>Сохранение в файл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>
                <a:solidFill>
                  <a:srgbClr val="666666"/>
                </a:solidFill>
              </a:rPr>
              <a:t>Загрузка из файла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>
                <a:solidFill>
                  <a:srgbClr val="666666"/>
                </a:solidFill>
              </a:rPr>
              <a:t>… (еще что-нибудь)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8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300" y="76517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50" y="20512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200" y="2863975"/>
            <a:ext cx="161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75350" y="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951150"/>
            <a:ext cx="33108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нашей графической библиотеки много сущностей </a:t>
            </a:r>
            <a:r>
              <a:rPr lang="ru"/>
              <a:t>связаны - похожи. Иерархически на это можно посмотреть так, что все графические примитивы обладают как минимум одним общим свойством “их можно рисовать”.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125" y="552688"/>
            <a:ext cx="4758850" cy="40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13" y="913000"/>
            <a:ext cx="3895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5" y="2097025"/>
            <a:ext cx="4143813" cy="281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75350" y="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951150"/>
            <a:ext cx="33108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Итак мы </a:t>
            </a:r>
            <a:r>
              <a:rPr lang="ru"/>
              <a:t>определились</a:t>
            </a:r>
            <a:r>
              <a:rPr lang="ru"/>
              <a:t> с тем, что все примитивы можно рисовать. </a:t>
            </a:r>
            <a:r>
              <a:rPr b="1" lang="ru"/>
              <a:t>НО,</a:t>
            </a:r>
            <a:r>
              <a:rPr lang="ru"/>
              <a:t> </a:t>
            </a:r>
            <a:r>
              <a:rPr lang="ru"/>
              <a:t>очевидно</a:t>
            </a:r>
            <a:r>
              <a:rPr lang="ru"/>
              <a:t>, что рисуются все фигуры </a:t>
            </a:r>
            <a:r>
              <a:rPr lang="ru"/>
              <a:t>по разному</a:t>
            </a:r>
            <a:r>
              <a:rPr lang="ru"/>
              <a:t>.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125" y="552688"/>
            <a:ext cx="4758850" cy="40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62" y="1236000"/>
            <a:ext cx="5503474" cy="30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Инкапсуляция - это совокупность всех атрибутов и методов класса, которые характеризуют сам класс.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2372"/>
          <a:stretch/>
        </p:blipFill>
        <p:spPr>
          <a:xfrm>
            <a:off x="3198300" y="2456725"/>
            <a:ext cx="2505075" cy="2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 в Python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Python</a:t>
            </a:r>
            <a:r>
              <a:rPr lang="ru"/>
              <a:t> - поддерживает принципы ООП. То есть язык является объектно-</a:t>
            </a:r>
            <a:r>
              <a:rPr lang="ru"/>
              <a:t>ориентированным, </a:t>
            </a:r>
            <a:r>
              <a:rPr b="1" lang="ru"/>
              <a:t>НО </a:t>
            </a:r>
            <a:r>
              <a:rPr lang="ru"/>
              <a:t>в отличие от полностью  объектно-ориентированных языков, таких как JAVA, C#, </a:t>
            </a:r>
            <a:r>
              <a:rPr b="1" lang="ru"/>
              <a:t>Python</a:t>
            </a:r>
            <a:r>
              <a:rPr lang="ru"/>
              <a:t> - только лишь поддерживает эту парадигму программирования, также про </a:t>
            </a:r>
            <a:r>
              <a:rPr b="1" lang="ru"/>
              <a:t>Python</a:t>
            </a:r>
            <a:r>
              <a:rPr lang="ru"/>
              <a:t> можно сказать, что он структурный и процедурный...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object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6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Return a new featureless </a:t>
            </a:r>
            <a:r>
              <a:rPr lang="ru">
                <a:solidFill>
                  <a:srgbClr val="666666"/>
                </a:solidFill>
                <a:highlight>
                  <a:schemeClr val="lt1"/>
                </a:highlight>
              </a:rPr>
              <a:t>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.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is a base for all classes. It has the methods that are common to all instances of Python classes. This function does not accept any arguments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lang="ru" u="sng">
                <a:solidFill>
                  <a:srgbClr val="666666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https://docs.python.org/3/library/functions.html?highlight=object#object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Python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 чтобы определить свой класс, нужно пользоваться конструкцией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class </a:t>
            </a:r>
            <a:r>
              <a:rPr lang="ru"/>
              <a:t>ClassName(ParentClass1, ParentClass2, ...):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# code here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…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Классы могут не иметь предков и </a:t>
            </a:r>
            <a:r>
              <a:rPr lang="ru"/>
              <a:t>соответственно</a:t>
            </a:r>
            <a:r>
              <a:rPr lang="ru"/>
              <a:t> классы предки не указываются в скобках, но явно каждый созданный класс, является наследником класса </a:t>
            </a:r>
            <a:r>
              <a:rPr b="1" lang="ru"/>
              <a:t>object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0" y="2112100"/>
            <a:ext cx="2186286" cy="112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6"/>
          <p:cNvCxnSpPr>
            <a:stCxn id="203" idx="1"/>
            <a:endCxn id="201" idx="3"/>
          </p:cNvCxnSpPr>
          <p:nvPr/>
        </p:nvCxnSpPr>
        <p:spPr>
          <a:xfrm rot="10800000">
            <a:off x="3881525" y="2672605"/>
            <a:ext cx="10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6"/>
          <p:cNvSpPr txBox="1"/>
          <p:nvPr/>
        </p:nvSpPr>
        <p:spPr>
          <a:xfrm>
            <a:off x="4911425" y="2316205"/>
            <a:ext cx="2099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Определение класса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06" y="2081140"/>
            <a:ext cx="1870957" cy="820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7"/>
          <p:cNvCxnSpPr>
            <a:stCxn id="211" idx="3"/>
            <a:endCxn id="209" idx="1"/>
          </p:cNvCxnSpPr>
          <p:nvPr/>
        </p:nvCxnSpPr>
        <p:spPr>
          <a:xfrm>
            <a:off x="3497922" y="2491175"/>
            <a:ext cx="11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7"/>
          <p:cNvSpPr txBox="1"/>
          <p:nvPr/>
        </p:nvSpPr>
        <p:spPr>
          <a:xfrm>
            <a:off x="1885122" y="2153525"/>
            <a:ext cx="161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Создание экземпляра класса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86" y="1596680"/>
            <a:ext cx="2373795" cy="237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506" y="1017725"/>
            <a:ext cx="31461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конструктора __init__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Обычно для того чтобы определить экземпляр класса, обычно определятся специализированный метод который называется конструктором. Конструктор - это функция, которая может принимать (а может и не принимать) </a:t>
            </a:r>
            <a:r>
              <a:rPr lang="ru"/>
              <a:t>некоторое</a:t>
            </a:r>
            <a:r>
              <a:rPr lang="ru"/>
              <a:t> </a:t>
            </a:r>
            <a:r>
              <a:rPr lang="ru"/>
              <a:t>количество</a:t>
            </a:r>
            <a:r>
              <a:rPr lang="ru"/>
              <a:t> аргументов, с помощью которых </a:t>
            </a:r>
            <a:r>
              <a:rPr lang="ru"/>
              <a:t>инициализируется</a:t>
            </a:r>
            <a:r>
              <a:rPr lang="ru"/>
              <a:t> </a:t>
            </a:r>
            <a:r>
              <a:rPr lang="ru"/>
              <a:t>атрибуты</a:t>
            </a:r>
            <a:r>
              <a:rPr lang="ru"/>
              <a:t> этого класса.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Python - таким методом называется специально </a:t>
            </a:r>
            <a:r>
              <a:rPr lang="ru"/>
              <a:t>именованная</a:t>
            </a:r>
            <a:r>
              <a:rPr lang="ru"/>
              <a:t> функция __init__(...)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конструктора __init__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00" y="1230725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лючевое слово self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10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5971500" y="1017725"/>
            <a:ext cx="29370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a = A()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self == a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a.someMeth(arg1) ⇔  A.someMeth(a, </a:t>
            </a:r>
            <a:r>
              <a:rPr lang="ru" sz="2000">
                <a:solidFill>
                  <a:srgbClr val="666666"/>
                </a:solidFill>
              </a:rPr>
              <a:t>arg1</a:t>
            </a:r>
            <a:r>
              <a:rPr lang="ru" sz="2000">
                <a:solidFill>
                  <a:srgbClr val="666666"/>
                </a:solidFill>
              </a:rPr>
              <a:t>)</a:t>
            </a:r>
            <a:br>
              <a:rPr lang="ru" sz="2000">
                <a:solidFill>
                  <a:srgbClr val="666666"/>
                </a:solidFill>
              </a:rPr>
            </a:br>
            <a:r>
              <a:rPr lang="ru" sz="2000">
                <a:solidFill>
                  <a:srgbClr val="666666"/>
                </a:solidFill>
              </a:rPr>
              <a:t>self - это указатель на текущий экземпляр класса, для </a:t>
            </a:r>
            <a:r>
              <a:rPr lang="ru" sz="2000">
                <a:solidFill>
                  <a:srgbClr val="666666"/>
                </a:solidFill>
              </a:rPr>
              <a:t>которого</a:t>
            </a:r>
            <a:r>
              <a:rPr lang="ru" sz="2000">
                <a:solidFill>
                  <a:srgbClr val="666666"/>
                </a:solidFill>
              </a:rPr>
              <a:t> осуществляется вызов.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Свойства/атрибуты класса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 класса - это </a:t>
            </a:r>
            <a:r>
              <a:rPr lang="ru"/>
              <a:t>характеристики</a:t>
            </a:r>
            <a:r>
              <a:rPr lang="ru"/>
              <a:t>, которые описывают свойства класса. Например для класса Человек -  такими </a:t>
            </a:r>
            <a:r>
              <a:rPr lang="ru"/>
              <a:t>характеристиками</a:t>
            </a:r>
            <a:r>
              <a:rPr lang="ru"/>
              <a:t> могут быть рост, вес, имя, возраст и так далее.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того чтобы задать атрибут обычно используется </a:t>
            </a:r>
            <a:r>
              <a:rPr lang="ru"/>
              <a:t>специализированный </a:t>
            </a:r>
            <a:r>
              <a:rPr lang="ru"/>
              <a:t> атрибут </a:t>
            </a:r>
            <a:r>
              <a:rPr i="1" lang="ru"/>
              <a:t>self, </a:t>
            </a:r>
            <a:r>
              <a:rPr lang="ru"/>
              <a:t>который является первым аргументов любого метода класса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войства/атрибуты класса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109550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</a:t>
            </a:r>
            <a:r>
              <a:rPr lang="ru"/>
              <a:t>свойства</a:t>
            </a:r>
            <a:r>
              <a:rPr lang="ru"/>
              <a:t>/атрибуты класса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154200"/>
            <a:ext cx="46863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284225" y="1154200"/>
            <a:ext cx="3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284225" y="1190550"/>
            <a:ext cx="355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Статические поля/аргументы - доступны всем экземплярам класса экземпляры также могут их менять. Обычно если атрибут пишется с большой буквы, то подразумевается, что такой </a:t>
            </a:r>
            <a:r>
              <a:rPr lang="ru">
                <a:solidFill>
                  <a:srgbClr val="666666"/>
                </a:solidFill>
              </a:rPr>
              <a:t>атрибут</a:t>
            </a:r>
            <a:r>
              <a:rPr lang="ru">
                <a:solidFill>
                  <a:srgbClr val="666666"/>
                </a:solidFill>
              </a:rPr>
              <a:t> не доступен для изменений.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</a:t>
            </a:r>
            <a:r>
              <a:rPr lang="ru"/>
              <a:t>класса - это </a:t>
            </a:r>
            <a:r>
              <a:rPr lang="ru"/>
              <a:t>характеристики,</a:t>
            </a:r>
            <a:r>
              <a:rPr lang="ru"/>
              <a:t> которые определяют поведение класса, то есть функции которые меняют состояние экземпляра класса.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того чтобы задать метод нужно определять функцию с первым аргументов == </a:t>
            </a:r>
            <a:r>
              <a:rPr i="1" lang="ru"/>
              <a:t>self, </a:t>
            </a:r>
            <a:r>
              <a:rPr i="1" lang="ru"/>
              <a:t>self - </a:t>
            </a:r>
            <a:r>
              <a:rPr lang="ru"/>
              <a:t>дает доступ методу к конкретному экземпляру класса, для которого производиться вызов конкретного метода.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етоды/функции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25" y="1091350"/>
            <a:ext cx="440122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925" y="1091350"/>
            <a:ext cx="23298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50" y="1388250"/>
            <a:ext cx="44672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825" y="1061075"/>
            <a:ext cx="40816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методы класса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1152475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Статические методы - обладают похожим с обычными методами поведением, но при этом эти методы не имеют доступ к полям экземпляра класса, то есть у такого метода нет аргумента self.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методы класса</a:t>
            </a:r>
            <a:endParaRPr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466975"/>
            <a:ext cx="53721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300" name="Google Shape;300;p51"/>
          <p:cNvSpPr txBox="1"/>
          <p:nvPr/>
        </p:nvSpPr>
        <p:spPr>
          <a:xfrm>
            <a:off x="311700" y="1057250"/>
            <a:ext cx="82725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Подумайте, какими свойствами и методами могли бы обладать следующие объекты: Ученик, Учитель, Школа, Экзамен, Турнир.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Опишите несколько из объектов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перечисленных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 выше на Python.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Напишите структуры классов для некоторой древовидной структуры данных: дерево, корень, потомки.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</a:rPr>
              <a:t>Реализуйте метод прохода по такой структуре (в глубину, в ширину)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</a:t>
            </a:r>
            <a:r>
              <a:rPr lang="ru"/>
              <a:t> работа № 3</a:t>
            </a:r>
            <a:endParaRPr/>
          </a:p>
        </p:txBody>
      </p:sp>
      <p:sp>
        <p:nvSpPr>
          <p:cNvPr id="306" name="Google Shape;30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Необходимо дополнить библиотеку для </a:t>
            </a:r>
            <a:r>
              <a:rPr lang="ru" u="sng">
                <a:solidFill>
                  <a:schemeClr val="hlink"/>
                </a:solidFill>
                <a:hlinkClick r:id="rId3"/>
              </a:rPr>
              <a:t>рисования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Научить ее рисовать </a:t>
            </a:r>
            <a:r>
              <a:rPr lang="ru" u="sng">
                <a:solidFill>
                  <a:schemeClr val="hlink"/>
                </a:solidFill>
                <a:hlinkClick r:id="rId4"/>
              </a:rPr>
              <a:t>круги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Научить ее рисовать прямоугольники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Сохранять/загружать сцены из </a:t>
            </a:r>
            <a:r>
              <a:rPr lang="ru"/>
              <a:t>текстовых</a:t>
            </a:r>
            <a:r>
              <a:rPr lang="ru"/>
              <a:t> файлов формат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100" y="2713513"/>
            <a:ext cx="31813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Абстрактные</a:t>
            </a:r>
            <a:r>
              <a:rPr lang="ru"/>
              <a:t> типы данных (АТД)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Инкапсуляция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 в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Объект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 __init__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свойства/атрибуты класса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методы/функции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66225"/>
            <a:ext cx="8520600" cy="21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/>
              <a:t>АТД</a:t>
            </a:r>
            <a:r>
              <a:rPr lang="ru" sz="2000"/>
              <a:t> - математическая модель с совокупностью </a:t>
            </a:r>
            <a:r>
              <a:rPr lang="ru" sz="2000"/>
              <a:t>операторов</a:t>
            </a:r>
            <a:r>
              <a:rPr lang="ru" sz="2000"/>
              <a:t>, определенных в рамках этой модели (А. Ахо).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Пример: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списки - </a:t>
            </a:r>
            <a:r>
              <a:rPr b="1" lang="ru"/>
              <a:t>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словарь - </a:t>
            </a:r>
            <a:r>
              <a:rPr b="1" lang="ru"/>
              <a:t>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множества - </a:t>
            </a:r>
            <a:r>
              <a:rPr b="1" lang="ru"/>
              <a:t>set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 входит в стандартную библиотеку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графы - graph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</a:t>
            </a:r>
            <a:r>
              <a:rPr b="1" lang="ru"/>
              <a:t>Python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Базовые типы int, float, str, bool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Комплексные типы: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list</a:t>
            </a:r>
            <a:r>
              <a:rPr lang="ru"/>
              <a:t>: append, insert, pop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dict</a:t>
            </a:r>
            <a:r>
              <a:rPr lang="ru"/>
              <a:t>: insert, get, extend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…</a:t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