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3" r:id="rId3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4e45b0e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4e45b0e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ccdd28bf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ccdd28bf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ccdd28bf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ccdd28bf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a2b7ff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a2b7ff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ccdd28bf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ccdd28bf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1aecad50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1aecad50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ccdd28bf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ccdd28bf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a2b7ff32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a2b7ff32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ccdd28bf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ccdd28bf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ccdd28bf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ccdd28bf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1aecad50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1aecad50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9cc3ccd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9cc3ccd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ccdd28bf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ccdd28bf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1aecad507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1aecad507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1aecad50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1aecad50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1aecad507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1aecad507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ccdd28bf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ccdd28bf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ccdd28bf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ccdd28bf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1aecad50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1aecad50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ccdd28bf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ccdd28bf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1aecad50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1aecad50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1aecad507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1aecad507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ccdd28b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ccdd28b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ccdd28bf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ccdd28bf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1aecad507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1aecad507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1aecad50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1aecad50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1aecad507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1aecad507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1aecad5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1aecad5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ccdd28b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ccdd28b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ccdd28bf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ccdd28bf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1aecad50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1aecad50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ccdd28bf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ccdd28bf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1aecad507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1aecad507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?highlight=object#objec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9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ООП принципы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Наследование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Возможность создание новых типов данных базирующихся на других, ранее определенных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Полиморфизм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Возможность переопределения поведения базовых свойств объекта (свойств унаследованных от объектов предков)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Инкапсуляция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Возможность скрывать реализацию тех или иных свойств объекта от конечного пользователя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</a:t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3788"/>
            <a:ext cx="428625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2300" y="765175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8450" y="205120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8200" y="2863975"/>
            <a:ext cx="16192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275350" y="99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</a:t>
            </a:r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11700" y="951150"/>
            <a:ext cx="3310800" cy="4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нашей графической библиотеки много сущностей связаны - похожи. Иерархически на это можно посмотреть так, что все графические примитивы обладают как минимум одним общим свойством “их можно рисовать”.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125" y="552688"/>
            <a:ext cx="4758850" cy="403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Полиморфизм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613" y="913000"/>
            <a:ext cx="38957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75" y="2097025"/>
            <a:ext cx="4143813" cy="2816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275350" y="99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Полиморфизм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11700" y="951150"/>
            <a:ext cx="3310800" cy="4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Итак мы определились с тем, что все примитивы можно рисовать. </a:t>
            </a:r>
            <a:r>
              <a:rPr lang="ru" b="1"/>
              <a:t>НО,</a:t>
            </a:r>
            <a:r>
              <a:rPr lang="ru"/>
              <a:t> очевидно, что рисуются все фигуры по разному.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125" y="552688"/>
            <a:ext cx="4758850" cy="403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Инкапсуляция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262" y="1236000"/>
            <a:ext cx="5503474" cy="309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Инкапсуляция</a:t>
            </a:r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/>
              <a:t>Инкапсуляция - это совокупность всех атрибутов и методов класса, которые характеризуют сам класс.</a:t>
            </a:r>
            <a:endParaRPr dirty="0"/>
          </a:p>
        </p:txBody>
      </p:sp>
      <p:pic>
        <p:nvPicPr>
          <p:cNvPr id="177" name="Google Shape;177;p32"/>
          <p:cNvPicPr preferRelativeResize="0"/>
          <p:nvPr/>
        </p:nvPicPr>
        <p:blipFill rotWithShape="1">
          <a:blip r:embed="rId3">
            <a:alphaModFix/>
          </a:blip>
          <a:srcRect t="2372"/>
          <a:stretch/>
        </p:blipFill>
        <p:spPr>
          <a:xfrm>
            <a:off x="3198300" y="2456725"/>
            <a:ext cx="2505075" cy="20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ООП в Python</a:t>
            </a:r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b="1"/>
              <a:t>Python</a:t>
            </a:r>
            <a:r>
              <a:rPr lang="ru"/>
              <a:t> - поддерживает принципы ООП. То есть язык является объектно-ориентированным, </a:t>
            </a:r>
            <a:r>
              <a:rPr lang="ru" b="1"/>
              <a:t>НО </a:t>
            </a:r>
            <a:r>
              <a:rPr lang="ru"/>
              <a:t>в отличие от полностью  объектно-ориентированных языков, таких как JAVA, C#, </a:t>
            </a:r>
            <a:r>
              <a:rPr lang="ru" b="1"/>
              <a:t>Python</a:t>
            </a:r>
            <a:r>
              <a:rPr lang="ru"/>
              <a:t> - только лишь поддерживает эту парадигму программирования, также про </a:t>
            </a:r>
            <a:r>
              <a:rPr lang="ru" b="1"/>
              <a:t>Python</a:t>
            </a:r>
            <a:r>
              <a:rPr lang="ru"/>
              <a:t> можно сказать, что он структурный и процедурный...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 object</a:t>
            </a:r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0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Return a new featureless </a:t>
            </a:r>
            <a:r>
              <a:rPr lang="ru">
                <a:solidFill>
                  <a:srgbClr val="666666"/>
                </a:solidFill>
                <a:highlight>
                  <a:schemeClr val="lt1"/>
                </a:highlight>
              </a:rPr>
              <a:t>object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.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 is a base for all classes. It has the methods that are common to all instances of Python classes. This function does not accept any arguments (</a:t>
            </a:r>
            <a:r>
              <a:rPr lang="ru" u="sng">
                <a:solidFill>
                  <a:srgbClr val="666666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https://docs.python.org/3/library/functions.html?highlight=object#object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 в Python</a:t>
            </a: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того чтобы определить свой класс, нужно пользоваться конструкцией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b="1"/>
              <a:t>class </a:t>
            </a:r>
            <a:r>
              <a:rPr lang="ru"/>
              <a:t>ClassName(ParentClass1, ParentClass2, ...):</a:t>
            </a:r>
            <a:endParaRPr/>
          </a:p>
          <a:p>
            <a:pPr marL="13716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# code here</a:t>
            </a:r>
            <a:endParaRPr/>
          </a:p>
          <a:p>
            <a:pPr marL="13716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…</a:t>
            </a:r>
            <a:endParaRPr/>
          </a:p>
          <a:p>
            <a:pPr marL="1371600" lvl="0" indent="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ru"/>
              <a:t>Классы могут не иметь предков и соответственно классы предки не указываются в скобках, но явно каждый созданный класс, является наследником класса </a:t>
            </a:r>
            <a:r>
              <a:rPr lang="ru" b="1"/>
              <a:t>object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148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Summary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813200"/>
            <a:ext cx="8520600" cy="3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Абстрактные типы данных (АТД)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ООП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Наследование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Полиморфизм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Инкапсуляция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ООП в Python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Объект object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Ключевое слово class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метод __init__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ключевое слово self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свойства/атрибуты класса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методы/функции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class</a:t>
            </a:r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250" y="2112100"/>
            <a:ext cx="2186286" cy="112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36"/>
          <p:cNvCxnSpPr>
            <a:stCxn id="203" idx="1"/>
            <a:endCxn id="201" idx="3"/>
          </p:cNvCxnSpPr>
          <p:nvPr/>
        </p:nvCxnSpPr>
        <p:spPr>
          <a:xfrm rot="10800000">
            <a:off x="3881525" y="2672605"/>
            <a:ext cx="102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36"/>
          <p:cNvSpPr txBox="1"/>
          <p:nvPr/>
        </p:nvSpPr>
        <p:spPr>
          <a:xfrm>
            <a:off x="4911425" y="2316205"/>
            <a:ext cx="20997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Определение класса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class</a:t>
            </a:r>
            <a:endParaRPr/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106" y="2081140"/>
            <a:ext cx="1870957" cy="8200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37"/>
          <p:cNvCxnSpPr>
            <a:stCxn id="211" idx="3"/>
            <a:endCxn id="209" idx="1"/>
          </p:cNvCxnSpPr>
          <p:nvPr/>
        </p:nvCxnSpPr>
        <p:spPr>
          <a:xfrm>
            <a:off x="3497922" y="2491175"/>
            <a:ext cx="117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" name="Google Shape;211;p37"/>
          <p:cNvSpPr txBox="1"/>
          <p:nvPr/>
        </p:nvSpPr>
        <p:spPr>
          <a:xfrm>
            <a:off x="1885122" y="2153525"/>
            <a:ext cx="16128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Создание экземпляра класса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class</a:t>
            </a:r>
            <a:endParaRPr/>
          </a:p>
        </p:txBody>
      </p:sp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86" y="1596680"/>
            <a:ext cx="2373795" cy="2373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506" y="1017725"/>
            <a:ext cx="314614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конструктора __init__</a:t>
            </a:r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Обычно для того чтобы определить экземпляр класса, обычно определятся специализированный метод который называется конструктором. Конструктор - это функция, которая может принимать (а может и не принимать) некоторое количество аргументов, с помощью которых инициализируется атрибуты этого класса.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 Python - таким методом называется специально именованная функция __init__(...)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конструктора __init__</a:t>
            </a:r>
            <a:endParaRPr/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00" y="1230725"/>
            <a:ext cx="54102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self</a:t>
            </a:r>
            <a:endParaRPr/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4102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1"/>
          <p:cNvSpPr txBox="1"/>
          <p:nvPr/>
        </p:nvSpPr>
        <p:spPr>
          <a:xfrm>
            <a:off x="5971500" y="1017725"/>
            <a:ext cx="2937000" cy="3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666666"/>
                </a:solidFill>
              </a:rPr>
              <a:t>a = A()</a:t>
            </a:r>
            <a:endParaRPr sz="2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666666"/>
                </a:solidFill>
              </a:rPr>
              <a:t>self == a</a:t>
            </a:r>
            <a:endParaRPr sz="2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666666"/>
                </a:solidFill>
              </a:rPr>
              <a:t>a.someMeth(arg1) ⇔  A.someMeth(a, arg1)</a:t>
            </a:r>
            <a:br>
              <a:rPr lang="ru" sz="2000">
                <a:solidFill>
                  <a:srgbClr val="666666"/>
                </a:solidFill>
              </a:rPr>
            </a:br>
            <a:r>
              <a:rPr lang="ru" sz="2000">
                <a:solidFill>
                  <a:srgbClr val="666666"/>
                </a:solidFill>
              </a:rPr>
              <a:t>self - это указатель на текущий экземпляр класса, для которого осуществляется вызов. 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Свойства/атрибуты класса</a:t>
            </a:r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Атрибуты класса - это характеристики, которые описывают свойства класса. Например для класса Человек -  такими характеристиками могут быть рост, вес, имя, возраст и так далее.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Для того чтобы задать атрибут обычно используется специализированный  атрибут </a:t>
            </a:r>
            <a:r>
              <a:rPr lang="ru" i="1"/>
              <a:t>self, </a:t>
            </a:r>
            <a:r>
              <a:rPr lang="ru"/>
              <a:t>который является первым аргументов любого метода класса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Свойства/атрибуты класса</a:t>
            </a:r>
            <a:endParaRPr/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1109550"/>
            <a:ext cx="54102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Статические свойства/атрибуты класса</a:t>
            </a:r>
            <a:endParaRPr/>
          </a:p>
        </p:txBody>
      </p:sp>
      <p:pic>
        <p:nvPicPr>
          <p:cNvPr id="255" name="Google Shape;2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0" y="1154200"/>
            <a:ext cx="46863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4"/>
          <p:cNvSpPr txBox="1"/>
          <p:nvPr/>
        </p:nvSpPr>
        <p:spPr>
          <a:xfrm>
            <a:off x="284225" y="1154200"/>
            <a:ext cx="35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4"/>
          <p:cNvSpPr txBox="1"/>
          <p:nvPr/>
        </p:nvSpPr>
        <p:spPr>
          <a:xfrm>
            <a:off x="284225" y="1190550"/>
            <a:ext cx="3550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Статические поля/аргументы - доступны всем экземплярам класса экземпляры также могут их менять. Обычно если атрибут пишется с большой буквы, то подразумевается, что такой атрибут не доступен для изменений.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Методы/функции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класса - это характеристики, которые определяют поведение класса, то есть функции которые меняют состояние экземпляра класса.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Для того чтобы задать метод нужно определять функцию с первым аргументов == </a:t>
            </a:r>
            <a:r>
              <a:rPr lang="ru" i="1"/>
              <a:t>self, self - </a:t>
            </a:r>
            <a:r>
              <a:rPr lang="ru"/>
              <a:t>дает доступ методу к конкретному экземпляру класса, для которого производиться вызов конкретного метода.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Абстрактные типы данных (АТД)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366225"/>
            <a:ext cx="8520600" cy="21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 b="1"/>
              <a:t>АТД</a:t>
            </a:r>
            <a:r>
              <a:rPr lang="ru" sz="2000"/>
              <a:t> - математическая модель с совокупностью операторов, определенных в рамках этой модели (А. Ахо).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Методы/функции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925" y="1091350"/>
            <a:ext cx="4401221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925" y="1091350"/>
            <a:ext cx="232986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050" y="1388250"/>
            <a:ext cx="446722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Методы/функции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Статические методы класса</a:t>
            </a:r>
            <a:endParaRPr/>
          </a:p>
        </p:txBody>
      </p:sp>
      <p:sp>
        <p:nvSpPr>
          <p:cNvPr id="288" name="Google Shape;288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Статические методы - обладают похожим с обычными методами поведением, но при этом эти методы не имеют доступ к полям экземпляра класса, то есть у такого метода нет аргумента self.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Статические методы класса</a:t>
            </a:r>
            <a:endParaRPr/>
          </a:p>
        </p:txBody>
      </p:sp>
      <p:pic>
        <p:nvPicPr>
          <p:cNvPr id="294" name="Google Shape;29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1466975"/>
            <a:ext cx="53721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Абстрактные типы данных (АТД)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Пример: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списки - </a:t>
            </a:r>
            <a:r>
              <a:rPr lang="ru" b="1"/>
              <a:t>list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словарь - </a:t>
            </a:r>
            <a:r>
              <a:rPr lang="ru" b="1"/>
              <a:t>dict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множества - </a:t>
            </a:r>
            <a:r>
              <a:rPr lang="ru" b="1"/>
              <a:t>set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Не входит в стандартную библиотеку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графы - graph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</a:t>
            </a:r>
            <a:r>
              <a:rPr lang="ru" b="1"/>
              <a:t>Python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Базовые типы int, float, str, bool ...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Комплексные типы: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b="1"/>
              <a:t>list</a:t>
            </a:r>
            <a:r>
              <a:rPr lang="ru"/>
              <a:t>: append, insert, pop 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b="1"/>
              <a:t>dict</a:t>
            </a:r>
            <a:r>
              <a:rPr lang="ru"/>
              <a:t>: insert, get, extend 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…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Абстрактные типы данных (АТД)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ООП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Объе́ктно-ориенти́рованное программи́рование (ООП)</a:t>
            </a:r>
            <a:r>
              <a:rPr lang="ru"/>
              <a:t> — методология программирования, основанная на представлении программы в виде совокупности объектов, каждый из которых является экземпляром определенного класса, а классы образуют иерархию наследования (Г. Буч 1998)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Языки поддерживающие </a:t>
            </a:r>
            <a:r>
              <a:rPr lang="ru" b="1"/>
              <a:t>ООП</a:t>
            </a:r>
            <a:r>
              <a:rPr lang="ru"/>
              <a:t>: С++, Java, C#, Python, Perl, Go….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ООП</a:t>
            </a: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Объектно-ориентированная</a:t>
            </a:r>
            <a:r>
              <a:rPr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парадигма имеет несколько принципов: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Данные структурируются в виде объектов, каждый из которых имеет определенный тип, то есть принадлежит к какому-либо классу.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Классы – результат формализации решаемой задачи, выделения главных ее аспектов.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Внутри объекта инкапсулируется логика работы с относящейся к нему информацией.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Объекты в программе взаимодействуют друг с другом, обмениваются запросами и ответами.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При этом объекты одного типа сходным образом отвечают на одни и те же запросы.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Объекты могут организовываться в более сложные структуры, например, включать другие объекты или наследовать от одного или нескольких объектов.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</a:t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802" y="1397787"/>
            <a:ext cx="3639300" cy="289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017725"/>
            <a:ext cx="4449173" cy="36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450" y="1017725"/>
            <a:ext cx="4805936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653775" y="1170125"/>
            <a:ext cx="31686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666666"/>
                </a:solidFill>
              </a:rPr>
              <a:t>Графическая </a:t>
            </a:r>
            <a:r>
              <a:rPr lang="ru-RU" dirty="0">
                <a:solidFill>
                  <a:srgbClr val="666666"/>
                </a:solidFill>
              </a:rPr>
              <a:t>библиотека </a:t>
            </a:r>
            <a:r>
              <a:rPr lang="ru" dirty="0">
                <a:solidFill>
                  <a:srgbClr val="666666"/>
                </a:solidFill>
              </a:rPr>
              <a:t>редактирования графики. </a:t>
            </a:r>
            <a:endParaRPr dirty="0">
              <a:solidFill>
                <a:srgbClr val="666666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rabicPeriod"/>
            </a:pPr>
            <a:r>
              <a:rPr lang="ru" dirty="0">
                <a:solidFill>
                  <a:srgbClr val="666666"/>
                </a:solidFill>
              </a:rPr>
              <a:t>Создание сцен из различных графических примитивов</a:t>
            </a:r>
            <a:endParaRPr dirty="0">
              <a:solidFill>
                <a:srgbClr val="666666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rabicPeriod"/>
            </a:pPr>
            <a:r>
              <a:rPr lang="ru" dirty="0">
                <a:solidFill>
                  <a:srgbClr val="666666"/>
                </a:solidFill>
              </a:rPr>
              <a:t>Редактирование сцен</a:t>
            </a:r>
            <a:endParaRPr dirty="0">
              <a:solidFill>
                <a:srgbClr val="666666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rabicPeriod"/>
            </a:pPr>
            <a:r>
              <a:rPr lang="ru" dirty="0">
                <a:solidFill>
                  <a:srgbClr val="666666"/>
                </a:solidFill>
              </a:rPr>
              <a:t>Сохранение в файл</a:t>
            </a:r>
            <a:endParaRPr dirty="0">
              <a:solidFill>
                <a:srgbClr val="666666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rabicPeriod"/>
            </a:pPr>
            <a:r>
              <a:rPr lang="ru" dirty="0">
                <a:solidFill>
                  <a:srgbClr val="666666"/>
                </a:solidFill>
              </a:rPr>
              <a:t>Загрузка из файла</a:t>
            </a:r>
            <a:endParaRPr dirty="0">
              <a:solidFill>
                <a:srgbClr val="666666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rabicPeriod"/>
            </a:pPr>
            <a:r>
              <a:rPr lang="ru" dirty="0">
                <a:solidFill>
                  <a:srgbClr val="666666"/>
                </a:solidFill>
              </a:rPr>
              <a:t>… (еще что-нибудь)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Microsoft Office PowerPoint</Application>
  <PresentationFormat>On-screen Show (16:9)</PresentationFormat>
  <Paragraphs>104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Courier New</vt:lpstr>
      <vt:lpstr>Arial</vt:lpstr>
      <vt:lpstr>Roboto</vt:lpstr>
      <vt:lpstr>Simple Light</vt:lpstr>
      <vt:lpstr>Лекция 9</vt:lpstr>
      <vt:lpstr>Summary</vt:lpstr>
      <vt:lpstr>Абстрактные типы данных (АТД)</vt:lpstr>
      <vt:lpstr>Абстрактные типы данных (АТД)</vt:lpstr>
      <vt:lpstr>Абстрактные типы данных (АТД)</vt:lpstr>
      <vt:lpstr>ООП</vt:lpstr>
      <vt:lpstr>ООП</vt:lpstr>
      <vt:lpstr>Объект</vt:lpstr>
      <vt:lpstr>Объект</vt:lpstr>
      <vt:lpstr>ООП принципы</vt:lpstr>
      <vt:lpstr>Наследование</vt:lpstr>
      <vt:lpstr>Наследование</vt:lpstr>
      <vt:lpstr>Полиморфизм</vt:lpstr>
      <vt:lpstr>Полиморфизм</vt:lpstr>
      <vt:lpstr>Инкапсуляция</vt:lpstr>
      <vt:lpstr>Инкапсуляция</vt:lpstr>
      <vt:lpstr>ООП в Python</vt:lpstr>
      <vt:lpstr>Объект object</vt:lpstr>
      <vt:lpstr>Классы в Python</vt:lpstr>
      <vt:lpstr>Ключевое слово class</vt:lpstr>
      <vt:lpstr>Ключевое слово class</vt:lpstr>
      <vt:lpstr>Ключевое слово class</vt:lpstr>
      <vt:lpstr>Метод конструктора __init__</vt:lpstr>
      <vt:lpstr>Метод конструктора __init__</vt:lpstr>
      <vt:lpstr>Ключевое слово self</vt:lpstr>
      <vt:lpstr>Свойства/атрибуты класса</vt:lpstr>
      <vt:lpstr>Свойства/атрибуты класса</vt:lpstr>
      <vt:lpstr>Статические свойства/атрибуты класса</vt:lpstr>
      <vt:lpstr>Методы/функции </vt:lpstr>
      <vt:lpstr>Методы/функции </vt:lpstr>
      <vt:lpstr>Методы/функции </vt:lpstr>
      <vt:lpstr>Статические методы класса</vt:lpstr>
      <vt:lpstr>Статические методы класса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9</dc:title>
  <cp:lastModifiedBy>Bogdan</cp:lastModifiedBy>
  <cp:revision>1</cp:revision>
  <dcterms:modified xsi:type="dcterms:W3CDTF">2022-04-14T14:18:25Z</dcterms:modified>
</cp:coreProperties>
</file>