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3"/>
  </p:notesMasterIdLst>
  <p:sldIdLst>
    <p:sldId id="256" r:id="rId2"/>
    <p:sldId id="261" r:id="rId3"/>
    <p:sldId id="30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9" r:id="rId70"/>
    <p:sldId id="331" r:id="rId71"/>
    <p:sldId id="332" r:id="rId7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c49ba5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c49ba5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c49ba51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c49ba51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c49ba51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c49ba51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c49ba51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c49ba51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bc49ba5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bc49ba5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bc49ba5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bc49ba5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bc49ba5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bc49ba51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bc49ba51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bc49ba51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1844edfd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1844edfd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844ed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1844edfd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bc49ba5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bc49ba5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1844edfd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1844edfd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844edfd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844edfd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844edfd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844edfd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32e9fb8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32e9fb8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32e9fb8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32e9fb8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1844edfd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1844edfd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32e9fb8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32e9fb8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1844edf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1844edf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1844edf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1844edf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e45b0e5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e45b0e5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16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1844edf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1844edf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1844edf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1844edf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1844edfd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1844edfd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bc49ba51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bc49ba517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bc49ba517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bc49ba517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bc49ba517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bc49ba517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bc49ba517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bc49ba517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1844edfd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1844edfd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bc49ba51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bc49ba51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bc49ba51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bc49ba51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844edf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844edf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bc49ba51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bc49ba51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332e9fb8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332e9fb8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2ae395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2ae395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e45b0e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e45b0e5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e45b0e5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e45b0e5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e45b0e5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e45b0e5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5146e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5146e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5146e9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5146e9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5146e9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5146e9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4e45b0e5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4e45b0e5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844edf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844edf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e45b0e5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e45b0e5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e45b0e5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e45b0e5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e45b0e5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e45b0e5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e45b0e5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e45b0e5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e45b0e5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e45b0e5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5146e9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5146e9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5146e9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5146e9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e45b0e5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e45b0e5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e45b0e5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e45b0e5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e45b0e5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e45b0e5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7e9dafe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7e9dafe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e45b0e5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e45b0e5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ae137b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ae137b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4e45b0e5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4e45b0e5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65146e94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65146e94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5146e9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65146e9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5146e94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5146e94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4e45b0e5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4e45b0e5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ab502654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ab502654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b502654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ab502654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ab50265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ab50265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32e9fb8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332e9fb8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b502654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ab502654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8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32e9f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32e9f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32e9fb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332e9fb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collec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.8/library/stdtypes.html#sequence-types-list-tuple-rang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stdtypes.html#tup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ilsware.com/blog/python-for-machine-learning-indexing-and-slicing-for-lists-tuples-strings-and-other-sequential-typ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tutorial/datastructures.html#dictionar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smapping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immutable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glossary.html#term-hashabl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Generators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Лекция 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Коллекции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500"/>
              </a:spcBef>
              <a:spcAft>
                <a:spcPts val="0"/>
              </a:spcAft>
              <a:buSzPts val="2100"/>
              <a:buChar char="●"/>
            </a:pPr>
            <a:r>
              <a:rPr lang="ru" sz="2100" b="1">
                <a:highlight>
                  <a:srgbClr val="FFFFFF"/>
                </a:highlight>
              </a:rPr>
              <a:t>Коллекция</a:t>
            </a:r>
            <a:r>
              <a:rPr lang="ru" sz="2100">
                <a:highlight>
                  <a:srgbClr val="FFFFFF"/>
                </a:highlight>
              </a:rPr>
              <a:t> — программный объект, содержащий в себе, тем или иным образом, набор значений одного или различных типов, и позволяющий обращаться к этим значениям. </a:t>
            </a:r>
            <a:endParaRPr sz="2100"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 b="1">
                <a:highlight>
                  <a:srgbClr val="FFFFFF"/>
                </a:highlight>
              </a:rPr>
              <a:t>Коллекция</a:t>
            </a:r>
            <a:r>
              <a:rPr lang="ru" sz="2100">
                <a:highlight>
                  <a:srgbClr val="FFFFFF"/>
                </a:highlight>
              </a:rPr>
              <a:t> позволяет записывать в себя значения и извлекать их. </a:t>
            </a:r>
            <a:endParaRPr sz="2100"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 b="1">
                <a:highlight>
                  <a:srgbClr val="FFFFFF"/>
                </a:highlight>
              </a:rPr>
              <a:t>Назначение коллекции</a:t>
            </a:r>
            <a:r>
              <a:rPr lang="ru" sz="2100">
                <a:highlight>
                  <a:srgbClr val="FFFFFF"/>
                </a:highlight>
              </a:rPr>
              <a:t> — служить хранилищем объектов и обеспечивать доступ к ним.</a:t>
            </a:r>
            <a:endParaRPr sz="21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Некоторые коллекции поддерживают операцию индексацию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В python операция обозначается [...] - аргументом операции является индекс, который указывает какой элемент коллекции нужно взять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Синтаксис: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collection_name[index]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где collection_name - переменная содержащая ссылку на коллекцию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index - указатель на элемент коллекции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коллекций, сохраняющих порядок элементов, таких как </a:t>
            </a:r>
            <a:r>
              <a:rPr lang="ru" b="1"/>
              <a:t>list, tuple, range </a:t>
            </a:r>
            <a:r>
              <a:rPr lang="ru"/>
              <a:t>- индексом является порядковый номер элемента в коллекции. </a:t>
            </a:r>
            <a:r>
              <a:rPr lang="ru" b="1"/>
              <a:t>ИНДЕКСАЦИЯ В PYTHON ДЛЯ ТАКИХ КОЛЛЕКЦИЙ НАЧИНАЕТСЯ С</a:t>
            </a:r>
            <a:r>
              <a:rPr lang="ru"/>
              <a:t> </a:t>
            </a:r>
            <a:r>
              <a:rPr lang="ru" b="1"/>
              <a:t>0! </a:t>
            </a:r>
            <a:r>
              <a:rPr lang="ru"/>
              <a:t>Также в python поддерживаются отрицательные индексы (см. примеры).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</a:t>
            </a:r>
            <a:r>
              <a:rPr lang="ru" b="1"/>
              <a:t>dict, set, … </a:t>
            </a:r>
            <a:r>
              <a:rPr lang="ru"/>
              <a:t>- индексом является значение ключа элемента (об этом на др лекции).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00" y="1182250"/>
            <a:ext cx="50101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collection package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386075" y="4417900"/>
            <a:ext cx="55008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https://docs.python.org/3.8/library/collections.html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625" y="1291275"/>
            <a:ext cx="5462744" cy="3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built-in collection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394888"/>
            <a:ext cx="80867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926025" y="4292400"/>
            <a:ext cx="69489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https://docs.python.org/3.8/library/stdtypes.html#sequence-types-list-tuple-range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tuple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383250" y="4411825"/>
            <a:ext cx="56127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https://docs.python.org/3.8/library/stdtypes.html#tuple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96" y="1258538"/>
            <a:ext cx="3261150" cy="29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046" y="1170125"/>
            <a:ext cx="4912554" cy="179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5" y="1067125"/>
            <a:ext cx="3866675" cy="2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775" y="1145900"/>
            <a:ext cx="4486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 - объект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Позволяет создавать генератор последовательности с заданными стартовым конечным (не включается) и шагом значениями. При этом последовательность  не генерируется моментально.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b="1"/>
              <a:t>range</a:t>
            </a:r>
            <a:r>
              <a:rPr lang="ru"/>
              <a:t>(begin, end, step)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75" y="2854950"/>
            <a:ext cx="2356873" cy="2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73" y="2920425"/>
            <a:ext cx="41433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 - объект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4425"/>
            <a:ext cx="3812225" cy="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0" y="3068200"/>
            <a:ext cx="5209775" cy="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Коллекция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Индексация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tuple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dirty="0"/>
              <a:t>Срезы 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dirty="0"/>
              <a:t>Списковые включения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Операции над списками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--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Hash function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Словарь - </a:t>
            </a:r>
            <a:r>
              <a:rPr lang="en-US" dirty="0" err="1"/>
              <a:t>Dict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definition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Множество - </a:t>
            </a:r>
            <a:r>
              <a:rPr lang="en-US" dirty="0"/>
              <a:t>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Генераторы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93" y="1017725"/>
            <a:ext cx="550018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Встроенная функция </a:t>
            </a:r>
            <a:r>
              <a:rPr lang="ru" b="1" u="sng">
                <a:solidFill>
                  <a:schemeClr val="hlink"/>
                </a:solidFill>
                <a:hlinkClick r:id="rId3"/>
              </a:rPr>
              <a:t>len</a:t>
            </a:r>
            <a:r>
              <a:rPr lang="ru" b="1"/>
              <a:t> </a:t>
            </a:r>
            <a:r>
              <a:rPr lang="ru"/>
              <a:t>позволяет выяснить текущую длину коллекции тип коллекции не имеет значения.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38" y="2306800"/>
            <a:ext cx="52673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append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Добавляет новый элемент в конец списка. Довольно эффективная процедура, так как при этом список </a:t>
            </a:r>
            <a:r>
              <a:rPr lang="ru" b="1"/>
              <a:t>почти всегда</a:t>
            </a:r>
            <a:r>
              <a:rPr lang="ru"/>
              <a:t> не реаллоцирует память.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случае если необходимо вставить элемент в середину или в начало списка, можно воспользоваться этой процедурой, </a:t>
            </a:r>
            <a:r>
              <a:rPr lang="ru" b="1"/>
              <a:t>но</a:t>
            </a:r>
            <a:r>
              <a:rPr lang="ru"/>
              <a:t> в этом случае список память будет реалоцированна, что может привести к потере производительности. Реалокация - процесс перераспределения памяти.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75" y="2753925"/>
            <a:ext cx="7515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Поиск элемента по значению в последовательности - вернет индекс элемента в списке. Если элемента нет то будет порождено исключение</a:t>
            </a: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768025"/>
            <a:ext cx="75628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remove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Удаление элемента из списка по значению. Также в случае отсутствия такого элемента в списке будет порождено исключение</a:t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924000"/>
            <a:ext cx="74866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pop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Извлечь элемент из списка и вернуть его. В случае если мы извлекаем не последний элемент процесс также приведет к релокации памяти.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00" y="2756638"/>
            <a:ext cx="75057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Списки арифметика (конкатенация)</a:t>
            </a:r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11700" y="1180175"/>
            <a:ext cx="85206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Списки поддерживают операцию сложения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00" y="2037550"/>
            <a:ext cx="3154030" cy="28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 списков</a:t>
            </a:r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списков применима индексация с отрицательными значениями индекса при этом значению -1 будет соответствовать последний элемент списка, -2 предпоследний то есть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175" y="2716375"/>
            <a:ext cx="3028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 списков</a:t>
            </a: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 обращение по индексу превосходящему длину списка будет сгенерировано исключение</a:t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328450"/>
            <a:ext cx="79629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Общее представление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246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списков</a:t>
            </a:r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Список можно создать несколькими способами</a:t>
            </a:r>
            <a:endParaRPr sz="210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Явно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Списковые включения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Ключевое слово list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Явно</a:t>
            </a:r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Через использование конструкции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[element1, element2, …, elementN]</a:t>
            </a:r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050" y="2924075"/>
            <a:ext cx="24955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Более короткий синтаксис, который позволяет создать новый список на основе значений существующего списка.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[item </a:t>
            </a:r>
            <a:r>
              <a:rPr lang="ru" b="1"/>
              <a:t>for</a:t>
            </a:r>
            <a:r>
              <a:rPr lang="ru"/>
              <a:t> item </a:t>
            </a:r>
            <a:r>
              <a:rPr lang="ru" b="1"/>
              <a:t>in</a:t>
            </a:r>
            <a:r>
              <a:rPr lang="ru"/>
              <a:t> collection </a:t>
            </a:r>
            <a:r>
              <a:rPr lang="ru" b="1"/>
              <a:t>if </a:t>
            </a:r>
            <a:r>
              <a:rPr lang="ru"/>
              <a:t>condition 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Условный оператор может отсутствовать.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1333675"/>
            <a:ext cx="4352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1333675"/>
            <a:ext cx="4352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248900"/>
            <a:ext cx="53911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13813"/>
            <a:ext cx="57721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list</a:t>
            </a:r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Позволяет создавать списки в том числе десериализованные из другого типа последовательностей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338" y="2688213"/>
            <a:ext cx="3228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Срезы (slice)</a:t>
            </a:r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Расширенная операция индексации, над сохраняющими порядок коллекциями, которая позволяет делать выборки из них. Параметры задаются значениями индексов правым (</a:t>
            </a:r>
            <a:r>
              <a:rPr lang="ru" b="1"/>
              <a:t>который включается в выборку</a:t>
            </a:r>
            <a:r>
              <a:rPr lang="ru"/>
              <a:t>) и левым (</a:t>
            </a:r>
            <a:r>
              <a:rPr lang="ru" b="1"/>
              <a:t>не</a:t>
            </a:r>
            <a:r>
              <a:rPr lang="ru"/>
              <a:t> </a:t>
            </a:r>
            <a:r>
              <a:rPr lang="ru" b="1"/>
              <a:t>включается в выборку</a:t>
            </a:r>
            <a:r>
              <a:rPr lang="ru"/>
              <a:t>). Синтаксис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collection_name[start:stop:step] -&gt; вернет список в котором первым элементов будет элемент collection_name[start]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Значение индексов могут быть &lt; 0. Значение step - шаг может отсутствовать по умолчанию он равен 1.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Срезы (slice)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925" y="977975"/>
            <a:ext cx="6400151" cy="3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>
            <a:hlinkClick r:id="rId4"/>
          </p:cNvPr>
          <p:cNvSpPr txBox="1"/>
          <p:nvPr/>
        </p:nvSpPr>
        <p:spPr>
          <a:xfrm>
            <a:off x="2774225" y="4712425"/>
            <a:ext cx="3489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7367025" y="4712425"/>
            <a:ext cx="945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src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аргументов функции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случае инициализации аргументов функции мутабельными объектами, важно учитывать что. Инициализация будет произведена один раз а не каждый раз при вызове функции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>
            <a:spLocks noGrp="1"/>
          </p:cNvSpPr>
          <p:nvPr>
            <p:ph type="title"/>
          </p:nvPr>
        </p:nvSpPr>
        <p:spPr>
          <a:xfrm>
            <a:off x="311700" y="136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Срезы (slice)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50" y="764225"/>
            <a:ext cx="3777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Tricks</a:t>
            </a:r>
            <a:endParaRPr/>
          </a:p>
        </p:txBody>
      </p:sp>
      <p:sp>
        <p:nvSpPr>
          <p:cNvPr id="369" name="Google Shape;36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Самый простой способ перевернуть список</a:t>
            </a:r>
            <a:endParaRPr/>
          </a:p>
        </p:txBody>
      </p:sp>
      <p:pic>
        <p:nvPicPr>
          <p:cNvPr id="370" name="Google Shape;3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1621675"/>
            <a:ext cx="35242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3" y="3957875"/>
            <a:ext cx="22383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6"/>
          <p:cNvSpPr txBox="1">
            <a:spLocks noGrp="1"/>
          </p:cNvSpPr>
          <p:nvPr>
            <p:ph type="body" idx="1"/>
          </p:nvPr>
        </p:nvSpPr>
        <p:spPr>
          <a:xfrm>
            <a:off x="311713" y="3231450"/>
            <a:ext cx="85206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Взять каждый второй элемент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Неоднозначная функция принимающая на вход некоторые данные и возвращающая некоторое целое число ∈ [0, ..., N]. Хорошая хеш-функция должна удовлетворять двум свойствам: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быстрое вычисление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минимально количество коллизий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093200"/>
            <a:ext cx="49838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25" y="1017725"/>
            <a:ext cx="55451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388" y="1161600"/>
            <a:ext cx="44012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Hash table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Еще называют хеш таблицей(дословный перевод), ассоциативный массив, словарь… Структура, которая не сохраняет порядок элементов при вставки, НО обеспечивает при этом быстрый доступ, быстрое удаление и вставку. В худшем и среднем случае работы этих функций производится за константное время в худшем за линейное.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Python, как и почти все языки программирования дает возможность программисту создавать такие структуры. Ключами при этом могут быть только те типы данных, которые поддерживают операцию хеширования - значениями могут быть любые типы данных.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Hash table (python)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Словарь можно определить несколькими способами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Явно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Dict comprehension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через цикл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ключевое слово dict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 (python)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00" y="1171575"/>
            <a:ext cx="4591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3604975" y="4625575"/>
            <a:ext cx="54267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https://docs.python.org/3/tutorial/datastructures.html#dictionaries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аргументов функции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975" y="1378500"/>
            <a:ext cx="2796150" cy="35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</a:t>
            </a:r>
            <a:r>
              <a:rPr lang="ru" b="1"/>
              <a:t>dict </a:t>
            </a:r>
            <a:r>
              <a:rPr lang="ru"/>
              <a:t>obj definition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25" y="1204325"/>
            <a:ext cx="37338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lang="ru" b="1"/>
              <a:t>dict </a:t>
            </a:r>
            <a:r>
              <a:rPr lang="ru"/>
              <a:t>obj definition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75" y="1281225"/>
            <a:ext cx="5638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lang="ru" b="1"/>
              <a:t>dict </a:t>
            </a:r>
            <a:r>
              <a:rPr lang="ru"/>
              <a:t>obj definition 3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75" y="1802500"/>
            <a:ext cx="4019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lang="ru" b="1"/>
              <a:t>dict </a:t>
            </a:r>
            <a:r>
              <a:rPr lang="ru"/>
              <a:t>obj definition 3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12850"/>
            <a:ext cx="56959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lang="ru" b="1"/>
              <a:t>dict </a:t>
            </a:r>
            <a:r>
              <a:rPr lang="ru"/>
              <a:t>obj definition 4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4505925"/>
            <a:ext cx="85206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https://docs.python.org/3/library/stdtypes.html#typesmapping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75" y="1469225"/>
            <a:ext cx="68770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27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операции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821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dict.clear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очищает словарь.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dict.copy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копию словаря.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dict.get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возвращает значение ключа, но если его нет, не бросает исключение, а возвращает default (по умолчанию None).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dict.items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пары (ключ, значение).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dict.keys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ключи в словаре.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dict.pop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удаляет ключ и возвращает значение. Если ключа нет, возвращает default (по умолчанию бросает исключение).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dict.popitem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удаляет и возвращает пару (ключ, значение). Если словарь пуст, бросает исключение KeyError. Помните, что словари неупорядочены.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операции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765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dict.setdefault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возвращает значение ключа, но если его нет, не бросает исключение, а создает ключ со значением default (по умолчанию None).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dict.update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([other]) - обновляет словарь, добавляя пары (ключ, значение) из other. Существующие ключи перезаписываются. Возвращает None (не новый словарь!).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454545"/>
                </a:solidFill>
                <a:highlight>
                  <a:srgbClr val="FFFFFF"/>
                </a:highlight>
              </a:rPr>
              <a:t>dict.values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значения в словаре.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(проход)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13" y="925375"/>
            <a:ext cx="2879975" cy="4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immutable</a:t>
            </a:r>
            <a:r>
              <a:rPr lang="ru" sz="2400"/>
              <a:t> objects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4"/>
              </a:rPr>
              <a:t>hashable</a:t>
            </a:r>
            <a:endParaRPr sz="24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>
                <a:highlight>
                  <a:srgbClr val="FFFFFF"/>
                </a:highlight>
              </a:rPr>
              <a:t>comparable</a:t>
            </a: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</a:rPr>
              <a:t> ⇒ obj1 == obj2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125730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Фундаментальная структура данных, позволяющая хранить некоторый объем непересекающихся данных в непрерывном куске оперативной памяти. Обычно массивы представляют к каждому отдельной сущности массива через порядковый индекс - это операция называется </a:t>
            </a:r>
            <a:r>
              <a:rPr lang="ru" sz="2100" b="1"/>
              <a:t>индексация. </a:t>
            </a:r>
            <a:r>
              <a:rPr lang="ru" sz="2100"/>
              <a:t>Поддерживается большинством языков программирования. Python не исключение.</a:t>
            </a:r>
            <a:endParaRPr sz="2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5" y="1446275"/>
            <a:ext cx="8258950" cy="28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 - множество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Структура данных очень похожая на словарь, но в отличие от словаря хранит только ключи. Ключи уникальны. Сам тип данных реализует теоретико-множественные операции.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Множество (Set)</a:t>
            </a: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11700" y="4557200"/>
            <a:ext cx="8520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https://docs.python.org/3/tutorial/datastructures.html#sets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25" y="1110300"/>
            <a:ext cx="3461542" cy="3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set</a:t>
            </a:r>
            <a:r>
              <a:rPr lang="ru"/>
              <a:t> операции</a:t>
            </a:r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len(s)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вернет длину множества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x in s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проверить наличее элемента в множестве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x not in s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проверить отсутствие элемента в множестве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38100" marR="381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isdisjoint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lang="ru" i="1">
                <a:solidFill>
                  <a:srgbClr val="666666"/>
                </a:solidFill>
                <a:highlight>
                  <a:srgbClr val="FFFFFF"/>
                </a:highlight>
              </a:rPr>
              <a:t>other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- Верните </a:t>
            </a: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True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если множество не имеет общих элементов с другими. Множества не пересекаются тогда и только тогда, когда их пересечение - пустое множество.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38100" marR="3810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issubset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(other) - наоборот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set</a:t>
            </a:r>
            <a:r>
              <a:rPr lang="ru"/>
              <a:t> операции</a:t>
            </a:r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&lt;=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Является ли каждый ли элемент в наборе состоит из другого.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&lt;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Тоже самое но строго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&gt;= other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&gt; other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38100" marR="3810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union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lang="ru" i="1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| other | …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Объединение множеств в одно результат множество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intersection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lang="ru" i="1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&amp; other &amp; …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Пересечение всех множеств, то есть результат это множество из элементов общих для всех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38100" marR="381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difference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lang="ru" i="1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- other - ...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set ^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Вернет новое множество элементов, которые содержаться только в одном из множеств, но не в обоих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38100" marR="381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666666"/>
                </a:solidFill>
                <a:highlight>
                  <a:srgbClr val="FFFFFF"/>
                </a:highlight>
              </a:rPr>
              <a:t>copy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() Верните неглубокую копию множетва.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Множество (Set) операции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238475"/>
            <a:ext cx="403505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 dirty="0">
                <a:solidFill>
                  <a:schemeClr val="dk1"/>
                </a:solidFill>
                <a:highlight>
                  <a:srgbClr val="FFFFFF"/>
                </a:highlight>
              </a:rPr>
              <a:t>Generator functions allow you to declare a function that behaves like an iterator, i.e. it can be used in a for loop (</a:t>
            </a:r>
            <a:r>
              <a:rPr lang="ru" sz="1650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https://wiki.python.org/moin/Generators</a:t>
            </a:r>
            <a:r>
              <a:rPr lang="ru" sz="1650" dirty="0">
                <a:solidFill>
                  <a:schemeClr val="dk1"/>
                </a:solidFill>
                <a:highlight>
                  <a:srgbClr val="FFFFFF"/>
                </a:highlight>
              </a:rPr>
              <a:t>). 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50" dirty="0">
                <a:solidFill>
                  <a:schemeClr val="dk1"/>
                </a:solidFill>
                <a:highlight>
                  <a:srgbClr val="FFFFFF"/>
                </a:highlight>
              </a:rPr>
              <a:t>При создании генератора нет необходимости выделять такое количество памяти, которое необходимо для хранения всего массива данных.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98" y="1084425"/>
            <a:ext cx="3381199" cy="3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25" y="956238"/>
            <a:ext cx="4038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Динамический массив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Обычно при создании массива предполагается, что массив будет иметь фиксированную длину, которая не меняется. Соответственно стандартный массив  не поддерживает операции вставки и удаления элемента. Поэтому были введены специализированный тип данных как </a:t>
            </a:r>
            <a:r>
              <a:rPr lang="ru" b="1"/>
              <a:t>динамический массив</a:t>
            </a:r>
            <a:r>
              <a:rPr lang="ru"/>
              <a:t>.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0" y="1127725"/>
            <a:ext cx="4396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dirty="0"/>
              <a:t>Домашнее задание</a:t>
            </a:r>
            <a:endParaRPr dirty="0"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</a:rPr>
              <a:t>1. Отсортируйте </a:t>
            </a: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список случайной длины в зависимости от мода по возрастанию и по убыванию</a:t>
            </a:r>
          </a:p>
          <a:p>
            <a:pPr marL="0" indent="0">
              <a:buNone/>
            </a:pP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Найдите сумму всех чисел меньше 1000, кратных 3 или 5 с помощью функции генератора</a:t>
            </a:r>
          </a:p>
          <a:p>
            <a:pPr marL="0" indent="0">
              <a:buNone/>
            </a:pP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3. Запишите в словарь по ключам от 1 до 10, список чисел (подается на входе), которые делятся на соответствующие ключи</a:t>
            </a:r>
            <a:endParaRPr lang="en-US" sz="16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6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777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1918825" y="1247700"/>
            <a:ext cx="96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RAM</a:t>
            </a:r>
            <a:endParaRPr sz="1800" b="1"/>
          </a:p>
        </p:txBody>
      </p:sp>
      <p:grpSp>
        <p:nvGrpSpPr>
          <p:cNvPr id="115" name="Google Shape;115;p23"/>
          <p:cNvGrpSpPr/>
          <p:nvPr/>
        </p:nvGrpSpPr>
        <p:grpSpPr>
          <a:xfrm>
            <a:off x="311700" y="1961225"/>
            <a:ext cx="4142400" cy="637225"/>
            <a:chOff x="2300050" y="2085925"/>
            <a:chExt cx="4142400" cy="637225"/>
          </a:xfrm>
        </p:grpSpPr>
        <p:sp>
          <p:nvSpPr>
            <p:cNvPr id="116" name="Google Shape;116;p23"/>
            <p:cNvSpPr/>
            <p:nvPr/>
          </p:nvSpPr>
          <p:spPr>
            <a:xfrm>
              <a:off x="2300050" y="2085925"/>
              <a:ext cx="4142400" cy="6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3449975" y="2085925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0040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2</a:t>
              </a:r>
              <a:endParaRPr sz="1800"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28958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5581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51122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  <p:grpSp>
        <p:nvGrpSpPr>
          <p:cNvPr id="122" name="Google Shape;122;p23"/>
          <p:cNvGrpSpPr/>
          <p:nvPr/>
        </p:nvGrpSpPr>
        <p:grpSpPr>
          <a:xfrm>
            <a:off x="3969600" y="3083475"/>
            <a:ext cx="4142400" cy="637225"/>
            <a:chOff x="2300050" y="2085925"/>
            <a:chExt cx="4142400" cy="637225"/>
          </a:xfrm>
        </p:grpSpPr>
        <p:sp>
          <p:nvSpPr>
            <p:cNvPr id="123" name="Google Shape;123;p23"/>
            <p:cNvSpPr/>
            <p:nvPr/>
          </p:nvSpPr>
          <p:spPr>
            <a:xfrm>
              <a:off x="2300050" y="2085925"/>
              <a:ext cx="4142400" cy="6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3449975" y="2085925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0040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2</a:t>
              </a:r>
              <a:endParaRPr sz="1800"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28958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5581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51122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  <p:sp>
        <p:nvSpPr>
          <p:cNvPr id="129" name="Google Shape;129;p23"/>
          <p:cNvSpPr/>
          <p:nvPr/>
        </p:nvSpPr>
        <p:spPr>
          <a:xfrm>
            <a:off x="8389275" y="2266075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</a:t>
            </a:r>
            <a:endParaRPr sz="1800"/>
          </a:p>
        </p:txBody>
      </p:sp>
      <p:cxnSp>
        <p:nvCxnSpPr>
          <p:cNvPr id="130" name="Google Shape;130;p23"/>
          <p:cNvCxnSpPr>
            <a:stCxn id="129" idx="1"/>
            <a:endCxn id="125" idx="0"/>
          </p:cNvCxnSpPr>
          <p:nvPr/>
        </p:nvCxnSpPr>
        <p:spPr>
          <a:xfrm flipH="1">
            <a:off x="5950575" y="2584675"/>
            <a:ext cx="2438700" cy="4989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3"/>
          <p:cNvSpPr/>
          <p:nvPr/>
        </p:nvSpPr>
        <p:spPr>
          <a:xfrm>
            <a:off x="332575" y="4205725"/>
            <a:ext cx="4378200" cy="63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482500" y="4205725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1</a:t>
            </a:r>
            <a:endParaRPr sz="1800"/>
          </a:p>
        </p:txBody>
      </p:sp>
      <p:sp>
        <p:nvSpPr>
          <p:cNvPr id="133" name="Google Shape;133;p23"/>
          <p:cNvSpPr/>
          <p:nvPr/>
        </p:nvSpPr>
        <p:spPr>
          <a:xfrm>
            <a:off x="2036600" y="4205750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</a:t>
            </a:r>
            <a:endParaRPr sz="1800"/>
          </a:p>
        </p:txBody>
      </p:sp>
      <p:sp>
        <p:nvSpPr>
          <p:cNvPr id="134" name="Google Shape;134;p23"/>
          <p:cNvSpPr/>
          <p:nvPr/>
        </p:nvSpPr>
        <p:spPr>
          <a:xfrm>
            <a:off x="928400" y="4205750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...</a:t>
            </a:r>
            <a:endParaRPr sz="1800"/>
          </a:p>
        </p:txBody>
      </p:sp>
      <p:sp>
        <p:nvSpPr>
          <p:cNvPr id="135" name="Google Shape;135;p23"/>
          <p:cNvSpPr/>
          <p:nvPr/>
        </p:nvSpPr>
        <p:spPr>
          <a:xfrm>
            <a:off x="2590700" y="4205750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</a:t>
            </a:r>
            <a:endParaRPr sz="1800"/>
          </a:p>
        </p:txBody>
      </p:sp>
      <p:sp>
        <p:nvSpPr>
          <p:cNvPr id="136" name="Google Shape;136;p23"/>
          <p:cNvSpPr/>
          <p:nvPr/>
        </p:nvSpPr>
        <p:spPr>
          <a:xfrm>
            <a:off x="3144800" y="4205750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3</a:t>
            </a:r>
            <a:endParaRPr sz="1800"/>
          </a:p>
        </p:txBody>
      </p:sp>
      <p:sp>
        <p:nvSpPr>
          <p:cNvPr id="137" name="Google Shape;137;p23"/>
          <p:cNvSpPr/>
          <p:nvPr/>
        </p:nvSpPr>
        <p:spPr>
          <a:xfrm>
            <a:off x="3671600" y="4205725"/>
            <a:ext cx="554100" cy="63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918825" y="1247700"/>
            <a:ext cx="96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RAM</a:t>
            </a:r>
            <a:endParaRPr sz="1800" b="1"/>
          </a:p>
        </p:txBody>
      </p:sp>
      <p:grpSp>
        <p:nvGrpSpPr>
          <p:cNvPr id="144" name="Google Shape;144;p24"/>
          <p:cNvGrpSpPr/>
          <p:nvPr/>
        </p:nvGrpSpPr>
        <p:grpSpPr>
          <a:xfrm>
            <a:off x="311700" y="1961225"/>
            <a:ext cx="4142400" cy="637225"/>
            <a:chOff x="2300050" y="2085925"/>
            <a:chExt cx="4142400" cy="637225"/>
          </a:xfrm>
        </p:grpSpPr>
        <p:sp>
          <p:nvSpPr>
            <p:cNvPr id="145" name="Google Shape;145;p24"/>
            <p:cNvSpPr/>
            <p:nvPr/>
          </p:nvSpPr>
          <p:spPr>
            <a:xfrm>
              <a:off x="2300050" y="2085925"/>
              <a:ext cx="4142400" cy="6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449975" y="2085925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0040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2</a:t>
              </a:r>
              <a:endParaRPr sz="1800"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8958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5581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51122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  <p:sp>
        <p:nvSpPr>
          <p:cNvPr id="151" name="Google Shape;151;p24"/>
          <p:cNvSpPr/>
          <p:nvPr/>
        </p:nvSpPr>
        <p:spPr>
          <a:xfrm>
            <a:off x="2012600" y="1939375"/>
            <a:ext cx="602100" cy="637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4662325" y="3055750"/>
            <a:ext cx="3401100" cy="637225"/>
            <a:chOff x="3969600" y="3083475"/>
            <a:chExt cx="3401100" cy="637225"/>
          </a:xfrm>
        </p:grpSpPr>
        <p:sp>
          <p:nvSpPr>
            <p:cNvPr id="153" name="Google Shape;153;p24"/>
            <p:cNvSpPr/>
            <p:nvPr/>
          </p:nvSpPr>
          <p:spPr>
            <a:xfrm>
              <a:off x="3969600" y="3083475"/>
              <a:ext cx="3401100" cy="6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5119525" y="3083475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5673625" y="308350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4565425" y="308350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6227725" y="3083500"/>
              <a:ext cx="554100" cy="637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Office PowerPoint</Application>
  <PresentationFormat>On-screen Show (16:9)</PresentationFormat>
  <Paragraphs>203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Arial</vt:lpstr>
      <vt:lpstr>Simple Light</vt:lpstr>
      <vt:lpstr>Лекция 3</vt:lpstr>
      <vt:lpstr>План занятия</vt:lpstr>
      <vt:lpstr>План занятия</vt:lpstr>
      <vt:lpstr>Инициализация аргументов функции</vt:lpstr>
      <vt:lpstr>Инициализация аргументов функции</vt:lpstr>
      <vt:lpstr>Массив</vt:lpstr>
      <vt:lpstr>Динамический массив</vt:lpstr>
      <vt:lpstr>Массив</vt:lpstr>
      <vt:lpstr>Массив</vt:lpstr>
      <vt:lpstr>Коллекции</vt:lpstr>
      <vt:lpstr>Индексация</vt:lpstr>
      <vt:lpstr>Индексация</vt:lpstr>
      <vt:lpstr>Индексация</vt:lpstr>
      <vt:lpstr>Python - collection package</vt:lpstr>
      <vt:lpstr>Python built-in collection</vt:lpstr>
      <vt:lpstr>tuple</vt:lpstr>
      <vt:lpstr>list</vt:lpstr>
      <vt:lpstr>range - объект</vt:lpstr>
      <vt:lpstr>range - объект</vt:lpstr>
      <vt:lpstr>list</vt:lpstr>
      <vt:lpstr>len</vt:lpstr>
      <vt:lpstr>append</vt:lpstr>
      <vt:lpstr>insert</vt:lpstr>
      <vt:lpstr>index</vt:lpstr>
      <vt:lpstr>remove</vt:lpstr>
      <vt:lpstr>pop</vt:lpstr>
      <vt:lpstr>Списки арифметика (конкатенация)</vt:lpstr>
      <vt:lpstr>Индексация списков</vt:lpstr>
      <vt:lpstr>Индексация списков</vt:lpstr>
      <vt:lpstr>Создание списков</vt:lpstr>
      <vt:lpstr>Явно</vt:lpstr>
      <vt:lpstr>Списковые включения</vt:lpstr>
      <vt:lpstr>Списковые включения</vt:lpstr>
      <vt:lpstr>Списковые включения</vt:lpstr>
      <vt:lpstr>Списковые включения</vt:lpstr>
      <vt:lpstr>Списковые включения</vt:lpstr>
      <vt:lpstr>Ключевое слово list</vt:lpstr>
      <vt:lpstr>Срезы (slice)</vt:lpstr>
      <vt:lpstr>Срезы (slice) </vt:lpstr>
      <vt:lpstr>Срезы (slice) </vt:lpstr>
      <vt:lpstr>Tricks</vt:lpstr>
      <vt:lpstr>Hash function</vt:lpstr>
      <vt:lpstr>Hash function</vt:lpstr>
      <vt:lpstr>Hash function (коллизия)</vt:lpstr>
      <vt:lpstr>Hash function (коллизия)</vt:lpstr>
      <vt:lpstr>Hash table</vt:lpstr>
      <vt:lpstr>Hash table</vt:lpstr>
      <vt:lpstr>Hash table (python)</vt:lpstr>
      <vt:lpstr>Hash table (python)</vt:lpstr>
      <vt:lpstr>Python dict obj definition 1 </vt:lpstr>
      <vt:lpstr>Python dict obj definition 2 </vt:lpstr>
      <vt:lpstr>Python dict obj definition 3</vt:lpstr>
      <vt:lpstr>Python dict obj definition 3</vt:lpstr>
      <vt:lpstr>Python dict obj definition 4</vt:lpstr>
      <vt:lpstr>Dict - операции</vt:lpstr>
      <vt:lpstr>Dict - операции</vt:lpstr>
      <vt:lpstr>Dict (проход)</vt:lpstr>
      <vt:lpstr>Dict - ключи</vt:lpstr>
      <vt:lpstr>Dict - ключи</vt:lpstr>
      <vt:lpstr>Dict - ключи</vt:lpstr>
      <vt:lpstr>Set - множество</vt:lpstr>
      <vt:lpstr>Множество (Set)</vt:lpstr>
      <vt:lpstr>set операции</vt:lpstr>
      <vt:lpstr>set операции</vt:lpstr>
      <vt:lpstr>PowerPoint Presentation</vt:lpstr>
      <vt:lpstr>Множество (Set) операции </vt:lpstr>
      <vt:lpstr>Определение</vt:lpstr>
      <vt:lpstr>Создание</vt:lpstr>
      <vt:lpstr>Создание</vt:lpstr>
      <vt:lpstr>Ключевое слово yield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cp:lastModifiedBy>Bogdan</cp:lastModifiedBy>
  <cp:revision>1</cp:revision>
  <dcterms:modified xsi:type="dcterms:W3CDTF">2022-03-27T17:02:52Z</dcterms:modified>
</cp:coreProperties>
</file>