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2" r:id="rId33"/>
    <p:sldId id="293" r:id="rId34"/>
    <p:sldId id="294" r:id="rId35"/>
    <p:sldId id="295" r:id="rId36"/>
    <p:sldId id="296"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34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4e45b0e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4e45b0e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9cc3ccd6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9cc3ccd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ad6ae418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ad6ae418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9cc3ccd6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9cc3ccd6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b4506366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b450636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9cc3ccd6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9cc3ccd6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450636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b450636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d6ae418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d6ae418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061e574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061e574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ad6ae418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ad6ae418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cc3ccd6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9cc3ccd6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9cc3ccd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9cc3ccd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9cc3ccd6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9cc3ccd6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cc3ccd6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9cc3ccd6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9cc3ccd6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9cc3ccd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9cc3ccd6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9cc3ccd6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ad6ae418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ad6ae418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ad6ae418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ad6ae418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061e574f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061e574f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061e574f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061e574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ad6ae418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ad6ae418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061e574f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061e574f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9cc3ccd6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9cc3ccd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061e574f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061e574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ad6ae418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ad6ae418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ad6ae418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ad6ae418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ad6ae418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ad6ae418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061e574f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061e574f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b450636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b450636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b450636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b450636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ad6ae41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ad6ae41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ad6ae418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ad6ae41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d6ae418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d6ae418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9cc3ccd6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9cc3ccd6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d6ae418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d6ae418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cc3ccd6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9cc3ccd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tutorial/inputoutput.html#reading-and-writing-file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3/tutorial/modules.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library/functions.html#di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tutorial/modules.html#packag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dirty="0"/>
              <a:t>Лекция </a:t>
            </a:r>
            <a:r>
              <a:rPr lang="en-US"/>
              <a:t>6</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a:t>Язык программирования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Пакеты (__init__.py)</a:t>
            </a:r>
            <a:endParaRPr/>
          </a:p>
        </p:txBody>
      </p:sp>
      <p:pic>
        <p:nvPicPr>
          <p:cNvPr id="136" name="Google Shape;136;p26"/>
          <p:cNvPicPr preferRelativeResize="0"/>
          <p:nvPr/>
        </p:nvPicPr>
        <p:blipFill>
          <a:blip r:embed="rId3">
            <a:alphaModFix/>
          </a:blip>
          <a:stretch>
            <a:fillRect/>
          </a:stretch>
        </p:blipFill>
        <p:spPr>
          <a:xfrm>
            <a:off x="1265649" y="1359750"/>
            <a:ext cx="6065125" cy="34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Файл __init__.py</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Для того чтобы дать понять интерпретатору, что папка является пакетом, нужно добавить в папку файл __init__.py . Обычно этот файл не содержит никакой бизнес логики приложения и является пустым.</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Зависимости: import</a:t>
            </a:r>
            <a:endParaRPr/>
          </a:p>
        </p:txBody>
      </p:sp>
      <p:sp>
        <p:nvSpPr>
          <p:cNvPr id="148" name="Google Shape;148;p28"/>
          <p:cNvSpPr txBox="1">
            <a:spLocks noGrp="1"/>
          </p:cNvSpPr>
          <p:nvPr>
            <p:ph type="body" idx="1"/>
          </p:nvPr>
        </p:nvSpPr>
        <p:spPr>
          <a:xfrm>
            <a:off x="311700" y="1152475"/>
            <a:ext cx="8520600" cy="23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Для того чтобы воспользоваться функциями определенными в некотором пакете можно импортировать их в модуль где вы собираетесь их использовать.</a:t>
            </a:r>
            <a:endParaRPr/>
          </a:p>
          <a:p>
            <a:pPr marL="0" lvl="0" indent="0" algn="l" rtl="0">
              <a:spcBef>
                <a:spcPts val="1600"/>
              </a:spcBef>
              <a:spcAft>
                <a:spcPts val="0"/>
              </a:spcAft>
              <a:buClr>
                <a:schemeClr val="dk1"/>
              </a:buClr>
              <a:buSzPts val="1100"/>
              <a:buFont typeface="Arial"/>
              <a:buNone/>
            </a:pPr>
            <a:r>
              <a:rPr lang="ru"/>
              <a:t>После импортирования модуля или пакета. У вас появляется возможность пользоваться всеми объектам предтавленными в модуле. Доступ предоставляется через операто “.”</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Зависимости: import</a:t>
            </a:r>
            <a:endParaRPr/>
          </a:p>
        </p:txBody>
      </p:sp>
      <p:pic>
        <p:nvPicPr>
          <p:cNvPr id="154" name="Google Shape;154;p29"/>
          <p:cNvPicPr preferRelativeResize="0"/>
          <p:nvPr/>
        </p:nvPicPr>
        <p:blipFill>
          <a:blip r:embed="rId3">
            <a:alphaModFix/>
          </a:blip>
          <a:stretch>
            <a:fillRect/>
          </a:stretch>
        </p:blipFill>
        <p:spPr>
          <a:xfrm>
            <a:off x="303150" y="2318975"/>
            <a:ext cx="1323975" cy="1047750"/>
          </a:xfrm>
          <a:prstGeom prst="rect">
            <a:avLst/>
          </a:prstGeom>
          <a:noFill/>
          <a:ln>
            <a:noFill/>
          </a:ln>
        </p:spPr>
      </p:pic>
      <p:pic>
        <p:nvPicPr>
          <p:cNvPr id="155" name="Google Shape;155;p29"/>
          <p:cNvPicPr preferRelativeResize="0"/>
          <p:nvPr/>
        </p:nvPicPr>
        <p:blipFill>
          <a:blip r:embed="rId4">
            <a:alphaModFix/>
          </a:blip>
          <a:stretch>
            <a:fillRect/>
          </a:stretch>
        </p:blipFill>
        <p:spPr>
          <a:xfrm>
            <a:off x="1737100" y="1761300"/>
            <a:ext cx="3577800" cy="2137625"/>
          </a:xfrm>
          <a:prstGeom prst="rect">
            <a:avLst/>
          </a:prstGeom>
          <a:noFill/>
          <a:ln>
            <a:noFill/>
          </a:ln>
        </p:spPr>
      </p:pic>
      <p:pic>
        <p:nvPicPr>
          <p:cNvPr id="156" name="Google Shape;156;p29"/>
          <p:cNvPicPr preferRelativeResize="0"/>
          <p:nvPr/>
        </p:nvPicPr>
        <p:blipFill>
          <a:blip r:embed="rId5">
            <a:alphaModFix/>
          </a:blip>
          <a:stretch>
            <a:fillRect/>
          </a:stretch>
        </p:blipFill>
        <p:spPr>
          <a:xfrm>
            <a:off x="5649050" y="1597700"/>
            <a:ext cx="3191785" cy="255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Зависимости: from … import ...</a:t>
            </a:r>
            <a:endParaRPr/>
          </a:p>
        </p:txBody>
      </p:sp>
      <p:sp>
        <p:nvSpPr>
          <p:cNvPr id="162" name="Google Shape;162;p30"/>
          <p:cNvSpPr txBox="1"/>
          <p:nvPr/>
        </p:nvSpPr>
        <p:spPr>
          <a:xfrm>
            <a:off x="311700" y="1100600"/>
            <a:ext cx="8366400" cy="22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700">
                <a:solidFill>
                  <a:srgbClr val="666666"/>
                </a:solidFill>
              </a:rPr>
              <a:t>Запись импорта from package_name....module_name import functions, class, var,....</a:t>
            </a:r>
            <a:endParaRPr sz="1700">
              <a:solidFill>
                <a:srgbClr val="666666"/>
              </a:solidFill>
            </a:endParaRPr>
          </a:p>
          <a:p>
            <a:pPr marL="0" lvl="0" indent="0" algn="l" rtl="0">
              <a:spcBef>
                <a:spcPts val="0"/>
              </a:spcBef>
              <a:spcAft>
                <a:spcPts val="0"/>
              </a:spcAft>
              <a:buNone/>
            </a:pPr>
            <a:r>
              <a:rPr lang="ru" sz="1700">
                <a:solidFill>
                  <a:srgbClr val="666666"/>
                </a:solidFill>
              </a:rPr>
              <a:t>Эта запись импортирует непосредственные функции, классы, модули и так далее ⇒ у вас отпадает необходимость обращаться к импортируемой сущности через операцию “.” . Обратите внимание, что в таком случае у вас могут появиться коллизии - ситуации, когда в двух разных пакетах, определяются сущности с одинаковым названием, например функции</a:t>
            </a:r>
            <a:endParaRPr sz="1700">
              <a:solidFill>
                <a:srgbClr val="666666"/>
              </a:solidFill>
            </a:endParaRPr>
          </a:p>
          <a:p>
            <a:pPr marL="0" lvl="0" indent="0" algn="l" rtl="0">
              <a:spcBef>
                <a:spcPts val="0"/>
              </a:spcBef>
              <a:spcAft>
                <a:spcPts val="0"/>
              </a:spcAft>
              <a:buNone/>
            </a:pPr>
            <a:endParaRPr sz="17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Зависимости: from … import ...</a:t>
            </a:r>
            <a:endParaRPr/>
          </a:p>
        </p:txBody>
      </p:sp>
      <p:pic>
        <p:nvPicPr>
          <p:cNvPr id="168" name="Google Shape;168;p31"/>
          <p:cNvPicPr preferRelativeResize="0"/>
          <p:nvPr/>
        </p:nvPicPr>
        <p:blipFill>
          <a:blip r:embed="rId3">
            <a:alphaModFix/>
          </a:blip>
          <a:stretch>
            <a:fillRect/>
          </a:stretch>
        </p:blipFill>
        <p:spPr>
          <a:xfrm>
            <a:off x="406538" y="1496825"/>
            <a:ext cx="3380329" cy="3036275"/>
          </a:xfrm>
          <a:prstGeom prst="rect">
            <a:avLst/>
          </a:prstGeom>
          <a:noFill/>
          <a:ln>
            <a:noFill/>
          </a:ln>
        </p:spPr>
      </p:pic>
      <p:pic>
        <p:nvPicPr>
          <p:cNvPr id="169" name="Google Shape;169;p31"/>
          <p:cNvPicPr preferRelativeResize="0"/>
          <p:nvPr/>
        </p:nvPicPr>
        <p:blipFill>
          <a:blip r:embed="rId4">
            <a:alphaModFix/>
          </a:blip>
          <a:stretch>
            <a:fillRect/>
          </a:stretch>
        </p:blipFill>
        <p:spPr>
          <a:xfrm>
            <a:off x="4520891" y="1496825"/>
            <a:ext cx="4216574" cy="303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Глобальная переменная __all__</a:t>
            </a: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__all__ -  встроенная глобальная переменная (относительно модуля), которая позволяет ограничивать список сущностей экспортируемых с помощью конструкции </a:t>
            </a:r>
            <a:endParaRPr/>
          </a:p>
          <a:p>
            <a:pPr marL="0" lvl="0" indent="0" algn="ctr" rtl="0">
              <a:spcBef>
                <a:spcPts val="1600"/>
              </a:spcBef>
              <a:spcAft>
                <a:spcPts val="0"/>
              </a:spcAft>
              <a:buNone/>
            </a:pPr>
            <a:r>
              <a:rPr lang="ru"/>
              <a:t>from package_name import *</a:t>
            </a:r>
            <a:endParaRPr/>
          </a:p>
          <a:p>
            <a:pPr marL="0" lvl="0" indent="0" algn="l" rtl="0">
              <a:spcBef>
                <a:spcPts val="1600"/>
              </a:spcBef>
              <a:spcAft>
                <a:spcPts val="1600"/>
              </a:spcAft>
              <a:buNone/>
            </a:pPr>
            <a:r>
              <a:rPr lang="ru"/>
              <a:t>Что дословно означает импортировать все что есть в модуле package_name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113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Поиск зависимостей</a:t>
            </a:r>
            <a:endParaRPr/>
          </a:p>
        </p:txBody>
      </p:sp>
      <p:sp>
        <p:nvSpPr>
          <p:cNvPr id="181" name="Google Shape;181;p33"/>
          <p:cNvSpPr txBox="1">
            <a:spLocks noGrp="1"/>
          </p:cNvSpPr>
          <p:nvPr>
            <p:ph type="body" idx="1"/>
          </p:nvPr>
        </p:nvSpPr>
        <p:spPr>
          <a:xfrm>
            <a:off x="311700" y="63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При запуске программы Python начинает интерпретировать код сверху вниз (это вы уже знаете). И соответственно  чем раньше вы проипортируете те зависимости, которые вам нужны, тем раньше они попадут в контекст программы и, соотвенно, вы сможете ими пользоваться. После объявления import * → интерпретатор ищет модуль обход начинается </a:t>
            </a:r>
            <a:endParaRPr/>
          </a:p>
          <a:p>
            <a:pPr marL="457200" lvl="0" indent="-342900" algn="l" rtl="0">
              <a:spcBef>
                <a:spcPts val="1600"/>
              </a:spcBef>
              <a:spcAft>
                <a:spcPts val="0"/>
              </a:spcAft>
              <a:buSzPts val="1800"/>
              <a:buAutoNum type="arabicPeriod"/>
            </a:pPr>
            <a:r>
              <a:rPr lang="ru"/>
              <a:t>С текущего каталога - поиск во всех дочерних подкаталогах</a:t>
            </a:r>
            <a:endParaRPr/>
          </a:p>
          <a:p>
            <a:pPr marL="457200" lvl="0" indent="-342900" algn="l" rtl="0">
              <a:spcBef>
                <a:spcPts val="0"/>
              </a:spcBef>
              <a:spcAft>
                <a:spcPts val="0"/>
              </a:spcAft>
              <a:buSzPts val="1800"/>
              <a:buAutoNum type="arabicPeriod"/>
            </a:pPr>
            <a:r>
              <a:rPr lang="ru"/>
              <a:t>Если не успех - поиск среди установленных библиотек (обычно они располагаются рядом с интерпретатором)</a:t>
            </a:r>
            <a:endParaRPr/>
          </a:p>
          <a:p>
            <a:pPr marL="457200" lvl="0" indent="-342900" algn="l" rtl="0">
              <a:spcBef>
                <a:spcPts val="0"/>
              </a:spcBef>
              <a:spcAft>
                <a:spcPts val="0"/>
              </a:spcAft>
              <a:buSzPts val="1800"/>
              <a:buAutoNum type="arabicPeriod"/>
            </a:pPr>
            <a:r>
              <a:rPr lang="ru"/>
              <a:t>Поиск среди в стандартной библиотеке</a:t>
            </a:r>
            <a:endParaRPr/>
          </a:p>
          <a:p>
            <a:pPr marL="457200" lvl="0" indent="-342900" algn="l" rtl="0">
              <a:spcBef>
                <a:spcPts val="0"/>
              </a:spcBef>
              <a:spcAft>
                <a:spcPts val="0"/>
              </a:spcAft>
              <a:buSzPts val="1800"/>
              <a:buAutoNum type="arabicPeriod"/>
            </a:pPr>
            <a:r>
              <a:rPr lang="ru"/>
              <a:t>Поиск среди папок перечисленных в переменной окружения PYTHONPATH</a:t>
            </a:r>
            <a:endParaRPr/>
          </a:p>
          <a:p>
            <a:pPr marL="457200" lvl="0" indent="-342900" algn="l" rtl="0">
              <a:spcBef>
                <a:spcPts val="0"/>
              </a:spcBef>
              <a:spcAft>
                <a:spcPts val="0"/>
              </a:spcAft>
              <a:buSzPts val="1800"/>
              <a:buAutoNum type="arabicPeriod"/>
            </a:pPr>
            <a:endParaRPr/>
          </a:p>
        </p:txBody>
      </p:sp>
      <p:sp>
        <p:nvSpPr>
          <p:cNvPr id="182" name="Google Shape;182;p33"/>
          <p:cNvSpPr/>
          <p:nvPr/>
        </p:nvSpPr>
        <p:spPr>
          <a:xfrm>
            <a:off x="811175" y="4328675"/>
            <a:ext cx="383400" cy="3909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PyPi</a:t>
            </a:r>
            <a:endParaRPr/>
          </a:p>
        </p:txBody>
      </p:sp>
      <p:sp>
        <p:nvSpPr>
          <p:cNvPr id="188" name="Google Shape;18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Самый большой репозиторий библиотек для python - прежде чем пытаться изобрести свой велосипед, нужно проверить не изобрел ли уже его кто-нибудь еще. Обычно для установке библиотеки нужно воспользоваться менеджером пакетов pip - который идет вместе с установщиком Python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Точка входа в приложение</a:t>
            </a:r>
            <a:endParaRPr/>
          </a:p>
        </p:txBody>
      </p:sp>
      <p:pic>
        <p:nvPicPr>
          <p:cNvPr id="194" name="Google Shape;194;p35"/>
          <p:cNvPicPr preferRelativeResize="0"/>
          <p:nvPr/>
        </p:nvPicPr>
        <p:blipFill>
          <a:blip r:embed="rId3">
            <a:alphaModFix/>
          </a:blip>
          <a:stretch>
            <a:fillRect/>
          </a:stretch>
        </p:blipFill>
        <p:spPr>
          <a:xfrm>
            <a:off x="608550" y="1656013"/>
            <a:ext cx="3181350" cy="828675"/>
          </a:xfrm>
          <a:prstGeom prst="rect">
            <a:avLst/>
          </a:prstGeom>
          <a:noFill/>
          <a:ln>
            <a:noFill/>
          </a:ln>
        </p:spPr>
      </p:pic>
      <p:pic>
        <p:nvPicPr>
          <p:cNvPr id="195" name="Google Shape;195;p35"/>
          <p:cNvPicPr preferRelativeResize="0"/>
          <p:nvPr/>
        </p:nvPicPr>
        <p:blipFill>
          <a:blip r:embed="rId4">
            <a:alphaModFix/>
          </a:blip>
          <a:stretch>
            <a:fillRect/>
          </a:stretch>
        </p:blipFill>
        <p:spPr>
          <a:xfrm>
            <a:off x="4572000" y="1575050"/>
            <a:ext cx="4000500" cy="990600"/>
          </a:xfrm>
          <a:prstGeom prst="rect">
            <a:avLst/>
          </a:prstGeom>
          <a:noFill/>
          <a:ln>
            <a:noFill/>
          </a:ln>
        </p:spPr>
      </p:pic>
      <p:pic>
        <p:nvPicPr>
          <p:cNvPr id="196" name="Google Shape;196;p35"/>
          <p:cNvPicPr preferRelativeResize="0"/>
          <p:nvPr/>
        </p:nvPicPr>
        <p:blipFill>
          <a:blip r:embed="rId5">
            <a:alphaModFix/>
          </a:blip>
          <a:stretch>
            <a:fillRect/>
          </a:stretch>
        </p:blipFill>
        <p:spPr>
          <a:xfrm>
            <a:off x="3466300" y="3492513"/>
            <a:ext cx="1628775" cy="704850"/>
          </a:xfrm>
          <a:prstGeom prst="rect">
            <a:avLst/>
          </a:prstGeom>
          <a:noFill/>
          <a:ln>
            <a:noFill/>
          </a:ln>
        </p:spPr>
      </p:pic>
      <p:sp>
        <p:nvSpPr>
          <p:cNvPr id="197" name="Google Shape;197;p35"/>
          <p:cNvSpPr txBox="1"/>
          <p:nvPr/>
        </p:nvSpPr>
        <p:spPr>
          <a:xfrm>
            <a:off x="1611000" y="1299600"/>
            <a:ext cx="7329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C/C++</a:t>
            </a:r>
            <a:endParaRPr/>
          </a:p>
        </p:txBody>
      </p:sp>
      <p:sp>
        <p:nvSpPr>
          <p:cNvPr id="198" name="Google Shape;198;p35"/>
          <p:cNvSpPr txBox="1"/>
          <p:nvPr/>
        </p:nvSpPr>
        <p:spPr>
          <a:xfrm>
            <a:off x="6107200" y="1179375"/>
            <a:ext cx="7329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Java</a:t>
            </a:r>
            <a:endParaRPr/>
          </a:p>
        </p:txBody>
      </p:sp>
      <p:sp>
        <p:nvSpPr>
          <p:cNvPr id="199" name="Google Shape;199;p35"/>
          <p:cNvSpPr txBox="1"/>
          <p:nvPr/>
        </p:nvSpPr>
        <p:spPr>
          <a:xfrm>
            <a:off x="4016538" y="3010975"/>
            <a:ext cx="5283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solidFill>
                  <a:schemeClr val="dk1"/>
                </a:solidFill>
              </a:rPr>
              <a:t>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Summary</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ru"/>
              <a:t>Организация кода</a:t>
            </a:r>
            <a:endParaRPr/>
          </a:p>
          <a:p>
            <a:pPr marL="914400" lvl="1" indent="-342900" algn="l" rtl="0">
              <a:spcBef>
                <a:spcPts val="0"/>
              </a:spcBef>
              <a:spcAft>
                <a:spcPts val="0"/>
              </a:spcAft>
              <a:buSzPts val="1800"/>
              <a:buChar char="○"/>
            </a:pPr>
            <a:r>
              <a:rPr lang="ru" sz="1800"/>
              <a:t>Модули</a:t>
            </a:r>
            <a:endParaRPr sz="1800"/>
          </a:p>
          <a:p>
            <a:pPr marL="914400" lvl="1" indent="-342900" algn="l" rtl="0">
              <a:spcBef>
                <a:spcPts val="0"/>
              </a:spcBef>
              <a:spcAft>
                <a:spcPts val="0"/>
              </a:spcAft>
              <a:buSzPts val="1800"/>
              <a:buChar char="○"/>
            </a:pPr>
            <a:r>
              <a:rPr lang="ru" sz="1800"/>
              <a:t>Пакеты, файл __init__.py</a:t>
            </a:r>
            <a:endParaRPr sz="1800"/>
          </a:p>
          <a:p>
            <a:pPr marL="914400" lvl="1" indent="-342900" algn="l" rtl="0">
              <a:spcBef>
                <a:spcPts val="0"/>
              </a:spcBef>
              <a:spcAft>
                <a:spcPts val="0"/>
              </a:spcAft>
              <a:buSzPts val="1800"/>
              <a:buChar char="○"/>
            </a:pPr>
            <a:r>
              <a:rPr lang="ru" sz="1800"/>
              <a:t>Зависимости:</a:t>
            </a:r>
            <a:endParaRPr sz="1800"/>
          </a:p>
          <a:p>
            <a:pPr marL="1371600" lvl="2" indent="-342900" algn="l" rtl="0">
              <a:spcBef>
                <a:spcPts val="0"/>
              </a:spcBef>
              <a:spcAft>
                <a:spcPts val="0"/>
              </a:spcAft>
              <a:buSzPts val="1800"/>
              <a:buChar char="■"/>
            </a:pPr>
            <a:r>
              <a:rPr lang="ru" sz="1800"/>
              <a:t>Ключевое слово import</a:t>
            </a:r>
            <a:endParaRPr sz="1800"/>
          </a:p>
          <a:p>
            <a:pPr marL="1371600" lvl="2" indent="-342900" algn="l" rtl="0">
              <a:spcBef>
                <a:spcPts val="0"/>
              </a:spcBef>
              <a:spcAft>
                <a:spcPts val="0"/>
              </a:spcAft>
              <a:buSzPts val="1800"/>
              <a:buChar char="■"/>
            </a:pPr>
            <a:r>
              <a:rPr lang="ru" sz="1800"/>
              <a:t>Конструкция from … import …</a:t>
            </a:r>
            <a:endParaRPr sz="1800"/>
          </a:p>
          <a:p>
            <a:pPr marL="914400" lvl="1" indent="-342900" algn="l" rtl="0">
              <a:spcBef>
                <a:spcPts val="0"/>
              </a:spcBef>
              <a:spcAft>
                <a:spcPts val="0"/>
              </a:spcAft>
              <a:buSzPts val="1800"/>
              <a:buChar char="○"/>
            </a:pPr>
            <a:r>
              <a:rPr lang="ru" sz="1800"/>
              <a:t>PYTHONPATH</a:t>
            </a:r>
            <a:endParaRPr sz="1800"/>
          </a:p>
          <a:p>
            <a:pPr marL="914400" lvl="1" indent="-342900" algn="l" rtl="0">
              <a:spcBef>
                <a:spcPts val="0"/>
              </a:spcBef>
              <a:spcAft>
                <a:spcPts val="0"/>
              </a:spcAft>
              <a:buSzPts val="1800"/>
              <a:buChar char="○"/>
            </a:pPr>
            <a:r>
              <a:rPr lang="ru" sz="1800"/>
              <a:t>Точка входа в приложение</a:t>
            </a:r>
            <a:endParaRPr sz="1800"/>
          </a:p>
          <a:p>
            <a:pPr marL="457200" lvl="0" indent="-342900" algn="l" rtl="0">
              <a:spcBef>
                <a:spcPts val="0"/>
              </a:spcBef>
              <a:spcAft>
                <a:spcPts val="0"/>
              </a:spcAft>
              <a:buSzPts val="1800"/>
              <a:buChar char="●"/>
            </a:pPr>
            <a:r>
              <a:rPr lang="ru"/>
              <a:t>работа с файлами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239000" y="263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Точка входа в приложение</a:t>
            </a:r>
            <a:endParaRPr/>
          </a:p>
        </p:txBody>
      </p:sp>
      <p:pic>
        <p:nvPicPr>
          <p:cNvPr id="205" name="Google Shape;205;p36"/>
          <p:cNvPicPr preferRelativeResize="0"/>
          <p:nvPr/>
        </p:nvPicPr>
        <p:blipFill>
          <a:blip r:embed="rId3">
            <a:alphaModFix/>
          </a:blip>
          <a:stretch>
            <a:fillRect/>
          </a:stretch>
        </p:blipFill>
        <p:spPr>
          <a:xfrm>
            <a:off x="67600" y="1193400"/>
            <a:ext cx="2701034" cy="3820975"/>
          </a:xfrm>
          <a:prstGeom prst="rect">
            <a:avLst/>
          </a:prstGeom>
          <a:noFill/>
          <a:ln>
            <a:noFill/>
          </a:ln>
        </p:spPr>
      </p:pic>
      <p:pic>
        <p:nvPicPr>
          <p:cNvPr id="206" name="Google Shape;206;p36"/>
          <p:cNvPicPr preferRelativeResize="0"/>
          <p:nvPr/>
        </p:nvPicPr>
        <p:blipFill>
          <a:blip r:embed="rId4">
            <a:alphaModFix/>
          </a:blip>
          <a:stretch>
            <a:fillRect/>
          </a:stretch>
        </p:blipFill>
        <p:spPr>
          <a:xfrm>
            <a:off x="3483025" y="1917850"/>
            <a:ext cx="5222051" cy="3096525"/>
          </a:xfrm>
          <a:prstGeom prst="rect">
            <a:avLst/>
          </a:prstGeom>
          <a:noFill/>
          <a:ln>
            <a:noFill/>
          </a:ln>
        </p:spPr>
      </p:pic>
      <p:sp>
        <p:nvSpPr>
          <p:cNvPr id="207" name="Google Shape;207;p36"/>
          <p:cNvSpPr txBox="1"/>
          <p:nvPr/>
        </p:nvSpPr>
        <p:spPr>
          <a:xfrm>
            <a:off x="3483025" y="1112788"/>
            <a:ext cx="4555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Python выполняет код последовательно.</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Точка входа в приложение</a:t>
            </a:r>
            <a:endParaRPr/>
          </a:p>
        </p:txBody>
      </p:sp>
      <p:pic>
        <p:nvPicPr>
          <p:cNvPr id="213" name="Google Shape;213;p37"/>
          <p:cNvPicPr preferRelativeResize="0"/>
          <p:nvPr/>
        </p:nvPicPr>
        <p:blipFill>
          <a:blip r:embed="rId3">
            <a:alphaModFix/>
          </a:blip>
          <a:stretch>
            <a:fillRect/>
          </a:stretch>
        </p:blipFill>
        <p:spPr>
          <a:xfrm>
            <a:off x="606775" y="1146825"/>
            <a:ext cx="2934111" cy="3820975"/>
          </a:xfrm>
          <a:prstGeom prst="rect">
            <a:avLst/>
          </a:prstGeom>
          <a:noFill/>
          <a:ln>
            <a:noFill/>
          </a:ln>
        </p:spPr>
      </p:pic>
      <p:pic>
        <p:nvPicPr>
          <p:cNvPr id="214" name="Google Shape;214;p37"/>
          <p:cNvPicPr preferRelativeResize="0"/>
          <p:nvPr/>
        </p:nvPicPr>
        <p:blipFill>
          <a:blip r:embed="rId4">
            <a:alphaModFix/>
          </a:blip>
          <a:stretch>
            <a:fillRect/>
          </a:stretch>
        </p:blipFill>
        <p:spPr>
          <a:xfrm>
            <a:off x="3608461" y="2387825"/>
            <a:ext cx="5298313" cy="1964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Работа с файлами</a:t>
            </a:r>
            <a:endParaRPr/>
          </a:p>
        </p:txBody>
      </p:sp>
      <p:pic>
        <p:nvPicPr>
          <p:cNvPr id="220" name="Google Shape;220;p38"/>
          <p:cNvPicPr preferRelativeResize="0"/>
          <p:nvPr/>
        </p:nvPicPr>
        <p:blipFill>
          <a:blip r:embed="rId3">
            <a:alphaModFix/>
          </a:blip>
          <a:stretch>
            <a:fillRect/>
          </a:stretch>
        </p:blipFill>
        <p:spPr>
          <a:xfrm>
            <a:off x="311700" y="1145900"/>
            <a:ext cx="2781040" cy="3820976"/>
          </a:xfrm>
          <a:prstGeom prst="rect">
            <a:avLst/>
          </a:prstGeom>
          <a:noFill/>
          <a:ln>
            <a:noFill/>
          </a:ln>
        </p:spPr>
      </p:pic>
      <p:pic>
        <p:nvPicPr>
          <p:cNvPr id="221" name="Google Shape;221;p38"/>
          <p:cNvPicPr preferRelativeResize="0"/>
          <p:nvPr/>
        </p:nvPicPr>
        <p:blipFill>
          <a:blip r:embed="rId4">
            <a:alphaModFix/>
          </a:blip>
          <a:stretch>
            <a:fillRect/>
          </a:stretch>
        </p:blipFill>
        <p:spPr>
          <a:xfrm>
            <a:off x="3487465" y="1148250"/>
            <a:ext cx="5746461" cy="38162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Работа с файлами</a:t>
            </a:r>
            <a:endParaRPr/>
          </a:p>
        </p:txBody>
      </p:sp>
      <p:sp>
        <p:nvSpPr>
          <p:cNvPr id="227" name="Google Shape;22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Функция </a:t>
            </a:r>
            <a:r>
              <a:rPr lang="ru" u="sng">
                <a:solidFill>
                  <a:schemeClr val="hlink"/>
                </a:solidFill>
                <a:hlinkClick r:id="rId3"/>
              </a:rPr>
              <a:t>open(path_to_file, mode) </a:t>
            </a:r>
            <a:r>
              <a:rPr lang="ru"/>
              <a:t>- открытие файла</a:t>
            </a:r>
            <a:endParaRPr/>
          </a:p>
          <a:p>
            <a:pPr marL="0" lvl="0" indent="0" algn="l" rtl="0">
              <a:spcBef>
                <a:spcPts val="1600"/>
              </a:spcBef>
              <a:spcAft>
                <a:spcPts val="0"/>
              </a:spcAft>
              <a:buNone/>
            </a:pPr>
            <a:r>
              <a:rPr lang="ru"/>
              <a:t>path_to_file - путь до файла подходит как полный, так и относительный</a:t>
            </a:r>
            <a:endParaRPr/>
          </a:p>
          <a:p>
            <a:pPr marL="0" lvl="0" indent="0" algn="l" rtl="0">
              <a:spcBef>
                <a:spcPts val="1600"/>
              </a:spcBef>
              <a:spcAft>
                <a:spcPts val="0"/>
              </a:spcAft>
              <a:buNone/>
            </a:pPr>
            <a:r>
              <a:rPr lang="ru"/>
              <a:t>mode - может быть: </a:t>
            </a:r>
            <a:endParaRPr/>
          </a:p>
          <a:p>
            <a:pPr marL="457200" lvl="0" indent="-342900" algn="l" rtl="0">
              <a:lnSpc>
                <a:spcPct val="100000"/>
              </a:lnSpc>
              <a:spcBef>
                <a:spcPts val="1600"/>
              </a:spcBef>
              <a:spcAft>
                <a:spcPts val="0"/>
              </a:spcAft>
              <a:buSzPts val="1800"/>
              <a:buChar char="●"/>
            </a:pPr>
            <a:r>
              <a:rPr lang="ru" b="1"/>
              <a:t>w</a:t>
            </a:r>
            <a:r>
              <a:rPr lang="ru"/>
              <a:t> - на запись в этом случае содержимое файла обнулиться, </a:t>
            </a:r>
            <a:endParaRPr/>
          </a:p>
          <a:p>
            <a:pPr marL="457200" lvl="0" indent="-342900" algn="l" rtl="0">
              <a:lnSpc>
                <a:spcPct val="100000"/>
              </a:lnSpc>
              <a:spcBef>
                <a:spcPts val="0"/>
              </a:spcBef>
              <a:spcAft>
                <a:spcPts val="0"/>
              </a:spcAft>
              <a:buSzPts val="1800"/>
              <a:buChar char="●"/>
            </a:pPr>
            <a:r>
              <a:rPr lang="ru" b="1"/>
              <a:t>r</a:t>
            </a:r>
            <a:r>
              <a:rPr lang="ru"/>
              <a:t> - на чтение, </a:t>
            </a:r>
            <a:endParaRPr/>
          </a:p>
          <a:p>
            <a:pPr marL="457200" lvl="0" indent="-342900" algn="l" rtl="0">
              <a:lnSpc>
                <a:spcPct val="100000"/>
              </a:lnSpc>
              <a:spcBef>
                <a:spcPts val="0"/>
              </a:spcBef>
              <a:spcAft>
                <a:spcPts val="0"/>
              </a:spcAft>
              <a:buSzPts val="1800"/>
              <a:buChar char="●"/>
            </a:pPr>
            <a:r>
              <a:rPr lang="ru" b="1"/>
              <a:t>r+</a:t>
            </a:r>
            <a:r>
              <a:rPr lang="ru"/>
              <a:t> - открывает файл и для чтения и записи, </a:t>
            </a:r>
            <a:endParaRPr/>
          </a:p>
          <a:p>
            <a:pPr marL="457200" lvl="0" indent="-342900" algn="l" rtl="0">
              <a:lnSpc>
                <a:spcPct val="100000"/>
              </a:lnSpc>
              <a:spcBef>
                <a:spcPts val="0"/>
              </a:spcBef>
              <a:spcAft>
                <a:spcPts val="0"/>
              </a:spcAft>
              <a:buSzPts val="1800"/>
              <a:buChar char="●"/>
            </a:pPr>
            <a:r>
              <a:rPr lang="ru" b="1"/>
              <a:t>a</a:t>
            </a:r>
            <a:r>
              <a:rPr lang="ru"/>
              <a:t> - на запись в конец файла</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Пути</a:t>
            </a:r>
            <a:endParaRPr/>
          </a:p>
        </p:txBody>
      </p:sp>
      <p:sp>
        <p:nvSpPr>
          <p:cNvPr id="233" name="Google Shape;23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ru" sz="2400"/>
              <a:t>Относительный - то есть относительно текущей директории</a:t>
            </a:r>
            <a:endParaRPr sz="2400"/>
          </a:p>
          <a:p>
            <a:pPr marL="914400" lvl="1" indent="-381000" algn="l" rtl="0">
              <a:spcBef>
                <a:spcPts val="0"/>
              </a:spcBef>
              <a:spcAft>
                <a:spcPts val="0"/>
              </a:spcAft>
              <a:buSzPts val="2400"/>
              <a:buChar char="○"/>
            </a:pPr>
            <a:r>
              <a:rPr lang="ru" sz="2400"/>
              <a:t>. - текущий каталог</a:t>
            </a:r>
            <a:endParaRPr sz="2400"/>
          </a:p>
          <a:p>
            <a:pPr marL="914400" lvl="1" indent="-381000" algn="l" rtl="0">
              <a:spcBef>
                <a:spcPts val="0"/>
              </a:spcBef>
              <a:spcAft>
                <a:spcPts val="0"/>
              </a:spcAft>
              <a:buSzPts val="2400"/>
              <a:buChar char="○"/>
            </a:pPr>
            <a:r>
              <a:rPr lang="ru" sz="2400"/>
              <a:t>.. - родительский каталог</a:t>
            </a:r>
            <a:endParaRPr sz="2400"/>
          </a:p>
          <a:p>
            <a:pPr marL="457200" lvl="0" indent="-381000" algn="l" rtl="0">
              <a:spcBef>
                <a:spcPts val="0"/>
              </a:spcBef>
              <a:spcAft>
                <a:spcPts val="0"/>
              </a:spcAft>
              <a:buSzPts val="2400"/>
              <a:buChar char="●"/>
            </a:pPr>
            <a:r>
              <a:rPr lang="ru" sz="2400"/>
              <a:t>Полные /a/b/c/d/file_name.file_ext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Чтение</a:t>
            </a:r>
            <a:endParaRPr/>
          </a:p>
        </p:txBody>
      </p:sp>
      <p:sp>
        <p:nvSpPr>
          <p:cNvPr id="239" name="Google Shape;239;p41"/>
          <p:cNvSpPr txBox="1">
            <a:spLocks noGrp="1"/>
          </p:cNvSpPr>
          <p:nvPr>
            <p:ph type="body" idx="1"/>
          </p:nvPr>
        </p:nvSpPr>
        <p:spPr>
          <a:xfrm>
            <a:off x="311700" y="916500"/>
            <a:ext cx="85206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Для того чтобы прочитать из файла данные нужно открыть файловый дескриптор на чтение. Считать можно с помощью функции </a:t>
            </a:r>
            <a:endParaRPr/>
          </a:p>
          <a:p>
            <a:pPr marL="457200" lvl="0" indent="-342900" algn="l" rtl="0">
              <a:spcBef>
                <a:spcPts val="1600"/>
              </a:spcBef>
              <a:spcAft>
                <a:spcPts val="0"/>
              </a:spcAft>
              <a:buSzPts val="1800"/>
              <a:buAutoNum type="arabicPeriod"/>
            </a:pPr>
            <a:r>
              <a:rPr lang="ru"/>
              <a:t>read - считываем все что есть в файле в память. </a:t>
            </a:r>
            <a:endParaRPr/>
          </a:p>
          <a:p>
            <a:pPr marL="457200" lvl="0" indent="-342900" algn="l" rtl="0">
              <a:spcBef>
                <a:spcPts val="0"/>
              </a:spcBef>
              <a:spcAft>
                <a:spcPts val="0"/>
              </a:spcAft>
              <a:buSzPts val="1800"/>
              <a:buAutoNum type="arabicPeriod"/>
            </a:pPr>
            <a:r>
              <a:rPr lang="ru"/>
              <a:t>readLines - считываем строчку за строчкой данные</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Чтение</a:t>
            </a:r>
            <a:endParaRPr/>
          </a:p>
        </p:txBody>
      </p:sp>
      <p:pic>
        <p:nvPicPr>
          <p:cNvPr id="245" name="Google Shape;245;p42"/>
          <p:cNvPicPr preferRelativeResize="0"/>
          <p:nvPr/>
        </p:nvPicPr>
        <p:blipFill>
          <a:blip r:embed="rId3">
            <a:alphaModFix/>
          </a:blip>
          <a:stretch>
            <a:fillRect/>
          </a:stretch>
        </p:blipFill>
        <p:spPr>
          <a:xfrm>
            <a:off x="311700" y="1106150"/>
            <a:ext cx="8520602" cy="315974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Чтение</a:t>
            </a:r>
            <a:endParaRPr/>
          </a:p>
        </p:txBody>
      </p:sp>
      <p:pic>
        <p:nvPicPr>
          <p:cNvPr id="251" name="Google Shape;251;p43"/>
          <p:cNvPicPr preferRelativeResize="0"/>
          <p:nvPr/>
        </p:nvPicPr>
        <p:blipFill>
          <a:blip r:embed="rId3">
            <a:alphaModFix/>
          </a:blip>
          <a:stretch>
            <a:fillRect/>
          </a:stretch>
        </p:blipFill>
        <p:spPr>
          <a:xfrm>
            <a:off x="81100" y="1401100"/>
            <a:ext cx="8911277" cy="266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Запись</a:t>
            </a:r>
            <a:endParaRPr/>
          </a:p>
        </p:txBody>
      </p:sp>
      <p:sp>
        <p:nvSpPr>
          <p:cNvPr id="257" name="Google Shape;25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Для того чтобы прочитать из файла данные нужно открыть файловый дескриптор запись. Считать можно с помощью функций: </a:t>
            </a:r>
            <a:endParaRPr/>
          </a:p>
          <a:p>
            <a:pPr marL="457200" lvl="0" indent="-342900" algn="l" rtl="0">
              <a:spcBef>
                <a:spcPts val="1600"/>
              </a:spcBef>
              <a:spcAft>
                <a:spcPts val="0"/>
              </a:spcAft>
              <a:buSzPts val="1800"/>
              <a:buAutoNum type="arabicPeriod"/>
            </a:pPr>
            <a:r>
              <a:rPr lang="ru"/>
              <a:t>write - записываем все что в память в файл.</a:t>
            </a:r>
            <a:endParaRPr/>
          </a:p>
          <a:p>
            <a:pPr marL="457200" lvl="0" indent="-342900" algn="l" rtl="0">
              <a:spcBef>
                <a:spcPts val="0"/>
              </a:spcBef>
              <a:spcAft>
                <a:spcPts val="0"/>
              </a:spcAft>
              <a:buSzPts val="1800"/>
              <a:buAutoNum type="arabicPeriod"/>
            </a:pPr>
            <a:r>
              <a:rPr lang="ru"/>
              <a:t>writeLines - записываем одну строчку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Запись</a:t>
            </a:r>
            <a:endParaRPr/>
          </a:p>
        </p:txBody>
      </p:sp>
      <p:pic>
        <p:nvPicPr>
          <p:cNvPr id="263" name="Google Shape;263;p45"/>
          <p:cNvPicPr preferRelativeResize="0"/>
          <p:nvPr/>
        </p:nvPicPr>
        <p:blipFill>
          <a:blip r:embed="rId3">
            <a:alphaModFix/>
          </a:blip>
          <a:stretch>
            <a:fillRect/>
          </a:stretch>
        </p:blipFill>
        <p:spPr>
          <a:xfrm>
            <a:off x="2874101" y="1283100"/>
            <a:ext cx="3627250" cy="339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Организация кода</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 ростом сложности приложения возникает необходимость упорядочивания кода. Уровни абстракции кода:</a:t>
            </a:r>
            <a:endParaRPr/>
          </a:p>
          <a:p>
            <a:pPr marL="457200" lvl="0" indent="-342900" algn="l" rtl="0">
              <a:spcBef>
                <a:spcPts val="1600"/>
              </a:spcBef>
              <a:spcAft>
                <a:spcPts val="0"/>
              </a:spcAft>
              <a:buSzPts val="1800"/>
              <a:buAutoNum type="arabicPeriod"/>
            </a:pPr>
            <a:r>
              <a:rPr lang="ru"/>
              <a:t>Выделение повторяющиеся куски кода в циклы</a:t>
            </a:r>
            <a:endParaRPr/>
          </a:p>
          <a:p>
            <a:pPr marL="457200" lvl="0" indent="-342900" algn="l" rtl="0">
              <a:spcBef>
                <a:spcPts val="0"/>
              </a:spcBef>
              <a:spcAft>
                <a:spcPts val="0"/>
              </a:spcAft>
              <a:buSzPts val="1800"/>
              <a:buAutoNum type="arabicPeriod"/>
            </a:pPr>
            <a:r>
              <a:rPr lang="ru"/>
              <a:t>Выделение функций, определенный набор операция реализующий некоторую последовательность вычислений или часть алгоритма, зависящая от входных данных</a:t>
            </a:r>
            <a:endParaRPr/>
          </a:p>
          <a:p>
            <a:pPr marL="457200" lvl="0" indent="-342900" algn="l" rtl="0">
              <a:spcBef>
                <a:spcPts val="0"/>
              </a:spcBef>
              <a:spcAft>
                <a:spcPts val="0"/>
              </a:spcAft>
              <a:buSzPts val="1800"/>
              <a:buAutoNum type="arabicPeriod"/>
            </a:pPr>
            <a:r>
              <a:rPr lang="ru"/>
              <a:t>Организация функций в отдельные модули (обычно файлы.)</a:t>
            </a:r>
            <a:endParaRPr/>
          </a:p>
          <a:p>
            <a:pPr marL="457200" lvl="0" indent="-342900" algn="l" rtl="0">
              <a:spcBef>
                <a:spcPts val="0"/>
              </a:spcBef>
              <a:spcAft>
                <a:spcPts val="0"/>
              </a:spcAft>
              <a:buSzPts val="1800"/>
              <a:buAutoNum type="arabicPeriod"/>
            </a:pPr>
            <a:r>
              <a:rPr lang="ru"/>
              <a:t>Определение абстрактных структур данных.</a:t>
            </a:r>
            <a:endParaRPr/>
          </a:p>
          <a:p>
            <a:pPr marL="45720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Запись</a:t>
            </a:r>
            <a:endParaRPr/>
          </a:p>
        </p:txBody>
      </p:sp>
      <p:pic>
        <p:nvPicPr>
          <p:cNvPr id="269" name="Google Shape;269;p46"/>
          <p:cNvPicPr preferRelativeResize="0"/>
          <p:nvPr/>
        </p:nvPicPr>
        <p:blipFill>
          <a:blip r:embed="rId3">
            <a:alphaModFix/>
          </a:blip>
          <a:stretch>
            <a:fillRect/>
          </a:stretch>
        </p:blipFill>
        <p:spPr>
          <a:xfrm>
            <a:off x="2520988" y="1017725"/>
            <a:ext cx="4102027"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Дописывание данных</a:t>
            </a:r>
            <a:endParaRPr/>
          </a:p>
        </p:txBody>
      </p:sp>
      <p:sp>
        <p:nvSpPr>
          <p:cNvPr id="275" name="Google Shape;27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Обратите внимание, при открытие файла на запись если файл существует, то его содержимое </a:t>
            </a:r>
            <a:r>
              <a:rPr lang="ru" b="1"/>
              <a:t>будет стерто</a:t>
            </a:r>
            <a:r>
              <a:rPr lang="ru"/>
              <a:t>! Если файла не существует, то он создастся с пустым содержимым сначала. Для того чтобы не потерять уже сохраненные данные, нужно пользоваться режимом “a” - append. При этом запись будет проводиться в конец файла.</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Форматы</a:t>
            </a:r>
            <a:endParaRPr/>
          </a:p>
        </p:txBody>
      </p:sp>
      <p:sp>
        <p:nvSpPr>
          <p:cNvPr id="287" name="Google Shape;287;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Обычно при чтение файл открывается в текстовом режиме и считывает данные символ за символом в зависимости от кодировки по умолчанию это utf-8. Но файл также можно считать в бинарном виде при этом файл считывает байт за байтом. Для этого при открытии файла нужно задать тип файла, пример</a:t>
            </a:r>
            <a:endParaRPr/>
          </a:p>
          <a:p>
            <a:pPr marL="0" lvl="0" indent="0" algn="ctr" rtl="0">
              <a:spcBef>
                <a:spcPts val="1600"/>
              </a:spcBef>
              <a:spcAft>
                <a:spcPts val="1600"/>
              </a:spcAft>
              <a:buNone/>
            </a:pPr>
            <a:r>
              <a:rPr lang="ru"/>
              <a:t>open(“file_name”, “wb”)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json</a:t>
            </a:r>
            <a:endParaRPr/>
          </a:p>
        </p:txBody>
      </p:sp>
      <p:sp>
        <p:nvSpPr>
          <p:cNvPr id="293" name="Google Shape;29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Текстовый формат структурированных данных - является одним из самых распространенных форматов межсервисного общения. Представляется как словарь с полями, где поля могут быть также словарем или массивом, или одним из интегральных типод данных string|int|float|bool|nil. Python предоставляет возможность работы с json из под капота, для этого вам нужно проимпортировать библиотеку в ваш модуль.</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json</a:t>
            </a:r>
            <a:endParaRPr/>
          </a:p>
        </p:txBody>
      </p:sp>
      <p:pic>
        <p:nvPicPr>
          <p:cNvPr id="299" name="Google Shape;299;p51"/>
          <p:cNvPicPr preferRelativeResize="0"/>
          <p:nvPr/>
        </p:nvPicPr>
        <p:blipFill>
          <a:blip r:embed="rId3">
            <a:alphaModFix/>
          </a:blip>
          <a:stretch>
            <a:fillRect/>
          </a:stretch>
        </p:blipFill>
        <p:spPr>
          <a:xfrm>
            <a:off x="1682675" y="907025"/>
            <a:ext cx="5322775" cy="3926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Менеджер контекста</a:t>
            </a:r>
            <a:endParaRPr/>
          </a:p>
        </p:txBody>
      </p:sp>
      <p:sp>
        <p:nvSpPr>
          <p:cNvPr id="305" name="Google Shape;30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Закрытие файла является необходимым атрибутом работы с файлами, так как открытый файловый дескриптор отнимает ресурсу у системы. Так как закрытие файла происходит после работы с ним, часто можно забыть вызвать эту функцию.</a:t>
            </a:r>
            <a:endParaRPr/>
          </a:p>
          <a:p>
            <a:pPr marL="0" lvl="0" indent="0" algn="ctr" rtl="0">
              <a:lnSpc>
                <a:spcPct val="100000"/>
              </a:lnSpc>
              <a:spcBef>
                <a:spcPts val="1600"/>
              </a:spcBef>
              <a:spcAft>
                <a:spcPts val="0"/>
              </a:spcAft>
              <a:buNone/>
            </a:pPr>
            <a:r>
              <a:rPr lang="ru" b="1"/>
              <a:t>with</a:t>
            </a:r>
            <a:r>
              <a:rPr lang="ru"/>
              <a:t> open(“file_name”, “file_mode”) </a:t>
            </a:r>
            <a:r>
              <a:rPr lang="ru" b="1"/>
              <a:t>as</a:t>
            </a:r>
            <a:r>
              <a:rPr lang="ru"/>
              <a:t> f: # f - объект файла</a:t>
            </a:r>
            <a:endParaRPr/>
          </a:p>
          <a:p>
            <a:pPr marL="0" lvl="0" indent="0" algn="l" rtl="0">
              <a:lnSpc>
                <a:spcPct val="100000"/>
              </a:lnSpc>
              <a:spcBef>
                <a:spcPts val="0"/>
              </a:spcBef>
              <a:spcAft>
                <a:spcPts val="0"/>
              </a:spcAft>
              <a:buNone/>
            </a:pPr>
            <a:r>
              <a:rPr lang="ru"/>
              <a:t>                         #do_smth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Менеджер контекста</a:t>
            </a:r>
            <a:endParaRPr/>
          </a:p>
        </p:txBody>
      </p:sp>
      <p:pic>
        <p:nvPicPr>
          <p:cNvPr id="311" name="Google Shape;311;p53"/>
          <p:cNvPicPr preferRelativeResize="0"/>
          <p:nvPr/>
        </p:nvPicPr>
        <p:blipFill>
          <a:blip r:embed="rId3">
            <a:alphaModFix/>
          </a:blip>
          <a:stretch>
            <a:fillRect/>
          </a:stretch>
        </p:blipFill>
        <p:spPr>
          <a:xfrm>
            <a:off x="1147925" y="1089025"/>
            <a:ext cx="6515100" cy="2857500"/>
          </a:xfrm>
          <a:prstGeom prst="rect">
            <a:avLst/>
          </a:prstGeom>
          <a:noFill/>
          <a:ln>
            <a:noFill/>
          </a:ln>
        </p:spPr>
      </p:pic>
      <p:sp>
        <p:nvSpPr>
          <p:cNvPr id="312" name="Google Shape;312;p53"/>
          <p:cNvSpPr txBox="1"/>
          <p:nvPr/>
        </p:nvSpPr>
        <p:spPr>
          <a:xfrm>
            <a:off x="213850" y="4136925"/>
            <a:ext cx="836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solidFill>
                  <a:srgbClr val="434343"/>
                </a:solidFill>
              </a:rPr>
              <a:t>Благодаря менеджеру контекста мы можем быть уверены, что все ресурсы будут освобождены даже при возникновении аварии.</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Плюсы	</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Абстрагированный от остального кода модули и пакеты дают возможность писать отделяемый код, который может зависеть только от входящих данных. Кроме того на основе этих пакетов и модулей можно писать переносимые библиотеки, и соответственно, переиспользовать уже имеющуюся кодовую базу.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Организация кода</a:t>
            </a: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 python иерархия организации кода выглядит следующим образом</a:t>
            </a:r>
            <a:endParaRPr/>
          </a:p>
          <a:p>
            <a:pPr marL="457200" lvl="0" indent="-342900" algn="l" rtl="0">
              <a:spcBef>
                <a:spcPts val="1600"/>
              </a:spcBef>
              <a:spcAft>
                <a:spcPts val="0"/>
              </a:spcAft>
              <a:buSzPts val="1800"/>
              <a:buAutoNum type="arabicPeriod"/>
            </a:pPr>
            <a:r>
              <a:rPr lang="ru"/>
              <a:t>Пакет</a:t>
            </a:r>
            <a:endParaRPr/>
          </a:p>
          <a:p>
            <a:pPr marL="457200" lvl="0" indent="-342900" algn="l" rtl="0">
              <a:spcBef>
                <a:spcPts val="0"/>
              </a:spcBef>
              <a:spcAft>
                <a:spcPts val="0"/>
              </a:spcAft>
              <a:buSzPts val="1800"/>
              <a:buAutoNum type="arabicPeriod"/>
            </a:pPr>
            <a:r>
              <a:rPr lang="ru"/>
              <a:t>Модуль</a:t>
            </a:r>
            <a:endParaRPr/>
          </a:p>
          <a:p>
            <a:pPr marL="457200" lvl="0" indent="-342900" algn="l" rtl="0">
              <a:spcBef>
                <a:spcPts val="0"/>
              </a:spcBef>
              <a:spcAft>
                <a:spcPts val="0"/>
              </a:spcAft>
              <a:buSzPts val="1800"/>
              <a:buAutoNum type="arabicPeriod"/>
            </a:pPr>
            <a:r>
              <a:rPr lang="ru"/>
              <a:t>Функция/глобальная переменная/классы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Модуль</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Модуль - неделимую сущность объединяющий в себе некоторый набор переменных, функций, классов…</a:t>
            </a:r>
            <a:endParaRPr/>
          </a:p>
          <a:p>
            <a:pPr marL="0" lvl="0" indent="0" algn="l" rtl="0">
              <a:spcBef>
                <a:spcPts val="1600"/>
              </a:spcBef>
              <a:spcAft>
                <a:spcPts val="1600"/>
              </a:spcAft>
              <a:buNone/>
            </a:pPr>
            <a:r>
              <a:rPr lang="ru"/>
              <a:t>Если говорить более неформально, то модуль - это файл с расширением </a:t>
            </a:r>
            <a:r>
              <a:rPr lang="ru" b="1"/>
              <a:t>.py</a:t>
            </a:r>
            <a:r>
              <a:rPr lang="ru"/>
              <a:t>. В модуле определяется некоторая часть логики характерная только для этого модуля, это не строгое требование, </a:t>
            </a:r>
            <a:r>
              <a:rPr lang="ru" b="1"/>
              <a:t>НО</a:t>
            </a:r>
            <a:r>
              <a:rPr lang="ru"/>
              <a:t> было бы очень здорово если бы вы придерживались этого правила.</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Модуль (глобальная переменная __name__)</a:t>
            </a:r>
            <a:endParaRPr/>
          </a:p>
        </p:txBody>
      </p:sp>
      <p:sp>
        <p:nvSpPr>
          <p:cNvPr id="114" name="Google Shape;114;p23"/>
          <p:cNvSpPr txBox="1">
            <a:spLocks noGrp="1"/>
          </p:cNvSpPr>
          <p:nvPr>
            <p:ph type="body" idx="1"/>
          </p:nvPr>
        </p:nvSpPr>
        <p:spPr>
          <a:xfrm>
            <a:off x="311700" y="1152475"/>
            <a:ext cx="8520600" cy="175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sz="1400" i="1">
                <a:solidFill>
                  <a:srgbClr val="222222"/>
                </a:solidFill>
                <a:highlight>
                  <a:srgbClr val="FFFFFF"/>
                </a:highlight>
              </a:rPr>
              <a:t>A module is a file containing Python definitions and statements. </a:t>
            </a:r>
            <a:r>
              <a:rPr lang="ru" sz="1400" i="1">
                <a:solidFill>
                  <a:srgbClr val="222222"/>
                </a:solidFill>
                <a:highlight>
                  <a:srgbClr val="FFFF00"/>
                </a:highlight>
              </a:rPr>
              <a:t>The file name is the module name with the suffix </a:t>
            </a:r>
            <a:r>
              <a:rPr lang="ru" sz="1350" i="1">
                <a:solidFill>
                  <a:srgbClr val="222222"/>
                </a:solidFill>
                <a:highlight>
                  <a:srgbClr val="FFFF00"/>
                </a:highlight>
              </a:rPr>
              <a:t>.py</a:t>
            </a:r>
            <a:r>
              <a:rPr lang="ru" sz="1400" i="1">
                <a:solidFill>
                  <a:srgbClr val="222222"/>
                </a:solidFill>
                <a:highlight>
                  <a:srgbClr val="FFFF00"/>
                </a:highlight>
              </a:rPr>
              <a:t> appended.</a:t>
            </a:r>
            <a:r>
              <a:rPr lang="ru" sz="1400" i="1">
                <a:solidFill>
                  <a:srgbClr val="222222"/>
                </a:solidFill>
                <a:highlight>
                  <a:srgbClr val="FFFFFF"/>
                </a:highlight>
              </a:rPr>
              <a:t> </a:t>
            </a:r>
            <a:r>
              <a:rPr lang="ru" sz="1400" i="1">
                <a:solidFill>
                  <a:srgbClr val="222222"/>
                </a:solidFill>
                <a:highlight>
                  <a:srgbClr val="6AA84F"/>
                </a:highlight>
              </a:rPr>
              <a:t>Within a module, the module’s name (as a string) is available as the value of the global variable </a:t>
            </a:r>
            <a:r>
              <a:rPr lang="ru" sz="1350" i="1">
                <a:solidFill>
                  <a:srgbClr val="222222"/>
                </a:solidFill>
                <a:highlight>
                  <a:srgbClr val="6AA84F"/>
                </a:highlight>
              </a:rPr>
              <a:t>__name__</a:t>
            </a:r>
            <a:r>
              <a:rPr lang="ru" sz="1400" i="1">
                <a:solidFill>
                  <a:srgbClr val="222222"/>
                </a:solidFill>
                <a:highlight>
                  <a:srgbClr val="6AA84F"/>
                </a:highlight>
              </a:rPr>
              <a:t>.</a:t>
            </a:r>
            <a:r>
              <a:rPr lang="ru" sz="1400" i="1">
                <a:solidFill>
                  <a:srgbClr val="222222"/>
                </a:solidFill>
                <a:highlight>
                  <a:srgbClr val="FFFFFF"/>
                </a:highlight>
              </a:rPr>
              <a:t> (</a:t>
            </a:r>
            <a:r>
              <a:rPr lang="ru" sz="1400" i="1" u="sng">
                <a:solidFill>
                  <a:schemeClr val="hlink"/>
                </a:solidFill>
                <a:highlight>
                  <a:srgbClr val="FFFFFF"/>
                </a:highlight>
                <a:hlinkClick r:id="rId3"/>
              </a:rPr>
              <a:t>https://docs.python.org/3/tutorial/modules.html</a:t>
            </a:r>
            <a:r>
              <a:rPr lang="ru" sz="1400" i="1">
                <a:solidFill>
                  <a:srgbClr val="222222"/>
                </a:solidFill>
                <a:highlight>
                  <a:srgbClr val="FFFFFF"/>
                </a:highlight>
              </a:rPr>
              <a:t>)</a:t>
            </a:r>
            <a:endParaRPr sz="1400">
              <a:solidFill>
                <a:srgbClr val="222222"/>
              </a:solidFill>
              <a:highlight>
                <a:srgbClr val="FFFFFF"/>
              </a:highlight>
            </a:endParaRPr>
          </a:p>
        </p:txBody>
      </p:sp>
      <p:pic>
        <p:nvPicPr>
          <p:cNvPr id="115" name="Google Shape;115;p23"/>
          <p:cNvPicPr preferRelativeResize="0"/>
          <p:nvPr/>
        </p:nvPicPr>
        <p:blipFill>
          <a:blip r:embed="rId4">
            <a:alphaModFix/>
          </a:blip>
          <a:stretch>
            <a:fillRect/>
          </a:stretch>
        </p:blipFill>
        <p:spPr>
          <a:xfrm>
            <a:off x="556388" y="3102050"/>
            <a:ext cx="1381125" cy="1219200"/>
          </a:xfrm>
          <a:prstGeom prst="rect">
            <a:avLst/>
          </a:prstGeom>
          <a:noFill/>
          <a:ln>
            <a:noFill/>
          </a:ln>
        </p:spPr>
      </p:pic>
      <p:pic>
        <p:nvPicPr>
          <p:cNvPr id="116" name="Google Shape;116;p23"/>
          <p:cNvPicPr preferRelativeResize="0"/>
          <p:nvPr/>
        </p:nvPicPr>
        <p:blipFill>
          <a:blip r:embed="rId5">
            <a:alphaModFix/>
          </a:blip>
          <a:stretch>
            <a:fillRect/>
          </a:stretch>
        </p:blipFill>
        <p:spPr>
          <a:xfrm>
            <a:off x="3743838" y="2911075"/>
            <a:ext cx="4873362" cy="192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Функция dir</a:t>
            </a:r>
            <a:endParaRPr/>
          </a:p>
        </p:txBody>
      </p:sp>
      <p:sp>
        <p:nvSpPr>
          <p:cNvPr id="122" name="Google Shape;122;p24"/>
          <p:cNvSpPr txBox="1">
            <a:spLocks noGrp="1"/>
          </p:cNvSpPr>
          <p:nvPr>
            <p:ph type="body" idx="1"/>
          </p:nvPr>
        </p:nvSpPr>
        <p:spPr>
          <a:xfrm>
            <a:off x="311700" y="1152475"/>
            <a:ext cx="8520600" cy="138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u="sng">
                <a:solidFill>
                  <a:schemeClr val="hlink"/>
                </a:solidFill>
                <a:hlinkClick r:id="rId3"/>
              </a:rPr>
              <a:t>dir([objects])</a:t>
            </a:r>
            <a:r>
              <a:rPr lang="ru"/>
              <a:t> - встроенная функция, которая позволяет узнать все доступные внутри  объекта (в том числе и в модуле) функции, классы, атрибуты, методы и так далее… Если в качестве аргумента передать объект, то функция выводит список всех доступных подсущностей объектов</a:t>
            </a:r>
            <a:endParaRPr/>
          </a:p>
        </p:txBody>
      </p:sp>
      <p:pic>
        <p:nvPicPr>
          <p:cNvPr id="123" name="Google Shape;123;p24"/>
          <p:cNvPicPr preferRelativeResize="0"/>
          <p:nvPr/>
        </p:nvPicPr>
        <p:blipFill>
          <a:blip r:embed="rId4">
            <a:alphaModFix/>
          </a:blip>
          <a:stretch>
            <a:fillRect/>
          </a:stretch>
        </p:blipFill>
        <p:spPr>
          <a:xfrm>
            <a:off x="1516625" y="2622700"/>
            <a:ext cx="6408120" cy="230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Пакеты</a:t>
            </a: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Множество всех модулей в пределах одной папки называется пакетом</a:t>
            </a:r>
            <a:endParaRPr/>
          </a:p>
          <a:p>
            <a:pPr marL="0" lvl="0" indent="0" algn="just" rtl="0">
              <a:lnSpc>
                <a:spcPct val="100000"/>
              </a:lnSpc>
              <a:spcBef>
                <a:spcPts val="1600"/>
              </a:spcBef>
              <a:spcAft>
                <a:spcPts val="0"/>
              </a:spcAft>
              <a:buClr>
                <a:schemeClr val="dk1"/>
              </a:buClr>
              <a:buSzPts val="1100"/>
              <a:buFont typeface="Arial"/>
              <a:buNone/>
            </a:pPr>
            <a:r>
              <a:rPr lang="ru" sz="1400">
                <a:solidFill>
                  <a:srgbClr val="222222"/>
                </a:solidFill>
                <a:highlight>
                  <a:srgbClr val="FFFFFF"/>
                </a:highlight>
              </a:rPr>
              <a:t>Packages are a way of structuring Python’s module namespace by using “dotted module names”. For example, the module name </a:t>
            </a:r>
            <a:r>
              <a:rPr lang="ru" sz="1400">
                <a:solidFill>
                  <a:srgbClr val="222222"/>
                </a:solidFill>
                <a:highlight>
                  <a:srgbClr val="FFFFFF"/>
                </a:highlight>
                <a:latin typeface="Courier New"/>
                <a:ea typeface="Courier New"/>
                <a:cs typeface="Courier New"/>
                <a:sym typeface="Courier New"/>
              </a:rPr>
              <a:t>A.B</a:t>
            </a:r>
            <a:r>
              <a:rPr lang="ru" sz="1400">
                <a:solidFill>
                  <a:srgbClr val="222222"/>
                </a:solidFill>
                <a:highlight>
                  <a:srgbClr val="FFFFFF"/>
                </a:highlight>
              </a:rPr>
              <a:t> designates a submodule named </a:t>
            </a:r>
            <a:r>
              <a:rPr lang="ru" sz="1400">
                <a:solidFill>
                  <a:srgbClr val="222222"/>
                </a:solidFill>
                <a:highlight>
                  <a:srgbClr val="ECF0F3"/>
                </a:highlight>
                <a:latin typeface="Courier New"/>
                <a:ea typeface="Courier New"/>
                <a:cs typeface="Courier New"/>
                <a:sym typeface="Courier New"/>
              </a:rPr>
              <a:t>B</a:t>
            </a:r>
            <a:r>
              <a:rPr lang="ru" sz="1400">
                <a:solidFill>
                  <a:srgbClr val="222222"/>
                </a:solidFill>
                <a:highlight>
                  <a:srgbClr val="FFFFFF"/>
                </a:highlight>
              </a:rPr>
              <a:t> in a package named </a:t>
            </a:r>
            <a:r>
              <a:rPr lang="ru" sz="1400">
                <a:solidFill>
                  <a:srgbClr val="222222"/>
                </a:solidFill>
                <a:highlight>
                  <a:srgbClr val="ECF0F3"/>
                </a:highlight>
                <a:latin typeface="Courier New"/>
                <a:ea typeface="Courier New"/>
                <a:cs typeface="Courier New"/>
                <a:sym typeface="Courier New"/>
              </a:rPr>
              <a:t>A</a:t>
            </a:r>
            <a:r>
              <a:rPr lang="ru" sz="1400">
                <a:solidFill>
                  <a:srgbClr val="222222"/>
                </a:solidFill>
                <a:highlight>
                  <a:srgbClr val="FFFFFF"/>
                </a:highlight>
              </a:rPr>
              <a:t>. Just like the use of modules saves the authors of different modules from having to worry about each other’s global variable names, the use of dotted module names saves the authors of multi-module packages like NumPy or Pillow from having to worry about each other’s module names. (</a:t>
            </a:r>
            <a:r>
              <a:rPr lang="ru" sz="1400" u="sng">
                <a:solidFill>
                  <a:schemeClr val="hlink"/>
                </a:solidFill>
                <a:highlight>
                  <a:srgbClr val="FFFFFF"/>
                </a:highlight>
                <a:hlinkClick r:id="rId3"/>
              </a:rPr>
              <a:t>https://docs.python.org/3/tutorial/modules.html#packages</a:t>
            </a:r>
            <a:r>
              <a:rPr lang="ru" sz="1400">
                <a:solidFill>
                  <a:srgbClr val="222222"/>
                </a:solidFill>
                <a:highlight>
                  <a:srgbClr val="FFFFFF"/>
                </a:highlight>
              </a:rPr>
              <a:t>)</a:t>
            </a:r>
            <a:endParaRPr sz="1400">
              <a:solidFill>
                <a:srgbClr val="222222"/>
              </a:solidFill>
              <a:highlight>
                <a:srgbClr val="FFFFFF"/>
              </a:highlight>
            </a:endParaRPr>
          </a:p>
          <a:p>
            <a:pPr marL="0" lvl="0" indent="0" algn="l" rtl="0">
              <a:spcBef>
                <a:spcPts val="12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pic>
        <p:nvPicPr>
          <p:cNvPr id="130" name="Google Shape;130;p25"/>
          <p:cNvPicPr preferRelativeResize="0"/>
          <p:nvPr/>
        </p:nvPicPr>
        <p:blipFill>
          <a:blip r:embed="rId4">
            <a:alphaModFix/>
          </a:blip>
          <a:stretch>
            <a:fillRect/>
          </a:stretch>
        </p:blipFill>
        <p:spPr>
          <a:xfrm>
            <a:off x="3530425" y="3439575"/>
            <a:ext cx="1695450" cy="857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1282</Words>
  <Application>Microsoft Office PowerPoint</Application>
  <PresentationFormat>On-screen Show (16:9)</PresentationFormat>
  <Paragraphs>105</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Courier New</vt:lpstr>
      <vt:lpstr>Simple Light</vt:lpstr>
      <vt:lpstr>Лекция 6</vt:lpstr>
      <vt:lpstr>Summary</vt:lpstr>
      <vt:lpstr>Организация кода</vt:lpstr>
      <vt:lpstr>Плюсы </vt:lpstr>
      <vt:lpstr>Организация кода</vt:lpstr>
      <vt:lpstr>Модуль</vt:lpstr>
      <vt:lpstr>Модуль (глобальная переменная __name__)</vt:lpstr>
      <vt:lpstr>Функция dir</vt:lpstr>
      <vt:lpstr>Пакеты</vt:lpstr>
      <vt:lpstr>Пакеты (__init__.py)</vt:lpstr>
      <vt:lpstr>Файл __init__.py</vt:lpstr>
      <vt:lpstr>Зависимости: import</vt:lpstr>
      <vt:lpstr>Зависимости: import</vt:lpstr>
      <vt:lpstr>Зависимости: from … import ...</vt:lpstr>
      <vt:lpstr>Зависимости: from … import ...</vt:lpstr>
      <vt:lpstr>Глобальная переменная __all__</vt:lpstr>
      <vt:lpstr>Поиск зависимостей</vt:lpstr>
      <vt:lpstr>PyPi</vt:lpstr>
      <vt:lpstr>Точка входа в приложение</vt:lpstr>
      <vt:lpstr>Точка входа в приложение</vt:lpstr>
      <vt:lpstr>Точка входа в приложение</vt:lpstr>
      <vt:lpstr>Работа с файлами</vt:lpstr>
      <vt:lpstr>Работа с файлами</vt:lpstr>
      <vt:lpstr>Пути</vt:lpstr>
      <vt:lpstr>Чтение</vt:lpstr>
      <vt:lpstr>Чтение</vt:lpstr>
      <vt:lpstr>Чтение</vt:lpstr>
      <vt:lpstr>Запись</vt:lpstr>
      <vt:lpstr>Запись</vt:lpstr>
      <vt:lpstr>Запись</vt:lpstr>
      <vt:lpstr>Дописывание данных</vt:lpstr>
      <vt:lpstr>Форматы</vt:lpstr>
      <vt:lpstr>json</vt:lpstr>
      <vt:lpstr>json</vt:lpstr>
      <vt:lpstr>Менеджер контекста</vt:lpstr>
      <vt:lpstr>Менеджер контекста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8</dc:title>
  <cp:lastModifiedBy>Bogdan</cp:lastModifiedBy>
  <cp:revision>2</cp:revision>
  <dcterms:modified xsi:type="dcterms:W3CDTF">2022-04-24T14:27:33Z</dcterms:modified>
</cp:coreProperties>
</file>