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7" r:id="rId16"/>
    <p:sldId id="278" r:id="rId17"/>
    <p:sldId id="279" r:id="rId18"/>
    <p:sldId id="280" r:id="rId19"/>
    <p:sldId id="283" r:id="rId20"/>
    <p:sldId id="284" r:id="rId21"/>
    <p:sldId id="281" r:id="rId22"/>
    <p:sldId id="282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4e45b0e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4e45b0e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4a1843f24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4a1843f24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84ec43ac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84ec43ac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4a1843f24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4a1843f24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84ec43ac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84ec43ac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84ec43ac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84ec43ac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4a1843f24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4a1843f24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4a1843f24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4a1843f24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4a1843f24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4a1843f24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4a1843f24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4a1843f24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4a1843f24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4a1843f24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9cc3ccd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9cc3ccd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4a1843f24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4a1843f24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4a1843f24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4a1843f24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84ec43ac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84ec43ac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84ec43ac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84ec43ac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4a1843f24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4a1843f24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84ec43ac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84ec43ac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84ec43ac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84ec43ac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4a1843f24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4a1843f24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#BaseExcep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3/library/exceptions.html#Excep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86608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17215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7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Ситуация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175" y="1788075"/>
            <a:ext cx="4003225" cy="21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Пользовательские классы исключений</a:t>
            </a:r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66666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BaseException</a:t>
            </a:r>
            <a:r>
              <a:rPr lang="ru">
                <a:solidFill>
                  <a:srgbClr val="666666"/>
                </a:solidFill>
              </a:rPr>
              <a:t> - системные ошибки.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66666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Exception</a:t>
            </a:r>
            <a:r>
              <a:rPr lang="ru">
                <a:solidFill>
                  <a:srgbClr val="666666"/>
                </a:solidFill>
              </a:rPr>
              <a:t> - Все встроенные исключения, не связанные с системными ошибками, являются производными от этого класса. Все пользовательские исключения также должны быть производными от этого класса.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666666"/>
                </a:solidFill>
              </a:rPr>
              <a:t>Полный список встроенных исключений можно найти </a:t>
            </a:r>
            <a:r>
              <a:rPr lang="ru" u="sng">
                <a:solidFill>
                  <a:srgbClr val="66666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здесь</a:t>
            </a:r>
            <a:r>
              <a:rPr lang="ru">
                <a:solidFill>
                  <a:srgbClr val="666666"/>
                </a:solidFill>
              </a:rPr>
              <a:t>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StopIteraction</a:t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00" y="1329775"/>
            <a:ext cx="5743575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025" y="2663275"/>
            <a:ext cx="16287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Пользовательские классы исключений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25" y="2787700"/>
            <a:ext cx="4276725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/>
        </p:nvSpPr>
        <p:spPr>
          <a:xfrm>
            <a:off x="385650" y="1123925"/>
            <a:ext cx="8471100" cy="1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С помощью ключевого слова </a:t>
            </a:r>
            <a:r>
              <a:rPr lang="ru" b="1">
                <a:solidFill>
                  <a:srgbClr val="666666"/>
                </a:solidFill>
              </a:rPr>
              <a:t>raise</a:t>
            </a:r>
            <a:r>
              <a:rPr lang="ru">
                <a:solidFill>
                  <a:srgbClr val="666666"/>
                </a:solidFill>
              </a:rPr>
              <a:t> - можно возбуждать исключение, при этом программа останавливает выполнение и управление передается подходящему блоку catch - тип исключение соответствует типу обрабатываемого. Если подходящего блок не найден, то программа прекращает выполнение и останавливается, при этом в стандартный поток вывода, выводиться информация об ошибке.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Пользовательские классы исключений</a:t>
            </a: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825" y="1254950"/>
            <a:ext cx="42794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Магические методы.</a:t>
            </a: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666666"/>
                </a:solidFill>
                <a:highlight>
                  <a:srgbClr val="FFFFFF"/>
                </a:highlight>
              </a:rPr>
              <a:t>Магические методы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 (Dunder methods) - это подход в python к </a:t>
            </a:r>
            <a:r>
              <a:rPr lang="ru" i="1">
                <a:solidFill>
                  <a:srgbClr val="666666"/>
                </a:solidFill>
                <a:highlight>
                  <a:srgbClr val="FFFFFF"/>
                </a:highlight>
              </a:rPr>
              <a:t>перегрузке операторов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, позволяющий классам определять свое поведение в </a:t>
            </a:r>
            <a:r>
              <a:rPr lang="ru" i="1">
                <a:solidFill>
                  <a:srgbClr val="666666"/>
                </a:solidFill>
                <a:highlight>
                  <a:srgbClr val="FFFFFF"/>
                </a:highlight>
              </a:rPr>
              <a:t>отношении операторов языка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. Подобные методы добавляются в реализацию класса и должны называться определенным образом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666666"/>
                </a:solidFill>
                <a:highlight>
                  <a:srgbClr val="FFFFFF"/>
                </a:highlight>
              </a:rPr>
              <a:t>def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 __&lt;meth_name&gt;__(args....):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89" name="Google Shape;189;p34"/>
          <p:cNvSpPr txBox="1"/>
          <p:nvPr/>
        </p:nvSpPr>
        <p:spPr>
          <a:xfrm>
            <a:off x="311700" y="4096500"/>
            <a:ext cx="86709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Со всем списков методов и описанием можно ознакомиться в этой </a:t>
            </a:r>
            <a:r>
              <a:rPr lang="ru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статье</a:t>
            </a:r>
            <a:r>
              <a:rPr lang="ru" sz="1800">
                <a:solidFill>
                  <a:schemeClr val="dk2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Магические методы.</a:t>
            </a:r>
            <a:endParaRPr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474" y="1152475"/>
            <a:ext cx="4404901" cy="38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Магические методы.</a:t>
            </a:r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675" y="1241300"/>
            <a:ext cx="32049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311700" y="426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Магические методы.</a:t>
            </a: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725" y="1088800"/>
            <a:ext cx="451509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61CD-F6BF-47E5-9589-4D0412E7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C339-1D6C-4847-ADC5-F82F4791B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Ubuntu"/>
              </a:rPr>
              <a:t>Итератор представляет собой объект перечислитель, который для данного объекта выдает следующий элемент, либо бросает исключение, если элементов больше нет.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B7268-7C4C-4C7B-8685-FBBFE090A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91" y="2364564"/>
            <a:ext cx="2124075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8114D3-ABEB-4E28-B206-FB7391680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03" y="1862837"/>
            <a:ext cx="32861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5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148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Summary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813200"/>
            <a:ext cx="8520600" cy="3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ru" sz="1400">
                <a:solidFill>
                  <a:srgbClr val="666666"/>
                </a:solidFill>
              </a:rPr>
              <a:t>Обработка исключительных ситуаций. </a:t>
            </a:r>
            <a:endParaRPr sz="1400">
              <a:solidFill>
                <a:srgbClr val="666666"/>
              </a:solidFill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ru" sz="1400">
                <a:solidFill>
                  <a:srgbClr val="666666"/>
                </a:solidFill>
              </a:rPr>
              <a:t>Конструкция: </a:t>
            </a:r>
            <a:r>
              <a:rPr lang="ru" sz="1400" b="1">
                <a:solidFill>
                  <a:srgbClr val="666666"/>
                </a:solidFill>
              </a:rPr>
              <a:t>try … </a:t>
            </a:r>
            <a:r>
              <a:rPr lang="ru" b="1">
                <a:solidFill>
                  <a:srgbClr val="666666"/>
                </a:solidFill>
              </a:rPr>
              <a:t>except</a:t>
            </a:r>
            <a:r>
              <a:rPr lang="ru" sz="1400" b="1">
                <a:solidFill>
                  <a:srgbClr val="666666"/>
                </a:solidFill>
              </a:rPr>
              <a:t> … </a:t>
            </a:r>
            <a:endParaRPr sz="1400" b="1">
              <a:solidFill>
                <a:srgbClr val="666666"/>
              </a:solidFill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ru">
                <a:solidFill>
                  <a:srgbClr val="666666"/>
                </a:solidFill>
              </a:rPr>
              <a:t>Конструкция: </a:t>
            </a:r>
            <a:r>
              <a:rPr lang="ru" b="1">
                <a:solidFill>
                  <a:srgbClr val="666666"/>
                </a:solidFill>
              </a:rPr>
              <a:t>try … except … finally</a:t>
            </a:r>
            <a:endParaRPr b="1">
              <a:solidFill>
                <a:srgbClr val="666666"/>
              </a:solidFill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ru" sz="1400">
                <a:solidFill>
                  <a:srgbClr val="666666"/>
                </a:solidFill>
              </a:rPr>
              <a:t>Пользовательские классы исключений</a:t>
            </a:r>
            <a:endParaRPr sz="1400">
              <a:solidFill>
                <a:srgbClr val="666666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ru">
                <a:solidFill>
                  <a:srgbClr val="666666"/>
                </a:solidFill>
              </a:rPr>
              <a:t>Форматирование строк</a:t>
            </a:r>
            <a:endParaRPr>
              <a:solidFill>
                <a:srgbClr val="666666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ru">
                <a:solidFill>
                  <a:srgbClr val="666666"/>
                </a:solidFill>
              </a:rPr>
              <a:t>Магические методы</a:t>
            </a:r>
            <a:endParaRPr>
              <a:solidFill>
                <a:srgbClr val="666666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ru">
                <a:solidFill>
                  <a:srgbClr val="666666"/>
                </a:solidFill>
              </a:rPr>
              <a:t>Сборка мусора</a:t>
            </a:r>
            <a:endParaRPr>
              <a:solidFill>
                <a:srgbClr val="666666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61CD-F6BF-47E5-9589-4D0412E7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собственных итераторов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C339-1D6C-4847-ADC5-F82F4791B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13F67-3D27-463E-9650-230CC51E1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5"/>
            <a:ext cx="3228975" cy="3238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4ED8AA-9AFF-4127-B1CB-0EFA1DC0F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194" y="1152475"/>
            <a:ext cx="27813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27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Освобождение ресурсов - garbage collector.</a:t>
            </a:r>
            <a:endParaRPr/>
          </a:p>
        </p:txBody>
      </p:sp>
      <p:sp>
        <p:nvSpPr>
          <p:cNvPr id="213" name="Google Shape;21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python реализован алгоритм сборки мусора, который удаляет объекты( освобождает память занятую этими объектами) из памяти. Такими образом вам не нужно заботиться об утечках памяти, до тех пор </a:t>
            </a:r>
            <a:r>
              <a:rPr lang="ru" b="1"/>
              <a:t>пока вы сами ее не сделаете.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Об алгоритме можно почитать </a:t>
            </a:r>
            <a:r>
              <a:rPr lang="ru" u="sng">
                <a:solidFill>
                  <a:schemeClr val="hlink"/>
                </a:solidFill>
                <a:hlinkClick r:id="rId3"/>
              </a:rPr>
              <a:t>здесь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Освобождение ресурсов - garbage collector.</a:t>
            </a:r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самом деле алгоритма 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1. Подсчет ссылок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2. Сканирование на наличее циклических ссылок</a:t>
            </a:r>
            <a:endParaRPr/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650" y="2746563"/>
            <a:ext cx="29146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аварийных/исключительных ситуаций.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Для того чтобы стабилизировать кодовую базу и предотвратить аварийные выходы программы, в том числе в связи с неправильными данными. Язык Python предоставляет программистам возможность обрабатывать аварийные ситуации с помощью механизма перехвата исключений.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аварийных/исключительных ситуаций.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8950"/>
            <a:ext cx="8839201" cy="1937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00" y="3114459"/>
            <a:ext cx="8497205" cy="1852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Конструкция: try … except …</a:t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429625" y="1287475"/>
            <a:ext cx="8451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</a:rPr>
              <a:t>Для того чтобы перехватить исключение в программном блоке блок помещается внутрь конструкции</a:t>
            </a:r>
            <a:endParaRPr sz="1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</a:rPr>
              <a:t> </a:t>
            </a:r>
            <a:endParaRPr sz="1800">
              <a:solidFill>
                <a:srgbClr val="666666"/>
              </a:solidFill>
            </a:endParaRPr>
          </a:p>
          <a:p>
            <a:pPr marL="2789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</a:rPr>
              <a:t>try:</a:t>
            </a:r>
            <a:endParaRPr sz="1800">
              <a:solidFill>
                <a:srgbClr val="666666"/>
              </a:solidFill>
            </a:endParaRPr>
          </a:p>
          <a:p>
            <a:pPr marL="2789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</a:rPr>
              <a:t>    do_smth</a:t>
            </a:r>
            <a:endParaRPr sz="1800">
              <a:solidFill>
                <a:srgbClr val="666666"/>
              </a:solidFill>
            </a:endParaRPr>
          </a:p>
          <a:p>
            <a:pPr marL="2789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</a:rPr>
              <a:t>except …:</a:t>
            </a:r>
            <a:endParaRPr sz="1800">
              <a:solidFill>
                <a:srgbClr val="666666"/>
              </a:solidFill>
            </a:endParaRPr>
          </a:p>
          <a:p>
            <a:pPr marL="2789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</a:rPr>
              <a:t>    do_smth_if_exception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Конструкция: try … </a:t>
            </a:r>
            <a:r>
              <a:rPr lang="en-US" dirty="0"/>
              <a:t>except</a:t>
            </a:r>
            <a:r>
              <a:rPr lang="ru" dirty="0"/>
              <a:t> …</a:t>
            </a:r>
            <a:endParaRPr dirty="0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725" y="1188300"/>
            <a:ext cx="558259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Конструкция: try … except …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25" y="1176175"/>
            <a:ext cx="77628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Конструкция: try … catch …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1460925"/>
            <a:ext cx="49149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Конструкция: try … except …finally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66666"/>
                </a:solidFill>
              </a:rPr>
              <a:t>Если нужно организовать работы некоторого программного блока в независимости от того было ли исключение или нет, то можно воспользоваться конструкцией </a:t>
            </a:r>
            <a:r>
              <a:rPr lang="ru" b="1">
                <a:solidFill>
                  <a:srgbClr val="666666"/>
                </a:solidFill>
              </a:rPr>
              <a:t>try … except … finally</a:t>
            </a:r>
            <a:r>
              <a:rPr lang="ru">
                <a:solidFill>
                  <a:srgbClr val="666666"/>
                </a:solidFill>
              </a:rPr>
              <a:t>. Блок кода определенный внутри finally будет вызван в любом случае было ли исключение или нет. Это позволяет в том числе организовать единое место освобождение ресурсов.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100" y="3142300"/>
            <a:ext cx="3910292" cy="17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On-screen Show (16:9)</PresentationFormat>
  <Paragraphs>54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Ubuntu</vt:lpstr>
      <vt:lpstr>Simple Light</vt:lpstr>
      <vt:lpstr>Лекция 7</vt:lpstr>
      <vt:lpstr>Summary</vt:lpstr>
      <vt:lpstr>Обработка аварийных/исключительных ситуаций.</vt:lpstr>
      <vt:lpstr>Обработка аварийных/исключительных ситуаций.</vt:lpstr>
      <vt:lpstr>Конструкция: try … except …</vt:lpstr>
      <vt:lpstr>Конструкция: try … except …</vt:lpstr>
      <vt:lpstr>Конструкция: try … except …</vt:lpstr>
      <vt:lpstr>Конструкция: try … catch …</vt:lpstr>
      <vt:lpstr>Конструкция: try … except …finally</vt:lpstr>
      <vt:lpstr>Ситуация</vt:lpstr>
      <vt:lpstr>Пользовательские классы исключений</vt:lpstr>
      <vt:lpstr>StopIteraction</vt:lpstr>
      <vt:lpstr>Пользовательские классы исключений</vt:lpstr>
      <vt:lpstr>Пользовательские классы исключений</vt:lpstr>
      <vt:lpstr>Магические методы.</vt:lpstr>
      <vt:lpstr>Магические методы.</vt:lpstr>
      <vt:lpstr>Магические методы.</vt:lpstr>
      <vt:lpstr>Магические методы.</vt:lpstr>
      <vt:lpstr>Итераторы</vt:lpstr>
      <vt:lpstr>Создание собственных итераторов</vt:lpstr>
      <vt:lpstr>Освобождение ресурсов - garbage collector.</vt:lpstr>
      <vt:lpstr>Освобождение ресурсов - garbage collector.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</dc:title>
  <cp:lastModifiedBy>Bogdan</cp:lastModifiedBy>
  <cp:revision>1</cp:revision>
  <dcterms:modified xsi:type="dcterms:W3CDTF">2022-05-10T07:59:30Z</dcterms:modified>
</cp:coreProperties>
</file>