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7" r:id="rId2"/>
    <p:sldId id="289" r:id="rId3"/>
    <p:sldId id="322" r:id="rId4"/>
    <p:sldId id="259" r:id="rId5"/>
    <p:sldId id="262" r:id="rId6"/>
    <p:sldId id="273" r:id="rId7"/>
    <p:sldId id="274" r:id="rId8"/>
    <p:sldId id="275" r:id="rId9"/>
    <p:sldId id="276" r:id="rId10"/>
    <p:sldId id="277" r:id="rId11"/>
    <p:sldId id="280" r:id="rId12"/>
    <p:sldId id="281" r:id="rId13"/>
    <p:sldId id="282" r:id="rId14"/>
    <p:sldId id="283" r:id="rId15"/>
    <p:sldId id="284" r:id="rId16"/>
    <p:sldId id="285" r:id="rId17"/>
    <p:sldId id="287" r:id="rId18"/>
    <p:sldId id="288" r:id="rId19"/>
    <p:sldId id="271" r:id="rId20"/>
    <p:sldId id="272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86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2" r:id="rId44"/>
    <p:sldId id="317" r:id="rId45"/>
    <p:sldId id="319" r:id="rId46"/>
    <p:sldId id="320" r:id="rId47"/>
    <p:sldId id="321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E0B5D-BA29-4EF5-B7CF-BFCF5DE94789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F619E-FBE5-49B0-B4D8-1AA6694E76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93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77b3b18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77b3b18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77b3b18f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77b3b18f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77b3b18f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77b3b18fa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4500831f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4500831f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4500831f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4500831f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f064f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f064f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4500831f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4500831f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4500831f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4500831f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4500831f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4500831f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9139e8d6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9139e8d6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70ea8cc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70ea8cc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a6e461b5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a6e461b5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a6e461b5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a6e461b5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a6e461b5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a6e461b5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a6e461b5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a6e461b5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8dfe6ad4a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8dfe6ad4a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8dfe6ad4a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8dfe6ad4a_3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806d64ee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806d64ee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780538d4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780538d4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06e57b64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06e57b64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780538d4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780538d4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70ea8cc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70ea8cc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8108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780538d4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780538d4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780538d4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c780538d4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780538d4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780538d4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8dfe6ad4a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8dfe6ad4a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8dfe6ad4a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98dfe6ad4a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a6b748ec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a6b748ec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98dfe6ad4a_3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98dfe6ad4a_3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c806d64ee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c806d64ee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c806d64ee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c806d64ee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9139e8d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9139e8d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4500831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4500831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c806d64ee7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c806d64ee7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ca6e461b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ca6e461b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98dfe6ad4a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98dfe6ad4a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c806d64ee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c806d64ee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98dfe6ad4a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98dfe6ad4a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98dfe6ad4a_3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98dfe6ad4a_3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98dfe6ad4a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98dfe6ad4a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98dfe6ad4a_3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98dfe6ad4a_3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610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f2ebd315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f2ebd315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4500831f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4500831f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4500831f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4500831f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4500831f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4500831f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77b3b18f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77b3b18f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4D96-00B0-40FF-9878-9D24C86AC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ED648-1A7A-4E94-A15E-BF44F4D04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F9C76-F7A9-4236-A4C2-26FDF9C4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1AFC-5B0F-4D44-B5BE-4601C3BAB914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BE0A0-2D42-4C5F-9D2E-CA052AAE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09ED5-FC87-469D-A824-2B9A4E42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476-9A1C-4A8C-BAB7-F5FA68A2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24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8CCD-E3C2-49B1-850E-EECAF920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8D43C-EE08-4198-841A-AC375374C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35357-BA4E-4758-A061-E3C5336C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1AFC-5B0F-4D44-B5BE-4601C3BAB914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E86CC-B04F-41F3-818A-44BC02B2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105C4-83A1-4948-AB79-FF9CF397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476-9A1C-4A8C-BAB7-F5FA68A2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10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EBA9D0-29C2-4A24-83F4-1731FA57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ED8A4-371E-48E3-A4A6-444D4349B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299F7-0B8E-4F7F-9DEB-88B4B43B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1AFC-5B0F-4D44-B5BE-4601C3BAB914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30CF8-D5BE-4B7C-BB9F-69056450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19F83-690D-4C14-A4E5-F166F47B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476-9A1C-4A8C-BAB7-F5FA68A2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305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0729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25C7-ACFE-4E51-92FC-E65C611C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AA7CB-744D-4678-86BB-31E24743D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6DF94-63AE-4130-80CA-AA8B8AE0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1AFC-5B0F-4D44-B5BE-4601C3BAB914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29B88-A93C-4166-A4A0-BE611C12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9ABF-D129-4661-A216-80091CB2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476-9A1C-4A8C-BAB7-F5FA68A2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58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9280-5F5D-42E8-A4C2-1D190CBC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F41F0-A440-4448-A806-9191CE899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63522-95F6-4BD4-814A-57E15FD7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1AFC-5B0F-4D44-B5BE-4601C3BAB914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5386A-877D-4BE9-A597-44CC5F61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A502-7B26-4497-8A15-EBFABF01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476-9A1C-4A8C-BAB7-F5FA68A2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40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8E0C-6E97-44B1-82AE-E2D88A95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E5631-DDA4-4534-B350-E6135FC58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00472-FF06-4705-A5CA-009C96C0B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518E0-07CB-4856-B84C-0D6C762E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1AFC-5B0F-4D44-B5BE-4601C3BAB914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5AB94-5A93-4D1C-B17B-0BFB3C45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25ADA-48CA-4333-AD91-3E774DBA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476-9A1C-4A8C-BAB7-F5FA68A2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2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B8D0-E7D2-41AF-8F3F-ADD11C24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E6208-B84B-4034-93B4-50F61A8F8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207B7-FB87-49FC-8195-0AFA30BB6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EE430-0CC3-4A23-B9C0-7D513130B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6E231-4EFC-49AF-85BC-571FACEAC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30411-0EFF-4F21-9BF9-9C5ABCC0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1AFC-5B0F-4D44-B5BE-4601C3BAB914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13519-5E10-4D19-B13C-D66A716A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03FBB-6A44-4653-A635-44FD7590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476-9A1C-4A8C-BAB7-F5FA68A2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43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14D7-4561-47E8-89B7-621EBDB6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91BB0-E6F1-4CBB-9D3A-ED548B09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1AFC-5B0F-4D44-B5BE-4601C3BAB914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6D859-A0E5-4CFF-9BA2-A9888478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416D8-8299-4A78-AFB5-8E182F6C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476-9A1C-4A8C-BAB7-F5FA68A2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90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EA1C8-5E92-471A-9AA7-BC7DADD1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1AFC-5B0F-4D44-B5BE-4601C3BAB914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46491-200C-41FB-9968-E84C2B54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FC89A-DA5A-410F-B964-F8257232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476-9A1C-4A8C-BAB7-F5FA68A2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57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2BA2-8C84-4511-86F2-8F6AB5C0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AE518-8F3F-4723-8AAB-BAD14408C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1EA30-909E-4807-9360-C8210B4E5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67A8A-A476-4E48-87EE-4E3F6EC6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1AFC-5B0F-4D44-B5BE-4601C3BAB914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36A55-5ED8-47E8-9AA9-451986DE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D3C63-AA16-4B05-A08D-7C7B85D8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476-9A1C-4A8C-BAB7-F5FA68A2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10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F782-12C2-4613-A30F-E173495B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DB1B8-0B6B-49A6-8CCC-127A50E36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A0D8E-37DD-46D8-AD18-574215A26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BD868-7A4B-4D67-9552-66732108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1AFC-5B0F-4D44-B5BE-4601C3BAB914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05355-62AB-4D7C-AFF8-48EC0C03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1BE80-731F-4196-AF08-621E7B82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476-9A1C-4A8C-BAB7-F5FA68A2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69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313A2-7646-4CEA-8EFC-6B848663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E7D66-6E23-4447-AB24-3568C82A2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5CF24-09F2-4C5F-AD5B-952437C32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F1AFC-5B0F-4D44-B5BE-4601C3BAB914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DBB3A-27D1-4CF3-AC86-47AF2C989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B92D3-1277-4D10-AC0F-F22A3453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D4476-9A1C-4A8C-BAB7-F5FA68A2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92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ython.or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spyder-ide.org/" TargetMode="External"/><Relationship Id="rId4" Type="http://schemas.openxmlformats.org/officeDocument/2006/relationships/hyperlink" Target="https://www.jetbrains.com/pychar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numeric-types-int-float-complex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#type-variable-names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veintopython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www.python.org/dev/peps/pep-0008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2to3.html?highlight=input#2to3fixer-input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python.org/3/library/functions.html#print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adnight.github.io/githut/#/pull_requests/2021/2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/>
              <a:t>Лекция 1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/>
              <a:t>Язык программирования Python введение.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Community</a:t>
            </a:r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560167"/>
            <a:ext cx="11785600" cy="448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Порог вхождения</a:t>
            </a:r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ru"/>
              <a:t>Начать писать на Python при понимание основных конструкций очень просто ⇒ Можно быстро и, следовательно, дешево, реализовать программное решение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Универсальность</a:t>
            </a:r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"/>
              <a:t>Python - подходит для широкого круга задач, как задачи, связанные с машинным обучением, так и написание высоконагруженных сервисов.</a:t>
            </a:r>
            <a:endParaRPr/>
          </a:p>
          <a:p>
            <a:pPr>
              <a:spcBef>
                <a:spcPts val="2133"/>
              </a:spcBef>
            </a:pPr>
            <a:r>
              <a:rPr lang="ru"/>
              <a:t>Instagram</a:t>
            </a:r>
            <a:endParaRPr/>
          </a:p>
          <a:p>
            <a:r>
              <a:rPr lang="ru"/>
              <a:t>Youtube</a:t>
            </a:r>
            <a:endParaRPr/>
          </a:p>
          <a:p>
            <a:r>
              <a:rPr lang="ru"/>
              <a:t>Google</a:t>
            </a:r>
            <a:endParaRPr/>
          </a:p>
          <a:p>
            <a:r>
              <a:rPr lang="ru"/>
              <a:t>Facebook</a:t>
            </a:r>
            <a:endParaRPr/>
          </a:p>
          <a:p>
            <a:r>
              <a:rPr lang="ru"/>
              <a:t>….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>
            <a:spLocks noGrp="1"/>
          </p:cNvSpPr>
          <p:nvPr>
            <p:ph type="title"/>
          </p:nvPr>
        </p:nvSpPr>
        <p:spPr>
          <a:xfrm>
            <a:off x="415600" y="1941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Установка</a:t>
            </a:r>
            <a:endParaRPr/>
          </a:p>
        </p:txBody>
      </p:sp>
      <p:pic>
        <p:nvPicPr>
          <p:cNvPr id="248" name="Google Shape;248;p39"/>
          <p:cNvPicPr preferRelativeResize="0"/>
          <p:nvPr/>
        </p:nvPicPr>
        <p:blipFill rotWithShape="1">
          <a:blip r:embed="rId3">
            <a:alphaModFix/>
          </a:blip>
          <a:srcRect l="2610" t="8833"/>
          <a:stretch/>
        </p:blipFill>
        <p:spPr>
          <a:xfrm>
            <a:off x="818001" y="1090667"/>
            <a:ext cx="9455065" cy="486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9"/>
          <p:cNvSpPr txBox="1"/>
          <p:nvPr/>
        </p:nvSpPr>
        <p:spPr>
          <a:xfrm>
            <a:off x="9539967" y="6180534"/>
            <a:ext cx="2366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2400" u="sng">
                <a:solidFill>
                  <a:schemeClr val="hlink"/>
                </a:solidFill>
                <a:hlinkClick r:id="rId4"/>
              </a:rPr>
              <a:t>https://python.org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Версии Python</a:t>
            </a:r>
            <a:endParaRPr/>
          </a:p>
        </p:txBody>
      </p:sp>
      <p:sp>
        <p:nvSpPr>
          <p:cNvPr id="255" name="Google Shape;255;p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74121">
              <a:buSzPts val="2000"/>
              <a:buChar char="-"/>
            </a:pPr>
            <a:r>
              <a:rPr lang="ru" sz="2667" dirty="0"/>
              <a:t>Python 2 вышел 2010 году последняя версия 2.7.16 - исправлялись только баги с января 2020 года поддержка прекращена.</a:t>
            </a:r>
            <a:endParaRPr sz="2667" dirty="0"/>
          </a:p>
          <a:p>
            <a:pPr indent="-474121">
              <a:buSzPts val="2000"/>
              <a:buChar char="-"/>
            </a:pPr>
            <a:r>
              <a:rPr lang="ru" sz="2667" dirty="0"/>
              <a:t>Python 3 в появился в 2008, является актуальной версией языка. Текущая стабильная  версия 3.10</a:t>
            </a:r>
            <a:br>
              <a:rPr lang="en-US" sz="2667" dirty="0"/>
            </a:br>
            <a:r>
              <a:rPr lang="ru" sz="2133" b="1" dirty="0"/>
              <a:t>Python 3  не гарантирует совместимости кода с Python 2</a:t>
            </a:r>
            <a:endParaRPr sz="2133" b="1" dirty="0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ru" sz="2133" b="1" dirty="0">
                <a:solidFill>
                  <a:srgbClr val="980000"/>
                </a:solidFill>
              </a:rPr>
              <a:t>НАСТОЯТЕЛЬНО РЕКОМЕНДУЮ РАБОТАТЬ С PYTHON &gt;= 3.x</a:t>
            </a:r>
            <a:endParaRPr sz="2133" b="1" dirty="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Что входит в стандартную библиотеку</a:t>
            </a:r>
            <a:endParaRPr/>
          </a:p>
        </p:txBody>
      </p:sp>
      <p:sp>
        <p:nvSpPr>
          <p:cNvPr id="261" name="Google Shape;261;p4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ru"/>
              <a:t>Стандартная библиотека предоставляет большой список функций и типов данных, которыми можно оперировать не устанавливая при этом сторонние библиотеки. Полный список можно найти перейдя по ссылке  </a:t>
            </a:r>
            <a:r>
              <a:rPr lang="ru" u="sng">
                <a:solidFill>
                  <a:schemeClr val="hlink"/>
                </a:solidFill>
                <a:hlinkClick r:id="rId3"/>
              </a:rPr>
              <a:t>h</a:t>
            </a:r>
            <a:r>
              <a:rPr lang="ru" u="sng">
                <a:solidFill>
                  <a:schemeClr val="hlink"/>
                </a:solidFill>
                <a:hlinkClick r:id="rId3"/>
              </a:rPr>
              <a:t>ttps://docs.python.org/3/library/</a:t>
            </a:r>
            <a:r>
              <a:rPr lang="ru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Введение</a:t>
            </a:r>
            <a:endParaRPr/>
          </a:p>
        </p:txBody>
      </p:sp>
      <p:sp>
        <p:nvSpPr>
          <p:cNvPr id="267" name="Google Shape;267;p4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har char="-"/>
            </a:pPr>
            <a:r>
              <a:rPr lang="ru"/>
              <a:t>запуск интерактивной строки интерпретатора</a:t>
            </a:r>
            <a:endParaRPr/>
          </a:p>
          <a:p>
            <a:pPr lvl="1">
              <a:spcBef>
                <a:spcPts val="0"/>
              </a:spcBef>
              <a:buChar char="-"/>
            </a:pPr>
            <a:r>
              <a:rPr lang="ru"/>
              <a:t>для Linux|MacOS в командной строке запуск python | python3</a:t>
            </a:r>
            <a:endParaRPr/>
          </a:p>
          <a:p>
            <a:pPr lvl="1">
              <a:spcBef>
                <a:spcPts val="0"/>
              </a:spcBef>
              <a:buChar char="-"/>
            </a:pPr>
            <a:r>
              <a:rPr lang="ru"/>
              <a:t>Windows обычно после установки python добавляет в системную переменную PATH</a:t>
            </a:r>
            <a:endParaRPr/>
          </a:p>
          <a:p>
            <a:pPr marL="121917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268" name="Google Shape;2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385" y="3711433"/>
            <a:ext cx="7988300" cy="21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>
              <a:lnSpc>
                <a:spcPct val="115000"/>
              </a:lnSpc>
              <a:spcAft>
                <a:spcPts val="2133"/>
              </a:spcAft>
            </a:pPr>
            <a:r>
              <a:rPr lang="ru" sz="2400">
                <a:solidFill>
                  <a:schemeClr val="dk2"/>
                </a:solidFill>
              </a:rPr>
              <a:t>Использование интерактивной строки интерпретатора</a:t>
            </a:r>
            <a:endParaRPr/>
          </a:p>
        </p:txBody>
      </p:sp>
      <p:pic>
        <p:nvPicPr>
          <p:cNvPr id="280" name="Google Shape;2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567" y="2135533"/>
            <a:ext cx="8597900" cy="36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>
            <a:spLocks noGrp="1"/>
          </p:cNvSpPr>
          <p:nvPr>
            <p:ph type="body" idx="1"/>
          </p:nvPr>
        </p:nvSpPr>
        <p:spPr>
          <a:xfrm>
            <a:off x="415600" y="16382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har char="-"/>
            </a:pPr>
            <a:r>
              <a:rPr lang="ru"/>
              <a:t>Visual Studio Code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https://code.visualstudio.com/</a:t>
            </a:r>
            <a:r>
              <a:rPr lang="ru"/>
              <a:t> - бесплатная IDE, мультиязычная, много плагинов все бесплатные</a:t>
            </a:r>
            <a:endParaRPr/>
          </a:p>
          <a:p>
            <a:pPr>
              <a:buChar char="-"/>
            </a:pPr>
            <a:r>
              <a:rPr lang="ru"/>
              <a:t>PyCharm -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https://www.jetbrains.com/pycharm/</a:t>
            </a:r>
            <a:r>
              <a:rPr lang="ru"/>
              <a:t> - условно бесплатная для студентов доступна enterpize версия</a:t>
            </a:r>
            <a:endParaRPr/>
          </a:p>
          <a:p>
            <a:pPr>
              <a:buChar char="-"/>
            </a:pPr>
            <a:r>
              <a:rPr lang="ru"/>
              <a:t>Spyder - </a:t>
            </a:r>
            <a:r>
              <a:rPr lang="ru" u="sng">
                <a:solidFill>
                  <a:schemeClr val="hlink"/>
                </a:solidFill>
                <a:hlinkClick r:id="rId5"/>
              </a:rPr>
              <a:t>https://www.spyder-ide.org/</a:t>
            </a:r>
            <a:r>
              <a:rPr lang="ru"/>
              <a:t> - бесплатная IDE</a:t>
            </a:r>
            <a:endParaRPr/>
          </a:p>
          <a:p>
            <a:pPr>
              <a:buChar char="-"/>
            </a:pPr>
            <a:r>
              <a:rPr lang="ru"/>
              <a:t>Любой текстовый редактор (vim, nano, atom, notepad++...)</a:t>
            </a:r>
            <a:endParaRPr/>
          </a:p>
        </p:txBody>
      </p:sp>
      <p:sp>
        <p:nvSpPr>
          <p:cNvPr id="286" name="Google Shape;286;p4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Среды разработки (IDE)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Комментарии в коде (как оформлять?)</a:t>
            </a:r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07987">
              <a:buSzPts val="2400"/>
            </a:pPr>
            <a:r>
              <a:rPr lang="ru" sz="3200"/>
              <a:t>Что такое комментарии?</a:t>
            </a:r>
            <a:endParaRPr sz="3200"/>
          </a:p>
          <a:p>
            <a:pPr indent="-507987">
              <a:buSzPts val="2400"/>
            </a:pPr>
            <a:r>
              <a:rPr lang="ru" sz="3200"/>
              <a:t>Поддерживает ли этот функционал Python?</a:t>
            </a:r>
            <a:endParaRPr sz="3200"/>
          </a:p>
          <a:p>
            <a:pPr indent="-507987">
              <a:buSzPts val="2400"/>
            </a:pPr>
            <a:r>
              <a:rPr lang="ru" sz="3200"/>
              <a:t>Как обработает комментарии интерпретатор?</a:t>
            </a:r>
            <a:endParaRPr sz="3200"/>
          </a:p>
          <a:p>
            <a:pPr indent="-507987">
              <a:buSzPts val="2400"/>
            </a:pPr>
            <a:r>
              <a:rPr lang="ru" sz="3200"/>
              <a:t>Как их оформлять?</a:t>
            </a:r>
            <a:endParaRPr sz="3200"/>
          </a:p>
          <a:p>
            <a:pPr indent="-507987">
              <a:buSzPts val="2400"/>
            </a:pPr>
            <a:r>
              <a:rPr lang="ru" sz="3200"/>
              <a:t>Я хочу много комментариев в своем супер приложение, как мне это сделать?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План занятия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/>
              <a:t>Что есть </a:t>
            </a:r>
            <a:r>
              <a:rPr lang="en-US" dirty="0"/>
              <a:t>python </a:t>
            </a:r>
            <a:r>
              <a:rPr lang="ru-RU" dirty="0"/>
              <a:t>и зачем его изучать</a:t>
            </a:r>
          </a:p>
          <a:p>
            <a:r>
              <a:rPr lang="ru-RU" dirty="0"/>
              <a:t>Интерактивная строка, и выбор </a:t>
            </a:r>
            <a:endParaRPr dirty="0"/>
          </a:p>
          <a:p>
            <a:r>
              <a:rPr lang="ru" dirty="0"/>
              <a:t>Базовые типы данных</a:t>
            </a:r>
            <a:endParaRPr dirty="0"/>
          </a:p>
          <a:p>
            <a:pPr lvl="1">
              <a:spcBef>
                <a:spcPts val="0"/>
              </a:spcBef>
            </a:pPr>
            <a:r>
              <a:rPr lang="ru" dirty="0"/>
              <a:t>неизменяемые</a:t>
            </a:r>
            <a:endParaRPr dirty="0"/>
          </a:p>
          <a:p>
            <a:pPr lvl="1">
              <a:spcBef>
                <a:spcPts val="0"/>
              </a:spcBef>
            </a:pPr>
            <a:r>
              <a:rPr lang="ru" dirty="0"/>
              <a:t>изменяемые</a:t>
            </a:r>
            <a:endParaRPr dirty="0"/>
          </a:p>
          <a:p>
            <a:r>
              <a:rPr lang="ru" dirty="0"/>
              <a:t>Арифметические операции над числами</a:t>
            </a:r>
            <a:endParaRPr dirty="0"/>
          </a:p>
          <a:p>
            <a:r>
              <a:rPr lang="ru" dirty="0"/>
              <a:t>Динамическая типизация</a:t>
            </a:r>
            <a:endParaRPr dirty="0"/>
          </a:p>
          <a:p>
            <a:r>
              <a:rPr lang="ru" dirty="0"/>
              <a:t>Переменные</a:t>
            </a:r>
            <a:endParaRPr dirty="0"/>
          </a:p>
          <a:p>
            <a:r>
              <a:rPr lang="ru" dirty="0"/>
              <a:t>Работа с вводом/выводом</a:t>
            </a:r>
            <a:endParaRPr dirty="0"/>
          </a:p>
          <a:p>
            <a:r>
              <a:rPr lang="ru" dirty="0"/>
              <a:t>Практика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Примеры комментариев (однострочный)</a:t>
            </a: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067" y="4674485"/>
            <a:ext cx="10674867" cy="17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9"/>
          <p:cNvSpPr txBox="1"/>
          <p:nvPr/>
        </p:nvSpPr>
        <p:spPr>
          <a:xfrm>
            <a:off x="596600" y="1719401"/>
            <a:ext cx="10998800" cy="136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just">
              <a:lnSpc>
                <a:spcPct val="115000"/>
              </a:lnSpc>
              <a:spcAft>
                <a:spcPts val="2133"/>
              </a:spcAft>
            </a:pPr>
            <a:r>
              <a:rPr lang="ru" sz="2400">
                <a:solidFill>
                  <a:schemeClr val="dk2"/>
                </a:solidFill>
              </a:rPr>
              <a:t>Однострочные комментарии начинаются с символа ‘#’. Если интерпретатор встречает подобный символ, то игнорирует все что написано после него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Примеры комментариев (многострочный)</a:t>
            </a: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68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"/>
              <a:t>Многострочные комментарии можно оформлять по разному</a:t>
            </a:r>
            <a:endParaRPr/>
          </a:p>
          <a:p>
            <a:pPr>
              <a:spcBef>
                <a:spcPts val="2133"/>
              </a:spcBef>
              <a:buAutoNum type="arabicPeriod"/>
            </a:pPr>
            <a:r>
              <a:rPr lang="ru"/>
              <a:t>Как группу однострочных комментариев, написанных один под другим</a:t>
            </a:r>
            <a:endParaRPr/>
          </a:p>
          <a:p>
            <a:pPr>
              <a:buAutoNum type="arabicPeriod"/>
            </a:pPr>
            <a:r>
              <a:rPr lang="ru"/>
              <a:t>Через три подряд идущих открывающих/закрывающих символа кавычки “ или ’</a:t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34" y="5144000"/>
            <a:ext cx="4126233" cy="14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5025" y="5144000"/>
            <a:ext cx="4566808" cy="14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Комментарии и документация</a:t>
            </a:r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62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"/>
              <a:t>Документация - подробная или не очень описание функционала вашего кода...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ru"/>
              <a:t>Комментарии тесно связаны с документацией.  Документация для модуля помещается в начало файла и обычно оформляется как многострочный комментарий начинающийся “””. Для функции документация также помещается перед определение тела функци</a:t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267" y="4417534"/>
            <a:ext cx="6725784" cy="2287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Функция help</a:t>
            </a:r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42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ru"/>
              <a:t>После оформления комментария документации у пользователя появляется возможность посмотреть документацию с помощью встроенной функции help</a:t>
            </a: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134" y="4043201"/>
            <a:ext cx="15367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9634" y="3141067"/>
            <a:ext cx="5321300" cy="243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32"/>
          <p:cNvCxnSpPr>
            <a:stCxn id="176" idx="3"/>
            <a:endCxn id="177" idx="1"/>
          </p:cNvCxnSpPr>
          <p:nvPr/>
        </p:nvCxnSpPr>
        <p:spPr>
          <a:xfrm>
            <a:off x="3080833" y="4290851"/>
            <a:ext cx="2848800" cy="6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Базовые типы данных</a:t>
            </a:r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" b="1"/>
              <a:t>Числовые типы данных</a:t>
            </a:r>
            <a:r>
              <a:rPr lang="ru"/>
              <a:t> - int, float complex</a:t>
            </a:r>
            <a:endParaRPr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" b="1"/>
              <a:t>int</a:t>
            </a:r>
            <a:r>
              <a:rPr lang="ru"/>
              <a:t> (integer) - целое число, например  10, 1, 0, ….</a:t>
            </a:r>
            <a:endParaRPr/>
          </a:p>
          <a:p>
            <a:pPr>
              <a:lnSpc>
                <a:spcPct val="100000"/>
              </a:lnSpc>
            </a:pPr>
            <a:r>
              <a:rPr lang="ru" b="1"/>
              <a:t>float</a:t>
            </a:r>
            <a:r>
              <a:rPr lang="ru"/>
              <a:t> - числа с плавающей точкой например 1.2, 3.14, ….</a:t>
            </a:r>
            <a:endParaRPr/>
          </a:p>
          <a:p>
            <a:pPr>
              <a:lnSpc>
                <a:spcPct val="100000"/>
              </a:lnSpc>
            </a:pPr>
            <a:r>
              <a:rPr lang="ru" b="1"/>
              <a:t>complex</a:t>
            </a:r>
            <a:r>
              <a:rPr lang="ru"/>
              <a:t> - комплексные числа определяются двумя числами вещественной частью и мнимой:</a:t>
            </a:r>
            <a:endParaRPr/>
          </a:p>
          <a:p>
            <a:pPr marL="121917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ru"/>
              <a:t>num = a + i*b -&gt; где i = √-1</a:t>
            </a:r>
            <a:endParaRPr/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ru" b="1"/>
              <a:t>Логические типы</a:t>
            </a:r>
            <a:endParaRPr b="1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"/>
              <a:t>True/False</a:t>
            </a:r>
            <a:endParaRPr/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1100"/>
              <a:buNone/>
            </a:pPr>
            <a:r>
              <a:rPr lang="ru" b="1"/>
              <a:t>Итераторы</a:t>
            </a:r>
            <a:endParaRPr b="1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"/>
              <a:t>Специальные объекты позволяющие пройтись по последовательности</a:t>
            </a:r>
            <a:endParaRPr/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>
            <a:spLocks noGrp="1"/>
          </p:cNvSpPr>
          <p:nvPr>
            <p:ph type="title"/>
          </p:nvPr>
        </p:nvSpPr>
        <p:spPr>
          <a:xfrm>
            <a:off x="415600" y="-434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"/>
              <a:t>Базовые типы данных</a:t>
            </a:r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body" idx="1"/>
          </p:nvPr>
        </p:nvSpPr>
        <p:spPr>
          <a:xfrm>
            <a:off x="317633" y="102500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" b="1"/>
              <a:t>Последовательности</a:t>
            </a:r>
            <a:endParaRPr b="1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"/>
              <a:t>list -&gt; [1, 3, 4, 5]</a:t>
            </a:r>
            <a:endParaRPr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"/>
              <a:t>tuple -&gt; (1, 2, 3, 4)</a:t>
            </a:r>
            <a:endParaRPr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"/>
              <a:t>range -&gt; range(start, end, step) e.g. range(0,10,1)</a:t>
            </a:r>
            <a:endParaRPr/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ru" b="1"/>
              <a:t>Текстовые последовательности </a:t>
            </a:r>
            <a:endParaRPr b="1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"/>
              <a:t>str -&gt; “Hello Python!”</a:t>
            </a:r>
            <a:endParaRPr/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ru" b="1"/>
              <a:t>Пустое значение</a:t>
            </a:r>
            <a:endParaRPr b="1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"/>
              <a:t>None</a:t>
            </a:r>
            <a:endParaRPr/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ru" b="1"/>
              <a:t>Словари/множества</a:t>
            </a:r>
            <a:endParaRPr b="1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"/>
              <a:t>set -&gt; set(1,2,3,4)</a:t>
            </a:r>
            <a:endParaRPr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"/>
              <a:t>frozenset -&gt;frozenset(1,2,3,4)</a:t>
            </a:r>
            <a:endParaRPr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ru"/>
              <a:t>dict -&gt; {“John Doe”: “+7903222334”, “Albert Einstein”: “+142345553”, ...}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None</a:t>
            </a:r>
            <a:endParaRPr/>
          </a:p>
        </p:txBody>
      </p:sp>
      <p:sp>
        <p:nvSpPr>
          <p:cNvPr id="228" name="Google Shape;228;p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"/>
              <a:t>В Python None -  это константа, которая служит для идентификации того, что переменная которая ссылается на None в данный момент не указывает ни на какой объект в оперативной памяти.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ru"/>
              <a:t>Аналоги для других ЯП: NULL, null, nil, … 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ru"/>
              <a:t>Часто используется, для инициации переменных значение которых еще не вычислено и будет вычислено позже. </a:t>
            </a:r>
            <a:r>
              <a:rPr lang="ru" b="1"/>
              <a:t>Обращение к таким переменным как к объекту содержащему полезную информацию, без проверки его на пустоту приведет к ошибки времени выполнения!</a:t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Последовательности (Список)</a:t>
            </a:r>
            <a:endParaRPr/>
          </a:p>
        </p:txBody>
      </p:sp>
      <p:sp>
        <p:nvSpPr>
          <p:cNvPr id="234" name="Google Shape;234;p4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64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ru"/>
              <a:t>Последовательность элементов, сохраняющую порядок. То есть элементы попадающие в список буду находиться в нем в том порядке, в котором были добавлены. Списки поддерживают операцию индексации [index]</a:t>
            </a:r>
            <a:endParaRPr/>
          </a:p>
        </p:txBody>
      </p:sp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2133" y="3363100"/>
            <a:ext cx="3098800" cy="28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0801" y="4144151"/>
            <a:ext cx="2933700" cy="13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Кортеж (Tuple)</a:t>
            </a:r>
            <a:endParaRPr/>
          </a:p>
        </p:txBody>
      </p:sp>
      <p:sp>
        <p:nvSpPr>
          <p:cNvPr id="242" name="Google Shape;242;p4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01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ru" dirty="0"/>
              <a:t>Также последовательность элементов, сохраняющая порядок следования. </a:t>
            </a:r>
            <a:r>
              <a:rPr lang="ru" b="1" dirty="0"/>
              <a:t>НО </a:t>
            </a:r>
            <a:r>
              <a:rPr lang="ru" dirty="0"/>
              <a:t>эта последовательность. То есть после определения кортежа вы не сможете поменять его состав или увеличить/уменьшить… Хотя операцию индексации этот тип данных также поддерживает.</a:t>
            </a:r>
            <a:endParaRPr dirty="0"/>
          </a:p>
        </p:txBody>
      </p:sp>
      <p:pic>
        <p:nvPicPr>
          <p:cNvPr id="243" name="Google Shape;2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01" y="3450667"/>
            <a:ext cx="37211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3667" y="3368100"/>
            <a:ext cx="3429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6134" y="4010618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718" y="4657151"/>
            <a:ext cx="10477500" cy="21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Строки</a:t>
            </a:r>
            <a:endParaRPr/>
          </a:p>
        </p:txBody>
      </p:sp>
      <p:sp>
        <p:nvSpPr>
          <p:cNvPr id="252" name="Google Shape;252;p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"/>
              <a:t>Строка - буквенно знаковая последовательность символов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ru"/>
              <a:t>Кодировка (UTF-8) - наиболее распространенная кодировка, использует для кодирования символов от 1 до 4 байтов (1 байт - 8 бит)</a:t>
            </a:r>
            <a:endParaRPr/>
          </a:p>
        </p:txBody>
      </p:sp>
      <p:pic>
        <p:nvPicPr>
          <p:cNvPr id="253" name="Google Shape;2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251" y="5264151"/>
            <a:ext cx="29845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451" y="3803651"/>
            <a:ext cx="54229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План занятия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/>
              <a:t>Что есть </a:t>
            </a:r>
            <a:r>
              <a:rPr lang="en-US" dirty="0"/>
              <a:t>python </a:t>
            </a:r>
            <a:r>
              <a:rPr lang="ru-RU" dirty="0"/>
              <a:t>и зачем его изучать</a:t>
            </a:r>
          </a:p>
          <a:p>
            <a:r>
              <a:rPr lang="ru-RU"/>
              <a:t>Интерактивная строка</a:t>
            </a:r>
            <a:endParaRPr dirty="0"/>
          </a:p>
          <a:p>
            <a:r>
              <a:rPr lang="ru" dirty="0"/>
              <a:t>Базовые типы данных</a:t>
            </a:r>
            <a:endParaRPr dirty="0"/>
          </a:p>
          <a:p>
            <a:pPr lvl="1">
              <a:spcBef>
                <a:spcPts val="0"/>
              </a:spcBef>
            </a:pPr>
            <a:r>
              <a:rPr lang="ru" dirty="0"/>
              <a:t>неизменяемые</a:t>
            </a:r>
            <a:endParaRPr dirty="0"/>
          </a:p>
          <a:p>
            <a:pPr lvl="1">
              <a:spcBef>
                <a:spcPts val="0"/>
              </a:spcBef>
            </a:pPr>
            <a:r>
              <a:rPr lang="ru" dirty="0"/>
              <a:t>изменяемые</a:t>
            </a:r>
            <a:endParaRPr dirty="0"/>
          </a:p>
          <a:p>
            <a:r>
              <a:rPr lang="ru" dirty="0"/>
              <a:t>Арифметические операции над числами</a:t>
            </a:r>
            <a:endParaRPr dirty="0"/>
          </a:p>
          <a:p>
            <a:r>
              <a:rPr lang="ru" dirty="0"/>
              <a:t>Динамическая типизация</a:t>
            </a:r>
            <a:endParaRPr dirty="0"/>
          </a:p>
          <a:p>
            <a:r>
              <a:rPr lang="ru" dirty="0"/>
              <a:t>Переменные</a:t>
            </a:r>
            <a:endParaRPr dirty="0"/>
          </a:p>
          <a:p>
            <a:r>
              <a:rPr lang="ru" dirty="0"/>
              <a:t>Работа с вводом/выводом</a:t>
            </a:r>
            <a:endParaRPr dirty="0"/>
          </a:p>
          <a:p>
            <a:r>
              <a:rPr lang="ru" dirty="0"/>
              <a:t>Практика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9686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Итераторы</a:t>
            </a:r>
            <a:endParaRPr/>
          </a:p>
        </p:txBody>
      </p:sp>
      <p:sp>
        <p:nvSpPr>
          <p:cNvPr id="260" name="Google Shape;260;p4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42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ru"/>
              <a:t>Специализированные объекты позволяющие итерироваться(“пробежаться”) по коллекции элементов, при этом каждый следующий элемент может генерироваться на каждой итерации.</a:t>
            </a:r>
            <a:endParaRPr/>
          </a:p>
        </p:txBody>
      </p:sp>
      <p:pic>
        <p:nvPicPr>
          <p:cNvPr id="261" name="Google Shape;2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334" y="3140701"/>
            <a:ext cx="4311876" cy="3490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Словари</a:t>
            </a:r>
            <a:endParaRPr/>
          </a:p>
        </p:txBody>
      </p:sp>
      <p:sp>
        <p:nvSpPr>
          <p:cNvPr id="267" name="Google Shape;267;p4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48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ru"/>
              <a:t>Структура хранящая элементы как ключ → значение. НЕ СОХРАНЯЕТ ПОРЯДОК ЭЛЕМЕНТОВ. Обеспечивает быстрой доступ к элементам, быструю вставку/удаление</a:t>
            </a:r>
            <a:endParaRPr/>
          </a:p>
        </p:txBody>
      </p:sp>
      <p:pic>
        <p:nvPicPr>
          <p:cNvPr id="268" name="Google Shape;26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767" y="3386333"/>
            <a:ext cx="8026400" cy="2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Множества</a:t>
            </a:r>
            <a:endParaRPr/>
          </a:p>
        </p:txBody>
      </p:sp>
      <p:sp>
        <p:nvSpPr>
          <p:cNvPr id="274" name="Google Shape;274;p4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ru"/>
              <a:t>Dict-like объект, отличия от словаря заключается в том, что множества хранят только ключи без значений, кроме того сущность множество предоставляет набор основных теоретико-множественных операций - объединения, пересечения, дополнение и так далее...</a:t>
            </a:r>
            <a:endParaRPr/>
          </a:p>
        </p:txBody>
      </p:sp>
      <p:pic>
        <p:nvPicPr>
          <p:cNvPr id="275" name="Google Shape;27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5985" y="3648467"/>
            <a:ext cx="35433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Базовые типы данных</a:t>
            </a:r>
            <a:endParaRPr/>
          </a:p>
          <a:p>
            <a:endParaRPr/>
          </a:p>
        </p:txBody>
      </p:sp>
      <p:pic>
        <p:nvPicPr>
          <p:cNvPr id="281" name="Google Shape;28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733" y="1676400"/>
            <a:ext cx="87630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>
            <a:spLocks noGrp="1"/>
          </p:cNvSpPr>
          <p:nvPr>
            <p:ph type="title"/>
          </p:nvPr>
        </p:nvSpPr>
        <p:spPr>
          <a:xfrm>
            <a:off x="415600" y="1090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Арифметические операции над числами</a:t>
            </a:r>
            <a:endParaRPr/>
          </a:p>
        </p:txBody>
      </p:sp>
      <p:sp>
        <p:nvSpPr>
          <p:cNvPr id="287" name="Google Shape;287;p48"/>
          <p:cNvSpPr txBox="1"/>
          <p:nvPr/>
        </p:nvSpPr>
        <p:spPr>
          <a:xfrm>
            <a:off x="5421200" y="6431800"/>
            <a:ext cx="6770800" cy="3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1467" u="sng">
                <a:solidFill>
                  <a:schemeClr val="hlink"/>
                </a:solidFill>
                <a:hlinkClick r:id="rId3"/>
              </a:rPr>
              <a:t>https://docs.python.org/3/library/stdtypes.html#numeric-types-int-float-complex</a:t>
            </a:r>
            <a:endParaRPr sz="1467"/>
          </a:p>
        </p:txBody>
      </p:sp>
      <p:pic>
        <p:nvPicPr>
          <p:cNvPr id="288" name="Google Shape;28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4801" y="1168367"/>
            <a:ext cx="6923159" cy="5152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Приведение типов</a:t>
            </a:r>
            <a:endParaRPr/>
          </a:p>
        </p:txBody>
      </p:sp>
      <p:sp>
        <p:nvSpPr>
          <p:cNvPr id="315" name="Google Shape;315;p5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"/>
              <a:t>Явное - из название должно быть понятно, что подобное приведение делается явно вами как программистами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ru"/>
              <a:t>Неявное - скорее всего за вас это делает интерпретатор. Вы можете не подозревать о нем, что может приводить к обидным ошибкам, которые еще и искать трудно :(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Явные операции приведения типа (Python)</a:t>
            </a:r>
            <a:endParaRPr/>
          </a:p>
        </p:txBody>
      </p:sp>
      <p:sp>
        <p:nvSpPr>
          <p:cNvPr id="321" name="Google Shape;321;p5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int - приведение к целому числу</a:t>
            </a:r>
            <a:endParaRPr/>
          </a:p>
          <a:p>
            <a:r>
              <a:rPr lang="ru"/>
              <a:t>float - приведение к числу с плавающей точкой</a:t>
            </a:r>
            <a:endParaRPr/>
          </a:p>
          <a:p>
            <a:r>
              <a:rPr lang="ru"/>
              <a:t>str - приведение к строке</a:t>
            </a:r>
            <a:endParaRPr/>
          </a:p>
          <a:p>
            <a:r>
              <a:rPr lang="ru"/>
              <a:t>bool - приведение к логическому типу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bool()</a:t>
            </a:r>
            <a:endParaRPr/>
          </a:p>
        </p:txBody>
      </p:sp>
      <p:sp>
        <p:nvSpPr>
          <p:cNvPr id="359" name="Google Shape;359;p5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ts val="1100"/>
              <a:buNone/>
            </a:pPr>
            <a:r>
              <a:rPr lang="ru"/>
              <a:t>Стоит </a:t>
            </a:r>
            <a:r>
              <a:rPr lang="ru" b="1"/>
              <a:t>ЗНАТЬ</a:t>
            </a:r>
            <a:r>
              <a:rPr lang="ru"/>
              <a:t>, что любое значение не равное 0 при приведении типа к bool результатом будет </a:t>
            </a:r>
            <a:r>
              <a:rPr lang="ru" b="1"/>
              <a:t>True</a:t>
            </a:r>
            <a:r>
              <a:rPr lang="ru"/>
              <a:t>, соответственно для пустых значение таких как 0, ‘’(пустая строка), [](пустой список) …  результатом приведения к bool будет </a:t>
            </a:r>
            <a:r>
              <a:rPr lang="ru" b="1"/>
              <a:t>False</a:t>
            </a:r>
            <a:endParaRPr/>
          </a:p>
        </p:txBody>
      </p:sp>
      <p:pic>
        <p:nvPicPr>
          <p:cNvPr id="360" name="Google Shape;36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134" y="3612900"/>
            <a:ext cx="2679700" cy="30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"/>
              <a:t>Переменные - именования</a:t>
            </a:r>
            <a:endParaRPr/>
          </a:p>
        </p:txBody>
      </p:sp>
      <p:sp>
        <p:nvSpPr>
          <p:cNvPr id="378" name="Google Shape;378;p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"/>
              <a:t>Полный список требований лучше почитать </a:t>
            </a:r>
            <a:r>
              <a:rPr lang="ru" u="sng">
                <a:solidFill>
                  <a:schemeClr val="hlink"/>
                </a:solidFill>
                <a:hlinkClick r:id="rId3"/>
              </a:rPr>
              <a:t>здесь</a:t>
            </a:r>
            <a:r>
              <a:rPr lang="ru"/>
              <a:t>. Здесь кратко:</a:t>
            </a:r>
            <a:endParaRPr/>
          </a:p>
          <a:p>
            <a:pPr>
              <a:spcBef>
                <a:spcPts val="2133"/>
              </a:spcBef>
              <a:buAutoNum type="arabicPeriod"/>
            </a:pPr>
            <a:r>
              <a:rPr lang="ru"/>
              <a:t>Имя переменной содержит только цифробуквенные символы и символ _. </a:t>
            </a:r>
            <a:r>
              <a:rPr lang="ru" b="1"/>
              <a:t>НАРУШЕНИЕ ЭТОГО ПРАВИЛА ВЛЕЧЕТ ОШИБКУ ИНТЕРПРЕТАЦИИ!</a:t>
            </a:r>
            <a:endParaRPr b="1"/>
          </a:p>
          <a:p>
            <a:pPr>
              <a:buAutoNum type="arabicPeriod"/>
            </a:pPr>
            <a:r>
              <a:rPr lang="ru"/>
              <a:t>Имя переменной </a:t>
            </a:r>
            <a:r>
              <a:rPr lang="ru" b="1"/>
              <a:t>НЕ МОЖЕТ</a:t>
            </a:r>
            <a:r>
              <a:rPr lang="ru"/>
              <a:t> начинаться с цифры. </a:t>
            </a:r>
            <a:r>
              <a:rPr lang="ru" b="1"/>
              <a:t>ТОЖЕ ЧРЕВАТО ОШИБКАМИ!</a:t>
            </a:r>
            <a:endParaRPr b="1"/>
          </a:p>
          <a:p>
            <a:pPr>
              <a:buAutoNum type="arabicPeriod"/>
            </a:pPr>
            <a:r>
              <a:rPr lang="ru"/>
              <a:t>Длина имени &gt; 1 (это не строгое требование в некоторых случаях вполне оправдано в основном историческими причинами)</a:t>
            </a:r>
            <a:endParaRPr/>
          </a:p>
          <a:p>
            <a:pPr>
              <a:buAutoNum type="arabicPeriod"/>
            </a:pPr>
            <a:r>
              <a:rPr lang="ru"/>
              <a:t>Максимальное имя тоже ограничено</a:t>
            </a:r>
            <a:endParaRPr/>
          </a:p>
          <a:p>
            <a:pPr>
              <a:buAutoNum type="arabicPeriod"/>
            </a:pPr>
            <a:r>
              <a:rPr lang="ru"/>
              <a:t>Имя переменной должно быть лаконичным и отражать смысл данных, которые вы предполагаете получать при работе с этой переменной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"/>
              <a:t>Переменные - именования (стиль)</a:t>
            </a:r>
            <a:endParaRPr/>
          </a:p>
          <a:p>
            <a:endParaRPr/>
          </a:p>
        </p:txBody>
      </p:sp>
      <p:sp>
        <p:nvSpPr>
          <p:cNvPr id="384" name="Google Shape;384;p6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"/>
              <a:t>Вообще в Python принято пользоваться двумя стилями для именования сущностей программы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ru"/>
              <a:t>CamelCase - для именования имен классов и комплексных сущностей (для разделения смысловых частей названия используется заглавная буква)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ru"/>
              <a:t>пример -&gt; MyClass, HTTPServer,...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ru"/>
              <a:t>underscore - для именования всего остального (для разделения смысловых частей названия используется символ ‘_’)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ru"/>
              <a:t>пример -&gt; my_function(...), my_variables, 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Литература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415600" y="1356967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" sz="2133" b="1">
                <a:solidFill>
                  <a:schemeClr val="dk1"/>
                </a:solidFill>
              </a:rPr>
              <a:t>Начальный уровень</a:t>
            </a:r>
            <a:endParaRPr sz="2133" b="1">
              <a:solidFill>
                <a:schemeClr val="dk1"/>
              </a:solidFill>
            </a:endParaRPr>
          </a:p>
          <a:p>
            <a:pPr indent="-440256">
              <a:lnSpc>
                <a:spcPct val="100000"/>
              </a:lnSpc>
              <a:spcBef>
                <a:spcPts val="2133"/>
              </a:spcBef>
              <a:buSzPts val="1600"/>
            </a:pPr>
            <a:r>
              <a:rPr lang="ru" sz="2133">
                <a:solidFill>
                  <a:srgbClr val="434343"/>
                </a:solidFill>
              </a:rPr>
              <a:t>Mark Pilgrim. Dive into Python -</a:t>
            </a:r>
            <a:r>
              <a:rPr lang="ru" sz="2133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" sz="2133" u="sng">
                <a:solidFill>
                  <a:schemeClr val="hlink"/>
                </a:solidFill>
                <a:hlinkClick r:id="rId3"/>
              </a:rPr>
              <a:t>http://www.diveintopython.net/</a:t>
            </a:r>
            <a:endParaRPr sz="2133"/>
          </a:p>
          <a:p>
            <a:pPr indent="-440256">
              <a:lnSpc>
                <a:spcPct val="100000"/>
              </a:lnSpc>
              <a:buSzPts val="1600"/>
            </a:pPr>
            <a:r>
              <a:rPr lang="ru" sz="2133"/>
              <a:t>Марк Лутц. Изучаем Python, 4-е издание // Символ-Плюс 2011.</a:t>
            </a:r>
            <a:endParaRPr sz="2133"/>
          </a:p>
          <a:p>
            <a:pPr indent="-440256">
              <a:lnSpc>
                <a:spcPct val="100000"/>
              </a:lnSpc>
              <a:buSzPts val="1600"/>
            </a:pPr>
            <a:r>
              <a:rPr lang="ru" sz="2133"/>
              <a:t>...</a:t>
            </a:r>
            <a:endParaRPr sz="2133"/>
          </a:p>
          <a:p>
            <a:pPr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ru" sz="2133" b="1"/>
              <a:t>Стандарт/Документация</a:t>
            </a:r>
            <a:endParaRPr sz="2133" b="1"/>
          </a:p>
          <a:p>
            <a:pPr indent="-440256">
              <a:lnSpc>
                <a:spcPct val="100000"/>
              </a:lnSpc>
              <a:spcBef>
                <a:spcPts val="2133"/>
              </a:spcBef>
              <a:buSzPts val="1600"/>
            </a:pPr>
            <a:r>
              <a:rPr lang="ru" sz="2133">
                <a:solidFill>
                  <a:schemeClr val="dk1"/>
                </a:solidFill>
              </a:rPr>
              <a:t>PEP-8 -</a:t>
            </a:r>
            <a:r>
              <a:rPr lang="ru" sz="2133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" sz="2133" u="sng">
                <a:solidFill>
                  <a:schemeClr val="hlink"/>
                </a:solidFill>
                <a:hlinkClick r:id="rId4"/>
              </a:rPr>
              <a:t>https://www.python.org/dev/peps/pep-0008/</a:t>
            </a:r>
            <a:endParaRPr sz="2133"/>
          </a:p>
          <a:p>
            <a:pPr indent="-440256">
              <a:lnSpc>
                <a:spcPct val="100000"/>
              </a:lnSpc>
              <a:buSzPts val="1600"/>
            </a:pPr>
            <a:r>
              <a:rPr lang="ru" sz="2133" u="sng">
                <a:solidFill>
                  <a:schemeClr val="hlink"/>
                </a:solidFill>
                <a:hlinkClick r:id="rId5"/>
              </a:rPr>
              <a:t>https://www.python.org/</a:t>
            </a:r>
            <a:endParaRPr sz="2133"/>
          </a:p>
          <a:p>
            <a:pPr indent="-440256">
              <a:lnSpc>
                <a:spcPct val="100000"/>
              </a:lnSpc>
              <a:buSzPts val="1600"/>
            </a:pPr>
            <a:r>
              <a:rPr lang="ru" sz="2133"/>
              <a:t>https://github.com/python/cpython</a:t>
            </a:r>
            <a:endParaRPr sz="2133"/>
          </a:p>
          <a:p>
            <a:pPr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ru" sz="2133" b="1"/>
              <a:t>Экспертный уровень</a:t>
            </a:r>
            <a:endParaRPr sz="2133" b="1"/>
          </a:p>
          <a:p>
            <a:pPr indent="-440256">
              <a:lnSpc>
                <a:spcPct val="100000"/>
              </a:lnSpc>
              <a:spcBef>
                <a:spcPts val="2133"/>
              </a:spcBef>
              <a:buClr>
                <a:srgbClr val="434343"/>
              </a:buClr>
              <a:buSzPts val="1600"/>
            </a:pPr>
            <a:r>
              <a:rPr lang="ru" sz="2133" b="1">
                <a:solidFill>
                  <a:srgbClr val="434343"/>
                </a:solidFill>
              </a:rPr>
              <a:t>Лучано Рамальо: Python. К вершинам мастерства</a:t>
            </a:r>
            <a:endParaRPr sz="2133" b="1">
              <a:solidFill>
                <a:srgbClr val="434343"/>
              </a:solidFill>
            </a:endParaRPr>
          </a:p>
          <a:p>
            <a:pPr indent="-440256">
              <a:lnSpc>
                <a:spcPct val="100000"/>
              </a:lnSpc>
              <a:buClr>
                <a:srgbClr val="434343"/>
              </a:buClr>
              <a:buSzPts val="1600"/>
            </a:pPr>
            <a:r>
              <a:rPr lang="ru" sz="2133">
                <a:solidFill>
                  <a:srgbClr val="434343"/>
                </a:solidFill>
              </a:rPr>
              <a:t>Mitchell L. Model. Bioinformatics Programming Using Python // O’Reilly 2010.</a:t>
            </a:r>
            <a:endParaRPr sz="2133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33333"/>
              </a:lnSpc>
              <a:buNone/>
            </a:pPr>
            <a:r>
              <a:rPr lang="ru" sz="1800" i="1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Плохое имя переменной, но интерпретатор молчаливо пережует его</a:t>
            </a:r>
            <a:endParaRPr sz="1800" i="1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3333"/>
              </a:lnSpc>
              <a:buClr>
                <a:schemeClr val="dk1"/>
              </a:buClr>
              <a:buSzPts val="1100"/>
              <a:buNone/>
            </a:pP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f, aa, d1, r55, m32, this_is_very_long_name_for_variables...</a:t>
            </a:r>
            <a:endParaRPr sz="180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3333"/>
              </a:lnSpc>
              <a:buNone/>
            </a:pPr>
            <a:endParaRPr sz="1800" i="1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3333"/>
              </a:lnSpc>
              <a:buNone/>
            </a:pPr>
            <a:r>
              <a:rPr lang="ru" sz="1800" i="1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Примеры имен, которые вызовут ошибку интерпретации</a:t>
            </a:r>
            <a:endParaRPr sz="1800" i="1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3333"/>
              </a:lnSpc>
              <a:buClr>
                <a:schemeClr val="dk1"/>
              </a:buClr>
              <a:buSzPts val="1100"/>
              <a:buNone/>
            </a:pP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1, 1f, aaa@aaa ...</a:t>
            </a:r>
            <a:endParaRPr sz="1800" i="1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3333"/>
              </a:lnSpc>
              <a:buNone/>
            </a:pPr>
            <a:endParaRPr sz="1800" i="1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3333"/>
              </a:lnSpc>
              <a:buClr>
                <a:schemeClr val="dk1"/>
              </a:buClr>
              <a:buSzPts val="1100"/>
              <a:buNone/>
            </a:pPr>
            <a:r>
              <a:rPr lang="ru" sz="1800" i="1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Хорошее имя переменной</a:t>
            </a:r>
            <a:endParaRPr sz="1800" i="1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3333"/>
              </a:lnSpc>
              <a:buNone/>
            </a:pP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some_text, db_connection, received_data, point, user_list,...</a:t>
            </a:r>
            <a:endParaRPr/>
          </a:p>
        </p:txBody>
      </p:sp>
      <p:sp>
        <p:nvSpPr>
          <p:cNvPr id="390" name="Google Shape;390;p6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Переменные - именования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"/>
              <a:t>Переменные инициализация (синтаксис)</a:t>
            </a:r>
            <a:endParaRPr/>
          </a:p>
        </p:txBody>
      </p:sp>
      <p:sp>
        <p:nvSpPr>
          <p:cNvPr id="396" name="Google Shape;396;p64"/>
          <p:cNvSpPr txBox="1">
            <a:spLocks noGrp="1"/>
          </p:cNvSpPr>
          <p:nvPr>
            <p:ph type="body" idx="1"/>
          </p:nvPr>
        </p:nvSpPr>
        <p:spPr>
          <a:xfrm>
            <a:off x="2154700" y="2276667"/>
            <a:ext cx="9741600" cy="94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33333"/>
              </a:lnSpc>
              <a:buClr>
                <a:schemeClr val="dk1"/>
              </a:buClr>
              <a:buSzPts val="1100"/>
              <a:buNone/>
            </a:pPr>
            <a:r>
              <a:rPr lang="ru" sz="3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variable_name </a:t>
            </a:r>
            <a:r>
              <a:rPr lang="ru" sz="3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3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2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variable_value</a:t>
            </a:r>
            <a:endParaRPr sz="3200"/>
          </a:p>
        </p:txBody>
      </p:sp>
      <p:sp>
        <p:nvSpPr>
          <p:cNvPr id="397" name="Google Shape;397;p64"/>
          <p:cNvSpPr txBox="1"/>
          <p:nvPr/>
        </p:nvSpPr>
        <p:spPr>
          <a:xfrm>
            <a:off x="740300" y="1647667"/>
            <a:ext cx="98608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2400"/>
              <a:t>Переменные инициализируются через оператор присваивания =</a:t>
            </a:r>
            <a:endParaRPr sz="2400"/>
          </a:p>
          <a:p>
            <a:endParaRPr sz="2400"/>
          </a:p>
          <a:p>
            <a:r>
              <a:rPr lang="ru" sz="2400"/>
              <a:t>Пример: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Объявление переменных в Python</a:t>
            </a:r>
            <a:endParaRPr/>
          </a:p>
        </p:txBody>
      </p:sp>
      <p:sp>
        <p:nvSpPr>
          <p:cNvPr id="403" name="Google Shape;403;p65"/>
          <p:cNvSpPr txBox="1">
            <a:spLocks noGrp="1"/>
          </p:cNvSpPr>
          <p:nvPr>
            <p:ph type="body" idx="1"/>
          </p:nvPr>
        </p:nvSpPr>
        <p:spPr>
          <a:xfrm>
            <a:off x="415600" y="1684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33333"/>
              </a:lnSpc>
              <a:buNone/>
            </a:pPr>
            <a:r>
              <a:rPr lang="ru" sz="1800" i="1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объявление переменной</a:t>
            </a:r>
            <a:endParaRPr sz="1800" i="1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3333"/>
              </a:lnSpc>
              <a:buNone/>
            </a:pP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3333"/>
              </a:lnSpc>
              <a:buNone/>
            </a:pPr>
            <a:r>
              <a:rPr lang="ru" sz="1800" i="1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Переопределение значения переменной,</a:t>
            </a:r>
            <a:endParaRPr sz="1800" i="1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3333"/>
              </a:lnSpc>
              <a:buNone/>
            </a:pPr>
            <a:r>
              <a:rPr lang="ru" sz="1800" i="1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то есть после это операции переменная</a:t>
            </a:r>
            <a:endParaRPr sz="1800" i="1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3333"/>
              </a:lnSpc>
              <a:buNone/>
            </a:pPr>
            <a:r>
              <a:rPr lang="ru" sz="1800" i="1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будет указывать на другой объект в памяти.</a:t>
            </a:r>
            <a:endParaRPr sz="1800" i="1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3333"/>
              </a:lnSpc>
              <a:buNone/>
            </a:pP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some_text </a:t>
            </a:r>
            <a:r>
              <a:rPr lang="ru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ru" sz="18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ru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8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3333"/>
              </a:lnSpc>
              <a:buNone/>
            </a:pP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pi </a:t>
            </a:r>
            <a:r>
              <a:rPr lang="ru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3.14</a:t>
            </a:r>
            <a:endParaRPr sz="180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3333"/>
              </a:lnSpc>
              <a:buNone/>
            </a:pPr>
            <a:endParaRPr sz="18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3333"/>
              </a:lnSpc>
              <a:buNone/>
            </a:pPr>
            <a:r>
              <a:rPr lang="ru" sz="1800" i="1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Изменение переменной. После этой операции переменная</a:t>
            </a:r>
            <a:endParaRPr sz="1800" i="1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3333"/>
              </a:lnSpc>
              <a:buNone/>
            </a:pPr>
            <a:r>
              <a:rPr lang="ru" sz="1800" i="1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x  указывает на новое значение 4.14</a:t>
            </a:r>
            <a:endParaRPr sz="1800" i="1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3333"/>
              </a:lnSpc>
              <a:buNone/>
            </a:pP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ru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3333"/>
              </a:lnSpc>
              <a:buNone/>
            </a:pPr>
            <a:endParaRPr sz="18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3333"/>
              </a:lnSpc>
              <a:buNone/>
            </a:pPr>
            <a:endParaRPr sz="180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2133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"/>
              <a:t>Динамическая типизация</a:t>
            </a:r>
            <a:endParaRPr/>
          </a:p>
        </p:txBody>
      </p:sp>
      <p:sp>
        <p:nvSpPr>
          <p:cNvPr id="426" name="Google Shape;426;p69"/>
          <p:cNvSpPr txBox="1">
            <a:spLocks noGrp="1"/>
          </p:cNvSpPr>
          <p:nvPr>
            <p:ph type="body" idx="1"/>
          </p:nvPr>
        </p:nvSpPr>
        <p:spPr>
          <a:xfrm>
            <a:off x="415600" y="3812267"/>
            <a:ext cx="11360800" cy="248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"/>
              <a:t>Python - </a:t>
            </a:r>
            <a:r>
              <a:rPr lang="ru" b="1"/>
              <a:t>динамически</a:t>
            </a:r>
            <a:r>
              <a:rPr lang="ru"/>
              <a:t> типизированный язык.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ru"/>
              <a:t>При динамической типизации переменная не знает тип значение на которое в данный момент эта переменная указывает (</a:t>
            </a:r>
            <a:r>
              <a:rPr lang="ru" b="1"/>
              <a:t>ЭТО ВАЖНО</a:t>
            </a:r>
            <a:r>
              <a:rPr lang="ru"/>
              <a:t>) - при этом само значение хранит эту информацию.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427" name="Google Shape;427;p69"/>
          <p:cNvSpPr txBox="1"/>
          <p:nvPr/>
        </p:nvSpPr>
        <p:spPr>
          <a:xfrm>
            <a:off x="332733" y="1609267"/>
            <a:ext cx="10527600" cy="213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ru" sz="2133" b="1" i="1">
                <a:solidFill>
                  <a:srgbClr val="777777"/>
                </a:solidFill>
                <a:highlight>
                  <a:srgbClr val="FFFFFF"/>
                </a:highlight>
              </a:rPr>
              <a:t>Strong</a:t>
            </a:r>
            <a:r>
              <a:rPr lang="ru" sz="2133" i="1">
                <a:solidFill>
                  <a:srgbClr val="777777"/>
                </a:solidFill>
                <a:highlight>
                  <a:srgbClr val="FFFFFF"/>
                </a:highlight>
              </a:rPr>
              <a:t> typing means that the type of a value doesn't change in unexpected ways. A string containing only digits doesn't magically become a number, as may happen in Perl. Every change of type requires an explicit conversion.</a:t>
            </a:r>
            <a:endParaRPr sz="2133" i="1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>
              <a:lnSpc>
                <a:spcPct val="115000"/>
              </a:lnSpc>
            </a:pPr>
            <a:r>
              <a:rPr lang="ru" sz="2133" b="1" i="1">
                <a:solidFill>
                  <a:srgbClr val="777777"/>
                </a:solidFill>
                <a:highlight>
                  <a:srgbClr val="FFFFFF"/>
                </a:highlight>
              </a:rPr>
              <a:t>Dynamic</a:t>
            </a:r>
            <a:r>
              <a:rPr lang="ru" sz="2133" i="1">
                <a:solidFill>
                  <a:srgbClr val="777777"/>
                </a:solidFill>
                <a:highlight>
                  <a:srgbClr val="FFFFFF"/>
                </a:highlight>
              </a:rPr>
              <a:t> typing means that runtime objects (values) have a type, as opposed to static typing where variables have a type.</a:t>
            </a:r>
            <a:endParaRPr sz="2133" i="1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"/>
              <a:t>Переменные(базовые операции)</a:t>
            </a:r>
            <a:endParaRPr/>
          </a:p>
        </p:txBody>
      </p:sp>
      <p:sp>
        <p:nvSpPr>
          <p:cNvPr id="462" name="Google Shape;462;p7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33333"/>
              </a:lnSpc>
              <a:buClr>
                <a:schemeClr val="dk1"/>
              </a:buClr>
              <a:buSzPts val="1100"/>
              <a:buNone/>
            </a:pPr>
            <a:r>
              <a:rPr lang="ru" sz="1800" i="1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Для сокращения записи, если выражение</a:t>
            </a:r>
            <a:endParaRPr sz="1800" i="1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3333"/>
              </a:lnSpc>
              <a:buClr>
                <a:schemeClr val="dk1"/>
              </a:buClr>
              <a:buSzPts val="1100"/>
              <a:buNone/>
            </a:pPr>
            <a:r>
              <a:rPr lang="ru" sz="1800" i="1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подразумевает изменение той же переменной,</a:t>
            </a:r>
            <a:endParaRPr sz="1800" i="1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3333"/>
              </a:lnSpc>
              <a:buClr>
                <a:schemeClr val="dk1"/>
              </a:buClr>
              <a:buSzPts val="1100"/>
              <a:buNone/>
            </a:pPr>
            <a:r>
              <a:rPr lang="ru" sz="1800" i="1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то разумно использовать следующие варианты записи</a:t>
            </a:r>
            <a:endParaRPr sz="1800" i="1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3333"/>
              </a:lnSpc>
              <a:buClr>
                <a:schemeClr val="dk1"/>
              </a:buClr>
              <a:buSzPts val="1100"/>
              <a:buNone/>
            </a:pP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 i="1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тоже самое что и x = x + 1</a:t>
            </a:r>
            <a:endParaRPr sz="1800" i="1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3333"/>
              </a:lnSpc>
              <a:buClr>
                <a:schemeClr val="dk1"/>
              </a:buClr>
              <a:buSzPts val="1100"/>
              <a:buNone/>
            </a:pP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 i="1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тоже самое что и x = x - 1</a:t>
            </a:r>
            <a:endParaRPr sz="1800" i="1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3333"/>
              </a:lnSpc>
              <a:buClr>
                <a:schemeClr val="dk1"/>
              </a:buClr>
              <a:buSzPts val="1100"/>
              <a:buNone/>
            </a:pP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*=</a:t>
            </a: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 i="1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тоже самой что и x = x * 1</a:t>
            </a:r>
            <a:endParaRPr sz="1800" i="1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3333"/>
              </a:lnSpc>
              <a:buClr>
                <a:schemeClr val="dk1"/>
              </a:buClr>
              <a:buSzPts val="1100"/>
              <a:buNone/>
            </a:pP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/=</a:t>
            </a: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 i="1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тоже самое что и x = x / 2</a:t>
            </a:r>
            <a:endParaRPr sz="1800" i="1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3333"/>
              </a:lnSpc>
              <a:buClr>
                <a:schemeClr val="dk1"/>
              </a:buClr>
              <a:buSzPts val="1100"/>
              <a:buNone/>
            </a:pP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**=</a:t>
            </a: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 i="1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тоже самое что и x = x ** 2</a:t>
            </a:r>
            <a:endParaRPr sz="1800" i="1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3333"/>
              </a:lnSpc>
              <a:buClr>
                <a:schemeClr val="dk1"/>
              </a:buClr>
              <a:buSzPts val="1100"/>
              <a:buNone/>
            </a:pPr>
            <a:r>
              <a:rPr lang="ru" sz="1800" i="1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Присвоение</a:t>
            </a:r>
            <a:endParaRPr sz="1800" i="1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3333"/>
              </a:lnSpc>
              <a:buClr>
                <a:schemeClr val="dk1"/>
              </a:buClr>
              <a:buSzPts val="1100"/>
              <a:buNone/>
            </a:pP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3333"/>
              </a:lnSpc>
              <a:buClr>
                <a:schemeClr val="dk1"/>
              </a:buClr>
              <a:buSzPts val="1100"/>
              <a:buNone/>
            </a:pP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ru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80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3333"/>
              </a:lnSpc>
              <a:buClr>
                <a:schemeClr val="dk1"/>
              </a:buClr>
              <a:buSzPts val="1100"/>
              <a:buNone/>
            </a:pP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ru" sz="1800" i="1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теперь переменная x равна 2</a:t>
            </a:r>
            <a:endParaRPr sz="1800" i="1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3333"/>
              </a:lnSpc>
              <a:buClr>
                <a:schemeClr val="dk1"/>
              </a:buClr>
              <a:buSzPts val="1100"/>
              <a:buNone/>
            </a:pP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ru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ru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ru" sz="1800" i="1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теперь переменная z равна 4</a:t>
            </a:r>
            <a:endParaRPr sz="1800" i="1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2133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Работа с вводом/выводом</a:t>
            </a:r>
            <a:endParaRPr/>
          </a:p>
        </p:txBody>
      </p:sp>
      <p:sp>
        <p:nvSpPr>
          <p:cNvPr id="474" name="Google Shape;474;p7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" dirty="0"/>
              <a:t>Взаимодействие с пользователем может настраиваться через стандартные потоки ввода и вывода stdin/stdout. 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ru" dirty="0"/>
              <a:t>Для получения входной информации от пользователя можно воспользоваться вызовом функции </a:t>
            </a:r>
            <a:r>
              <a:rPr lang="ru" u="sng" dirty="0">
                <a:solidFill>
                  <a:schemeClr val="hlink"/>
                </a:solidFill>
                <a:hlinkClick r:id="rId3"/>
              </a:rPr>
              <a:t>input(...)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ru" dirty="0"/>
              <a:t>Для вывода информации из программы можно воспользоваться функцией </a:t>
            </a:r>
            <a:r>
              <a:rPr lang="ru" u="sng" dirty="0">
                <a:solidFill>
                  <a:schemeClr val="hlink"/>
                </a:solidFill>
                <a:hlinkClick r:id="rId4"/>
              </a:rPr>
              <a:t>print(...)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ru" dirty="0"/>
              <a:t>Важно: функция input блокирует выполнение скрипта и ждет ввода пользователя, для того чтобы продолжить работу. Кроме того сама функция возвращает введенную строку, </a:t>
            </a:r>
            <a:r>
              <a:rPr lang="ru" b="1" dirty="0"/>
              <a:t>НЕ ЗАБЫВАЙТЕ КОНВЕРТИРОВАТЬ ТИПЫ</a:t>
            </a:r>
            <a:endParaRPr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"/>
              <a:t>Работа с вводом/выводом</a:t>
            </a:r>
            <a:endParaRPr/>
          </a:p>
          <a:p>
            <a:endParaRPr/>
          </a:p>
        </p:txBody>
      </p:sp>
      <p:pic>
        <p:nvPicPr>
          <p:cNvPr id="480" name="Google Shape;48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699" y="1787999"/>
            <a:ext cx="8859935" cy="27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 dirty="0"/>
              <a:t>Домашнее задание</a:t>
            </a:r>
            <a:endParaRPr dirty="0"/>
          </a:p>
        </p:txBody>
      </p:sp>
      <p:sp>
        <p:nvSpPr>
          <p:cNvPr id="474" name="Google Shape;474;p7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-RU" dirty="0"/>
              <a:t>1. Установить </a:t>
            </a:r>
            <a:r>
              <a:rPr lang="en-US" dirty="0"/>
              <a:t>Python, </a:t>
            </a:r>
            <a:r>
              <a:rPr lang="ru-RU" dirty="0"/>
              <a:t>в командной строке </a:t>
            </a:r>
            <a:r>
              <a:rPr lang="en-US" dirty="0"/>
              <a:t>“import this”</a:t>
            </a:r>
            <a:r>
              <a:rPr lang="ru-RU" dirty="0"/>
              <a:t>, установить</a:t>
            </a:r>
            <a:r>
              <a:rPr lang="en-US" dirty="0"/>
              <a:t> IDE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ru-RU" dirty="0"/>
              <a:t>2. </a:t>
            </a:r>
            <a:r>
              <a:rPr lang="ru-RU" dirty="0">
                <a:solidFill>
                  <a:srgbClr val="24292F"/>
                </a:solidFill>
                <a:highlight>
                  <a:srgbClr val="FFFFFF"/>
                </a:highlight>
              </a:rPr>
              <a:t>Разработайте приложение принимающее на вход два числа и выводящее сумму этих чисел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24292F"/>
                </a:solidFill>
                <a:highlight>
                  <a:srgbClr val="FFFFFF"/>
                </a:highlight>
              </a:rPr>
              <a:t>3. </a:t>
            </a:r>
            <a:r>
              <a:rPr lang="ru-RU" dirty="0"/>
              <a:t>Реализовать программу, которая спрашивает у пользователя: имя, фамилию, год рождения. После ввода всех данных программа должна выводить строку следующего вида:</a:t>
            </a: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-RU" sz="2000" dirty="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Hello {Name} {Surname} your age is {year} year</a:t>
            </a:r>
            <a:r>
              <a:rPr lang="ru-RU" sz="2000" dirty="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lang="ru-RU"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334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"/>
              <a:t>Языки программирования(ЯП)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567" y="1550034"/>
            <a:ext cx="9449915" cy="44559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8816100" y="6199101"/>
            <a:ext cx="3164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2400"/>
              <a:t>И это далеко не все...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Интерпретируемые ЯП</a:t>
            </a:r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1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48722">
              <a:spcBef>
                <a:spcPts val="1600"/>
              </a:spcBef>
              <a:buClr>
                <a:srgbClr val="434343"/>
              </a:buClr>
              <a:buSzPts val="1700"/>
              <a:buChar char="+"/>
            </a:pPr>
            <a:r>
              <a:rPr lang="ru" sz="2267">
                <a:solidFill>
                  <a:srgbClr val="434343"/>
                </a:solidFill>
              </a:rPr>
              <a:t>Кроссплатформенность,  пошаговое отслеживание выполнения программы, модификация программы во время исполнения, меньшие затраты времени на разработку и отладку, простой способ создания переносимых программ, не требует затрат на компиляцию небольших программ ...</a:t>
            </a:r>
            <a:endParaRPr sz="2267">
              <a:solidFill>
                <a:srgbClr val="434343"/>
              </a:solidFill>
            </a:endParaRPr>
          </a:p>
          <a:p>
            <a:pPr indent="-448722">
              <a:buClr>
                <a:srgbClr val="434343"/>
              </a:buClr>
              <a:buSzPts val="1700"/>
              <a:buChar char="-"/>
            </a:pPr>
            <a:r>
              <a:rPr lang="ru" sz="2267">
                <a:solidFill>
                  <a:srgbClr val="434343"/>
                </a:solidFill>
              </a:rPr>
              <a:t>Основным недостатком является более медленное выполнение программ. Необходимость везде и всегда таскать с собой рантайм(среду выполнения кода)*. </a:t>
            </a:r>
            <a:endParaRPr sz="2267">
              <a:solidFill>
                <a:srgbClr val="434343"/>
              </a:solidFill>
            </a:endParaRPr>
          </a:p>
          <a:p>
            <a:pPr marL="1219170" indent="0">
              <a:spcBef>
                <a:spcPts val="1600"/>
              </a:spcBef>
              <a:buNone/>
            </a:pPr>
            <a:endParaRPr sz="1600">
              <a:solidFill>
                <a:srgbClr val="434343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2133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2019733" y="5564933"/>
            <a:ext cx="9634800" cy="1506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21917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ru" sz="1600">
                <a:solidFill>
                  <a:srgbClr val="434343"/>
                </a:solidFill>
              </a:rPr>
              <a:t>* Последние замечание конечно нивелируется тем, что Python весьма популярен и стандартная библиотека как и сам интерпретатор поставляется обычно со всеми более или менее популярными дистрибутивами ОС “из под капота”.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"/>
              <a:t>Интерпретируемые ЯП</a:t>
            </a:r>
            <a:endParaRPr/>
          </a:p>
        </p:txBody>
      </p:sp>
      <p:sp>
        <p:nvSpPr>
          <p:cNvPr id="191" name="Google Shape;191;p31"/>
          <p:cNvSpPr txBox="1"/>
          <p:nvPr/>
        </p:nvSpPr>
        <p:spPr>
          <a:xfrm>
            <a:off x="745867" y="1356967"/>
            <a:ext cx="4271600" cy="3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267" b="1">
                <a:solidFill>
                  <a:srgbClr val="434343"/>
                </a:solidFill>
              </a:rPr>
              <a:t>Интерпретируемые</a:t>
            </a:r>
            <a:r>
              <a:rPr lang="ru" sz="2400">
                <a:solidFill>
                  <a:srgbClr val="434343"/>
                </a:solidFill>
              </a:rPr>
              <a:t> </a:t>
            </a:r>
            <a:endParaRPr sz="2400">
              <a:solidFill>
                <a:srgbClr val="434343"/>
              </a:solidFill>
            </a:endParaRPr>
          </a:p>
          <a:p>
            <a:pPr marL="609585" indent="-423323">
              <a:buClr>
                <a:srgbClr val="434343"/>
              </a:buClr>
              <a:buSzPts val="1400"/>
              <a:buChar char="●"/>
            </a:pPr>
            <a:r>
              <a:rPr lang="ru" sz="2400">
                <a:solidFill>
                  <a:srgbClr val="434343"/>
                </a:solidFill>
              </a:rPr>
              <a:t>Python</a:t>
            </a:r>
            <a:endParaRPr sz="2400">
              <a:solidFill>
                <a:srgbClr val="434343"/>
              </a:solidFill>
            </a:endParaRPr>
          </a:p>
          <a:p>
            <a:pPr marL="609585" indent="-423323">
              <a:buClr>
                <a:srgbClr val="434343"/>
              </a:buClr>
              <a:buSzPts val="1400"/>
              <a:buChar char="●"/>
            </a:pPr>
            <a:r>
              <a:rPr lang="ru" sz="2400">
                <a:solidFill>
                  <a:srgbClr val="434343"/>
                </a:solidFill>
              </a:rPr>
              <a:t>Java</a:t>
            </a:r>
            <a:endParaRPr sz="2400">
              <a:solidFill>
                <a:srgbClr val="434343"/>
              </a:solidFill>
            </a:endParaRPr>
          </a:p>
          <a:p>
            <a:pPr marL="609585" indent="-423323">
              <a:buClr>
                <a:srgbClr val="434343"/>
              </a:buClr>
              <a:buSzPts val="1400"/>
              <a:buChar char="●"/>
            </a:pPr>
            <a:r>
              <a:rPr lang="ru" sz="2400">
                <a:solidFill>
                  <a:srgbClr val="434343"/>
                </a:solidFill>
              </a:rPr>
              <a:t>Bash</a:t>
            </a:r>
            <a:endParaRPr sz="2400">
              <a:solidFill>
                <a:srgbClr val="434343"/>
              </a:solidFill>
            </a:endParaRPr>
          </a:p>
          <a:p>
            <a:pPr marL="609585" indent="-423323">
              <a:buClr>
                <a:srgbClr val="434343"/>
              </a:buClr>
              <a:buSzPts val="1400"/>
              <a:buChar char="●"/>
            </a:pPr>
            <a:r>
              <a:rPr lang="ru" sz="2400">
                <a:solidFill>
                  <a:srgbClr val="434343"/>
                </a:solidFill>
              </a:rPr>
              <a:t>Ruby</a:t>
            </a:r>
            <a:endParaRPr sz="2400">
              <a:solidFill>
                <a:srgbClr val="434343"/>
              </a:solidFill>
            </a:endParaRPr>
          </a:p>
          <a:p>
            <a:pPr marL="609585" indent="-423323">
              <a:buClr>
                <a:srgbClr val="434343"/>
              </a:buClr>
              <a:buSzPts val="1400"/>
              <a:buChar char="●"/>
            </a:pPr>
            <a:r>
              <a:rPr lang="ru" sz="2400">
                <a:solidFill>
                  <a:srgbClr val="434343"/>
                </a:solidFill>
              </a:rPr>
              <a:t>Perl</a:t>
            </a:r>
            <a:endParaRPr sz="2400">
              <a:solidFill>
                <a:srgbClr val="434343"/>
              </a:solidFill>
            </a:endParaRPr>
          </a:p>
          <a:p>
            <a:pPr marL="609585" indent="-423323">
              <a:buClr>
                <a:srgbClr val="434343"/>
              </a:buClr>
              <a:buSzPts val="1400"/>
              <a:buChar char="●"/>
            </a:pPr>
            <a:r>
              <a:rPr lang="ru" sz="2400">
                <a:solidFill>
                  <a:srgbClr val="434343"/>
                </a:solidFill>
              </a:rPr>
              <a:t>C#</a:t>
            </a:r>
            <a:endParaRPr sz="2400">
              <a:solidFill>
                <a:srgbClr val="434343"/>
              </a:solidFill>
            </a:endParaRPr>
          </a:p>
          <a:p>
            <a:pPr marL="609585" indent="-423323">
              <a:buClr>
                <a:srgbClr val="434343"/>
              </a:buClr>
              <a:buSzPts val="1400"/>
              <a:buChar char="●"/>
            </a:pPr>
            <a:r>
              <a:rPr lang="ru" sz="2400">
                <a:solidFill>
                  <a:srgbClr val="434343"/>
                </a:solidFill>
              </a:rPr>
              <a:t>...</a:t>
            </a:r>
            <a:endParaRPr sz="2400">
              <a:solidFill>
                <a:srgbClr val="434343"/>
              </a:solidFill>
            </a:endParaRPr>
          </a:p>
          <a:p>
            <a:endParaRPr sz="2400">
              <a:solidFill>
                <a:srgbClr val="434343"/>
              </a:solidFill>
            </a:endParaRPr>
          </a:p>
          <a:p>
            <a:endParaRPr sz="2400">
              <a:solidFill>
                <a:srgbClr val="434343"/>
              </a:solidFill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6334733" y="1356967"/>
            <a:ext cx="4271600" cy="3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267" b="1">
                <a:solidFill>
                  <a:srgbClr val="434343"/>
                </a:solidFill>
              </a:rPr>
              <a:t>Компилируемые</a:t>
            </a:r>
            <a:r>
              <a:rPr lang="ru" sz="2400">
                <a:solidFill>
                  <a:srgbClr val="434343"/>
                </a:solidFill>
              </a:rPr>
              <a:t> </a:t>
            </a:r>
            <a:endParaRPr sz="2400">
              <a:solidFill>
                <a:srgbClr val="434343"/>
              </a:solidFill>
            </a:endParaRPr>
          </a:p>
          <a:p>
            <a:pPr marL="609585" indent="-423323">
              <a:buClr>
                <a:srgbClr val="434343"/>
              </a:buClr>
              <a:buSzPts val="1400"/>
              <a:buChar char="●"/>
            </a:pPr>
            <a:r>
              <a:rPr lang="ru" sz="2400">
                <a:solidFill>
                  <a:srgbClr val="434343"/>
                </a:solidFill>
              </a:rPr>
              <a:t>C</a:t>
            </a:r>
            <a:endParaRPr sz="2400">
              <a:solidFill>
                <a:srgbClr val="434343"/>
              </a:solidFill>
            </a:endParaRPr>
          </a:p>
          <a:p>
            <a:pPr marL="609585" indent="-423323">
              <a:buClr>
                <a:srgbClr val="434343"/>
              </a:buClr>
              <a:buSzPts val="1400"/>
              <a:buChar char="●"/>
            </a:pPr>
            <a:r>
              <a:rPr lang="ru" sz="2400">
                <a:solidFill>
                  <a:srgbClr val="434343"/>
                </a:solidFill>
              </a:rPr>
              <a:t>C++</a:t>
            </a:r>
            <a:endParaRPr sz="2400">
              <a:solidFill>
                <a:srgbClr val="434343"/>
              </a:solidFill>
            </a:endParaRPr>
          </a:p>
          <a:p>
            <a:pPr marL="609585" indent="-423323">
              <a:buClr>
                <a:srgbClr val="434343"/>
              </a:buClr>
              <a:buSzPts val="1400"/>
              <a:buChar char="●"/>
            </a:pPr>
            <a:r>
              <a:rPr lang="ru" sz="2400">
                <a:solidFill>
                  <a:srgbClr val="434343"/>
                </a:solidFill>
              </a:rPr>
              <a:t>Assembler</a:t>
            </a:r>
            <a:endParaRPr sz="2400">
              <a:solidFill>
                <a:srgbClr val="434343"/>
              </a:solidFill>
            </a:endParaRPr>
          </a:p>
          <a:p>
            <a:pPr marL="609585" indent="-423323">
              <a:buClr>
                <a:srgbClr val="434343"/>
              </a:buClr>
              <a:buSzPts val="1400"/>
              <a:buChar char="●"/>
            </a:pPr>
            <a:r>
              <a:rPr lang="ru" sz="2400">
                <a:solidFill>
                  <a:srgbClr val="434343"/>
                </a:solidFill>
              </a:rPr>
              <a:t>Go</a:t>
            </a:r>
            <a:endParaRPr sz="2400">
              <a:solidFill>
                <a:srgbClr val="434343"/>
              </a:solidFill>
            </a:endParaRPr>
          </a:p>
          <a:p>
            <a:pPr marL="609585" indent="-423323">
              <a:buClr>
                <a:srgbClr val="434343"/>
              </a:buClr>
              <a:buSzPts val="1400"/>
              <a:buChar char="●"/>
            </a:pPr>
            <a:r>
              <a:rPr lang="ru" sz="2400">
                <a:solidFill>
                  <a:srgbClr val="434343"/>
                </a:solidFill>
              </a:rPr>
              <a:t>Pascal</a:t>
            </a:r>
            <a:endParaRPr sz="2400">
              <a:solidFill>
                <a:srgbClr val="434343"/>
              </a:solidFill>
            </a:endParaRPr>
          </a:p>
          <a:p>
            <a:pPr marL="609585" indent="-423323">
              <a:buClr>
                <a:srgbClr val="434343"/>
              </a:buClr>
              <a:buSzPts val="1400"/>
              <a:buChar char="●"/>
            </a:pPr>
            <a:r>
              <a:rPr lang="ru" sz="2400">
                <a:solidFill>
                  <a:srgbClr val="434343"/>
                </a:solidFill>
              </a:rPr>
              <a:t>Rust</a:t>
            </a:r>
            <a:endParaRPr sz="2400">
              <a:solidFill>
                <a:srgbClr val="434343"/>
              </a:solidFill>
            </a:endParaRPr>
          </a:p>
          <a:p>
            <a:pPr marL="609585" indent="-423323">
              <a:buClr>
                <a:srgbClr val="434343"/>
              </a:buClr>
              <a:buSzPts val="1400"/>
              <a:buChar char="●"/>
            </a:pPr>
            <a:r>
              <a:rPr lang="ru" sz="2400">
                <a:solidFill>
                  <a:srgbClr val="434343"/>
                </a:solidFill>
              </a:rPr>
              <a:t>Swift</a:t>
            </a:r>
            <a:endParaRPr sz="2400">
              <a:solidFill>
                <a:srgbClr val="434343"/>
              </a:solidFill>
            </a:endParaRPr>
          </a:p>
          <a:p>
            <a:pPr marL="609585" indent="-423323">
              <a:buClr>
                <a:srgbClr val="434343"/>
              </a:buClr>
              <a:buSzPts val="1400"/>
              <a:buChar char="●"/>
            </a:pPr>
            <a:r>
              <a:rPr lang="ru" sz="2400">
                <a:solidFill>
                  <a:srgbClr val="434343"/>
                </a:solidFill>
              </a:rPr>
              <a:t>...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415600" y="6127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Почему Python?</a:t>
            </a: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Постоянно растущая популярность языка дает импульс для развития и совершенствования</a:t>
            </a:r>
            <a:endParaRPr/>
          </a:p>
          <a:p>
            <a:r>
              <a:rPr lang="ru"/>
              <a:t>Большое комьюнити</a:t>
            </a:r>
            <a:endParaRPr/>
          </a:p>
          <a:p>
            <a:r>
              <a:rPr lang="ru"/>
              <a:t>Огромное многообразие библиотек для различных нужд от программирования микроконтроллеров, до машинного обучения</a:t>
            </a:r>
            <a:endParaRPr/>
          </a:p>
          <a:p>
            <a:r>
              <a:rPr lang="ru"/>
              <a:t>Машинное обучение</a:t>
            </a:r>
            <a:endParaRPr/>
          </a:p>
          <a:p>
            <a:r>
              <a:rPr lang="ru"/>
              <a:t>Низкий порог вхождения</a:t>
            </a:r>
            <a:endParaRPr/>
          </a:p>
          <a:p>
            <a:pPr lvl="1">
              <a:spcBef>
                <a:spcPts val="0"/>
              </a:spcBef>
            </a:pPr>
            <a:r>
              <a:rPr lang="ru"/>
              <a:t>прост в освоение</a:t>
            </a:r>
            <a:endParaRPr/>
          </a:p>
          <a:p>
            <a:pPr lvl="1">
              <a:spcBef>
                <a:spcPts val="0"/>
              </a:spcBef>
            </a:pPr>
            <a:r>
              <a:rPr lang="ru"/>
              <a:t>можно быстро начать писать код для продакшена</a:t>
            </a:r>
            <a:endParaRPr/>
          </a:p>
          <a:p>
            <a:r>
              <a:rPr lang="ru"/>
              <a:t>Универсальность </a:t>
            </a:r>
            <a:endParaRPr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Рейтинги</a:t>
            </a: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480467" y="3489367"/>
            <a:ext cx="5282400" cy="61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https://www.tiobe.com/tiobe-index/</a:t>
            </a:r>
            <a:endParaRPr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234" y="1513767"/>
            <a:ext cx="7210365" cy="17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6433" y="3489368"/>
            <a:ext cx="5742595" cy="219206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3"/>
          <p:cNvSpPr txBox="1"/>
          <p:nvPr/>
        </p:nvSpPr>
        <p:spPr>
          <a:xfrm>
            <a:off x="5317500" y="6161968"/>
            <a:ext cx="6644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2400" u="sng">
                <a:solidFill>
                  <a:schemeClr val="hlink"/>
                </a:solidFill>
                <a:hlinkClick r:id="rId6"/>
              </a:rPr>
              <a:t>https://madnight.github.io/githut/#/pull_requests/2021/2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2036</Words>
  <Application>Microsoft Office PowerPoint</Application>
  <PresentationFormat>Widescreen</PresentationFormat>
  <Paragraphs>240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Office Theme</vt:lpstr>
      <vt:lpstr>Лекция 1</vt:lpstr>
      <vt:lpstr>План занятия</vt:lpstr>
      <vt:lpstr>План занятия</vt:lpstr>
      <vt:lpstr>Литература</vt:lpstr>
      <vt:lpstr>Языки программирования(ЯП)</vt:lpstr>
      <vt:lpstr>Интерпретируемые ЯП</vt:lpstr>
      <vt:lpstr>Интерпретируемые ЯП</vt:lpstr>
      <vt:lpstr>Почему Python?</vt:lpstr>
      <vt:lpstr>Рейтинги</vt:lpstr>
      <vt:lpstr>Community</vt:lpstr>
      <vt:lpstr>Порог вхождения</vt:lpstr>
      <vt:lpstr>Универсальность</vt:lpstr>
      <vt:lpstr>Установка</vt:lpstr>
      <vt:lpstr>Версии Python</vt:lpstr>
      <vt:lpstr>Что входит в стандартную библиотеку</vt:lpstr>
      <vt:lpstr>Введение</vt:lpstr>
      <vt:lpstr>Использование интерактивной строки интерпретатора</vt:lpstr>
      <vt:lpstr>Среды разработки (IDE)</vt:lpstr>
      <vt:lpstr>Комментарии в коде (как оформлять?)</vt:lpstr>
      <vt:lpstr>Примеры комментариев (однострочный)</vt:lpstr>
      <vt:lpstr>Примеры комментариев (многострочный)</vt:lpstr>
      <vt:lpstr>Комментарии и документация</vt:lpstr>
      <vt:lpstr>Функция help</vt:lpstr>
      <vt:lpstr>Базовые типы данных</vt:lpstr>
      <vt:lpstr>Базовые типы данных</vt:lpstr>
      <vt:lpstr>None</vt:lpstr>
      <vt:lpstr>Последовательности (Список)</vt:lpstr>
      <vt:lpstr>Кортеж (Tuple)</vt:lpstr>
      <vt:lpstr>Строки</vt:lpstr>
      <vt:lpstr>Итераторы</vt:lpstr>
      <vt:lpstr>Словари</vt:lpstr>
      <vt:lpstr>Множества</vt:lpstr>
      <vt:lpstr>Базовые типы данных </vt:lpstr>
      <vt:lpstr>Арифметические операции над числами</vt:lpstr>
      <vt:lpstr>Приведение типов</vt:lpstr>
      <vt:lpstr>Явные операции приведения типа (Python)</vt:lpstr>
      <vt:lpstr>bool()</vt:lpstr>
      <vt:lpstr>Переменные - именования</vt:lpstr>
      <vt:lpstr>Переменные - именования (стиль) </vt:lpstr>
      <vt:lpstr>Переменные - именования</vt:lpstr>
      <vt:lpstr>Переменные инициализация (синтаксис)</vt:lpstr>
      <vt:lpstr>Объявление переменных в Python</vt:lpstr>
      <vt:lpstr>Динамическая типизация</vt:lpstr>
      <vt:lpstr>Переменные(базовые операции)</vt:lpstr>
      <vt:lpstr>Работа с вводом/выводом</vt:lpstr>
      <vt:lpstr>Работа с вводом/выводом 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Bogdan</dc:creator>
  <cp:lastModifiedBy>Bogdan</cp:lastModifiedBy>
  <cp:revision>1</cp:revision>
  <dcterms:created xsi:type="dcterms:W3CDTF">2022-03-20T07:41:41Z</dcterms:created>
  <dcterms:modified xsi:type="dcterms:W3CDTF">2022-03-20T16:10:48Z</dcterms:modified>
</cp:coreProperties>
</file>