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332" r:id="rId3"/>
    <p:sldId id="308" r:id="rId4"/>
    <p:sldId id="309" r:id="rId5"/>
    <p:sldId id="31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92f70d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92f70d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92f70d2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92f70d2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40fade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d40fade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80d432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e80d432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e80d432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e80d432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92f70d2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a92f70d2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d40fad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d40fad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a1870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a1870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1a1870e4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1a1870e4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9d40fad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9d40fad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dfe6ad4a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dfe6ad4a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88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9d40fade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9d40fade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a92f70d2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a92f70d2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a92f70d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a92f70d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9d40fade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9d40fade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e818617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e818617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8186175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e8186175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80d432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80d432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e80d4322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e80d4322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1a1870e4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1a1870e4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1a1870e4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1a1870e4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a7d9005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a7d9005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1a1870e4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1a1870e4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1a1870e4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1a1870e4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1a1870e4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1a1870e4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1a1870e4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1a1870e4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d40fade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d40fade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1a1870e4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1a1870e4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1a1870e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1a1870e4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1a1870e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1a1870e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1a1870e4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1a1870e4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d40fad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d40fad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a7d9005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a7d9005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a92f70d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a92f70d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a92f70d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a92f70d2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a92f70d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a92f70d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d40fad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d40fad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a92f70d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a92f70d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1a1870e4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1a1870e4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e818617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e818617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a92f70d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a92f70d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e8186175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e8186175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16baf0d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16baf0d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a7d9005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a7d9005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16baf0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16baf0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16baf0d2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16baf0d2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16baf0d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16baf0d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a92f70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a92f70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a92f70d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a92f70d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d40fad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d40fad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418200"/>
            <a:ext cx="8520600" cy="4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  <a:defRPr sz="1500"/>
            </a:lvl1pPr>
            <a:lvl2pPr marL="914400" lvl="1" indent="-29845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function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sys.html#sys.getrecursionlimi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Процедура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317175"/>
            <a:ext cx="85206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200" b="1"/>
              <a:t>Процедура</a:t>
            </a:r>
            <a:r>
              <a:rPr lang="ru" sz="2200"/>
              <a:t> — это независимая именованная часть программы, которую после однократного описания можно многократно вызвать по имени из последующих частей программы для выполнения определенных действий. Основное отличие процедуры от функции заключается в том, что она не возвращает никакого результат, в тоже время она может прямо или косвенно изменить состояние программы.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9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Встроенные функции Python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25" y="781850"/>
            <a:ext cx="633002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4732200" y="4713850"/>
            <a:ext cx="41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https://docs.python.org/3/library/functions.html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функции в Python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1667625" y="1779300"/>
            <a:ext cx="44379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 b="1"/>
              <a:t>def </a:t>
            </a:r>
            <a:r>
              <a:rPr lang="ru"/>
              <a:t>function_name(arg1, arg2,...,argN):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402600" y="1277375"/>
            <a:ext cx="807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Синтаксически функция в Python определяется следующим образом: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85850" y="2637175"/>
            <a:ext cx="7506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 sz="1800" b="1">
                <a:solidFill>
                  <a:srgbClr val="666666"/>
                </a:solidFill>
              </a:rPr>
              <a:t>def </a:t>
            </a:r>
            <a:r>
              <a:rPr lang="ru" sz="1800">
                <a:solidFill>
                  <a:srgbClr val="666666"/>
                </a:solidFill>
              </a:rPr>
              <a:t>- сигнализирует интерпретатору, что после него начинается определение функции</a:t>
            </a:r>
            <a:endParaRPr sz="180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 sz="1800" b="1">
                <a:solidFill>
                  <a:srgbClr val="666666"/>
                </a:solidFill>
              </a:rPr>
              <a:t>function_name</a:t>
            </a:r>
            <a:r>
              <a:rPr lang="ru" sz="1800">
                <a:solidFill>
                  <a:srgbClr val="666666"/>
                </a:solidFill>
              </a:rPr>
              <a:t> - имя функции определяется программистом </a:t>
            </a:r>
            <a:endParaRPr sz="180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 sz="1800">
                <a:solidFill>
                  <a:srgbClr val="666666"/>
                </a:solidFill>
              </a:rPr>
              <a:t>В скобках через запятую перечисляется список аргументов, которыми функция оперирует</a:t>
            </a:r>
            <a:endParaRPr sz="180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 sz="1800">
                <a:solidFill>
                  <a:srgbClr val="666666"/>
                </a:solidFill>
              </a:rPr>
              <a:t>после “:” в новом программном блоке, определяется логика функция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функции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85206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Требования к именованию функции перечислены в стандарте </a:t>
            </a:r>
            <a:r>
              <a:rPr lang="ru" u="sng">
                <a:solidFill>
                  <a:schemeClr val="hlink"/>
                </a:solidFill>
                <a:hlinkClick r:id="rId3"/>
              </a:rPr>
              <a:t>PEP 8</a:t>
            </a:r>
            <a:r>
              <a:rPr lang="ru"/>
              <a:t>. В целом требования примерно такие же как и для именования переменных, то есть название должно лаконично и кратко отражать, то что, как вы предполагаете, должна делать функция...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Примеры: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sort</a:t>
            </a:r>
            <a:r>
              <a:rPr lang="ru"/>
              <a:t>(....) # sorting some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search</a:t>
            </a:r>
            <a:r>
              <a:rPr lang="ru"/>
              <a:t>(...) # search something in something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b="1"/>
              <a:t>a</a:t>
            </a:r>
            <a:r>
              <a:rPr lang="ru"/>
              <a:t>(...) # bad name no clue what this function suppose to do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Вызов функции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80963" y="1269375"/>
            <a:ext cx="8520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30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Вызов функции происходит через указание имени функции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В круглых скобках перечисляются аргументы функции, если таковые есть.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Результат работы функции может быть проигнорирован а может быть  присвоен для последующего использования</a:t>
            </a:r>
            <a:endParaRPr sz="21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525" y="3492225"/>
            <a:ext cx="34480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функции в Python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00" y="1277551"/>
            <a:ext cx="4954800" cy="3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Возврат (return)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311700" y="1263500"/>
            <a:ext cx="2653200" cy="1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Остановка выполнение функции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ключевое слово </a:t>
            </a:r>
            <a:r>
              <a:rPr lang="ru" sz="2200" b="1">
                <a:solidFill>
                  <a:schemeClr val="dk2"/>
                </a:solidFill>
              </a:rPr>
              <a:t>return</a:t>
            </a:r>
            <a:endParaRPr sz="2200" b="1">
              <a:solidFill>
                <a:schemeClr val="dk2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350" y="1090350"/>
            <a:ext cx="5219674" cy="38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Завершение работы функции (return)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318750"/>
            <a:ext cx="4149600" cy="3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000" b="1"/>
              <a:t>return - </a:t>
            </a:r>
            <a:r>
              <a:rPr lang="ru" sz="2000"/>
              <a:t>может возвращать несколько значений при этом результат работы функции нужно перечислить через запятую после ключевого слова </a:t>
            </a:r>
            <a:r>
              <a:rPr lang="ru" sz="2000" b="1"/>
              <a:t>return </a:t>
            </a:r>
            <a:r>
              <a:rPr lang="ru" sz="2000"/>
              <a:t>и результат будет являться значение типа </a:t>
            </a:r>
            <a:r>
              <a:rPr lang="ru" sz="2000" b="1"/>
              <a:t>tuple</a:t>
            </a:r>
            <a:endParaRPr sz="2000" b="1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275" y="3774800"/>
            <a:ext cx="2525100" cy="6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975" y="1488800"/>
            <a:ext cx="30480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Распаковка результата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/>
              <a:t>Если функция возвращает несколько значений зачастую удобно распаковывать результа сразу в переменные.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225" y="4032525"/>
            <a:ext cx="4427450" cy="6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2439250"/>
            <a:ext cx="4533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415650" y="1289300"/>
            <a:ext cx="8312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Также можно рассматривать как набор данных над которыми функция выполняет свою работу.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dirty="0"/>
              <a:t>Домашнее задание</a:t>
            </a:r>
            <a:endParaRPr dirty="0"/>
          </a:p>
        </p:txBody>
      </p:sp>
      <p:sp>
        <p:nvSpPr>
          <p:cNvPr id="474" name="Google Shape;474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</a:rPr>
              <a:t>1. Отсортируйте </a:t>
            </a:r>
            <a:r>
              <a:rPr lang="ru-RU" sz="1650" dirty="0">
                <a:solidFill>
                  <a:schemeClr val="dk1"/>
                </a:solidFill>
                <a:highlight>
                  <a:srgbClr val="FFFFFF"/>
                </a:highlight>
              </a:rPr>
              <a:t>список случайной длины в зависимости от мода по возрастанию и по убыванию</a:t>
            </a:r>
          </a:p>
          <a:p>
            <a:pPr marL="0" indent="0">
              <a:buNone/>
            </a:pPr>
            <a:r>
              <a:rPr lang="ru-RU" sz="165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r>
              <a:rPr lang="ru-RU" sz="1650" dirty="0">
                <a:solidFill>
                  <a:schemeClr val="dk1"/>
                </a:solidFill>
                <a:highlight>
                  <a:srgbClr val="FFFFFF"/>
                </a:highlight>
              </a:rPr>
              <a:t>Найдите сумму всех чисел меньше 1000, кратных 3 или 5 с помощью функции генератора</a:t>
            </a:r>
          </a:p>
          <a:p>
            <a:pPr marL="0" indent="0">
              <a:buNone/>
            </a:pPr>
            <a:r>
              <a:rPr lang="ru-RU" sz="1650" dirty="0">
                <a:solidFill>
                  <a:schemeClr val="dk1"/>
                </a:solidFill>
                <a:highlight>
                  <a:srgbClr val="FFFFFF"/>
                </a:highlight>
              </a:rPr>
              <a:t>3. Запишите в словарь по ключам от 1 до 10, список чисел (подается на входе), которые делятся на соответствующие ключи</a:t>
            </a:r>
            <a:endParaRPr lang="en-US" sz="16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6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777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функции(Обязательные)</a:t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360425" y="1358575"/>
            <a:ext cx="84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415650" y="1289300"/>
            <a:ext cx="8312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434343"/>
                </a:solidFill>
              </a:rPr>
              <a:t>Обязательные</a:t>
            </a:r>
            <a:r>
              <a:rPr lang="ru" sz="2400">
                <a:solidFill>
                  <a:srgbClr val="434343"/>
                </a:solidFill>
              </a:rPr>
              <a:t> аргументы должны всегда передаваться при вызове функции нарушение этого влечет исключение времени выполнения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функции(Обязательные)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25" y="1194525"/>
            <a:ext cx="62016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функции(Необязательные)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415650" y="1289300"/>
            <a:ext cx="8312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434343"/>
                </a:solidFill>
              </a:rPr>
              <a:t>Необязательные</a:t>
            </a:r>
            <a:r>
              <a:rPr lang="ru" sz="1800">
                <a:solidFill>
                  <a:srgbClr val="434343"/>
                </a:solidFill>
              </a:rPr>
              <a:t> аргументы или </a:t>
            </a:r>
            <a:r>
              <a:rPr lang="ru" sz="1800" b="1">
                <a:solidFill>
                  <a:srgbClr val="434343"/>
                </a:solidFill>
              </a:rPr>
              <a:t>именованные</a:t>
            </a:r>
            <a:r>
              <a:rPr lang="ru" sz="1800">
                <a:solidFill>
                  <a:srgbClr val="434343"/>
                </a:solidFill>
              </a:rPr>
              <a:t> аргументы - аргументы которые могут отсутствовать при вызове функции, при этом такие аргументы должны иметь значение по умолчанию, которые будет подставленны во время работы функции.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5" y="2582300"/>
            <a:ext cx="47815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113" y="3841175"/>
            <a:ext cx="44481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функции(Необязательные)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200" y="1184250"/>
            <a:ext cx="42883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аргументов функции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 b="1"/>
              <a:t>ATTENTION! </a:t>
            </a:r>
            <a:r>
              <a:rPr lang="ru"/>
              <a:t>Язык гарантирует, что аргументы функции будет вычислены до вызова функции то есть, если к примеру один или несколько аргументов являются результатом работы других функций, то сначала буду вызваны эти функции.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925" y="3371213"/>
            <a:ext cx="240534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990" y="2624100"/>
            <a:ext cx="3371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Неопределенное количество аргументов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/>
              <a:t>Python не предоставляет возможности переопределять функции в зависимости от типа аргументов, как например это позволяет делать C++/C. То есть в пределах одного модуля желательно чтобы имя функции было </a:t>
            </a:r>
            <a:r>
              <a:rPr lang="ru" b="1"/>
              <a:t> </a:t>
            </a:r>
            <a:r>
              <a:rPr lang="ru"/>
              <a:t>уникально. 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650" y="2841175"/>
            <a:ext cx="19050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Неопределенное количество аргументов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100"/>
              <a:t>Для того чтобы у вас была возможность определять поведение функции в зависимости от набора аргументов можно воспользоваться конструкцией:</a:t>
            </a:r>
            <a:endParaRPr sz="2100"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263375" y="2522575"/>
            <a:ext cx="44379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 b="1"/>
              <a:t>def </a:t>
            </a:r>
            <a:r>
              <a:rPr lang="ru"/>
              <a:t>function_name(*args, **kwargs):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1"/>
          </p:nvPr>
        </p:nvSpPr>
        <p:spPr>
          <a:xfrm>
            <a:off x="222025" y="3369175"/>
            <a:ext cx="8520600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100"/>
              <a:t>При этом </a:t>
            </a:r>
            <a:r>
              <a:rPr lang="ru" sz="2100" b="1"/>
              <a:t>*args</a:t>
            </a:r>
            <a:r>
              <a:rPr lang="ru" sz="2100"/>
              <a:t> - можно интерпретировать как список не именованных аргументов, а </a:t>
            </a:r>
            <a:r>
              <a:rPr lang="ru" sz="2100" b="1"/>
              <a:t>**kwargs</a:t>
            </a:r>
            <a:r>
              <a:rPr lang="ru" sz="2100"/>
              <a:t> - как словарь именованных аргументов, где ключ это имя аргумента а значение - значение аргумента.</a:t>
            </a:r>
            <a:endParaRPr sz="2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Неопределенное количество аргументов</a:t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41100"/>
            <a:ext cx="36099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925" y="1641100"/>
            <a:ext cx="1268679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/>
        </p:nvSpPr>
        <p:spPr>
          <a:xfrm>
            <a:off x="914400" y="3547775"/>
            <a:ext cx="7010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Одним из примеров встроенных функции с динамическим количеством аргументов является функция print()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4383650"/>
            <a:ext cx="76581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Чистые функции</a:t>
            </a:r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311700" y="1386450"/>
            <a:ext cx="8520600" cy="3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 sz="1900"/>
              <a:t>Функция которая</a:t>
            </a:r>
            <a:endParaRPr sz="19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Детерминированная - для одного и того же входа результат работы будет одинаковый всегда</a:t>
            </a:r>
            <a:endParaRPr sz="19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Функция не имеет побочных эффектов - то есть не меняет состояние программы в какой бы момент она не была запущена</a:t>
            </a:r>
            <a:endParaRPr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первого класса</a:t>
            </a:r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311700" y="1358725"/>
            <a:ext cx="8520600" cy="3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 sz="1900"/>
              <a:t>В Python функции являются функциями (объектами) первого класса. Язык поддерживает: </a:t>
            </a:r>
            <a:endParaRPr sz="19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возможность инициализацию переменных функциями</a:t>
            </a:r>
            <a:endParaRPr sz="19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позволяет возвращать функциональный объект как результат работы другой функции, </a:t>
            </a:r>
            <a:endParaRPr sz="19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а также позволяет передавать функции как аргументы для другой функции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25" y="1588150"/>
            <a:ext cx="41243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7" y="1928827"/>
            <a:ext cx="3461050" cy="15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475" y="2499300"/>
            <a:ext cx="14382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00" y="2444750"/>
            <a:ext cx="2050675" cy="55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50" y="1650800"/>
            <a:ext cx="2391925" cy="18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25" y="2084500"/>
            <a:ext cx="3438550" cy="1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450" y="2592125"/>
            <a:ext cx="278960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объектов</a:t>
            </a:r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85206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800" b="1"/>
              <a:t>Мутальные</a:t>
            </a:r>
            <a:r>
              <a:rPr lang="ru" sz="1800"/>
              <a:t> - или изменяемые, значение этих объектов могут менятся в течении жизни меняться будут именно память. Если вы инициализировали переменную значением такого типа, то это значение можно менять и все переменные ссылающиеся на этот объект будут видеть изменения </a:t>
            </a:r>
            <a:endParaRPr sz="18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800" b="1"/>
              <a:t>Иммутабельные</a:t>
            </a:r>
            <a:r>
              <a:rPr lang="ru" sz="1800"/>
              <a:t> - неизменяемые эти объекты не могут менять своего значения во время жизни. Переменные инициализированные таким типом данных не смогут менять то значение, которое лежит в памяти.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функции(Передача аргументов)</a:t>
            </a:r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50" y="144985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0" y="1696600"/>
            <a:ext cx="20193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400" y="1017725"/>
            <a:ext cx="43247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аргументов - по значению</a:t>
            </a:r>
            <a:endParaRPr/>
          </a:p>
        </p:txBody>
      </p:sp>
      <p:sp>
        <p:nvSpPr>
          <p:cNvPr id="289" name="Google Shape;28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1700"/>
              <a:t>Иммутабельные объект/переменные </a:t>
            </a:r>
            <a:r>
              <a:rPr lang="ru" sz="1700" b="1"/>
              <a:t>всегда</a:t>
            </a:r>
            <a:r>
              <a:rPr lang="ru" sz="1700"/>
              <a:t> передаются по значение это значит ровно то, что в функцию будет передана копия объекта, и при изменение объекта внутри функции оригинал не будет поменян:</a:t>
            </a:r>
            <a:endParaRPr sz="1700"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00" y="2227725"/>
            <a:ext cx="2057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аргументов - по ссылке</a:t>
            </a:r>
            <a:endParaRPr/>
          </a:p>
        </p:txBody>
      </p:sp>
      <p:sp>
        <p:nvSpPr>
          <p:cNvPr id="296" name="Google Shape;29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1800"/>
              <a:t>Мутабельные объект/переменные </a:t>
            </a:r>
            <a:r>
              <a:rPr lang="ru" sz="1800" b="1"/>
              <a:t>всегда</a:t>
            </a:r>
            <a:r>
              <a:rPr lang="ru" sz="1800"/>
              <a:t> передаются по ссылке - это значит ровно то, что в функцию будет передана ссылка на оригинал, и при изменение объекта внутри функции оригинал также изменится:</a:t>
            </a:r>
            <a:endParaRPr sz="1800"/>
          </a:p>
        </p:txBody>
      </p:sp>
      <p:pic>
        <p:nvPicPr>
          <p:cNvPr id="297" name="Google Shape;2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00" y="2310900"/>
            <a:ext cx="2180996" cy="2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311700" y="20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делать если я не хочу менять мутабельный объект в функции?</a:t>
            </a:r>
            <a:endParaRPr/>
          </a:p>
        </p:txBody>
      </p:sp>
      <p:pic>
        <p:nvPicPr>
          <p:cNvPr id="303" name="Google Shape;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1697175"/>
            <a:ext cx="34004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видимости переменных</a:t>
            </a:r>
            <a:endParaRPr/>
          </a:p>
        </p:txBody>
      </p:sp>
      <p:sp>
        <p:nvSpPr>
          <p:cNvPr id="309" name="Google Shape;309;p51"/>
          <p:cNvSpPr txBox="1"/>
          <p:nvPr/>
        </p:nvSpPr>
        <p:spPr>
          <a:xfrm>
            <a:off x="512825" y="1303300"/>
            <a:ext cx="7647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434343"/>
                </a:solidFill>
                <a:highlight>
                  <a:srgbClr val="FFFFFF"/>
                </a:highlight>
              </a:rPr>
              <a:t>В Python, переменные, на которые ссылаются только внутри функции, считаются глобальными. Если переменной присваивается новое значение где-либо в теле функции, считается, что она локальная, и, если вам нужно, то нужно явно указывать её глобальной.</a:t>
            </a:r>
            <a:endParaRPr sz="18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0" y="1127725"/>
            <a:ext cx="4396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видимости переменных</a:t>
            </a:r>
            <a:endParaRPr/>
          </a:p>
        </p:txBody>
      </p:sp>
      <p:pic>
        <p:nvPicPr>
          <p:cNvPr id="315" name="Google Shape;3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38" y="1142375"/>
            <a:ext cx="430256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627" y="1558050"/>
            <a:ext cx="4138697" cy="311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global</a:t>
            </a:r>
            <a:endParaRPr/>
          </a:p>
        </p:txBody>
      </p:sp>
      <p:sp>
        <p:nvSpPr>
          <p:cNvPr id="322" name="Google Shape;322;p53"/>
          <p:cNvSpPr txBox="1">
            <a:spLocks noGrp="1"/>
          </p:cNvSpPr>
          <p:nvPr>
            <p:ph type="body" idx="1"/>
          </p:nvPr>
        </p:nvSpPr>
        <p:spPr>
          <a:xfrm>
            <a:off x="311700" y="1164775"/>
            <a:ext cx="8520600" cy="12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1900"/>
              <a:t>Для того чтобы поменять глобальные переменные определенный в глобальном неймспейсе нужно использовать ключевое слово </a:t>
            </a:r>
            <a:r>
              <a:rPr lang="ru" sz="1900" b="1"/>
              <a:t>global</a:t>
            </a:r>
            <a:endParaRPr sz="1900" b="1"/>
          </a:p>
        </p:txBody>
      </p:sp>
      <p:pic>
        <p:nvPicPr>
          <p:cNvPr id="323" name="Google Shape;3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3132250"/>
            <a:ext cx="42291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00" y="2702775"/>
            <a:ext cx="34956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nonlocal</a:t>
            </a:r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body" idx="1"/>
          </p:nvPr>
        </p:nvSpPr>
        <p:spPr>
          <a:xfrm>
            <a:off x="311700" y="1150900"/>
            <a:ext cx="8520600" cy="1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1900"/>
              <a:t>Если вы предполагаете, что функция определенная внутри другой функции должна менять состояние родительской функции, то нужно пользоваться ключевым словом </a:t>
            </a:r>
            <a:r>
              <a:rPr lang="ru" sz="1900" b="1"/>
              <a:t>nonlocal</a:t>
            </a:r>
            <a:endParaRPr sz="1900" b="1"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0725"/>
            <a:ext cx="5099494" cy="22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100" y="3237150"/>
            <a:ext cx="3282251" cy="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</a:t>
            </a:r>
            <a:endParaRPr/>
          </a:p>
        </p:txBody>
      </p:sp>
      <p:sp>
        <p:nvSpPr>
          <p:cNvPr id="338" name="Google Shape;338;p55"/>
          <p:cNvSpPr txBox="1"/>
          <p:nvPr/>
        </p:nvSpPr>
        <p:spPr>
          <a:xfrm>
            <a:off x="498950" y="1123200"/>
            <a:ext cx="8229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Конструкция функциональных вызовов, которые предполагают функции самой себя. Рекурсия предполагает наличие условия остановки, отсутствие которого приведет к завершению программы с ошибкой. К ошибке скорее всего приведет исчерпание памяти - что является основным недостатком рекурсии...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39" name="Google Shape;339;p55"/>
          <p:cNvSpPr txBox="1"/>
          <p:nvPr/>
        </p:nvSpPr>
        <p:spPr>
          <a:xfrm>
            <a:off x="1660475" y="2725625"/>
            <a:ext cx="56568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666666"/>
                </a:solidFill>
              </a:rPr>
              <a:t>function Fibo</a:t>
            </a:r>
            <a:r>
              <a:rPr lang="ru" sz="2000">
                <a:solidFill>
                  <a:srgbClr val="666666"/>
                </a:solidFill>
              </a:rPr>
              <a:t>(n)</a:t>
            </a:r>
            <a:endParaRPr sz="2000">
              <a:solidFill>
                <a:srgbClr val="666666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666666"/>
                </a:solidFill>
              </a:rPr>
              <a:t>if</a:t>
            </a:r>
            <a:r>
              <a:rPr lang="ru" sz="2000">
                <a:solidFill>
                  <a:srgbClr val="666666"/>
                </a:solidFill>
              </a:rPr>
              <a:t> n = 1 </a:t>
            </a:r>
            <a:r>
              <a:rPr lang="ru" sz="2000" b="1">
                <a:solidFill>
                  <a:srgbClr val="666666"/>
                </a:solidFill>
              </a:rPr>
              <a:t>or</a:t>
            </a:r>
            <a:r>
              <a:rPr lang="ru" sz="2000">
                <a:solidFill>
                  <a:srgbClr val="666666"/>
                </a:solidFill>
              </a:rPr>
              <a:t> n = 2</a:t>
            </a:r>
            <a:endParaRPr sz="2000">
              <a:solidFill>
                <a:srgbClr val="666666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1</a:t>
            </a:r>
            <a:endParaRPr sz="200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666666"/>
                </a:solidFill>
              </a:rPr>
              <a:t>endif</a:t>
            </a:r>
            <a:endParaRPr sz="2000" b="1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Fibo(n - 1) + Fibo(n - 2)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666666"/>
                </a:solidFill>
              </a:rPr>
              <a:t>endfunction</a:t>
            </a:r>
            <a:endParaRPr sz="20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 (Python)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0" y="1382625"/>
            <a:ext cx="51911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6"/>
          <p:cNvSpPr txBox="1"/>
          <p:nvPr/>
        </p:nvSpPr>
        <p:spPr>
          <a:xfrm>
            <a:off x="311700" y="1382625"/>
            <a:ext cx="2937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Глубина рекурсии в Python ограничена системной переменной </a:t>
            </a:r>
            <a:r>
              <a:rPr lang="ru" sz="1800" u="sng">
                <a:solidFill>
                  <a:srgbClr val="43434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recursion_limit</a:t>
            </a:r>
            <a:r>
              <a:rPr lang="ru" sz="1800">
                <a:solidFill>
                  <a:srgbClr val="434343"/>
                </a:solidFill>
              </a:rPr>
              <a:t> - по умолчанию этот параметр ограничен числом 400. НО его можно менять.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 (Python)</a:t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00" y="1017725"/>
            <a:ext cx="7349825" cy="38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рекурсии и цикла</a:t>
            </a:r>
            <a:endParaRPr/>
          </a:p>
        </p:txBody>
      </p:sp>
      <p:pic>
        <p:nvPicPr>
          <p:cNvPr id="358" name="Google Shape;3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25" y="2167675"/>
            <a:ext cx="3501500" cy="9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675" y="1166088"/>
            <a:ext cx="30956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sp>
        <p:nvSpPr>
          <p:cNvPr id="365" name="Google Shape;365;p59"/>
          <p:cNvSpPr txBox="1">
            <a:spLocks noGrp="1"/>
          </p:cNvSpPr>
          <p:nvPr>
            <p:ph type="body" idx="1"/>
          </p:nvPr>
        </p:nvSpPr>
        <p:spPr>
          <a:xfrm>
            <a:off x="214725" y="1207925"/>
            <a:ext cx="8520600" cy="1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000"/>
              <a:t>Специальный вид функций предполагающий отсутствие специального идентификатора. В Python реализуются через конструкцию лямбда функций - это однострочные выражения которые могут принимать несколько параметров:</a:t>
            </a:r>
            <a:endParaRPr sz="2000"/>
          </a:p>
        </p:txBody>
      </p:sp>
      <p:sp>
        <p:nvSpPr>
          <p:cNvPr id="366" name="Google Shape;366;p59"/>
          <p:cNvSpPr txBox="1"/>
          <p:nvPr/>
        </p:nvSpPr>
        <p:spPr>
          <a:xfrm>
            <a:off x="1646625" y="3252100"/>
            <a:ext cx="5656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666666"/>
                </a:solidFill>
              </a:rPr>
              <a:t>lambda </a:t>
            </a:r>
            <a:r>
              <a:rPr lang="ru" sz="2000">
                <a:solidFill>
                  <a:srgbClr val="666666"/>
                </a:solidFill>
              </a:rPr>
              <a:t>arg1, arg2,..., argN: some_operation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450" y="2096538"/>
            <a:ext cx="3398800" cy="9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pic>
        <p:nvPicPr>
          <p:cNvPr id="378" name="Google Shape;3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100" y="1142425"/>
            <a:ext cx="35290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Ключевое слово yield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975" y="988375"/>
            <a:ext cx="40727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25" y="1639175"/>
            <a:ext cx="27051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pic>
        <p:nvPicPr>
          <p:cNvPr id="390" name="Google Shape;3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45" y="1391938"/>
            <a:ext cx="46863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175" y="1239400"/>
            <a:ext cx="33176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Функции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Определение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Аргументы функции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Обязательные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Необязательные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Передача аргументов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ru"/>
              <a:t>по значению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ru"/>
              <a:t>по ссылке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Области видимости переменных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Рекурсия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Анонимные функции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Переиспользование кода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>
                <a:solidFill>
                  <a:srgbClr val="666666"/>
                </a:solidFill>
              </a:rPr>
              <a:t>DRY</a:t>
            </a:r>
            <a:r>
              <a:rPr lang="ru" sz="2800">
                <a:solidFill>
                  <a:srgbClr val="666666"/>
                </a:solidFill>
              </a:rPr>
              <a:t> - don’t repeat yourself. Принцип говорит нам о том, что если вы заметили в вашем коде места, которые принципиально делают одну и туже работу но различаются лишь данными над которыми они работают, то нужно такие места локализовывать и выносить в функции или циклы (в зависимости от ситуации).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(математика)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485100" y="1123050"/>
            <a:ext cx="78555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434343"/>
                </a:solidFill>
              </a:rPr>
              <a:t>Функцией </a:t>
            </a:r>
            <a:r>
              <a:rPr lang="ru" sz="2300" b="1" i="1">
                <a:solidFill>
                  <a:srgbClr val="434343"/>
                </a:solidFill>
              </a:rPr>
              <a:t>f</a:t>
            </a:r>
            <a:r>
              <a:rPr lang="ru" sz="2300">
                <a:solidFill>
                  <a:srgbClr val="434343"/>
                </a:solidFill>
              </a:rPr>
              <a:t>, определенной на множестве </a:t>
            </a:r>
            <a:r>
              <a:rPr lang="ru" sz="2300" b="1" i="1">
                <a:solidFill>
                  <a:srgbClr val="434343"/>
                </a:solidFill>
              </a:rPr>
              <a:t>X</a:t>
            </a:r>
            <a:r>
              <a:rPr lang="ru" sz="2300">
                <a:solidFill>
                  <a:srgbClr val="434343"/>
                </a:solidFill>
              </a:rPr>
              <a:t> со значениями в множестве </a:t>
            </a:r>
            <a:r>
              <a:rPr lang="ru" sz="2300" i="1">
                <a:solidFill>
                  <a:srgbClr val="434343"/>
                </a:solidFill>
              </a:rPr>
              <a:t>Y</a:t>
            </a:r>
            <a:r>
              <a:rPr lang="ru" sz="2300">
                <a:solidFill>
                  <a:srgbClr val="434343"/>
                </a:solidFill>
              </a:rPr>
              <a:t> называют “правило” </a:t>
            </a:r>
            <a:r>
              <a:rPr lang="ru" sz="2300" b="1" i="1">
                <a:solidFill>
                  <a:srgbClr val="434343"/>
                </a:solidFill>
              </a:rPr>
              <a:t>f(x)</a:t>
            </a:r>
            <a:r>
              <a:rPr lang="ru" sz="2300" i="1">
                <a:solidFill>
                  <a:srgbClr val="434343"/>
                </a:solidFill>
              </a:rPr>
              <a:t> </a:t>
            </a:r>
            <a:r>
              <a:rPr lang="ru" sz="2300">
                <a:solidFill>
                  <a:srgbClr val="434343"/>
                </a:solidFill>
              </a:rPr>
              <a:t>такое, что </a:t>
            </a:r>
            <a:r>
              <a:rPr lang="ru" sz="2300" b="1">
                <a:solidFill>
                  <a:srgbClr val="434343"/>
                </a:solidFill>
              </a:rPr>
              <a:t>∀</a:t>
            </a:r>
            <a:r>
              <a:rPr lang="ru" sz="2300" b="1" i="1">
                <a:solidFill>
                  <a:srgbClr val="434343"/>
                </a:solidFill>
              </a:rPr>
              <a:t>x</a:t>
            </a:r>
            <a:r>
              <a:rPr lang="ru" sz="2300" b="1">
                <a:solidFill>
                  <a:srgbClr val="434343"/>
                </a:solidFill>
              </a:rPr>
              <a:t> ∈ X ∃! </a:t>
            </a:r>
            <a:r>
              <a:rPr lang="ru" sz="2300" b="1" i="1">
                <a:solidFill>
                  <a:srgbClr val="434343"/>
                </a:solidFill>
              </a:rPr>
              <a:t>f(x)</a:t>
            </a:r>
            <a:r>
              <a:rPr lang="ru" sz="2300" b="1">
                <a:solidFill>
                  <a:srgbClr val="434343"/>
                </a:solidFill>
              </a:rPr>
              <a:t> ∈ </a:t>
            </a:r>
            <a:r>
              <a:rPr lang="ru" sz="2300" b="1" i="1">
                <a:solidFill>
                  <a:srgbClr val="434343"/>
                </a:solidFill>
              </a:rPr>
              <a:t>Y</a:t>
            </a:r>
            <a:endParaRPr sz="2300" b="1" i="1">
              <a:solidFill>
                <a:srgbClr val="434343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725" y="2813200"/>
            <a:ext cx="1939825" cy="20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(программирование)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311700" y="1328600"/>
            <a:ext cx="8433000" cy="3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666666"/>
                </a:solidFill>
              </a:rPr>
              <a:t>Функция в программировании, или подпрограмма</a:t>
            </a:r>
            <a:r>
              <a:rPr lang="ru" sz="2300">
                <a:solidFill>
                  <a:srgbClr val="666666"/>
                </a:solidFill>
              </a:rPr>
              <a:t> — фрагмент программного кода, к которому можно обратиться из другого места программы. При этом предполагается, что функция должна возвращать некоторый результат своих вычислений.</a:t>
            </a:r>
            <a:endParaRPr sz="23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Office PowerPoint</Application>
  <PresentationFormat>On-screen Show (16:9)</PresentationFormat>
  <Paragraphs>126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Arial</vt:lpstr>
      <vt:lpstr>Simple Light</vt:lpstr>
      <vt:lpstr>Лекция 4</vt:lpstr>
      <vt:lpstr>Домашнее задание</vt:lpstr>
      <vt:lpstr>Ключевое слово yield</vt:lpstr>
      <vt:lpstr>Ключевое слово yield</vt:lpstr>
      <vt:lpstr>Ключевое слово yield </vt:lpstr>
      <vt:lpstr>План занятия</vt:lpstr>
      <vt:lpstr>Переиспользование кода</vt:lpstr>
      <vt:lpstr>Функция (математика)</vt:lpstr>
      <vt:lpstr>Функция (программирование)</vt:lpstr>
      <vt:lpstr>Процедура</vt:lpstr>
      <vt:lpstr>Встроенные функции Python</vt:lpstr>
      <vt:lpstr>Определение функции в Python</vt:lpstr>
      <vt:lpstr>Имя функции</vt:lpstr>
      <vt:lpstr>Вызов функции</vt:lpstr>
      <vt:lpstr>Определение функции в Python</vt:lpstr>
      <vt:lpstr>Возврат (return)</vt:lpstr>
      <vt:lpstr>Завершение работы функции (return)</vt:lpstr>
      <vt:lpstr>Распаковка результата</vt:lpstr>
      <vt:lpstr>Аргументы функции</vt:lpstr>
      <vt:lpstr>Аргументы функции(Обязательные)</vt:lpstr>
      <vt:lpstr>Аргументы функции(Обязательные)</vt:lpstr>
      <vt:lpstr>Аргументы функции(Необязательные)</vt:lpstr>
      <vt:lpstr>Аргументы функции(Необязательные)</vt:lpstr>
      <vt:lpstr>Вычисление аргументов функции</vt:lpstr>
      <vt:lpstr>Неопределенное количество аргументов</vt:lpstr>
      <vt:lpstr>Неопределенное количество аргументов</vt:lpstr>
      <vt:lpstr>Неопределенное количество аргументов</vt:lpstr>
      <vt:lpstr>Чистые функции</vt:lpstr>
      <vt:lpstr>Функции первого класса</vt:lpstr>
      <vt:lpstr>1</vt:lpstr>
      <vt:lpstr>2</vt:lpstr>
      <vt:lpstr>3</vt:lpstr>
      <vt:lpstr>Классификация объектов</vt:lpstr>
      <vt:lpstr>Аргументы функции(Передача аргументов)</vt:lpstr>
      <vt:lpstr>Примеры</vt:lpstr>
      <vt:lpstr>Передача аргументов - по значению</vt:lpstr>
      <vt:lpstr>Передача аргументов - по ссылке</vt:lpstr>
      <vt:lpstr>Что делать если я не хочу менять мутабельный объект в функции?</vt:lpstr>
      <vt:lpstr>Области видимости переменных</vt:lpstr>
      <vt:lpstr>Области видимости переменных</vt:lpstr>
      <vt:lpstr>Ключевое слово global</vt:lpstr>
      <vt:lpstr>Ключевое слово nonlocal</vt:lpstr>
      <vt:lpstr>Рекурсия</vt:lpstr>
      <vt:lpstr>Рекурсия (Python)</vt:lpstr>
      <vt:lpstr>Рекурсия (Python)</vt:lpstr>
      <vt:lpstr>Связь рекурсии и цикла</vt:lpstr>
      <vt:lpstr>Анонимные функции</vt:lpstr>
      <vt:lpstr>Анонимные функции</vt:lpstr>
      <vt:lpstr>Анонимные функции</vt:lpstr>
      <vt:lpstr>Анонимные функции </vt:lpstr>
      <vt:lpstr>Анонимные функции</vt:lpstr>
      <vt:lpstr>Анонимные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cp:lastModifiedBy>Bogdan</cp:lastModifiedBy>
  <cp:revision>1</cp:revision>
  <dcterms:modified xsi:type="dcterms:W3CDTF">2022-04-03T15:20:41Z</dcterms:modified>
</cp:coreProperties>
</file>