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6" r:id="rId5"/>
    <p:sldId id="10736" r:id="rId6"/>
    <p:sldId id="10733" r:id="rId7"/>
    <p:sldId id="10737" r:id="rId8"/>
    <p:sldId id="10738" r:id="rId9"/>
    <p:sldId id="10740" r:id="rId10"/>
    <p:sldId id="10751" r:id="rId11"/>
    <p:sldId id="10741" r:id="rId12"/>
    <p:sldId id="10742" r:id="rId13"/>
    <p:sldId id="10743" r:id="rId14"/>
    <p:sldId id="10744" r:id="rId15"/>
    <p:sldId id="10745" r:id="rId16"/>
    <p:sldId id="10753" r:id="rId17"/>
    <p:sldId id="10746" r:id="rId18"/>
    <p:sldId id="10747" r:id="rId19"/>
    <p:sldId id="10754" r:id="rId20"/>
    <p:sldId id="10755" r:id="rId21"/>
    <p:sldId id="10748" r:id="rId22"/>
    <p:sldId id="1073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24CE-3E2B-4594-B012-75AEA6DEAF2E}" v="8" dt="2023-12-20T14:26:4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9" autoAdjust="0"/>
  </p:normalViewPr>
  <p:slideViewPr>
    <p:cSldViewPr snapToGrid="0">
      <p:cViewPr varScale="1">
        <p:scale>
          <a:sx n="49" d="100"/>
          <a:sy n="49" d="100"/>
        </p:scale>
        <p:origin x="5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97A3B-497A-4302-BF8B-330CAD482BA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B012-F049-4935-8A37-0507BA4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describe-benefits-use-cloud-services/2-high-availability-scalability-cloud/?ns-enrollment-type=learningpath&amp;ns-enrollment-id=learn.wwl.microsoft-azure-fundamentals-describe-cloud-concep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training/modules/describe-benefits-use-cloud-services/5-manageability-cloud/?ns-enrollment-type=learningpath&amp;ns-enrollment-id=learn.wwl.microsoft-azure-fundamentals-describe-cloud-concepts" TargetMode="External"/><Relationship Id="rId5" Type="http://schemas.openxmlformats.org/officeDocument/2006/relationships/hyperlink" Target="https://learn.microsoft.com/en-us/training/modules/describe-benefits-use-cloud-services/4-security-governance-cloud/?ns-enrollment-type=learningpath&amp;ns-enrollment-id=learn.wwl.microsoft-azure-fundamentals-describe-cloud-concepts" TargetMode="External"/><Relationship Id="rId4" Type="http://schemas.openxmlformats.org/officeDocument/2006/relationships/hyperlink" Target="https://learn.microsoft.com/en-us/training/modules/describe-benefits-use-cloud-services/3-reliability-predictability-cloud/?ns-enrollment-type=learningpath&amp;ns-enrollment-id=learn.wwl.microsoft-azure-fundamentals-describe-cloud-concept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pp-service/overview-hosting-pla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5jOvVY1G62U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  <a:p>
            <a:endParaRPr lang="en-US" dirty="0"/>
          </a:p>
          <a:p>
            <a:r>
              <a:rPr lang="en-US" dirty="0"/>
              <a:t>What are compute services in azure:</a:t>
            </a:r>
          </a:p>
          <a:p>
            <a:r>
              <a:rPr lang="en-US" dirty="0"/>
              <a:t>Category of on-demand services used to run cloud-based applications.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AD7D2"/>
                </a:solidFill>
                <a:effectLst/>
                <a:latin typeface="Segoe UI" panose="020B0502040204020203" pitchFamily="34" charset="0"/>
                <a:hlinkClick r:id="rId3"/>
              </a:rPr>
              <a:t>Describe the benefits of high availability and scalability in the cloud</a:t>
            </a:r>
            <a:endParaRPr lang="en-US" b="0" i="0" dirty="0">
              <a:solidFill>
                <a:srgbClr val="DAD7D2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AD7D2"/>
                </a:solidFill>
                <a:effectLst/>
                <a:latin typeface="Segoe UI" panose="020B0502040204020203" pitchFamily="34" charset="0"/>
                <a:hlinkClick r:id="rId4"/>
              </a:rPr>
              <a:t>Describe the benefits of reliability and predictability in the cloud</a:t>
            </a:r>
            <a:endParaRPr lang="en-US" b="0" i="0" dirty="0">
              <a:solidFill>
                <a:srgbClr val="DAD7D2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AD7D2"/>
                </a:solidFill>
                <a:effectLst/>
                <a:latin typeface="Segoe UI" panose="020B0502040204020203" pitchFamily="34" charset="0"/>
                <a:hlinkClick r:id="rId5"/>
              </a:rPr>
              <a:t>Describe the benefits of security and governance in the cloud</a:t>
            </a:r>
            <a:endParaRPr lang="en-US" b="0" i="0" dirty="0">
              <a:solidFill>
                <a:srgbClr val="DAD7D2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AD7D2"/>
                </a:solidFill>
                <a:effectLst/>
                <a:latin typeface="Segoe UI" panose="020B0502040204020203" pitchFamily="34" charset="0"/>
                <a:hlinkClick r:id="rId6"/>
              </a:rPr>
              <a:t>Describe the benefits of manageability in the cloud</a:t>
            </a:r>
            <a:endParaRPr lang="en-US" b="0" i="0" dirty="0">
              <a:solidFill>
                <a:srgbClr val="DAD7D2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C0CAF5"/>
                </a:solidFill>
                <a:effectLst/>
                <a:latin typeface="var(--h2-font)"/>
              </a:rPr>
              <a:t>User Responsibilities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Operating System: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Users are responsible for managing and maintaining the operating system, including applying patches, updates, and configuring security settings.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Applications: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Users are responsible for installing, configuring, and managing their applications on the virtual machines (VMs) provided by the cloud provider.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Data: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Users are responsible for managing and protecting their data, including backups and data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Networking: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Users need to set up and configure networking components such as virtual networks, subnets, and firewalls.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Security: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Users are responsible for securing their applications and VMs, including firewall rules, intrusion detection, and identity and access management.</a:t>
            </a:r>
          </a:p>
          <a:p>
            <a:pPr algn="l"/>
            <a:r>
              <a:rPr lang="en-US" b="1" i="0" dirty="0">
                <a:solidFill>
                  <a:srgbClr val="C0CAF5"/>
                </a:solidFill>
                <a:effectLst/>
                <a:latin typeface="var(--h2-font)"/>
              </a:rPr>
              <a:t>Azure Responsibilities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Physical Infrastructure: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Azure is responsible for the physical hardware, data centers, and the virtualization layer.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Network Infrastructure: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Azure provides the network infrastructure and ensures network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Storage Infrastructure: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Azure manages the storage infrastructure and ensures data durability and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CAF5"/>
                </a:solidFill>
                <a:effectLst/>
                <a:latin typeface="Inter"/>
              </a:rPr>
              <a:t>Datacenter Security:</a:t>
            </a:r>
            <a:r>
              <a:rPr lang="en-US" b="0" i="0" dirty="0">
                <a:solidFill>
                  <a:srgbClr val="C0CAF5"/>
                </a:solidFill>
                <a:effectLst/>
                <a:latin typeface="Inter"/>
              </a:rPr>
              <a:t> Azure is responsible for the physical security of data centers and compliance with industry standards.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Deploying VM in ava sets and ava zones</a:t>
            </a:r>
          </a:p>
          <a:p>
            <a:r>
              <a:rPr lang="en-US" dirty="0"/>
              <a:t>Scaling in VM’s</a:t>
            </a:r>
          </a:p>
          <a:p>
            <a:r>
              <a:rPr lang="en-US" dirty="0"/>
              <a:t>Different types of </a:t>
            </a:r>
            <a:r>
              <a:rPr lang="en-US" dirty="0" err="1"/>
              <a:t>Vm’s</a:t>
            </a:r>
            <a:endParaRPr lang="en-US" dirty="0"/>
          </a:p>
          <a:p>
            <a:r>
              <a:rPr lang="en-US" dirty="0"/>
              <a:t>Types of Disks storage (HDD, SSD)</a:t>
            </a:r>
          </a:p>
          <a:p>
            <a:endParaRPr lang="en-US" dirty="0"/>
          </a:p>
          <a:p>
            <a:r>
              <a:rPr lang="en-US" dirty="0"/>
              <a:t>Combination of CPU, ram, networking, and storage </a:t>
            </a:r>
          </a:p>
          <a:p>
            <a:endParaRPr lang="en-US" dirty="0"/>
          </a:p>
          <a:p>
            <a:r>
              <a:rPr lang="en-US" dirty="0"/>
              <a:t>emulation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7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about the evolution of application infrastructure</a:t>
            </a:r>
          </a:p>
          <a:p>
            <a:endParaRPr lang="en-US" dirty="0"/>
          </a:p>
          <a:p>
            <a:r>
              <a:rPr lang="en-US" dirty="0"/>
              <a:t>Waterfall model (monolithic applications)</a:t>
            </a:r>
          </a:p>
          <a:p>
            <a:r>
              <a:rPr lang="en-US" dirty="0"/>
              <a:t>Agile (multi tire applications)</a:t>
            </a:r>
          </a:p>
          <a:p>
            <a:r>
              <a:rPr lang="en-US" dirty="0" err="1"/>
              <a:t>Devops</a:t>
            </a:r>
            <a:r>
              <a:rPr lang="en-US" dirty="0"/>
              <a:t> (microservice applications)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DBD8D3"/>
                </a:solidFill>
                <a:effectLst/>
                <a:latin typeface="Google Sans"/>
              </a:rPr>
              <a:t>No more than 110 pods per node.</a:t>
            </a:r>
          </a:p>
          <a:p>
            <a:r>
              <a:rPr lang="en-US" b="0" i="0" dirty="0">
                <a:solidFill>
                  <a:srgbClr val="DBD8D3"/>
                </a:solidFill>
                <a:effectLst/>
                <a:latin typeface="Google Sans"/>
              </a:rPr>
              <a:t>No more than 5,000 nodes.</a:t>
            </a:r>
          </a:p>
          <a:p>
            <a:r>
              <a:rPr lang="en-US" b="0" i="0" dirty="0">
                <a:solidFill>
                  <a:srgbClr val="DBD8D3"/>
                </a:solidFill>
                <a:effectLst/>
                <a:latin typeface="Google Sans"/>
              </a:rPr>
              <a:t>No more than 150,000 total pods.</a:t>
            </a:r>
          </a:p>
          <a:p>
            <a:r>
              <a:rPr lang="en-US" b="0" i="0" dirty="0">
                <a:solidFill>
                  <a:srgbClr val="B8DDFF"/>
                </a:solidFill>
                <a:effectLst/>
                <a:latin typeface="Google Sans"/>
              </a:rPr>
              <a:t>No more than 300,000 total containers</a:t>
            </a:r>
            <a:r>
              <a:rPr lang="en-US" b="0" i="0" dirty="0">
                <a:solidFill>
                  <a:srgbClr val="DBD8D3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about app service environment</a:t>
            </a:r>
          </a:p>
          <a:p>
            <a:r>
              <a:rPr lang="en-US" dirty="0"/>
              <a:t>Can restrict the access from public internet by removing the public ip address</a:t>
            </a:r>
          </a:p>
          <a:p>
            <a:r>
              <a:rPr lang="en-US" dirty="0"/>
              <a:t>Can be used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App Service plans - Azure App</a:t>
            </a:r>
          </a:p>
          <a:p>
            <a:r>
              <a:rPr lang="en-US" dirty="0">
                <a:hlinkClick r:id="rId4"/>
              </a:rPr>
              <a:t>(695) Azure App Service in 15 MINUTES | Web App Tutorial - YouTube</a:t>
            </a:r>
            <a:r>
              <a:rPr lang="en-US" dirty="0">
                <a:hlinkClick r:id="rId3"/>
              </a:rPr>
              <a:t> Service | Microsoft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36378" y="6431026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07507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804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es@snp.com" TargetMode="External"/><Relationship Id="rId5" Type="http://schemas.openxmlformats.org/officeDocument/2006/relationships/hyperlink" Target="http://www.snp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jpeg"/><Relationship Id="rId2" Type="http://schemas.openxmlformats.org/officeDocument/2006/relationships/hyperlink" Target="mailto:sachin@snp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jpeg"/><Relationship Id="rId5" Type="http://schemas.openxmlformats.org/officeDocument/2006/relationships/hyperlink" Target="mailto:phil@snp.com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company/news-and-events/snp-technologies-inc-has-earned-its-fourth-microsoft-azure-advanced-specialization-azure-virtual-desktop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hyperlink" Target="https://www.snp.com/company/news-and-events/snp-technologies-inc-has-earned-its-sixth-microsoft-azure-advanced-specialization-in-networking-services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np.com/company/news-and-events/snp-technologies-inc-has-earned-its-7th-microsoft-advanced-specialization-analytics-on-azure" TargetMode="External"/><Relationship Id="rId11" Type="http://schemas.openxmlformats.org/officeDocument/2006/relationships/hyperlink" Target="https://www.snp.com/company/news-and-events/snp-technologies-inc-has-earned-windows-server-and-sql-server-migration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0.jpg"/><Relationship Id="rId10" Type="http://schemas.openxmlformats.org/officeDocument/2006/relationships/hyperlink" Target="https://www.snp.com/company/news-and-events/snp-technologies-inc-has-earned-migrate-enterprise-apps-microsoft-azure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hyperlink" Target="https://www.snp.com/company/news-and-events/snp-technologies-inc-has-earned-kubernetes-microsoft-azure-advanced-specialization" TargetMode="Externa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industries/financial-services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snp.com/industries/healthcar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np.com/industries-customers" TargetMode="External"/><Relationship Id="rId11" Type="http://schemas.openxmlformats.org/officeDocument/2006/relationships/hyperlink" Target="https://www.snp.com/industries/engineering-architectural-firms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www.snp.com/industries/professional-service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np.com/industries/manufactu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65E968-34F5-4341-8296-8756A30AD7AA}"/>
              </a:ext>
            </a:extLst>
          </p:cNvPr>
          <p:cNvSpPr/>
          <p:nvPr/>
        </p:nvSpPr>
        <p:spPr>
          <a:xfrm>
            <a:off x="-21745" y="-188487"/>
            <a:ext cx="12192000" cy="7045377"/>
          </a:xfrm>
          <a:prstGeom prst="rect">
            <a:avLst/>
          </a:prstGeom>
          <a:solidFill>
            <a:srgbClr val="000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52ECF5-DB65-774B-80D4-E4E498A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44" y="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6610156" y="3068056"/>
            <a:ext cx="3947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Migrate. Innovate. Enable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589A08-6101-EB4F-A48F-2BE3EF3D3CFC}"/>
              </a:ext>
            </a:extLst>
          </p:cNvPr>
          <p:cNvSpPr/>
          <p:nvPr/>
        </p:nvSpPr>
        <p:spPr>
          <a:xfrm>
            <a:off x="1638574" y="1872881"/>
            <a:ext cx="3083483" cy="308348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BB78-E3D4-485F-B0E7-867036B0FFF3}"/>
              </a:ext>
            </a:extLst>
          </p:cNvPr>
          <p:cNvSpPr txBox="1"/>
          <p:nvPr/>
        </p:nvSpPr>
        <p:spPr>
          <a:xfrm>
            <a:off x="6754149" y="3514915"/>
            <a:ext cx="394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Unlock the full power of Azure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AA09-BBE0-4ECB-930A-61BC81B4DD94}"/>
              </a:ext>
            </a:extLst>
          </p:cNvPr>
          <p:cNvSpPr txBox="1"/>
          <p:nvPr/>
        </p:nvSpPr>
        <p:spPr>
          <a:xfrm>
            <a:off x="6754149" y="4028302"/>
            <a:ext cx="319228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Internal Presentation</a:t>
            </a:r>
            <a:endParaRPr lang="en-US" sz="22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B5ECD-3B6B-4D71-AB9C-BF2DA601F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9" y="2435875"/>
            <a:ext cx="3335909" cy="430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FE9F4-2569-4ACF-B503-2A63AA627B35}"/>
              </a:ext>
            </a:extLst>
          </p:cNvPr>
          <p:cNvSpPr txBox="1"/>
          <p:nvPr/>
        </p:nvSpPr>
        <p:spPr>
          <a:xfrm>
            <a:off x="5495989" y="6153473"/>
            <a:ext cx="277682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 u="sng" dirty="0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Website: </a:t>
            </a:r>
            <a:r>
              <a:rPr lang="en-US" sz="12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www.snp.com</a:t>
            </a:r>
            <a:endParaRPr lang="en-US" sz="1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AD622-050D-4BB9-9A8B-7043760BD468}"/>
              </a:ext>
            </a:extLst>
          </p:cNvPr>
          <p:cNvSpPr txBox="1"/>
          <p:nvPr/>
        </p:nvSpPr>
        <p:spPr>
          <a:xfrm>
            <a:off x="9075545" y="6175069"/>
            <a:ext cx="254708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Email: sales@snp.com</a:t>
            </a:r>
            <a:endParaRPr lang="en-US" sz="1200" dirty="0">
              <a:solidFill>
                <a:srgbClr val="0070C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216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87B08A-672B-AF93-5610-752E371F580B}"/>
              </a:ext>
            </a:extLst>
          </p:cNvPr>
          <p:cNvSpPr txBox="1">
            <a:spLocks/>
          </p:cNvSpPr>
          <p:nvPr/>
        </p:nvSpPr>
        <p:spPr>
          <a:xfrm>
            <a:off x="2952939" y="818730"/>
            <a:ext cx="6286119" cy="596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5B46A-E070-0C57-E498-ECD1C10ED65F}"/>
              </a:ext>
            </a:extLst>
          </p:cNvPr>
          <p:cNvSpPr txBox="1">
            <a:spLocks/>
          </p:cNvSpPr>
          <p:nvPr/>
        </p:nvSpPr>
        <p:spPr>
          <a:xfrm>
            <a:off x="3689579" y="1828800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Functions is a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serverless compute service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lets you run code in response to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 or triggers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managing servers.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Ideal when you’re only concerned about the code running your service and not about the underlying platform or infrastructure.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Functions handles the infrastructure, scaling, and execution of your code.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scale automatically based on demand.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charged for the CPU time used while your function runs.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restarted every time they respond to an event.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Entire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function and entire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base of your function are saved on a storage.</a:t>
            </a:r>
          </a:p>
        </p:txBody>
      </p:sp>
      <p:pic>
        <p:nvPicPr>
          <p:cNvPr id="6" name="Picture Placeholder 23">
            <a:extLst>
              <a:ext uri="{FF2B5EF4-FFF2-40B4-BE49-F238E27FC236}">
                <a16:creationId xmlns:a16="http://schemas.microsoft.com/office/drawing/2014/main" id="{24E2B7B3-5D0C-D4D1-91E1-373C4AFDF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000" t="-20000" r="-20000" b="-20000"/>
          <a:stretch/>
        </p:blipFill>
        <p:spPr>
          <a:xfrm>
            <a:off x="420624" y="1828800"/>
            <a:ext cx="3200400" cy="3200400"/>
          </a:xfrm>
          <a:prstGeom prst="ellipse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F853849-09A1-2892-53C1-3950A0B75979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10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1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4F7A-0B39-C7E3-DCB4-431F97ECF50B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Daytona Condensed Light (Body)"/>
              </a:rPr>
              <a:pPr/>
              <a:t>11</a:t>
            </a:fld>
            <a:endParaRPr lang="en-US" dirty="0">
              <a:latin typeface="Daytona Condensed Light (Body)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0DC5861-9460-3CF9-5824-5A2860B59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" t="-16787" r="32931" b="51142"/>
          <a:stretch/>
        </p:blipFill>
        <p:spPr>
          <a:xfrm>
            <a:off x="2964266" y="2651124"/>
            <a:ext cx="5615044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65FA9-24E7-856A-7F3E-7A042457A7DF}"/>
              </a:ext>
            </a:extLst>
          </p:cNvPr>
          <p:cNvSpPr txBox="1"/>
          <p:nvPr/>
        </p:nvSpPr>
        <p:spPr>
          <a:xfrm>
            <a:off x="877824" y="838395"/>
            <a:ext cx="11114151" cy="226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languages C#, java,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Python, F#, PowerShell, TypeScript.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execute that piece of code you need something called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trigger is an action that will involve this code and will pass some basic information to this code in order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when its done, it has some sort of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Triggers always be one, but you can have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inputs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you’re doing functions including code is stored on storage</a:t>
            </a:r>
          </a:p>
        </p:txBody>
      </p:sp>
    </p:spTree>
    <p:extLst>
      <p:ext uri="{BB962C8B-B14F-4D97-AF65-F5344CB8AC3E}">
        <p14:creationId xmlns:p14="http://schemas.microsoft.com/office/powerpoint/2010/main" val="7931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593A24-C66B-9296-6D36-06D5A1864540}"/>
              </a:ext>
            </a:extLst>
          </p:cNvPr>
          <p:cNvSpPr txBox="1">
            <a:spLocks/>
          </p:cNvSpPr>
          <p:nvPr/>
        </p:nvSpPr>
        <p:spPr>
          <a:xfrm>
            <a:off x="2224086" y="702181"/>
            <a:ext cx="7743825" cy="596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 Instance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7F3465-78D2-F6D1-8240-426A1858D261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12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81CAA-8926-1AFB-1325-1D42193250D7}"/>
              </a:ext>
            </a:extLst>
          </p:cNvPr>
          <p:cNvSpPr txBox="1">
            <a:spLocks/>
          </p:cNvSpPr>
          <p:nvPr/>
        </p:nvSpPr>
        <p:spPr>
          <a:xfrm>
            <a:off x="3745564" y="1591663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Container Instances are a platform as a service (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PaaS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offering.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manage the operating system for a container. Virtual machines appear to be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an operating system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you can connect to and manage.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Containers are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lightweight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designed to be created, scaled out, and stopped dynamically.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quickly restart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there's a crash or hardware interruption.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popular container engines is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Azure supports Docker.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Concepts like scale, load balancing, and certificates are not provided with ACI containers.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Containers are often used to create solutions by using a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architecture.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EAA7F578-5981-7E2A-3E0A-2B36BF0D2D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750" r="23750"/>
          <a:stretch>
            <a:fillRect/>
          </a:stretch>
        </p:blipFill>
        <p:spPr>
          <a:xfrm>
            <a:off x="796049" y="900782"/>
            <a:ext cx="2287619" cy="2287619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75ABF-FC8A-E53E-23E9-E1586251C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05" y="3619730"/>
            <a:ext cx="3168705" cy="24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593A24-C66B-9296-6D36-06D5A1864540}"/>
              </a:ext>
            </a:extLst>
          </p:cNvPr>
          <p:cNvSpPr txBox="1">
            <a:spLocks/>
          </p:cNvSpPr>
          <p:nvPr/>
        </p:nvSpPr>
        <p:spPr>
          <a:xfrm>
            <a:off x="2224086" y="702181"/>
            <a:ext cx="7743825" cy="596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7F3465-78D2-F6D1-8240-426A1858D261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13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81CAA-8926-1AFB-1325-1D42193250D7}"/>
              </a:ext>
            </a:extLst>
          </p:cNvPr>
          <p:cNvSpPr txBox="1">
            <a:spLocks/>
          </p:cNvSpPr>
          <p:nvPr/>
        </p:nvSpPr>
        <p:spPr>
          <a:xfrm>
            <a:off x="3745564" y="1604726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Kubernetes is a fully managed container management service. Container instances cannot communicate with each other that is when tools like Kubernetes comes into picture.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is used for container communication and this is where it is different from docker which basically used to setup containers.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only pay for the nodes you use. AKS does not charge for your master node (Kubernetes cluster) and only charged for your worker nodes.</a:t>
            </a:r>
          </a:p>
          <a:p>
            <a:pPr marL="342900" indent="-342900">
              <a:lnSpc>
                <a:spcPts val="2400"/>
              </a:lnSpc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3AC2879-0276-9CA3-E09C-3639731E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224" y="2256734"/>
            <a:ext cx="2344531" cy="2344531"/>
          </a:xfrm>
          <a:prstGeom prst="rect">
            <a:avLst/>
          </a:prstGeom>
        </p:spPr>
      </p:pic>
      <p:pic>
        <p:nvPicPr>
          <p:cNvPr id="1026" name="Picture 2" descr="The cluster concept diagram">
            <a:extLst>
              <a:ext uri="{FF2B5EF4-FFF2-40B4-BE49-F238E27FC236}">
                <a16:creationId xmlns:a16="http://schemas.microsoft.com/office/drawing/2014/main" id="{F8563FC0-F3FB-6F7F-3109-30113595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20" y="4076495"/>
            <a:ext cx="4780865" cy="235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0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353658-5D2A-8631-AFBB-9D68E9F83D3C}"/>
              </a:ext>
            </a:extLst>
          </p:cNvPr>
          <p:cNvSpPr txBox="1">
            <a:spLocks/>
          </p:cNvSpPr>
          <p:nvPr/>
        </p:nvSpPr>
        <p:spPr>
          <a:xfrm>
            <a:off x="2224086" y="781262"/>
            <a:ext cx="7743825" cy="596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DD7E7D-6FFD-970C-E1D4-8762B8807DAD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14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9BE50C-B1AA-74EC-E392-9CF46DB475ED}"/>
              </a:ext>
            </a:extLst>
          </p:cNvPr>
          <p:cNvSpPr txBox="1">
            <a:spLocks/>
          </p:cNvSpPr>
          <p:nvPr/>
        </p:nvSpPr>
        <p:spPr>
          <a:xfrm>
            <a:off x="3621024" y="1691502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 is an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HTTP-based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service for hosting web applications, REST APIs, and mobile back ends. It supports multiple languages, including .NET, .NET Core, Java, Ruby, Node.js, PHP, or Python.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offers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scaling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high availability.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enables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 deployments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GitHub, or any Git repo to support a continuous deployment model.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 is a good choice if you want to focus on developing your application and not worry about the underlying infrastructure.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small number of applications to host, then Azure App Service may be more cost-effective.</a:t>
            </a:r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5791AE1C-CAF5-6A44-54AD-FD68F3C7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0000" t="-20000" r="-20000" b="-20000"/>
          <a:stretch/>
        </p:blipFill>
        <p:spPr>
          <a:xfrm>
            <a:off x="420624" y="1828800"/>
            <a:ext cx="3200400" cy="320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9212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4C25-6467-8742-F460-E02339E29453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Daytona Condensed Light (Body)"/>
              </a:rPr>
              <a:pPr/>
              <a:t>15</a:t>
            </a:fld>
            <a:endParaRPr lang="en-US" dirty="0">
              <a:latin typeface="Daytona Condensed Light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A62BA-E83D-C4BF-53FB-6E15131A0984}"/>
              </a:ext>
            </a:extLst>
          </p:cNvPr>
          <p:cNvSpPr txBox="1"/>
          <p:nvPr/>
        </p:nvSpPr>
        <p:spPr>
          <a:xfrm>
            <a:off x="877823" y="838873"/>
            <a:ext cx="10591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embedded with something called App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Plan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App service Plan is a container which has assigned capacity, like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cores, RAM, Storage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host multiple App services in one App service plan allowing to utilize the resources best way possible.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9CB61-6E7D-C1A8-DCCF-8D0BF0C8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178" y="1937002"/>
            <a:ext cx="4691641" cy="44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9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4C25-6467-8742-F460-E02339E29453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Daytona Condensed Light (Body)"/>
              </a:rPr>
              <a:pPr/>
              <a:t>16</a:t>
            </a:fld>
            <a:endParaRPr lang="en-US" dirty="0">
              <a:latin typeface="Daytona Condensed Light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A62BA-E83D-C4BF-53FB-6E15131A0984}"/>
              </a:ext>
            </a:extLst>
          </p:cNvPr>
          <p:cNvSpPr txBox="1"/>
          <p:nvPr/>
        </p:nvSpPr>
        <p:spPr>
          <a:xfrm>
            <a:off x="877823" y="850596"/>
            <a:ext cx="1059108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pricing tiers: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higher the tier, the more features are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 compute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tiers share the same Azure VM, allocating CPU quotas to individual apps.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 out to additional VMs is not permitted.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for development and testing, these tiers are cost-effective but unsuitable for production due to limited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Dedicated compute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Premium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PremiumV2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PremiumV3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tiers use dedicated Azure VMs for running apps.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in the same App Service plan share compute resources of their dedicated VMs.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increased scalability for your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 and IsolatedV2 tiers utilize dedicated Azure VMs on dedicated Azure Virtual Networks for running apps.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tiers offer both network and compute isolation, enhancing the security of your apps.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 tiers provide the highest scale-out capabilities, making them suitable for large-scale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6002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4C25-6467-8742-F460-E02339E29453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Daytona Condensed Light (Body)"/>
              </a:rPr>
              <a:pPr/>
              <a:t>17</a:t>
            </a:fld>
            <a:endParaRPr lang="en-US" dirty="0">
              <a:latin typeface="Daytona Condensed Light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A62BA-E83D-C4BF-53FB-6E15131A0984}"/>
              </a:ext>
            </a:extLst>
          </p:cNvPr>
          <p:cNvSpPr txBox="1"/>
          <p:nvPr/>
        </p:nvSpPr>
        <p:spPr>
          <a:xfrm>
            <a:off x="877823" y="850596"/>
            <a:ext cx="10591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 Service plan is the scale unit of the App Service apps.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plan is configured to run five VM instances, then all apps in the plan run on all five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plan is configured for autoscaling, then all apps in the plan are scaled out together based on the auto-scale settings.</a:t>
            </a:r>
          </a:p>
        </p:txBody>
      </p:sp>
    </p:spTree>
    <p:extLst>
      <p:ext uri="{BB962C8B-B14F-4D97-AF65-F5344CB8AC3E}">
        <p14:creationId xmlns:p14="http://schemas.microsoft.com/office/powerpoint/2010/main" val="249925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5" name="Title 18">
            <a:extLst>
              <a:ext uri="{FF2B5EF4-FFF2-40B4-BE49-F238E27FC236}">
                <a16:creationId xmlns:a16="http://schemas.microsoft.com/office/drawing/2014/main" id="{498F8D35-DE3C-38FA-B53A-178FDAB54D23}"/>
              </a:ext>
            </a:extLst>
          </p:cNvPr>
          <p:cNvSpPr txBox="1">
            <a:spLocks/>
          </p:cNvSpPr>
          <p:nvPr/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BF4466C6-3D4C-B51D-4FC6-FB6A622226F4}"/>
              </a:ext>
            </a:extLst>
          </p:cNvPr>
          <p:cNvSpPr txBox="1">
            <a:spLocks/>
          </p:cNvSpPr>
          <p:nvPr/>
        </p:nvSpPr>
        <p:spPr>
          <a:xfrm>
            <a:off x="1572768" y="5751576"/>
            <a:ext cx="9116568" cy="722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Konyala datha sai chandu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dathasaichandu@snp.com</a:t>
            </a:r>
            <a:endParaRPr lang="en-US" sz="2000" cap="al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2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0AB6FC-430B-4E5D-ACF0-21BE490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4" y="57706"/>
            <a:ext cx="11336039" cy="739343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05C13-BBEA-4E6B-9F94-73D6E943B2BF}"/>
              </a:ext>
            </a:extLst>
          </p:cNvPr>
          <p:cNvSpPr/>
          <p:nvPr/>
        </p:nvSpPr>
        <p:spPr>
          <a:xfrm>
            <a:off x="7113211" y="990848"/>
            <a:ext cx="4153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Sachin Parikh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 of Business Development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sachin@snp.com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203-287-9114 X 112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AF33E-4CAA-4A41-98EF-E1C1382E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931" y="1816125"/>
            <a:ext cx="120967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5594A-5605-44D4-98F1-3D1D1793C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931" y="4064906"/>
            <a:ext cx="1152525" cy="1152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03AFEA-4378-48CF-8C27-B236E5965125}"/>
              </a:ext>
            </a:extLst>
          </p:cNvPr>
          <p:cNvSpPr/>
          <p:nvPr/>
        </p:nvSpPr>
        <p:spPr>
          <a:xfrm>
            <a:off x="9862007" y="3016884"/>
            <a:ext cx="23652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Phil Balogh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North -USA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phil@snp.com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203-228-0310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4DF7-26D6-49DF-BF01-EAAFA01817C1}"/>
              </a:ext>
            </a:extLst>
          </p:cNvPr>
          <p:cNvSpPr/>
          <p:nvPr/>
        </p:nvSpPr>
        <p:spPr>
          <a:xfrm>
            <a:off x="9862007" y="5237698"/>
            <a:ext cx="2233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Fiorito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South- USA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Michael.fiorito@snp.com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917-753-0346</a:t>
            </a:r>
          </a:p>
        </p:txBody>
      </p:sp>
      <p:pic>
        <p:nvPicPr>
          <p:cNvPr id="1026" name="Picture 2" descr="Profile photo of Sachin Parikh">
            <a:extLst>
              <a:ext uri="{FF2B5EF4-FFF2-40B4-BE49-F238E27FC236}">
                <a16:creationId xmlns:a16="http://schemas.microsoft.com/office/drawing/2014/main" id="{00865D0F-183F-472E-B23E-24C0D73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62" y="713279"/>
            <a:ext cx="1374149" cy="137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D8CF53-BCF4-40A8-BA10-07970A849511}"/>
              </a:ext>
            </a:extLst>
          </p:cNvPr>
          <p:cNvSpPr/>
          <p:nvPr/>
        </p:nvSpPr>
        <p:spPr>
          <a:xfrm>
            <a:off x="124263" y="700920"/>
            <a:ext cx="3807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Headquarters</a:t>
            </a:r>
          </a:p>
        </p:txBody>
      </p:sp>
      <p:pic>
        <p:nvPicPr>
          <p:cNvPr id="10" name="Picture 9" descr="A picture containing text, road, sky, outdoor&#10;&#10;Description automatically generated">
            <a:extLst>
              <a:ext uri="{FF2B5EF4-FFF2-40B4-BE49-F238E27FC236}">
                <a16:creationId xmlns:a16="http://schemas.microsoft.com/office/drawing/2014/main" id="{296699A5-9D45-40C2-A8B6-81FDBF6B5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4" y="1672129"/>
            <a:ext cx="3016659" cy="24503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640635-4516-4A98-B981-1CD910959254}"/>
              </a:ext>
            </a:extLst>
          </p:cNvPr>
          <p:cNvSpPr/>
          <p:nvPr/>
        </p:nvSpPr>
        <p:spPr>
          <a:xfrm>
            <a:off x="124263" y="990848"/>
            <a:ext cx="380701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2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SNP Technologies, 2319 Whitney Avenue, Suite 3C Hamden, CT 06518-3535, </a:t>
            </a:r>
          </a:p>
          <a:p>
            <a:r>
              <a:rPr lang="fr-FR" sz="12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(203) 287-9114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654C6-84A2-46AD-B682-639937635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724" y="2014482"/>
            <a:ext cx="6488207" cy="40516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E3CCF-FCA3-4A0A-BDBF-6E38BF24961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8998857" y="2411438"/>
            <a:ext cx="892074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94C3FB-32F1-412C-9DAF-00AE908076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9489" y="4550641"/>
            <a:ext cx="1381442" cy="9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D4213-8BE0-4B8B-B439-8DA749A70314}"/>
              </a:ext>
            </a:extLst>
          </p:cNvPr>
          <p:cNvSpPr/>
          <p:nvPr/>
        </p:nvSpPr>
        <p:spPr>
          <a:xfrm>
            <a:off x="4917561" y="3171850"/>
            <a:ext cx="2496113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Emerging/Investment</a:t>
            </a:r>
          </a:p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9A36B9-D390-427B-B03F-B4F53ECA0A1E}"/>
              </a:ext>
            </a:extLst>
          </p:cNvPr>
          <p:cNvSpPr/>
          <p:nvPr/>
        </p:nvSpPr>
        <p:spPr>
          <a:xfrm>
            <a:off x="8047685" y="3916780"/>
            <a:ext cx="1152525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Established</a:t>
            </a:r>
          </a:p>
          <a:p>
            <a:pPr algn="ctr"/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46EE-839C-424B-A364-E15AF8604A84}"/>
              </a:ext>
            </a:extLst>
          </p:cNvPr>
          <p:cNvSpPr/>
          <p:nvPr/>
        </p:nvSpPr>
        <p:spPr>
          <a:xfrm>
            <a:off x="5510166" y="5405081"/>
            <a:ext cx="3807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focused in SMC</a:t>
            </a:r>
          </a:p>
        </p:txBody>
      </p:sp>
    </p:spTree>
    <p:extLst>
      <p:ext uri="{BB962C8B-B14F-4D97-AF65-F5344CB8AC3E}">
        <p14:creationId xmlns:p14="http://schemas.microsoft.com/office/powerpoint/2010/main" val="33511626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CE6A63-C969-B149-B2E1-D593CD79F44E}"/>
              </a:ext>
            </a:extLst>
          </p:cNvPr>
          <p:cNvSpPr txBox="1"/>
          <p:nvPr/>
        </p:nvSpPr>
        <p:spPr>
          <a:xfrm>
            <a:off x="736629" y="-21684"/>
            <a:ext cx="4783237" cy="4996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C192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SNP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556C5-8761-A149-90FE-268AFDCF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90" t="97" r="43443" b="52079"/>
          <a:stretch/>
        </p:blipFill>
        <p:spPr>
          <a:xfrm>
            <a:off x="0" y="-10401"/>
            <a:ext cx="717401" cy="42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CC001-3EEC-EB48-8931-FE36354B316E}"/>
              </a:ext>
            </a:extLst>
          </p:cNvPr>
          <p:cNvSpPr txBox="1"/>
          <p:nvPr/>
        </p:nvSpPr>
        <p:spPr>
          <a:xfrm>
            <a:off x="127591" y="415820"/>
            <a:ext cx="537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SNP is </a:t>
            </a:r>
            <a:r>
              <a:rPr lang="en-US" sz="105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Innovate Ready 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helping transform businesses with innovative, cloud-based solutions that harness the power of Microsoft Azure. We are </a:t>
            </a:r>
            <a:r>
              <a:rPr kumimoji="0" lang="en-IN" sz="105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Azure Focused. 100% SMC Focused. and 100% Certified for Different Microsoft Funding Programs</a:t>
            </a:r>
            <a:r>
              <a:rPr lang="en-IN" sz="1050" dirty="0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</a:t>
            </a:r>
            <a:r>
              <a:rPr kumimoji="0" lang="en-IN" sz="105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SA, PIE, ECIF, AMM</a:t>
            </a:r>
            <a:r>
              <a:rPr lang="en-IN" sz="105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en-IN" sz="105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AAAP</a:t>
            </a:r>
            <a:r>
              <a:rPr kumimoji="0" lang="en-IN" sz="105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kumimoji="0" lang="en-US" sz="105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7B459-6DC0-0D4A-B552-6775D3D990CB}"/>
              </a:ext>
            </a:extLst>
          </p:cNvPr>
          <p:cNvSpPr txBox="1"/>
          <p:nvPr/>
        </p:nvSpPr>
        <p:spPr>
          <a:xfrm>
            <a:off x="5504844" y="361034"/>
            <a:ext cx="1813033" cy="31836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7" name="Picture 6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E03C59-C8CE-E14D-B435-F57D04C2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65" y="6537643"/>
            <a:ext cx="1630470" cy="28533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CA15162-E02A-B24D-9985-9EFB1938E780}"/>
              </a:ext>
            </a:extLst>
          </p:cNvPr>
          <p:cNvSpPr txBox="1"/>
          <p:nvPr/>
        </p:nvSpPr>
        <p:spPr>
          <a:xfrm>
            <a:off x="5485616" y="1139564"/>
            <a:ext cx="317679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&amp; INFRASTRUCTURE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594D93-86D6-7E42-8227-AE895E230ED0}"/>
              </a:ext>
            </a:extLst>
          </p:cNvPr>
          <p:cNvCxnSpPr>
            <a:cxnSpLocks/>
          </p:cNvCxnSpPr>
          <p:nvPr/>
        </p:nvCxnSpPr>
        <p:spPr>
          <a:xfrm>
            <a:off x="5560217" y="1147200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5BDFC7-BABA-4240-8E5B-82D9E437C87F}"/>
              </a:ext>
            </a:extLst>
          </p:cNvPr>
          <p:cNvSpPr txBox="1"/>
          <p:nvPr/>
        </p:nvSpPr>
        <p:spPr>
          <a:xfrm>
            <a:off x="5485616" y="154285"/>
            <a:ext cx="6034241" cy="2643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1B9D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Driving Innovation &amp; Business Excellence with Microsoft Azure in: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1B9D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2C3006-D103-194C-A960-B139AD68A951}"/>
              </a:ext>
            </a:extLst>
          </p:cNvPr>
          <p:cNvCxnSpPr>
            <a:cxnSpLocks/>
          </p:cNvCxnSpPr>
          <p:nvPr/>
        </p:nvCxnSpPr>
        <p:spPr>
          <a:xfrm>
            <a:off x="5575414" y="400948"/>
            <a:ext cx="59487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A25280-6F7E-4E71-A54C-35006AF4FC46}"/>
              </a:ext>
            </a:extLst>
          </p:cNvPr>
          <p:cNvSpPr txBox="1"/>
          <p:nvPr/>
        </p:nvSpPr>
        <p:spPr>
          <a:xfrm>
            <a:off x="5539159" y="4889324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MANAGED SERVICES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90953A-D340-4340-93A1-4885C383DCF0}"/>
              </a:ext>
            </a:extLst>
          </p:cNvPr>
          <p:cNvSpPr txBox="1"/>
          <p:nvPr/>
        </p:nvSpPr>
        <p:spPr>
          <a:xfrm>
            <a:off x="5519866" y="1416935"/>
            <a:ext cx="2933214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Infrastructure and Workloads </a:t>
            </a:r>
            <a:r>
              <a:rPr lang="en-US" sz="900" b="0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kern="12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WS/SQL on Azure; Linux/OSS DB on Azure; AVS; AVD</a:t>
            </a:r>
            <a:endParaRPr lang="en-IN" sz="9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95A888-0A85-4E8E-BE6D-61FE01FC473D}"/>
              </a:ext>
            </a:extLst>
          </p:cNvPr>
          <p:cNvSpPr txBox="1"/>
          <p:nvPr/>
        </p:nvSpPr>
        <p:spPr>
          <a:xfrm>
            <a:off x="3045719" y="122888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ADVANCED </a:t>
            </a:r>
            <a:endParaRPr lang="en-US" sz="1050" b="1" dirty="0">
              <a:solidFill>
                <a:schemeClr val="accent2"/>
              </a:solidFill>
              <a:latin typeface="Open Sans"/>
              <a:ea typeface="Open Sans"/>
              <a:cs typeface="Calibri"/>
            </a:endParaRPr>
          </a:p>
          <a:p>
            <a:pPr defTabSz="457200"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SPECIALIZATIONS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B36FB7-9EA8-412F-8739-F07A6B75CAC0}"/>
              </a:ext>
            </a:extLst>
          </p:cNvPr>
          <p:cNvSpPr txBox="1"/>
          <p:nvPr/>
        </p:nvSpPr>
        <p:spPr>
          <a:xfrm>
            <a:off x="5508244" y="646206"/>
            <a:ext cx="2669105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b="0" i="0" u="none" strike="noStrike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 Against Threats with SIEM Plus XDR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Multi Cloud Environments</a:t>
            </a:r>
            <a:endParaRPr lang="en-IN" sz="9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6586" marR="0" indent="-171450" algn="l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Identities and Access</a:t>
            </a:r>
            <a:endParaRPr lang="en-IN" sz="9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FE8-C6B5-4EE4-A55D-A506F396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4D34B0-B255-4FCA-99FF-76B5C832990C}"/>
              </a:ext>
            </a:extLst>
          </p:cNvPr>
          <p:cNvCxnSpPr>
            <a:cxnSpLocks/>
          </p:cNvCxnSpPr>
          <p:nvPr/>
        </p:nvCxnSpPr>
        <p:spPr>
          <a:xfrm>
            <a:off x="5594157" y="2677681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35C132-4F4B-497C-A89C-B0308264D3EB}"/>
              </a:ext>
            </a:extLst>
          </p:cNvPr>
          <p:cNvSpPr txBox="1"/>
          <p:nvPr/>
        </p:nvSpPr>
        <p:spPr>
          <a:xfrm>
            <a:off x="5584115" y="2674595"/>
            <a:ext cx="513277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DATA, ANALYTICS &amp; AI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512203-DEBC-4CE5-882E-8B2F282E8CE2}"/>
              </a:ext>
            </a:extLst>
          </p:cNvPr>
          <p:cNvCxnSpPr>
            <a:cxnSpLocks/>
          </p:cNvCxnSpPr>
          <p:nvPr/>
        </p:nvCxnSpPr>
        <p:spPr>
          <a:xfrm>
            <a:off x="5598739" y="4896754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78D05CE-D8DD-4AD5-B7D9-552B21DA6F9E}"/>
              </a:ext>
            </a:extLst>
          </p:cNvPr>
          <p:cNvSpPr txBox="1"/>
          <p:nvPr/>
        </p:nvSpPr>
        <p:spPr>
          <a:xfrm>
            <a:off x="5539159" y="5163393"/>
            <a:ext cx="2867963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 Hosting Services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Desk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Azure Infrastructure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Security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Managed App Services and Kubernetes.</a:t>
            </a:r>
            <a:endParaRPr lang="en-US" sz="900" b="0" u="none" strike="noStrike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39AA76-7DCB-4CC6-82D9-35BA903CB306}"/>
              </a:ext>
            </a:extLst>
          </p:cNvPr>
          <p:cNvSpPr txBox="1"/>
          <p:nvPr/>
        </p:nvSpPr>
        <p:spPr>
          <a:xfrm>
            <a:off x="8751880" y="5213509"/>
            <a:ext cx="312636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 Services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DR &amp; Backup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Data 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DevOps 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3485C-14EF-E0A2-CAB6-F778D03D92F9}"/>
              </a:ext>
            </a:extLst>
          </p:cNvPr>
          <p:cNvSpPr txBox="1"/>
          <p:nvPr/>
        </p:nvSpPr>
        <p:spPr>
          <a:xfrm>
            <a:off x="8760795" y="578344"/>
            <a:ext cx="22611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and Govern Sensitive Data</a:t>
            </a:r>
            <a:endParaRPr lang="en-IN" sz="9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Compliance and Privacy Risks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spc="-3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DevSec Ops</a:t>
            </a:r>
            <a:endParaRPr lang="en-IN" sz="9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endParaRPr lang="en-US" sz="1000" b="0" dirty="0">
              <a:latin typeface="+mn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214556-048D-E0E7-8E14-A241E6FBF2F6}"/>
              </a:ext>
            </a:extLst>
          </p:cNvPr>
          <p:cNvSpPr txBox="1"/>
          <p:nvPr/>
        </p:nvSpPr>
        <p:spPr>
          <a:xfrm>
            <a:off x="8758999" y="1386396"/>
            <a:ext cx="3242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Your Data and Ensure Business Resiliency with BCDR-</a:t>
            </a:r>
            <a:r>
              <a:rPr lang="en-US" sz="9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Backup, Azure Site Recovery, BCDR Solutions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6E9878-719A-EE83-2410-EC0B76B5A7A9}"/>
              </a:ext>
            </a:extLst>
          </p:cNvPr>
          <p:cNvSpPr txBox="1"/>
          <p:nvPr/>
        </p:nvSpPr>
        <p:spPr>
          <a:xfrm>
            <a:off x="5540223" y="2916418"/>
            <a:ext cx="315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Data Estate- </a:t>
            </a: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SQL MI, Azure SQL IaaS, Azure Arc Data, Azure Cosmos DB, Azure PostgreSQL​, Azure MySQL                                   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938B6-81D1-20CC-2E4A-0E43B3ECD3DC}"/>
              </a:ext>
            </a:extLst>
          </p:cNvPr>
          <p:cNvSpPr txBox="1"/>
          <p:nvPr/>
        </p:nvSpPr>
        <p:spPr>
          <a:xfrm>
            <a:off x="8720651" y="2766669"/>
            <a:ext cx="32931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with AI and Cloud Scale Databases in Every App-</a:t>
            </a:r>
            <a:r>
              <a:rPr lang="en-US" sz="900" b="0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Cognitive Services, Azure Applied AI Services, Azure Cosmos DB, Azure MySQL &amp; PostgreSQL, Azure SQL DB, Azure ML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718645-8551-708B-0A6C-97D746EE4661}"/>
              </a:ext>
            </a:extLst>
          </p:cNvPr>
          <p:cNvCxnSpPr>
            <a:cxnSpLocks/>
          </p:cNvCxnSpPr>
          <p:nvPr/>
        </p:nvCxnSpPr>
        <p:spPr>
          <a:xfrm>
            <a:off x="5608342" y="3813327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6E2C13C-3B8C-764B-72D6-DE3A9D862DBE}"/>
              </a:ext>
            </a:extLst>
          </p:cNvPr>
          <p:cNvSpPr txBox="1"/>
          <p:nvPr/>
        </p:nvSpPr>
        <p:spPr>
          <a:xfrm>
            <a:off x="5560217" y="3774104"/>
            <a:ext cx="3627295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&amp; APPLICATION INNOVATION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C0F20C-0F9D-EF57-BBA7-618C172985C7}"/>
              </a:ext>
            </a:extLst>
          </p:cNvPr>
          <p:cNvSpPr txBox="1"/>
          <p:nvPr/>
        </p:nvSpPr>
        <p:spPr>
          <a:xfrm>
            <a:off x="5532722" y="4087941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Enterprise Applications- </a:t>
            </a:r>
            <a:r>
              <a:rPr kumimoji="0" lang="en-US" sz="900" b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 , Azure Spring Cloud, API Management, Logic Apps, Power Apps, AKS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563DD0-5F74-2DDE-AF4A-EF15A5F0697E}"/>
              </a:ext>
            </a:extLst>
          </p:cNvPr>
          <p:cNvSpPr txBox="1"/>
          <p:nvPr/>
        </p:nvSpPr>
        <p:spPr>
          <a:xfrm>
            <a:off x="5532722" y="4530873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Accelerate Innovation with Low Code</a:t>
            </a:r>
            <a:r>
              <a:rPr lang="en-US" sz="9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GitHub, Visual Studio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EB79D9-2CE2-190A-1440-B24AF7543AB9}"/>
              </a:ext>
            </a:extLst>
          </p:cNvPr>
          <p:cNvSpPr txBox="1"/>
          <p:nvPr/>
        </p:nvSpPr>
        <p:spPr>
          <a:xfrm>
            <a:off x="5585220" y="6001808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LICENSE RESALE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ED634-9146-CFE2-D757-A9AE17B8CCBD}"/>
              </a:ext>
            </a:extLst>
          </p:cNvPr>
          <p:cNvSpPr txBox="1"/>
          <p:nvPr/>
        </p:nvSpPr>
        <p:spPr>
          <a:xfrm>
            <a:off x="5600210" y="6270714"/>
            <a:ext cx="2685174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Cost Optimization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08BE5C-08BC-D851-CCFA-8034348623CF}"/>
              </a:ext>
            </a:extLst>
          </p:cNvPr>
          <p:cNvSpPr txBox="1"/>
          <p:nvPr/>
        </p:nvSpPr>
        <p:spPr>
          <a:xfrm>
            <a:off x="8797852" y="6123113"/>
            <a:ext cx="4660884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Billing &amp; Subscription Management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 Management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9F569C-F1DF-E8F0-2A8F-6E48F86A2A6D}"/>
              </a:ext>
            </a:extLst>
          </p:cNvPr>
          <p:cNvCxnSpPr>
            <a:cxnSpLocks/>
          </p:cNvCxnSpPr>
          <p:nvPr/>
        </p:nvCxnSpPr>
        <p:spPr>
          <a:xfrm>
            <a:off x="5606386" y="5995875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E936C-D134-46DA-0946-392EFA3CAB94}"/>
              </a:ext>
            </a:extLst>
          </p:cNvPr>
          <p:cNvSpPr txBox="1"/>
          <p:nvPr/>
        </p:nvSpPr>
        <p:spPr>
          <a:xfrm>
            <a:off x="5503431" y="1875371"/>
            <a:ext cx="315606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Your Workloads with Azure at any Scale with HPC plus AI- </a:t>
            </a:r>
            <a:r>
              <a:rPr lang="en-US" sz="900" b="0" kern="1200" spc="0" noProof="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specialized VMs, Azure Cycle/Batch, Storage Services, Networking Services</a:t>
            </a:r>
            <a:r>
              <a:rPr lang="en-US" sz="900" b="0" kern="1200" spc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900" b="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56D5C3-C445-BAB0-2DDE-9B4883CB7CD8}"/>
              </a:ext>
            </a:extLst>
          </p:cNvPr>
          <p:cNvSpPr txBox="1"/>
          <p:nvPr/>
        </p:nvSpPr>
        <p:spPr>
          <a:xfrm>
            <a:off x="8751880" y="1834129"/>
            <a:ext cx="328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Across Hybrid and Edge with Azure Arc-</a:t>
            </a:r>
            <a:r>
              <a:rPr lang="en-US" sz="9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Arc, </a:t>
            </a:r>
            <a:r>
              <a:rPr lang="en-US" sz="900" b="0" kern="1200" spc="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Arc-enabled data and ML, AKS, Microsoft Defender, Azure Monitor ,Azure Stack HCI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6C1955-2C0A-ED66-9C3E-BF32F67D02AB}"/>
              </a:ext>
            </a:extLst>
          </p:cNvPr>
          <p:cNvSpPr txBox="1"/>
          <p:nvPr/>
        </p:nvSpPr>
        <p:spPr>
          <a:xfrm>
            <a:off x="5539159" y="3436013"/>
            <a:ext cx="31560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Business Decisions with Cloud Scale Analytics</a:t>
            </a:r>
            <a:r>
              <a:rPr lang="en-US" sz="9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en-US" sz="90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Synapse, Azure ML, Azure Databricks &amp; PBI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F8C3E3-A87F-2458-2548-5071703359C9}"/>
              </a:ext>
            </a:extLst>
          </p:cNvPr>
          <p:cNvSpPr txBox="1"/>
          <p:nvPr/>
        </p:nvSpPr>
        <p:spPr>
          <a:xfrm>
            <a:off x="8773695" y="4086503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and Scale with Cloud Native Apps -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AKS, </a:t>
            </a:r>
            <a:r>
              <a:rPr kumimoji="0" lang="en-US" sz="900" b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Functions, Azure Container Apps, </a:t>
            </a:r>
            <a:r>
              <a:rPr lang="en-US" sz="900" b="0" i="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DB for PostgreSQL, Azure Cosmos DB, Azure Arc </a:t>
            </a:r>
            <a:endParaRPr lang="en-US" sz="900" b="0" u="none" strike="noStrike" kern="1200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3B5C6C4-4A56-352F-EB39-8902F191EE50}"/>
              </a:ext>
            </a:extLst>
          </p:cNvPr>
          <p:cNvSpPr txBox="1"/>
          <p:nvPr/>
        </p:nvSpPr>
        <p:spPr>
          <a:xfrm>
            <a:off x="8778898" y="4519228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Developer Productivity and Accelerate Delivery-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Apps, Power Automate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CA9BF-B4DF-ACC6-3DB1-B67C27C405F6}"/>
              </a:ext>
            </a:extLst>
          </p:cNvPr>
          <p:cNvSpPr txBox="1"/>
          <p:nvPr/>
        </p:nvSpPr>
        <p:spPr>
          <a:xfrm>
            <a:off x="3036808" y="1624609"/>
            <a:ext cx="238862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ON MICROSOFT AZURE</a:t>
            </a:r>
            <a:endParaRPr lang="en-IN" sz="950" i="0" cap="all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NETWORKING SERVICES</a:t>
            </a:r>
            <a:endParaRPr lang="en-IN" sz="950" cap="all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VIRTUAL DESKTOPS</a:t>
            </a:r>
            <a:endParaRPr lang="en-IN" sz="950" cap="all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 ON MICROSOFT AZURE</a:t>
            </a:r>
            <a:endParaRPr lang="en-IN" sz="950" i="0" cap="all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Migrate enterprise apps to Microsoft azure</a:t>
            </a:r>
            <a:endParaRPr lang="en-IN" sz="950" i="0" cap="all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 &amp; DATABASE MIGRATION TO MICROSOFT AZURE</a:t>
            </a:r>
            <a:endParaRPr lang="en-IN" sz="950" i="0" cap="all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 dirty="0">
                <a:solidFill>
                  <a:srgbClr val="455A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PROTECTION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 dirty="0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MIGRATION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8DE5DDF-80F3-056B-99A4-F7D149B676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57" y="5122428"/>
            <a:ext cx="1292388" cy="1292388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95DF7E-FB69-E73B-E284-9379BD93B2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2434007"/>
            <a:ext cx="1292388" cy="129238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02A637F-3DA2-13A6-CC6E-04BDC132D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28" y="3776964"/>
            <a:ext cx="1292388" cy="129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135A89-4C2A-3651-256D-7A4A01CE084C}"/>
              </a:ext>
            </a:extLst>
          </p:cNvPr>
          <p:cNvSpPr txBox="1"/>
          <p:nvPr/>
        </p:nvSpPr>
        <p:spPr>
          <a:xfrm>
            <a:off x="1428427" y="2019321"/>
            <a:ext cx="1326283" cy="38501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1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ISO Certifications: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5CB5E-E222-48E8-8BEE-8A161152736F}"/>
              </a:ext>
            </a:extLst>
          </p:cNvPr>
          <p:cNvSpPr txBox="1"/>
          <p:nvPr/>
        </p:nvSpPr>
        <p:spPr>
          <a:xfrm>
            <a:off x="3105679" y="3362815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PARTNER AWARDS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BF8F97-F4DC-B25A-8BC9-C6395AD4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3" y="1062192"/>
            <a:ext cx="1456870" cy="971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74A4E-469B-B764-BA67-62EFA4ED4934}"/>
              </a:ext>
            </a:extLst>
          </p:cNvPr>
          <p:cNvSpPr txBox="1"/>
          <p:nvPr/>
        </p:nvSpPr>
        <p:spPr>
          <a:xfrm>
            <a:off x="3219376" y="394519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dirty="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2023 PARTNER OF THE YEAR</a:t>
            </a:r>
          </a:p>
          <a:p>
            <a:pPr defTabSz="457200">
              <a:defRPr/>
            </a:pPr>
            <a:r>
              <a:rPr lang="en-US" sz="1050" dirty="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FINALIST</a:t>
            </a:r>
          </a:p>
          <a:p>
            <a:pPr defTabSz="457200"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Security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4CE9F-18A8-5B4D-86C7-6854E060D066}"/>
              </a:ext>
            </a:extLst>
          </p:cNvPr>
          <p:cNvSpPr txBox="1"/>
          <p:nvPr/>
        </p:nvSpPr>
        <p:spPr>
          <a:xfrm>
            <a:off x="3219376" y="4389412"/>
            <a:ext cx="2255361" cy="695146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 dirty="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2021 MSUS PARTNER OF THE YEAR WINNER</a:t>
            </a:r>
          </a:p>
          <a:p>
            <a:pPr defTabSz="457200"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Business Excellence in Solution Assessments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1D5BB-6CBB-A6B6-8199-623C445A20D5}"/>
              </a:ext>
            </a:extLst>
          </p:cNvPr>
          <p:cNvSpPr txBox="1"/>
          <p:nvPr/>
        </p:nvSpPr>
        <p:spPr>
          <a:xfrm>
            <a:off x="3207156" y="504709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 dirty="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MSUS PARTNER OF THE YEAR WINNER</a:t>
            </a:r>
          </a:p>
          <a:p>
            <a:pPr defTabSz="457200"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Intelligent Cloud &amp; OSS on Azure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A777A-CDCF-57BB-0854-7BB891885DE7}"/>
              </a:ext>
            </a:extLst>
          </p:cNvPr>
          <p:cNvSpPr txBox="1"/>
          <p:nvPr/>
        </p:nvSpPr>
        <p:spPr>
          <a:xfrm>
            <a:off x="3219376" y="577495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 dirty="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 PARTNER OF THE YEAR FINALIST</a:t>
            </a:r>
          </a:p>
          <a:p>
            <a:pPr defTabSz="457200"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Open-Source Applications &amp; Infrastructure  on Azure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C8D2A1-36FD-B1D0-DA85-0CE8A6721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9563" y="3922734"/>
            <a:ext cx="269546" cy="2613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9B1452-0597-1966-99C3-8AFD32383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3935" y="4551510"/>
            <a:ext cx="269546" cy="2613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F9D82A-542F-0634-8C6D-CBC0FAFAC5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1063" y="5196869"/>
            <a:ext cx="269546" cy="2613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4FDFF-7443-BA32-BBEC-F88E9F597B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5750695"/>
            <a:ext cx="269546" cy="261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F9F73-8EE7-5968-C342-F629AA0A60B1}"/>
              </a:ext>
            </a:extLst>
          </p:cNvPr>
          <p:cNvSpPr txBox="1"/>
          <p:nvPr/>
        </p:nvSpPr>
        <p:spPr>
          <a:xfrm>
            <a:off x="8751880" y="3349486"/>
            <a:ext cx="329312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Unified Data Governance-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Microsoft Purview get unified </a:t>
            </a:r>
            <a:r>
              <a:rPr lang="en-US" sz="9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governance across on-premises, multi-cloud, and SaaS environments</a:t>
            </a:r>
            <a:endParaRPr kumimoji="0" lang="en-US" sz="900" u="none" strike="noStrike" kern="1200" cap="none" spc="0" normalizeH="0" baseline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0678A-B14D-5F9B-00B0-44F48A92A78B}"/>
              </a:ext>
            </a:extLst>
          </p:cNvPr>
          <p:cNvSpPr txBox="1"/>
          <p:nvPr/>
        </p:nvSpPr>
        <p:spPr>
          <a:xfrm>
            <a:off x="5503431" y="2335171"/>
            <a:ext cx="328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on Azure: </a:t>
            </a:r>
            <a:r>
              <a:rPr lang="en-US" sz="900" b="0" i="0" u="none" strike="noStrike" kern="1200" dirty="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Maturity Model, CI/CD, I</a:t>
            </a:r>
            <a:r>
              <a:rPr lang="en-US" sz="9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aaC, DevSecOps</a:t>
            </a:r>
            <a:endParaRPr lang="en-IN" sz="900" b="0" i="0" u="none" strike="noStrike" dirty="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1F6BC-5AC8-0AD6-83A0-B848CF107E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172" y="2498296"/>
            <a:ext cx="1294116" cy="1294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DA7381-5CFD-8B94-C4C0-C58538EC69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856" y="1188313"/>
            <a:ext cx="1284432" cy="128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F8FB-4CBF-DEAD-4AE0-82F9006123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4752" y="3830227"/>
            <a:ext cx="1300546" cy="13005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A3C4BA-8EAC-82AB-F9C3-FF363A596E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571" y="5150081"/>
            <a:ext cx="1300836" cy="1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A06D1F6-A469-E541-B273-14A9AD92B8A5}"/>
              </a:ext>
            </a:extLst>
          </p:cNvPr>
          <p:cNvSpPr txBox="1"/>
          <p:nvPr/>
        </p:nvSpPr>
        <p:spPr>
          <a:xfrm>
            <a:off x="3806378" y="4287075"/>
            <a:ext cx="457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2319 Whitney Ave.  |  Suite 3C  |  Hamden, CT 06518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3806378" y="3889835"/>
            <a:ext cx="457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1AF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www.snp.com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4C17CA-D9E5-4D49-B0CF-0AD85743D3F9}"/>
              </a:ext>
            </a:extLst>
          </p:cNvPr>
          <p:cNvGrpSpPr/>
          <p:nvPr/>
        </p:nvGrpSpPr>
        <p:grpSpPr>
          <a:xfrm>
            <a:off x="3492789" y="3193657"/>
            <a:ext cx="5206422" cy="470687"/>
            <a:chOff x="889578" y="2856703"/>
            <a:chExt cx="5206422" cy="470687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2F22BD7-CEC9-B444-856F-B1A7DA6C9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78" y="2856703"/>
              <a:ext cx="2689645" cy="47068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043DD2-6DD3-6B4B-907F-9CCBED4FA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281" y="2883535"/>
              <a:ext cx="1950719" cy="417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1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1F154E-758C-44EF-8C95-B6769ADDD54D}"/>
              </a:ext>
            </a:extLst>
          </p:cNvPr>
          <p:cNvGrpSpPr/>
          <p:nvPr/>
        </p:nvGrpSpPr>
        <p:grpSpPr>
          <a:xfrm>
            <a:off x="11329851" y="2460"/>
            <a:ext cx="873309" cy="673971"/>
            <a:chOff x="6789168" y="-89086"/>
            <a:chExt cx="988817" cy="20825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A88B22-F263-4623-8E34-CBDB8CCF1EF3}"/>
                </a:ext>
              </a:extLst>
            </p:cNvPr>
            <p:cNvSpPr/>
            <p:nvPr/>
          </p:nvSpPr>
          <p:spPr>
            <a:xfrm>
              <a:off x="7646594" y="173436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77AE91-A3B4-46F8-9028-382E7DFBE459}"/>
                </a:ext>
              </a:extLst>
            </p:cNvPr>
            <p:cNvSpPr/>
            <p:nvPr/>
          </p:nvSpPr>
          <p:spPr>
            <a:xfrm>
              <a:off x="7646594" y="-89086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EBD25F-9302-4C57-A541-5AB830CB97C6}"/>
                </a:ext>
              </a:extLst>
            </p:cNvPr>
            <p:cNvSpPr/>
            <p:nvPr/>
          </p:nvSpPr>
          <p:spPr>
            <a:xfrm>
              <a:off x="7646594" y="186200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71FA28-F0EA-467A-8C4A-0C88DF250996}"/>
                </a:ext>
              </a:extLst>
            </p:cNvPr>
            <p:cNvSpPr/>
            <p:nvPr/>
          </p:nvSpPr>
          <p:spPr>
            <a:xfrm>
              <a:off x="7646594" y="160673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805065-64A3-404E-98D0-3148CF293A8F}"/>
                </a:ext>
              </a:extLst>
            </p:cNvPr>
            <p:cNvSpPr/>
            <p:nvPr/>
          </p:nvSpPr>
          <p:spPr>
            <a:xfrm>
              <a:off x="7646594" y="1215837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4A110-419E-47D6-B4F7-021709361B04}"/>
                </a:ext>
              </a:extLst>
            </p:cNvPr>
            <p:cNvSpPr/>
            <p:nvPr/>
          </p:nvSpPr>
          <p:spPr>
            <a:xfrm>
              <a:off x="7646594" y="1477408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C414EB-2693-4945-A411-6E271636B83A}"/>
                </a:ext>
              </a:extLst>
            </p:cNvPr>
            <p:cNvSpPr/>
            <p:nvPr/>
          </p:nvSpPr>
          <p:spPr>
            <a:xfrm>
              <a:off x="7646594" y="134347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D4052E-BE58-4EE0-AFC3-C419DB977DF2}"/>
                </a:ext>
              </a:extLst>
            </p:cNvPr>
            <p:cNvSpPr/>
            <p:nvPr/>
          </p:nvSpPr>
          <p:spPr>
            <a:xfrm>
              <a:off x="7646594" y="1088201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C487A-FC03-406C-B35F-F88E9E5C7312}"/>
                </a:ext>
              </a:extLst>
            </p:cNvPr>
            <p:cNvSpPr/>
            <p:nvPr/>
          </p:nvSpPr>
          <p:spPr>
            <a:xfrm>
              <a:off x="6982714" y="439494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544DE1-1DDC-4BD2-9DE2-89143BBB2756}"/>
                </a:ext>
              </a:extLst>
            </p:cNvPr>
            <p:cNvSpPr/>
            <p:nvPr/>
          </p:nvSpPr>
          <p:spPr>
            <a:xfrm>
              <a:off x="7646594" y="95330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A17D40-8342-47A2-89F3-AB7FE37FB9DC}"/>
                </a:ext>
              </a:extLst>
            </p:cNvPr>
            <p:cNvSpPr/>
            <p:nvPr/>
          </p:nvSpPr>
          <p:spPr>
            <a:xfrm>
              <a:off x="7646594" y="81936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8D427E-04C4-4C38-8B88-FE4ABFFDB387}"/>
                </a:ext>
              </a:extLst>
            </p:cNvPr>
            <p:cNvSpPr/>
            <p:nvPr/>
          </p:nvSpPr>
          <p:spPr>
            <a:xfrm>
              <a:off x="7646594" y="56409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F18A7B-BD14-4149-97EB-BD07A58E00FC}"/>
                </a:ext>
              </a:extLst>
            </p:cNvPr>
            <p:cNvSpPr/>
            <p:nvPr/>
          </p:nvSpPr>
          <p:spPr>
            <a:xfrm>
              <a:off x="7646594" y="173198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2487F-6498-4D1B-A52E-C5D812F2052D}"/>
                </a:ext>
              </a:extLst>
            </p:cNvPr>
            <p:cNvSpPr/>
            <p:nvPr/>
          </p:nvSpPr>
          <p:spPr>
            <a:xfrm>
              <a:off x="7646594" y="434769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73B94F-938E-40D9-A909-7F36268A77EF}"/>
                </a:ext>
              </a:extLst>
            </p:cNvPr>
            <p:cNvSpPr/>
            <p:nvPr/>
          </p:nvSpPr>
          <p:spPr>
            <a:xfrm>
              <a:off x="7646594" y="30083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495350-0433-4D60-931D-AE88ABD82467}"/>
                </a:ext>
              </a:extLst>
            </p:cNvPr>
            <p:cNvSpPr/>
            <p:nvPr/>
          </p:nvSpPr>
          <p:spPr>
            <a:xfrm>
              <a:off x="7111334" y="441880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74084D-E073-4B26-BC6D-8B559A20220C}"/>
                </a:ext>
              </a:extLst>
            </p:cNvPr>
            <p:cNvSpPr/>
            <p:nvPr/>
          </p:nvSpPr>
          <p:spPr>
            <a:xfrm>
              <a:off x="7512780" y="1600551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8C8A68-3428-41D5-8DE3-8B00BF266E91}"/>
                </a:ext>
              </a:extLst>
            </p:cNvPr>
            <p:cNvSpPr/>
            <p:nvPr/>
          </p:nvSpPr>
          <p:spPr>
            <a:xfrm>
              <a:off x="7512780" y="1862122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4D633A-8E43-4EA8-9547-5E9D05A00EA4}"/>
                </a:ext>
              </a:extLst>
            </p:cNvPr>
            <p:cNvSpPr/>
            <p:nvPr/>
          </p:nvSpPr>
          <p:spPr>
            <a:xfrm>
              <a:off x="7512780" y="1728187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0A76DB-1498-4A33-9E29-F81E6EA00998}"/>
                </a:ext>
              </a:extLst>
            </p:cNvPr>
            <p:cNvSpPr/>
            <p:nvPr/>
          </p:nvSpPr>
          <p:spPr>
            <a:xfrm>
              <a:off x="7512780" y="147291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F3449-FB77-4BA4-9EC3-35E82DBE6003}"/>
                </a:ext>
              </a:extLst>
            </p:cNvPr>
            <p:cNvSpPr/>
            <p:nvPr/>
          </p:nvSpPr>
          <p:spPr>
            <a:xfrm>
              <a:off x="7512780" y="108201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13F32C-D88B-459C-9CCA-633F59E32366}"/>
                </a:ext>
              </a:extLst>
            </p:cNvPr>
            <p:cNvSpPr/>
            <p:nvPr/>
          </p:nvSpPr>
          <p:spPr>
            <a:xfrm>
              <a:off x="7111334" y="4556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C59F1C-4C13-4B1D-BA38-39B801764D8E}"/>
                </a:ext>
              </a:extLst>
            </p:cNvPr>
            <p:cNvSpPr/>
            <p:nvPr/>
          </p:nvSpPr>
          <p:spPr>
            <a:xfrm>
              <a:off x="7512780" y="120965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CF2A1F-9D88-400F-8F5E-6F7DD0687C0F}"/>
                </a:ext>
              </a:extLst>
            </p:cNvPr>
            <p:cNvSpPr/>
            <p:nvPr/>
          </p:nvSpPr>
          <p:spPr>
            <a:xfrm>
              <a:off x="7512780" y="95438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A727E3-ABEE-49E2-BA0F-EB2A28CAEA34}"/>
                </a:ext>
              </a:extLst>
            </p:cNvPr>
            <p:cNvSpPr/>
            <p:nvPr/>
          </p:nvSpPr>
          <p:spPr>
            <a:xfrm>
              <a:off x="7512780" y="557912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C0B73-0343-444E-84C4-B3DA863727A2}"/>
                </a:ext>
              </a:extLst>
            </p:cNvPr>
            <p:cNvSpPr/>
            <p:nvPr/>
          </p:nvSpPr>
          <p:spPr>
            <a:xfrm>
              <a:off x="7111335" y="567433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E43CFA-536F-485D-B974-BD6FFC4BF332}"/>
                </a:ext>
              </a:extLst>
            </p:cNvPr>
            <p:cNvSpPr/>
            <p:nvPr/>
          </p:nvSpPr>
          <p:spPr>
            <a:xfrm>
              <a:off x="7512780" y="685548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4BE945-5043-434D-8160-F2825BF178A6}"/>
                </a:ext>
              </a:extLst>
            </p:cNvPr>
            <p:cNvSpPr/>
            <p:nvPr/>
          </p:nvSpPr>
          <p:spPr>
            <a:xfrm>
              <a:off x="7512780" y="43027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35ED82-24BA-4DB8-9E8C-97FC6052D858}"/>
                </a:ext>
              </a:extLst>
            </p:cNvPr>
            <p:cNvSpPr/>
            <p:nvPr/>
          </p:nvSpPr>
          <p:spPr>
            <a:xfrm>
              <a:off x="7512780" y="39380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81928B-8BD9-4687-8188-10B2FCED5EE0}"/>
                </a:ext>
              </a:extLst>
            </p:cNvPr>
            <p:cNvSpPr/>
            <p:nvPr/>
          </p:nvSpPr>
          <p:spPr>
            <a:xfrm>
              <a:off x="7512780" y="30095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250312-FBEE-4A73-A192-23F15AA2FCDD}"/>
                </a:ext>
              </a:extLst>
            </p:cNvPr>
            <p:cNvSpPr/>
            <p:nvPr/>
          </p:nvSpPr>
          <p:spPr>
            <a:xfrm>
              <a:off x="7512780" y="16701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BF8673-175D-4CA3-8A42-57ACF96C8C15}"/>
                </a:ext>
              </a:extLst>
            </p:cNvPr>
            <p:cNvSpPr/>
            <p:nvPr/>
          </p:nvSpPr>
          <p:spPr>
            <a:xfrm>
              <a:off x="7512780" y="-8825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A8B373-F4E5-4751-B48B-DFD2F30ACF2F}"/>
                </a:ext>
              </a:extLst>
            </p:cNvPr>
            <p:cNvSpPr/>
            <p:nvPr/>
          </p:nvSpPr>
          <p:spPr>
            <a:xfrm>
              <a:off x="7378965" y="173436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B74BA0-51E1-4E1F-B208-1B739D388486}"/>
                </a:ext>
              </a:extLst>
            </p:cNvPr>
            <p:cNvSpPr/>
            <p:nvPr/>
          </p:nvSpPr>
          <p:spPr>
            <a:xfrm>
              <a:off x="7378965" y="-89086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C59559-5F6C-4A6F-BD81-26972021F542}"/>
                </a:ext>
              </a:extLst>
            </p:cNvPr>
            <p:cNvSpPr/>
            <p:nvPr/>
          </p:nvSpPr>
          <p:spPr>
            <a:xfrm>
              <a:off x="7378965" y="186200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19C787-BBA0-4726-814F-29492C1D6320}"/>
                </a:ext>
              </a:extLst>
            </p:cNvPr>
            <p:cNvSpPr/>
            <p:nvPr/>
          </p:nvSpPr>
          <p:spPr>
            <a:xfrm>
              <a:off x="7378965" y="160673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4E3A8-90FB-4D8E-A7AA-A2B37EFFA3CB}"/>
                </a:ext>
              </a:extLst>
            </p:cNvPr>
            <p:cNvSpPr/>
            <p:nvPr/>
          </p:nvSpPr>
          <p:spPr>
            <a:xfrm>
              <a:off x="6789168" y="300833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C77F88-A642-4803-B2DC-22C7F5AC0155}"/>
                </a:ext>
              </a:extLst>
            </p:cNvPr>
            <p:cNvSpPr/>
            <p:nvPr/>
          </p:nvSpPr>
          <p:spPr>
            <a:xfrm>
              <a:off x="7378965" y="1477408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2C5697-63AE-45AE-9CCA-53A781843EA9}"/>
                </a:ext>
              </a:extLst>
            </p:cNvPr>
            <p:cNvSpPr/>
            <p:nvPr/>
          </p:nvSpPr>
          <p:spPr>
            <a:xfrm>
              <a:off x="7245150" y="1725841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1EB878-49C7-4B97-B512-3C1AAFEB56D6}"/>
                </a:ext>
              </a:extLst>
            </p:cNvPr>
            <p:cNvSpPr/>
            <p:nvPr/>
          </p:nvSpPr>
          <p:spPr>
            <a:xfrm>
              <a:off x="7245150" y="69548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9FF6EA-B78E-4473-B4BF-C33A5EE6D319}"/>
                </a:ext>
              </a:extLst>
            </p:cNvPr>
            <p:cNvSpPr/>
            <p:nvPr/>
          </p:nvSpPr>
          <p:spPr>
            <a:xfrm>
              <a:off x="7378965" y="691730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85257D-9BCE-411D-8DD1-D9A40A6A50F5}"/>
                </a:ext>
              </a:extLst>
            </p:cNvPr>
            <p:cNvSpPr/>
            <p:nvPr/>
          </p:nvSpPr>
          <p:spPr>
            <a:xfrm>
              <a:off x="7378965" y="95330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C2ED6B-5F31-4BF2-A731-D45AAE23A70A}"/>
                </a:ext>
              </a:extLst>
            </p:cNvPr>
            <p:cNvSpPr/>
            <p:nvPr/>
          </p:nvSpPr>
          <p:spPr>
            <a:xfrm>
              <a:off x="7378965" y="81936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45F1AB3-1869-453E-A607-712C90FF3418}"/>
                </a:ext>
              </a:extLst>
            </p:cNvPr>
            <p:cNvSpPr/>
            <p:nvPr/>
          </p:nvSpPr>
          <p:spPr>
            <a:xfrm>
              <a:off x="7378965" y="56409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B51B01-A212-4457-9CCC-FE0FC0CD2305}"/>
                </a:ext>
              </a:extLst>
            </p:cNvPr>
            <p:cNvSpPr/>
            <p:nvPr/>
          </p:nvSpPr>
          <p:spPr>
            <a:xfrm>
              <a:off x="7111335" y="1849111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8730A-964D-4D22-A336-5E8621856F35}"/>
                </a:ext>
              </a:extLst>
            </p:cNvPr>
            <p:cNvSpPr/>
            <p:nvPr/>
          </p:nvSpPr>
          <p:spPr>
            <a:xfrm>
              <a:off x="7378965" y="434769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E72D903-04F4-4A42-A3DC-A45B14DC5328}"/>
                </a:ext>
              </a:extLst>
            </p:cNvPr>
            <p:cNvSpPr/>
            <p:nvPr/>
          </p:nvSpPr>
          <p:spPr>
            <a:xfrm>
              <a:off x="7378965" y="30083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35DF04-DE09-4EEC-AC44-D9AE9CC2557B}"/>
                </a:ext>
              </a:extLst>
            </p:cNvPr>
            <p:cNvSpPr/>
            <p:nvPr/>
          </p:nvSpPr>
          <p:spPr>
            <a:xfrm>
              <a:off x="7378965" y="45562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D7A67A-96EE-47F2-8143-1A8D0535F8FD}"/>
              </a:ext>
            </a:extLst>
          </p:cNvPr>
          <p:cNvGrpSpPr/>
          <p:nvPr/>
        </p:nvGrpSpPr>
        <p:grpSpPr>
          <a:xfrm flipH="1">
            <a:off x="0" y="7045"/>
            <a:ext cx="969828" cy="665176"/>
            <a:chOff x="6789168" y="-89086"/>
            <a:chExt cx="988817" cy="20825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BECEC8-FB2B-4BD2-A6F5-E914833F3671}"/>
                </a:ext>
              </a:extLst>
            </p:cNvPr>
            <p:cNvSpPr/>
            <p:nvPr/>
          </p:nvSpPr>
          <p:spPr>
            <a:xfrm>
              <a:off x="7646594" y="173436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454643-2DC0-4D0C-B831-0311B0B75B57}"/>
                </a:ext>
              </a:extLst>
            </p:cNvPr>
            <p:cNvSpPr/>
            <p:nvPr/>
          </p:nvSpPr>
          <p:spPr>
            <a:xfrm>
              <a:off x="7646594" y="-89086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9907C8-E550-40CD-A1F4-CC84524F7110}"/>
                </a:ext>
              </a:extLst>
            </p:cNvPr>
            <p:cNvSpPr/>
            <p:nvPr/>
          </p:nvSpPr>
          <p:spPr>
            <a:xfrm>
              <a:off x="7646594" y="186200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4937CC-4846-44BB-9DC2-ECD28E7D205E}"/>
                </a:ext>
              </a:extLst>
            </p:cNvPr>
            <p:cNvSpPr/>
            <p:nvPr/>
          </p:nvSpPr>
          <p:spPr>
            <a:xfrm>
              <a:off x="7646594" y="160673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BE2FC5-50AA-4DD4-85E5-BDB35598846C}"/>
                </a:ext>
              </a:extLst>
            </p:cNvPr>
            <p:cNvSpPr/>
            <p:nvPr/>
          </p:nvSpPr>
          <p:spPr>
            <a:xfrm>
              <a:off x="7646594" y="1215837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1A23D5-D40A-4C97-AAE0-B09D2BA9C72D}"/>
                </a:ext>
              </a:extLst>
            </p:cNvPr>
            <p:cNvSpPr/>
            <p:nvPr/>
          </p:nvSpPr>
          <p:spPr>
            <a:xfrm>
              <a:off x="7646594" y="1477408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F6D12EF-99A6-4F6D-8F4D-7ADCE93F55E8}"/>
                </a:ext>
              </a:extLst>
            </p:cNvPr>
            <p:cNvSpPr/>
            <p:nvPr/>
          </p:nvSpPr>
          <p:spPr>
            <a:xfrm>
              <a:off x="7646594" y="134347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93DB1B4-9C53-4B82-B37F-CF5CA4258A20}"/>
                </a:ext>
              </a:extLst>
            </p:cNvPr>
            <p:cNvSpPr/>
            <p:nvPr/>
          </p:nvSpPr>
          <p:spPr>
            <a:xfrm>
              <a:off x="7646594" y="1088201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125F9E4-4212-4077-949F-8C3F98C0C187}"/>
                </a:ext>
              </a:extLst>
            </p:cNvPr>
            <p:cNvSpPr/>
            <p:nvPr/>
          </p:nvSpPr>
          <p:spPr>
            <a:xfrm>
              <a:off x="6982714" y="439494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889E57-5559-45B8-879B-CE5D71CE0C9B}"/>
                </a:ext>
              </a:extLst>
            </p:cNvPr>
            <p:cNvSpPr/>
            <p:nvPr/>
          </p:nvSpPr>
          <p:spPr>
            <a:xfrm>
              <a:off x="7646594" y="95330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F06F0D-D556-4D59-B403-0D0E6EA133A1}"/>
                </a:ext>
              </a:extLst>
            </p:cNvPr>
            <p:cNvSpPr/>
            <p:nvPr/>
          </p:nvSpPr>
          <p:spPr>
            <a:xfrm>
              <a:off x="7646594" y="81936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3AE836-AB90-48A6-9F62-629D39C39082}"/>
                </a:ext>
              </a:extLst>
            </p:cNvPr>
            <p:cNvSpPr/>
            <p:nvPr/>
          </p:nvSpPr>
          <p:spPr>
            <a:xfrm>
              <a:off x="7646594" y="56409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B9F49B-3C42-49F6-B613-8D2850BBE775}"/>
                </a:ext>
              </a:extLst>
            </p:cNvPr>
            <p:cNvSpPr/>
            <p:nvPr/>
          </p:nvSpPr>
          <p:spPr>
            <a:xfrm>
              <a:off x="7646594" y="173198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A2590B-784C-42CC-9E6B-955690572B64}"/>
                </a:ext>
              </a:extLst>
            </p:cNvPr>
            <p:cNvSpPr/>
            <p:nvPr/>
          </p:nvSpPr>
          <p:spPr>
            <a:xfrm>
              <a:off x="7646594" y="434769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E790E6-E477-4A3E-B25D-9C5F1C4A2685}"/>
                </a:ext>
              </a:extLst>
            </p:cNvPr>
            <p:cNvSpPr/>
            <p:nvPr/>
          </p:nvSpPr>
          <p:spPr>
            <a:xfrm>
              <a:off x="7646594" y="30083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BF0DE08-412E-440A-BEFD-F8AD6CF6151A}"/>
                </a:ext>
              </a:extLst>
            </p:cNvPr>
            <p:cNvSpPr/>
            <p:nvPr/>
          </p:nvSpPr>
          <p:spPr>
            <a:xfrm>
              <a:off x="7111334" y="441880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4EFE25-E087-499B-8B57-B6B1AE1FDB77}"/>
                </a:ext>
              </a:extLst>
            </p:cNvPr>
            <p:cNvSpPr/>
            <p:nvPr/>
          </p:nvSpPr>
          <p:spPr>
            <a:xfrm>
              <a:off x="7512780" y="1600551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258D83-F4D7-4E3F-B607-332CD786B839}"/>
                </a:ext>
              </a:extLst>
            </p:cNvPr>
            <p:cNvSpPr/>
            <p:nvPr/>
          </p:nvSpPr>
          <p:spPr>
            <a:xfrm>
              <a:off x="7512780" y="1862122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E3F289-25B0-4D45-A3EC-41C98BF7265D}"/>
                </a:ext>
              </a:extLst>
            </p:cNvPr>
            <p:cNvSpPr/>
            <p:nvPr/>
          </p:nvSpPr>
          <p:spPr>
            <a:xfrm>
              <a:off x="7512780" y="1728187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9E02640-174C-47D4-A8EA-F362699EC4E9}"/>
                </a:ext>
              </a:extLst>
            </p:cNvPr>
            <p:cNvSpPr/>
            <p:nvPr/>
          </p:nvSpPr>
          <p:spPr>
            <a:xfrm>
              <a:off x="7512780" y="147291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090CF61-1F09-4543-BDC4-4E14C1DABCD5}"/>
                </a:ext>
              </a:extLst>
            </p:cNvPr>
            <p:cNvSpPr/>
            <p:nvPr/>
          </p:nvSpPr>
          <p:spPr>
            <a:xfrm>
              <a:off x="7512780" y="108201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CF31A5-A9A7-4E7F-87AF-AAA3BADEBD64}"/>
                </a:ext>
              </a:extLst>
            </p:cNvPr>
            <p:cNvSpPr/>
            <p:nvPr/>
          </p:nvSpPr>
          <p:spPr>
            <a:xfrm>
              <a:off x="7111334" y="4556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94A7C4B-538C-4389-9DC7-C790E09720F8}"/>
                </a:ext>
              </a:extLst>
            </p:cNvPr>
            <p:cNvSpPr/>
            <p:nvPr/>
          </p:nvSpPr>
          <p:spPr>
            <a:xfrm>
              <a:off x="7512780" y="120965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5D09D9E-F27B-45DB-9C18-26F831289655}"/>
                </a:ext>
              </a:extLst>
            </p:cNvPr>
            <p:cNvSpPr/>
            <p:nvPr/>
          </p:nvSpPr>
          <p:spPr>
            <a:xfrm>
              <a:off x="7512780" y="95438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42C773-95DD-4435-9B41-0A86A83CA8B7}"/>
                </a:ext>
              </a:extLst>
            </p:cNvPr>
            <p:cNvSpPr/>
            <p:nvPr/>
          </p:nvSpPr>
          <p:spPr>
            <a:xfrm>
              <a:off x="7512780" y="557912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56270D2-35E4-4E08-AEE7-63F90B022334}"/>
                </a:ext>
              </a:extLst>
            </p:cNvPr>
            <p:cNvSpPr/>
            <p:nvPr/>
          </p:nvSpPr>
          <p:spPr>
            <a:xfrm>
              <a:off x="7111335" y="567433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95F302-A8C2-433B-A94B-FF52F4B66DF9}"/>
                </a:ext>
              </a:extLst>
            </p:cNvPr>
            <p:cNvSpPr/>
            <p:nvPr/>
          </p:nvSpPr>
          <p:spPr>
            <a:xfrm>
              <a:off x="7512780" y="685548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55B91F-89C8-4C5C-BF7A-E816A8DBB508}"/>
                </a:ext>
              </a:extLst>
            </p:cNvPr>
            <p:cNvSpPr/>
            <p:nvPr/>
          </p:nvSpPr>
          <p:spPr>
            <a:xfrm>
              <a:off x="7512780" y="43027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9E9F591-4533-4070-9450-C6D3C43AB0DF}"/>
                </a:ext>
              </a:extLst>
            </p:cNvPr>
            <p:cNvSpPr/>
            <p:nvPr/>
          </p:nvSpPr>
          <p:spPr>
            <a:xfrm>
              <a:off x="7512780" y="39380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5F6A297-AC0F-4B78-A47F-B4CB40320EC6}"/>
                </a:ext>
              </a:extLst>
            </p:cNvPr>
            <p:cNvSpPr/>
            <p:nvPr/>
          </p:nvSpPr>
          <p:spPr>
            <a:xfrm>
              <a:off x="7512780" y="30095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DFBF8E-664C-4704-B6EA-DCE803318F07}"/>
                </a:ext>
              </a:extLst>
            </p:cNvPr>
            <p:cNvSpPr/>
            <p:nvPr/>
          </p:nvSpPr>
          <p:spPr>
            <a:xfrm>
              <a:off x="7512780" y="16701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9394B1D-BF08-4075-95C8-D217ECDDD14E}"/>
                </a:ext>
              </a:extLst>
            </p:cNvPr>
            <p:cNvSpPr/>
            <p:nvPr/>
          </p:nvSpPr>
          <p:spPr>
            <a:xfrm>
              <a:off x="7512780" y="-8825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7C3D66-2ADD-435A-937D-7E96298770B7}"/>
                </a:ext>
              </a:extLst>
            </p:cNvPr>
            <p:cNvSpPr/>
            <p:nvPr/>
          </p:nvSpPr>
          <p:spPr>
            <a:xfrm>
              <a:off x="7378965" y="1734369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E10541F-F4B4-41EE-8B50-FB4D31CAC621}"/>
                </a:ext>
              </a:extLst>
            </p:cNvPr>
            <p:cNvSpPr/>
            <p:nvPr/>
          </p:nvSpPr>
          <p:spPr>
            <a:xfrm>
              <a:off x="7378965" y="-89086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843E98-4243-4446-9692-9A7A5115972A}"/>
                </a:ext>
              </a:extLst>
            </p:cNvPr>
            <p:cNvSpPr/>
            <p:nvPr/>
          </p:nvSpPr>
          <p:spPr>
            <a:xfrm>
              <a:off x="7378965" y="186200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91B206-092C-49DC-AB69-B87E47A1B1BE}"/>
                </a:ext>
              </a:extLst>
            </p:cNvPr>
            <p:cNvSpPr/>
            <p:nvPr/>
          </p:nvSpPr>
          <p:spPr>
            <a:xfrm>
              <a:off x="7378965" y="1606733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C31ED43-0CE1-45C4-A1B1-90F3712B3EBD}"/>
                </a:ext>
              </a:extLst>
            </p:cNvPr>
            <p:cNvSpPr/>
            <p:nvPr/>
          </p:nvSpPr>
          <p:spPr>
            <a:xfrm>
              <a:off x="6789168" y="300833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792145-92AC-4986-B129-CFACE5EA257A}"/>
                </a:ext>
              </a:extLst>
            </p:cNvPr>
            <p:cNvSpPr/>
            <p:nvPr/>
          </p:nvSpPr>
          <p:spPr>
            <a:xfrm>
              <a:off x="7378965" y="1477408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0EBAA-E3C7-4E92-BBF8-4DA58F0F4E1B}"/>
                </a:ext>
              </a:extLst>
            </p:cNvPr>
            <p:cNvSpPr/>
            <p:nvPr/>
          </p:nvSpPr>
          <p:spPr>
            <a:xfrm>
              <a:off x="7245150" y="1725841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1750A7-996B-4811-81C8-EF30E8433CF1}"/>
                </a:ext>
              </a:extLst>
            </p:cNvPr>
            <p:cNvSpPr/>
            <p:nvPr/>
          </p:nvSpPr>
          <p:spPr>
            <a:xfrm>
              <a:off x="7245150" y="695485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DBA3CF2-FC93-4CF5-9C72-06F391C63ECB}"/>
                </a:ext>
              </a:extLst>
            </p:cNvPr>
            <p:cNvSpPr/>
            <p:nvPr/>
          </p:nvSpPr>
          <p:spPr>
            <a:xfrm>
              <a:off x="7378965" y="691730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BB45D5-EE81-4D00-A828-3145597B3CE9}"/>
                </a:ext>
              </a:extLst>
            </p:cNvPr>
            <p:cNvSpPr/>
            <p:nvPr/>
          </p:nvSpPr>
          <p:spPr>
            <a:xfrm>
              <a:off x="7378965" y="953301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CEAD38-D33B-4247-ABC2-42159E3252F7}"/>
                </a:ext>
              </a:extLst>
            </p:cNvPr>
            <p:cNvSpPr/>
            <p:nvPr/>
          </p:nvSpPr>
          <p:spPr>
            <a:xfrm>
              <a:off x="7378965" y="819366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35BC365-F9FC-4BF8-8209-21015213DC96}"/>
                </a:ext>
              </a:extLst>
            </p:cNvPr>
            <p:cNvSpPr/>
            <p:nvPr/>
          </p:nvSpPr>
          <p:spPr>
            <a:xfrm>
              <a:off x="7378965" y="56409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C7E0943-220D-4666-9632-95F4BC9FB831}"/>
                </a:ext>
              </a:extLst>
            </p:cNvPr>
            <p:cNvSpPr/>
            <p:nvPr/>
          </p:nvSpPr>
          <p:spPr>
            <a:xfrm>
              <a:off x="7111335" y="1849111"/>
              <a:ext cx="131391" cy="131391"/>
            </a:xfrm>
            <a:prstGeom prst="rect">
              <a:avLst/>
            </a:prstGeom>
            <a:solidFill>
              <a:srgbClr val="F28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B27D66B-FD23-46A1-86A5-EDEBB77F0BFF}"/>
                </a:ext>
              </a:extLst>
            </p:cNvPr>
            <p:cNvSpPr/>
            <p:nvPr/>
          </p:nvSpPr>
          <p:spPr>
            <a:xfrm>
              <a:off x="7378965" y="434769"/>
              <a:ext cx="131391" cy="13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2E807D9-B048-4D03-BC75-AD9B50705CEE}"/>
                </a:ext>
              </a:extLst>
            </p:cNvPr>
            <p:cNvSpPr/>
            <p:nvPr/>
          </p:nvSpPr>
          <p:spPr>
            <a:xfrm>
              <a:off x="7378965" y="300834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28F1E47-FB78-4C0D-AB9C-8B127E99A348}"/>
                </a:ext>
              </a:extLst>
            </p:cNvPr>
            <p:cNvSpPr/>
            <p:nvPr/>
          </p:nvSpPr>
          <p:spPr>
            <a:xfrm>
              <a:off x="7378965" y="45562"/>
              <a:ext cx="131391" cy="131391"/>
            </a:xfrm>
            <a:prstGeom prst="rect">
              <a:avLst/>
            </a:prstGeom>
            <a:solidFill>
              <a:srgbClr val="F4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itle 3">
            <a:extLst>
              <a:ext uri="{FF2B5EF4-FFF2-40B4-BE49-F238E27FC236}">
                <a16:creationId xmlns:a16="http://schemas.microsoft.com/office/drawing/2014/main" id="{1E9CBF92-B603-4158-B766-8016CB1A20FA}"/>
              </a:ext>
            </a:extLst>
          </p:cNvPr>
          <p:cNvSpPr txBox="1">
            <a:spLocks/>
          </p:cNvSpPr>
          <p:nvPr/>
        </p:nvSpPr>
        <p:spPr>
          <a:xfrm>
            <a:off x="2110045" y="-38002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00" dirty="0">
                <a:latin typeface="Open Sans" panose="020B0606030504020204"/>
              </a:rPr>
              <a:t>Key Focus Areas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id="{E9250AAB-84F9-4317-A438-5FFC57CF6A14}"/>
              </a:ext>
            </a:extLst>
          </p:cNvPr>
          <p:cNvSpPr txBox="1">
            <a:spLocks/>
          </p:cNvSpPr>
          <p:nvPr/>
        </p:nvSpPr>
        <p:spPr>
          <a:xfrm>
            <a:off x="5228268" y="-4653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Open Sans" panose="020B0606030504020204"/>
              </a:rPr>
              <a:t>Recent Projects</a:t>
            </a:r>
          </a:p>
        </p:txBody>
      </p:sp>
      <p:pic>
        <p:nvPicPr>
          <p:cNvPr id="109" name="Picture 10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173396-438E-4CA8-8468-A57187EC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" y="809130"/>
            <a:ext cx="1007166" cy="357473"/>
          </a:xfrm>
          <a:prstGeom prst="rect">
            <a:avLst/>
          </a:prstGeom>
        </p:spPr>
      </p:pic>
      <p:sp>
        <p:nvSpPr>
          <p:cNvPr id="110" name="Title 3">
            <a:extLst>
              <a:ext uri="{FF2B5EF4-FFF2-40B4-BE49-F238E27FC236}">
                <a16:creationId xmlns:a16="http://schemas.microsoft.com/office/drawing/2014/main" id="{BB2BCF98-741C-48FC-9DA6-B9ADC240C241}"/>
              </a:ext>
            </a:extLst>
          </p:cNvPr>
          <p:cNvSpPr txBox="1">
            <a:spLocks/>
          </p:cNvSpPr>
          <p:nvPr/>
        </p:nvSpPr>
        <p:spPr>
          <a:xfrm>
            <a:off x="80536" y="1072793"/>
            <a:ext cx="2033632" cy="36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002060"/>
                </a:solidFill>
                <a:latin typeface="Open Sans" panose="020B0606030504020204"/>
              </a:rPr>
              <a:t>Data, AI &amp;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47261-F23B-4728-A932-FAB2E8ACB136}"/>
              </a:ext>
            </a:extLst>
          </p:cNvPr>
          <p:cNvSpPr txBox="1"/>
          <p:nvPr/>
        </p:nvSpPr>
        <p:spPr>
          <a:xfrm>
            <a:off x="2433732" y="662699"/>
            <a:ext cx="3367484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Artificial Intelligence &amp; Machine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Data Engineering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Database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MLOps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Solution Architecture &amp; Consulting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Business Intelligence &amp; Visualization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Power Bi with Synapse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B48ED-DD38-4124-9F97-4F8A8404DDC7}"/>
              </a:ext>
            </a:extLst>
          </p:cNvPr>
          <p:cNvSpPr txBox="1"/>
          <p:nvPr/>
        </p:nvSpPr>
        <p:spPr>
          <a:xfrm>
            <a:off x="5556808" y="710927"/>
            <a:ext cx="317742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Data Platform in 30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Enterprise DW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Model Building &amp; Consulting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85C209-3B00-4C3D-BF9A-C06C420D67BC}"/>
              </a:ext>
            </a:extLst>
          </p:cNvPr>
          <p:cNvCxnSpPr>
            <a:cxnSpLocks/>
          </p:cNvCxnSpPr>
          <p:nvPr/>
        </p:nvCxnSpPr>
        <p:spPr>
          <a:xfrm>
            <a:off x="11161" y="2186195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itle 3">
            <a:extLst>
              <a:ext uri="{FF2B5EF4-FFF2-40B4-BE49-F238E27FC236}">
                <a16:creationId xmlns:a16="http://schemas.microsoft.com/office/drawing/2014/main" id="{92E7360A-5E67-4731-9E63-2D7F3B5B92F1}"/>
              </a:ext>
            </a:extLst>
          </p:cNvPr>
          <p:cNvSpPr txBox="1">
            <a:spLocks/>
          </p:cNvSpPr>
          <p:nvPr/>
        </p:nvSpPr>
        <p:spPr>
          <a:xfrm>
            <a:off x="80537" y="2285780"/>
            <a:ext cx="2369298" cy="390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2060"/>
                </a:solidFill>
                <a:latin typeface="Open Sans" panose="020B0606030504020204"/>
              </a:rPr>
              <a:t>Apps &amp; Infrastructure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94DF40-EB82-4E14-B63A-04B48ED7BFB2}"/>
              </a:ext>
            </a:extLst>
          </p:cNvPr>
          <p:cNvCxnSpPr>
            <a:cxnSpLocks/>
          </p:cNvCxnSpPr>
          <p:nvPr/>
        </p:nvCxnSpPr>
        <p:spPr>
          <a:xfrm>
            <a:off x="-46861" y="4297717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itle 3">
            <a:extLst>
              <a:ext uri="{FF2B5EF4-FFF2-40B4-BE49-F238E27FC236}">
                <a16:creationId xmlns:a16="http://schemas.microsoft.com/office/drawing/2014/main" id="{4ED4D278-3577-48FE-A942-48A994DC9263}"/>
              </a:ext>
            </a:extLst>
          </p:cNvPr>
          <p:cNvSpPr txBox="1">
            <a:spLocks/>
          </p:cNvSpPr>
          <p:nvPr/>
        </p:nvSpPr>
        <p:spPr>
          <a:xfrm>
            <a:off x="69101" y="4208330"/>
            <a:ext cx="2380734" cy="505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2060"/>
                </a:solidFill>
              </a:rPr>
              <a:t>Azure Managed Services</a:t>
            </a:r>
          </a:p>
        </p:txBody>
      </p:sp>
      <p:pic>
        <p:nvPicPr>
          <p:cNvPr id="126" name="Picture 1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D40DD-77FB-4F6C-8719-EE704A1E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04" y="6536008"/>
            <a:ext cx="1475327" cy="25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E9A6D911-3CAA-4D10-8F13-8C82D3ADA31D}"/>
              </a:ext>
            </a:extLst>
          </p:cNvPr>
          <p:cNvSpPr/>
          <p:nvPr/>
        </p:nvSpPr>
        <p:spPr>
          <a:xfrm>
            <a:off x="-2" y="5551730"/>
            <a:ext cx="12191997" cy="46703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Industries We Serve</a:t>
            </a:r>
            <a:endParaRPr lang="en-IN" sz="14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66B492-027D-46D6-B7DB-DC91123E7710}"/>
              </a:ext>
            </a:extLst>
          </p:cNvPr>
          <p:cNvSpPr/>
          <p:nvPr/>
        </p:nvSpPr>
        <p:spPr>
          <a:xfrm>
            <a:off x="195678" y="595598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Healthcare </a:t>
            </a:r>
            <a:endParaRPr lang="en-IN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51FF62C-8967-44DA-B55A-BA59805E2179}"/>
              </a:ext>
            </a:extLst>
          </p:cNvPr>
          <p:cNvSpPr/>
          <p:nvPr/>
        </p:nvSpPr>
        <p:spPr>
          <a:xfrm>
            <a:off x="2160134" y="5955989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Biotech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86D5DDD-42B4-4BEF-BA98-407EF71E7282}"/>
              </a:ext>
            </a:extLst>
          </p:cNvPr>
          <p:cNvSpPr/>
          <p:nvPr/>
        </p:nvSpPr>
        <p:spPr>
          <a:xfrm>
            <a:off x="4178659" y="5960807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Financial Services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704992-8824-4445-888D-05286AB7F966}"/>
              </a:ext>
            </a:extLst>
          </p:cNvPr>
          <p:cNvSpPr/>
          <p:nvPr/>
        </p:nvSpPr>
        <p:spPr>
          <a:xfrm>
            <a:off x="6171234" y="595690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Manufacturing</a:t>
            </a:r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DDA2C3D-488A-4E84-A5A4-68EE015D0831}"/>
              </a:ext>
            </a:extLst>
          </p:cNvPr>
          <p:cNvSpPr/>
          <p:nvPr/>
        </p:nvSpPr>
        <p:spPr>
          <a:xfrm>
            <a:off x="8149758" y="5974875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Professional Services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763B010-489F-455D-BA4F-CC1A5C5A69AC}"/>
              </a:ext>
            </a:extLst>
          </p:cNvPr>
          <p:cNvSpPr/>
          <p:nvPr/>
        </p:nvSpPr>
        <p:spPr>
          <a:xfrm>
            <a:off x="10133013" y="5974811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Engineering &amp; Architecture </a:t>
            </a:r>
            <a:endParaRPr lang="en-IN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F47779-69AF-47BF-83D6-876EF2E6BB0F}"/>
              </a:ext>
            </a:extLst>
          </p:cNvPr>
          <p:cNvSpPr txBox="1"/>
          <p:nvPr/>
        </p:nvSpPr>
        <p:spPr>
          <a:xfrm>
            <a:off x="8722385" y="739504"/>
            <a:ext cx="3240820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Platform Operationalization (MLOps)</a:t>
            </a:r>
            <a:endParaRPr lang="en-US" sz="900" noProof="0" dirty="0">
              <a:solidFill>
                <a:srgbClr val="0070C0"/>
              </a:solidFill>
              <a:latin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SQL Server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Power BI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Power BI Development</a:t>
            </a:r>
            <a:endParaRPr lang="en-US" sz="900" dirty="0">
              <a:solidFill>
                <a:srgbClr val="0070C0"/>
              </a:solidFill>
              <a:latin typeface="Open Sans" panose="020B0606030504020204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952BAD-5ED3-4A3C-A616-405DC0B31504}"/>
              </a:ext>
            </a:extLst>
          </p:cNvPr>
          <p:cNvSpPr txBox="1"/>
          <p:nvPr/>
        </p:nvSpPr>
        <p:spPr>
          <a:xfrm>
            <a:off x="2433802" y="2237697"/>
            <a:ext cx="3123006" cy="1939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Open Sans"/>
                <a:cs typeface="Open Sans"/>
              </a:rPr>
              <a:t>Hybrid Security Rationalization &amp; Strategy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Cloud Infrastructure &amp;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Hybrid Cloud Strategy with Azure Arc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 Innovation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DevOps &amp; GitOps Solutions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/>
              <a:cs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Open-Source Solutions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Identity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 dirty="0">
                <a:solidFill>
                  <a:srgbClr val="002060"/>
                </a:solidFill>
                <a:latin typeface="Open Sans" panose="020B0606030504020204"/>
              </a:rPr>
              <a:t>API Management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84027A-1057-4EDC-B5DE-F399911E6175}"/>
              </a:ext>
            </a:extLst>
          </p:cNvPr>
          <p:cNvSpPr txBox="1"/>
          <p:nvPr/>
        </p:nvSpPr>
        <p:spPr>
          <a:xfrm>
            <a:off x="5575086" y="2149911"/>
            <a:ext cx="312300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Infrastructure Rationalization &amp; Migration Roadmap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Servers Lift &amp; Shift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OSS &amp; SQL Migration to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Citrix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Windows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 Framework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Hybrid Management with Azure Arc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Compliance Policy </a:t>
            </a: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as a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Security Rationalization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018BE0-1BD3-418B-8E92-D13CA555CAC5}"/>
              </a:ext>
            </a:extLst>
          </p:cNvPr>
          <p:cNvSpPr txBox="1"/>
          <p:nvPr/>
        </p:nvSpPr>
        <p:spPr>
          <a:xfrm>
            <a:off x="8734231" y="2151191"/>
            <a:ext cx="320004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.NET – Application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OSS -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Application Modernization with Containers &amp;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AKS Maturity Model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Kubernetes &amp;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Red Hat Cloud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DR &amp; Cloud Failover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Azure Sentinel &amp; SIEM Integration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Azure Sentinel - Workflow &amp; Connectors development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631410-6807-45F7-B5E2-83D19DBDE387}"/>
              </a:ext>
            </a:extLst>
          </p:cNvPr>
          <p:cNvSpPr txBox="1"/>
          <p:nvPr/>
        </p:nvSpPr>
        <p:spPr>
          <a:xfrm>
            <a:off x="2443257" y="4310257"/>
            <a:ext cx="386859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CSP Hosting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Support Desk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Azure Infrastructure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Disaster Recovery &amp; Backup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Virtual Desktop Infrastructure –(VDI) Operations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A97DF8-CA0F-4FE0-98DF-903F3FBFFCDC}"/>
              </a:ext>
            </a:extLst>
          </p:cNvPr>
          <p:cNvSpPr txBox="1"/>
          <p:nvPr/>
        </p:nvSpPr>
        <p:spPr>
          <a:xfrm>
            <a:off x="5585383" y="4321006"/>
            <a:ext cx="3979408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Data Platform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DevOps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Security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>
                <a:solidFill>
                  <a:srgbClr val="0070C0"/>
                </a:solidFill>
                <a:latin typeface="Open Sans" panose="020B0606030504020204"/>
              </a:rPr>
              <a:t>Managed VDI Operations (Citrix &amp; Windows VDI)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Premium Managed Services</a:t>
            </a:r>
          </a:p>
        </p:txBody>
      </p:sp>
      <p:sp>
        <p:nvSpPr>
          <p:cNvPr id="138" name="Title 3">
            <a:extLst>
              <a:ext uri="{FF2B5EF4-FFF2-40B4-BE49-F238E27FC236}">
                <a16:creationId xmlns:a16="http://schemas.microsoft.com/office/drawing/2014/main" id="{4D3E8E2B-8378-114C-9531-C030B911A338}"/>
              </a:ext>
            </a:extLst>
          </p:cNvPr>
          <p:cNvSpPr txBox="1">
            <a:spLocks/>
          </p:cNvSpPr>
          <p:nvPr/>
        </p:nvSpPr>
        <p:spPr>
          <a:xfrm>
            <a:off x="109463" y="1354522"/>
            <a:ext cx="2163396" cy="666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000" b="0" dirty="0">
                <a:solidFill>
                  <a:schemeClr val="accent2"/>
                </a:solidFill>
                <a:cs typeface="Arial" panose="020B0604020202020204" pitchFamily="34" charset="0"/>
              </a:rPr>
              <a:t>Migrate and transform data for data driven customers using solutions such as data engineering, BI and AI</a:t>
            </a:r>
            <a:endParaRPr lang="en-US" sz="1000" b="0" dirty="0">
              <a:solidFill>
                <a:schemeClr val="accent2"/>
              </a:solidFill>
              <a:latin typeface="Open Sans" panose="020B0606030504020204"/>
            </a:endParaRPr>
          </a:p>
        </p:txBody>
      </p:sp>
      <p:sp>
        <p:nvSpPr>
          <p:cNvPr id="139" name="Title 3">
            <a:extLst>
              <a:ext uri="{FF2B5EF4-FFF2-40B4-BE49-F238E27FC236}">
                <a16:creationId xmlns:a16="http://schemas.microsoft.com/office/drawing/2014/main" id="{CA56489C-2B00-98CF-5F7D-62E57161A9A3}"/>
              </a:ext>
            </a:extLst>
          </p:cNvPr>
          <p:cNvSpPr txBox="1">
            <a:spLocks/>
          </p:cNvSpPr>
          <p:nvPr/>
        </p:nvSpPr>
        <p:spPr>
          <a:xfrm>
            <a:off x="80536" y="2558623"/>
            <a:ext cx="2163396" cy="85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 dirty="0">
                <a:solidFill>
                  <a:schemeClr val="accent2"/>
                </a:solidFill>
                <a:cs typeface="Arial" panose="020B0604020202020204" pitchFamily="34" charset="0"/>
              </a:rPr>
              <a:t>End-to-end cloud solutions which include infrastructure and operations, DevOps and automation and application modernization </a:t>
            </a:r>
          </a:p>
        </p:txBody>
      </p:sp>
      <p:sp>
        <p:nvSpPr>
          <p:cNvPr id="140" name="Title 3">
            <a:extLst>
              <a:ext uri="{FF2B5EF4-FFF2-40B4-BE49-F238E27FC236}">
                <a16:creationId xmlns:a16="http://schemas.microsoft.com/office/drawing/2014/main" id="{1D4BC04A-3A97-571D-59A0-1617ADCB75BE}"/>
              </a:ext>
            </a:extLst>
          </p:cNvPr>
          <p:cNvSpPr txBox="1">
            <a:spLocks/>
          </p:cNvSpPr>
          <p:nvPr/>
        </p:nvSpPr>
        <p:spPr>
          <a:xfrm>
            <a:off x="65546" y="4643057"/>
            <a:ext cx="2353195" cy="656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 dirty="0">
                <a:solidFill>
                  <a:schemeClr val="accent2"/>
                </a:solidFill>
                <a:cs typeface="Arial" panose="020B0604020202020204" pitchFamily="34" charset="0"/>
              </a:rPr>
              <a:t>Azure Managed Services supporting the full Microsoft Azure solution suite including infrastructure, data, security, DevOps and more</a:t>
            </a:r>
          </a:p>
        </p:txBody>
      </p:sp>
    </p:spTree>
    <p:extLst>
      <p:ext uri="{BB962C8B-B14F-4D97-AF65-F5344CB8AC3E}">
        <p14:creationId xmlns:p14="http://schemas.microsoft.com/office/powerpoint/2010/main" val="13596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B2570ED-3A03-399D-BC71-3BD63F3F2CCA}"/>
              </a:ext>
            </a:extLst>
          </p:cNvPr>
          <p:cNvSpPr txBox="1">
            <a:spLocks/>
          </p:cNvSpPr>
          <p:nvPr/>
        </p:nvSpPr>
        <p:spPr>
          <a:xfrm>
            <a:off x="838200" y="3108960"/>
            <a:ext cx="1051560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 SERVICES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BE4D582C-3D24-439B-E1CC-B34586DCED0E}"/>
              </a:ext>
            </a:extLst>
          </p:cNvPr>
          <p:cNvSpPr txBox="1">
            <a:spLocks/>
          </p:cNvSpPr>
          <p:nvPr/>
        </p:nvSpPr>
        <p:spPr>
          <a:xfrm>
            <a:off x="1524000" y="6044184"/>
            <a:ext cx="9144000" cy="356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KONYALA DATHA SAI CHANDU​</a:t>
            </a:r>
          </a:p>
        </p:txBody>
      </p:sp>
    </p:spTree>
    <p:extLst>
      <p:ext uri="{BB962C8B-B14F-4D97-AF65-F5344CB8AC3E}">
        <p14:creationId xmlns:p14="http://schemas.microsoft.com/office/powerpoint/2010/main" val="75217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55D47C7-74CB-BB9E-01CD-CF9CFA86954A}"/>
              </a:ext>
            </a:extLst>
          </p:cNvPr>
          <p:cNvSpPr txBox="1">
            <a:spLocks/>
          </p:cNvSpPr>
          <p:nvPr/>
        </p:nvSpPr>
        <p:spPr>
          <a:xfrm>
            <a:off x="1295400" y="1124712"/>
            <a:ext cx="388620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697CA89-A9FB-4502-F226-1163382D4F0B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5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9B077E-F2FF-10AE-8CDB-A6993B465B6E}"/>
              </a:ext>
            </a:extLst>
          </p:cNvPr>
          <p:cNvSpPr txBox="1">
            <a:spLocks/>
          </p:cNvSpPr>
          <p:nvPr/>
        </p:nvSpPr>
        <p:spPr>
          <a:xfrm>
            <a:off x="1295400" y="2003150"/>
            <a:ext cx="4163008" cy="3497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machines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 options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machine scale-sets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 instances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6446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4348572" y="723707"/>
            <a:ext cx="333432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6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759CD8C-ED67-B791-42AE-CF78F47BBE45}"/>
              </a:ext>
            </a:extLst>
          </p:cNvPr>
          <p:cNvSpPr txBox="1">
            <a:spLocks/>
          </p:cNvSpPr>
          <p:nvPr/>
        </p:nvSpPr>
        <p:spPr>
          <a:xfrm>
            <a:off x="877824" y="4069914"/>
            <a:ext cx="10723626" cy="2129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IaaS</a:t>
            </a:r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Build pay-as-you-go IT infrastructure by renting servers, virtual machines, storage, networks, and operating systems from a cloud provider.</a:t>
            </a:r>
          </a:p>
          <a:p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PaaS</a:t>
            </a:r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Provides environment for building, testing, and deploying software applications; without focusing on managing underlying infrastructure.</a:t>
            </a:r>
          </a:p>
          <a:p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SaaS</a:t>
            </a:r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Users connect to and use cloud-based apps over the internet: for example, Microsoft Office 365, email, and calendars.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21155-8D10-1DAC-FEFD-E46312EAB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11" y="1546224"/>
            <a:ext cx="7213243" cy="21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5BE87F-63E9-753D-EBBC-27180DD71FE0}"/>
              </a:ext>
            </a:extLst>
          </p:cNvPr>
          <p:cNvSpPr txBox="1">
            <a:spLocks/>
          </p:cNvSpPr>
          <p:nvPr/>
        </p:nvSpPr>
        <p:spPr>
          <a:xfrm>
            <a:off x="4318674" y="740660"/>
            <a:ext cx="355465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93EDAC-82B3-2F82-B020-D2570BBF2762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7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C7A1-28FA-9894-6A7A-4DB876977D47}"/>
              </a:ext>
            </a:extLst>
          </p:cNvPr>
          <p:cNvSpPr txBox="1">
            <a:spLocks/>
          </p:cNvSpPr>
          <p:nvPr/>
        </p:nvSpPr>
        <p:spPr>
          <a:xfrm>
            <a:off x="3708241" y="1914527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VMs provide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as a service (IaaS).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Virtualization is the process of creating a "virtual" version of a computer, with dedicated amounts of CPU, memory, and storage that are "borrowed" from a physical host computer and/or a remote server—such as a server in a cloud provider's datacenter.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virtual machine is partitioned from the rest of the system 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provision a VM, you’ll also have the chance to pick the resources that are associated with that VM, including: Size, Storage disks, Networking.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Nodes using Availability Sets — 99.95% SLA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Nodes using Availability Zones — 99.99% SLA</a:t>
            </a:r>
          </a:p>
        </p:txBody>
      </p:sp>
      <p:pic>
        <p:nvPicPr>
          <p:cNvPr id="8" name="Picture Placeholder 14">
            <a:extLst>
              <a:ext uri="{FF2B5EF4-FFF2-40B4-BE49-F238E27FC236}">
                <a16:creationId xmlns:a16="http://schemas.microsoft.com/office/drawing/2014/main" id="{43497E30-6072-4EC8-D46C-4777096071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000" t="-20000" r="-20000" b="-20000"/>
          <a:stretch/>
        </p:blipFill>
        <p:spPr>
          <a:xfrm>
            <a:off x="420624" y="1828800"/>
            <a:ext cx="3200400" cy="320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2377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6BE843C-0BE4-34B2-A6F4-E055D2B40B0B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Daytona Condensed Light (Body)"/>
              </a:rPr>
              <a:pPr/>
              <a:t>8</a:t>
            </a:fld>
            <a:endParaRPr lang="en-US" dirty="0">
              <a:latin typeface="Daytona Condensed Light (Body)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7065B8-320C-16C5-69F1-60CA45B0B6EF}"/>
              </a:ext>
            </a:extLst>
          </p:cNvPr>
          <p:cNvSpPr txBox="1">
            <a:spLocks/>
          </p:cNvSpPr>
          <p:nvPr/>
        </p:nvSpPr>
        <p:spPr>
          <a:xfrm>
            <a:off x="877823" y="1546224"/>
            <a:ext cx="10759681" cy="4473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 zone</a:t>
            </a:r>
          </a:p>
          <a:p>
            <a:pPr marL="800100" lvl="1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physically and logically separated datacenters with their own independent power source, network, and storage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VM Scale Set</a:t>
            </a:r>
          </a:p>
          <a:p>
            <a:pPr marL="800100" lvl="1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VM instances can automatically increase or decrease in response  to demand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 Set</a:t>
            </a:r>
          </a:p>
          <a:p>
            <a:pPr marL="800100" lvl="1" indent="-342900">
              <a:lnSpc>
                <a:spcPts val="2400"/>
              </a:lnSpc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Domain</a:t>
            </a:r>
          </a:p>
          <a:p>
            <a:pPr marL="1257300" lvl="2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update domain is a logical group that ensures that not all VMs in an Availability Set are updated or rebooted at the same time during planned maintenance.</a:t>
            </a:r>
          </a:p>
          <a:p>
            <a:pPr marL="800100" lvl="1" indent="-342900">
              <a:lnSpc>
                <a:spcPts val="2400"/>
              </a:lnSpc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Fault Domain</a:t>
            </a:r>
          </a:p>
          <a:p>
            <a:pPr marL="1257300" lvl="2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Fault domains define the group of virtual machines that share a common power source and network switch.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79BB58-5F13-7CA7-6890-16DA7AA29150}"/>
              </a:ext>
            </a:extLst>
          </p:cNvPr>
          <p:cNvSpPr txBox="1">
            <a:spLocks/>
          </p:cNvSpPr>
          <p:nvPr/>
        </p:nvSpPr>
        <p:spPr>
          <a:xfrm>
            <a:off x="3944592" y="781475"/>
            <a:ext cx="4302813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0EAF3-284F-F7E4-4953-B0FBBABD4B69}"/>
              </a:ext>
            </a:extLst>
          </p:cNvPr>
          <p:cNvSpPr txBox="1">
            <a:spLocks/>
          </p:cNvSpPr>
          <p:nvPr/>
        </p:nvSpPr>
        <p:spPr>
          <a:xfrm>
            <a:off x="2952939" y="819768"/>
            <a:ext cx="6286119" cy="6668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Machine Scale Set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A1578A-DBF2-7FF5-2F5D-5A0BF648909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9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ECEF4-EF9A-67B1-AD9E-AE376B546877}"/>
              </a:ext>
            </a:extLst>
          </p:cNvPr>
          <p:cNvSpPr txBox="1">
            <a:spLocks/>
          </p:cNvSpPr>
          <p:nvPr/>
        </p:nvSpPr>
        <p:spPr>
          <a:xfrm>
            <a:off x="3726902" y="1794589"/>
            <a:ext cx="8170405" cy="4105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a number of Virtual Machines as one object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scale by using auto-scale or "dragging a slider“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you create and manage a group of identical, load-balanced VMs.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 sets allow you to centrally manage, configure, and update a large number of VMs in minutes.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increase or decrease in response to demand, or you can set it to scale based on a defined schedule.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large-scale services for areas such as compute, big data, and container workloads.</a:t>
            </a:r>
          </a:p>
          <a:p>
            <a:pPr marL="342900" indent="-342900">
              <a:lnSpc>
                <a:spcPts val="24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scale set can have 0 to 1,000 virtual machines.</a:t>
            </a:r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28E29F68-5C88-24F0-C1A8-368CAE472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000" t="-20000" r="-20000" b="-20000"/>
          <a:stretch/>
        </p:blipFill>
        <p:spPr>
          <a:xfrm>
            <a:off x="420624" y="1828800"/>
            <a:ext cx="3200400" cy="320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21256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C192A"/>
      </a:dk1>
      <a:lt1>
        <a:srgbClr val="FFFFFF"/>
      </a:lt1>
      <a:dk2>
        <a:srgbClr val="555555"/>
      </a:dk2>
      <a:lt2>
        <a:srgbClr val="E7E6E6"/>
      </a:lt2>
      <a:accent1>
        <a:srgbClr val="0C192A"/>
      </a:accent1>
      <a:accent2>
        <a:srgbClr val="F05C22"/>
      </a:accent2>
      <a:accent3>
        <a:srgbClr val="555555"/>
      </a:accent3>
      <a:accent4>
        <a:srgbClr val="F37B2E"/>
      </a:accent4>
      <a:accent5>
        <a:srgbClr val="566C8D"/>
      </a:accent5>
      <a:accent6>
        <a:srgbClr val="F2EBC3"/>
      </a:accent6>
      <a:hlink>
        <a:srgbClr val="00AFB6"/>
      </a:hlink>
      <a:folHlink>
        <a:srgbClr val="F37B2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a004b5-95df-43f0-81dc-2006de0606c8" xsi:nil="true"/>
    <lcf76f155ced4ddcb4097134ff3c332f xmlns="a76f65ea-5360-482a-935d-1e9fd58038f8">
      <Terms xmlns="http://schemas.microsoft.com/office/infopath/2007/PartnerControls"/>
    </lcf76f155ced4ddcb4097134ff3c332f>
    <SharedWithUsers xmlns="f2a004b5-95df-43f0-81dc-2006de0606c8">
      <UserInfo>
        <DisplayName>Gummadi Sarika Reddy</DisplayName>
        <AccountId>126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D67A3FE371D49B0D2ECB1126F09E7" ma:contentTypeVersion="12" ma:contentTypeDescription="Create a new document." ma:contentTypeScope="" ma:versionID="688ef922252ea9ef7b9096c27ac62c68">
  <xsd:schema xmlns:xsd="http://www.w3.org/2001/XMLSchema" xmlns:xs="http://www.w3.org/2001/XMLSchema" xmlns:p="http://schemas.microsoft.com/office/2006/metadata/properties" xmlns:ns2="a76f65ea-5360-482a-935d-1e9fd58038f8" xmlns:ns3="f2a004b5-95df-43f0-81dc-2006de0606c8" targetNamespace="http://schemas.microsoft.com/office/2006/metadata/properties" ma:root="true" ma:fieldsID="2b7cd27ac3f826a3abf461298fe25913" ns2:_="" ns3:_="">
    <xsd:import namespace="a76f65ea-5360-482a-935d-1e9fd58038f8"/>
    <xsd:import namespace="f2a004b5-95df-43f0-81dc-2006de0606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f65ea-5360-482a-935d-1e9fd58038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7de2884-4ea7-45b0-9006-1486889d0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004b5-95df-43f0-81dc-2006de0606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601a5b76-e0f1-43b9-93cd-ab735828fa61}" ma:internalName="TaxCatchAll" ma:showField="CatchAllData" ma:web="f2a004b5-95df-43f0-81dc-2006de0606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CD24C-325C-4B20-BFDF-74B4EE18CD99}">
  <ds:schemaRefs>
    <ds:schemaRef ds:uri="http://schemas.openxmlformats.org/package/2006/metadata/core-properties"/>
    <ds:schemaRef ds:uri="http://schemas.microsoft.com/office/2006/documentManagement/types"/>
    <ds:schemaRef ds:uri="a76f65ea-5360-482a-935d-1e9fd58038f8"/>
    <ds:schemaRef ds:uri="http://purl.org/dc/terms/"/>
    <ds:schemaRef ds:uri="http://schemas.microsoft.com/office/infopath/2007/PartnerControls"/>
    <ds:schemaRef ds:uri="f2a004b5-95df-43f0-81dc-2006de0606c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400D75-6051-45B9-A5E0-FCF432214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57F76-232D-4888-B7D4-60F846A39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6f65ea-5360-482a-935d-1e9fd58038f8"/>
    <ds:schemaRef ds:uri="f2a004b5-95df-43f0-81dc-2006de060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2555</Words>
  <Application>Microsoft Office PowerPoint</Application>
  <PresentationFormat>Widescreen</PresentationFormat>
  <Paragraphs>345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Daytona Condensed Light (Body)</vt:lpstr>
      <vt:lpstr>Google Sans</vt:lpstr>
      <vt:lpstr>Inter</vt:lpstr>
      <vt:lpstr>Open Sans</vt:lpstr>
      <vt:lpstr>Open Sans Regular</vt:lpstr>
      <vt:lpstr>Segoe UI</vt:lpstr>
      <vt:lpstr>var(--h2-font)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Parikh</dc:creator>
  <cp:lastModifiedBy>Datha Sai Chandu</cp:lastModifiedBy>
  <cp:revision>79</cp:revision>
  <dcterms:created xsi:type="dcterms:W3CDTF">2020-05-05T18:11:00Z</dcterms:created>
  <dcterms:modified xsi:type="dcterms:W3CDTF">2024-03-24T02:15:41Z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0x010100E9FD67A3FE371D49B0D2ECB1126F09E7</vt:lpwstr>
  </property>
</Properties>
</file>