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266" r:id="rId5"/>
    <p:sldId id="10736" r:id="rId6"/>
    <p:sldId id="10733" r:id="rId7"/>
    <p:sldId id="10737" r:id="rId8"/>
    <p:sldId id="10739" r:id="rId9"/>
    <p:sldId id="10741" r:id="rId10"/>
    <p:sldId id="10747" r:id="rId11"/>
    <p:sldId id="10744" r:id="rId12"/>
    <p:sldId id="10749" r:id="rId13"/>
    <p:sldId id="10748" r:id="rId14"/>
    <p:sldId id="10742" r:id="rId15"/>
    <p:sldId id="10750" r:id="rId16"/>
    <p:sldId id="10751" r:id="rId17"/>
    <p:sldId id="10752" r:id="rId18"/>
    <p:sldId id="10753" r:id="rId19"/>
    <p:sldId id="10754" r:id="rId20"/>
    <p:sldId id="10755" r:id="rId21"/>
    <p:sldId id="10756" r:id="rId22"/>
    <p:sldId id="10757" r:id="rId23"/>
    <p:sldId id="10758" r:id="rId24"/>
    <p:sldId id="10759" r:id="rId25"/>
    <p:sldId id="10770" r:id="rId26"/>
    <p:sldId id="10771" r:id="rId27"/>
    <p:sldId id="10760" r:id="rId28"/>
    <p:sldId id="10745" r:id="rId29"/>
    <p:sldId id="10761" r:id="rId30"/>
    <p:sldId id="10762" r:id="rId31"/>
    <p:sldId id="10746" r:id="rId32"/>
    <p:sldId id="10764" r:id="rId33"/>
    <p:sldId id="10772" r:id="rId34"/>
    <p:sldId id="10773" r:id="rId35"/>
    <p:sldId id="10774" r:id="rId36"/>
    <p:sldId id="10765" r:id="rId37"/>
    <p:sldId id="10766" r:id="rId38"/>
    <p:sldId id="10768" r:id="rId39"/>
    <p:sldId id="10767" r:id="rId40"/>
    <p:sldId id="10775" r:id="rId41"/>
    <p:sldId id="10731" r:id="rId42"/>
    <p:sldId id="2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256B2-A842-4A44-AFB9-20B3A6F8B1C2}" v="29" dt="2024-02-09T10:14:59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1" autoAdjust="0"/>
  </p:normalViewPr>
  <p:slideViewPr>
    <p:cSldViewPr snapToGrid="0">
      <p:cViewPr varScale="1">
        <p:scale>
          <a:sx n="30" d="100"/>
          <a:sy n="30" d="100"/>
        </p:scale>
        <p:origin x="11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97A3B-497A-4302-BF8B-330CAD482BA3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AB012-F049-4935-8A37-0507BA4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8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1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1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1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5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5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1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3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7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93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4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61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2A7AF-E813-4C15-9BF4-9097D7492EC1}"/>
              </a:ext>
            </a:extLst>
          </p:cNvPr>
          <p:cNvGrpSpPr/>
          <p:nvPr userDrawn="1"/>
        </p:nvGrpSpPr>
        <p:grpSpPr>
          <a:xfrm>
            <a:off x="436378" y="6431026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54922-7BB2-4879-9591-0FC5641284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07507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459D94-C874-4D77-AEED-DD630F44578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8048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52E0-369E-C347-B06B-974D866A971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les@snp.com" TargetMode="External"/><Relationship Id="rId5" Type="http://schemas.openxmlformats.org/officeDocument/2006/relationships/hyperlink" Target="http://www.snp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p.com/company/news-and-events/snp-technologies-inc-has-earned-its-fourth-microsoft-azure-advanced-specialization-azure-virtual-desktop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hyperlink" Target="https://www.snp.com/company/news-and-events/snp-technologies-inc-has-earned-its-sixth-microsoft-azure-advanced-specialization-in-networking-services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np.com/company/news-and-events/snp-technologies-inc-has-earned-its-7th-microsoft-advanced-specialization-analytics-on-azure" TargetMode="External"/><Relationship Id="rId11" Type="http://schemas.openxmlformats.org/officeDocument/2006/relationships/hyperlink" Target="https://www.snp.com/company/news-and-events/snp-technologies-inc-has-earned-windows-server-and-sql-server-migration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0.jpeg"/><Relationship Id="rId10" Type="http://schemas.openxmlformats.org/officeDocument/2006/relationships/hyperlink" Target="https://www.snp.com/company/news-and-events/snp-technologies-inc-has-earned-migrate-enterprise-apps-microsoft-azure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hyperlink" Target="https://www.snp.com/company/news-and-events/snp-technologies-inc-has-earned-kubernetes-microsoft-azure-advanced-specialization" TargetMode="Externa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p.com/industries/financial-services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snp.com/industries/healthcare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np.com/industries-customers" TargetMode="External"/><Relationship Id="rId11" Type="http://schemas.openxmlformats.org/officeDocument/2006/relationships/hyperlink" Target="https://www.snp.com/industries/engineering-architectural-firms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www.snp.com/industries/professional-services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snp.com/industries/manufacturi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jpeg"/><Relationship Id="rId2" Type="http://schemas.openxmlformats.org/officeDocument/2006/relationships/hyperlink" Target="mailto:sachin@snp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hyperlink" Target="mailto:phil@snp.com" TargetMode="Externa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p.com/industries/financial-services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snp.com/industries/healthcare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np.com/industries-customers" TargetMode="External"/><Relationship Id="rId11" Type="http://schemas.openxmlformats.org/officeDocument/2006/relationships/hyperlink" Target="https://www.snp.com/industries/engineering-architectural-firms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www.snp.com/industries/professional-services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snp.com/industries/manufactu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65E968-34F5-4341-8296-8756A30AD7AA}"/>
              </a:ext>
            </a:extLst>
          </p:cNvPr>
          <p:cNvSpPr/>
          <p:nvPr/>
        </p:nvSpPr>
        <p:spPr>
          <a:xfrm>
            <a:off x="-21745" y="-188487"/>
            <a:ext cx="12192000" cy="7045377"/>
          </a:xfrm>
          <a:prstGeom prst="rect">
            <a:avLst/>
          </a:prstGeom>
          <a:solidFill>
            <a:srgbClr val="000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52ECF5-DB65-774B-80D4-E4E498A2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844" y="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149A7-8A75-0D44-B25F-27C631CEAF9D}"/>
              </a:ext>
            </a:extLst>
          </p:cNvPr>
          <p:cNvSpPr txBox="1"/>
          <p:nvPr/>
        </p:nvSpPr>
        <p:spPr>
          <a:xfrm>
            <a:off x="6610156" y="3068056"/>
            <a:ext cx="3947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Migrate. Innovate. Enable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589A08-6101-EB4F-A48F-2BE3EF3D3CFC}"/>
              </a:ext>
            </a:extLst>
          </p:cNvPr>
          <p:cNvSpPr/>
          <p:nvPr/>
        </p:nvSpPr>
        <p:spPr>
          <a:xfrm>
            <a:off x="1638574" y="1872881"/>
            <a:ext cx="3083483" cy="308348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BB78-E3D4-485F-B0E7-867036B0FFF3}"/>
              </a:ext>
            </a:extLst>
          </p:cNvPr>
          <p:cNvSpPr txBox="1"/>
          <p:nvPr/>
        </p:nvSpPr>
        <p:spPr>
          <a:xfrm>
            <a:off x="6754149" y="3514915"/>
            <a:ext cx="394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Unlock the full power of Azure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AA09-BBE0-4ECB-930A-61BC81B4DD94}"/>
              </a:ext>
            </a:extLst>
          </p:cNvPr>
          <p:cNvSpPr txBox="1"/>
          <p:nvPr/>
        </p:nvSpPr>
        <p:spPr>
          <a:xfrm>
            <a:off x="6754149" y="4018971"/>
            <a:ext cx="295112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Company Profile</a:t>
            </a:r>
            <a:endParaRPr lang="en-US" sz="2200" b="1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B5ECD-3B6B-4D71-AB9C-BF2DA601F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49" y="2435875"/>
            <a:ext cx="3335909" cy="430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FE9F4-2569-4ACF-B503-2A63AA627B35}"/>
              </a:ext>
            </a:extLst>
          </p:cNvPr>
          <p:cNvSpPr txBox="1"/>
          <p:nvPr/>
        </p:nvSpPr>
        <p:spPr>
          <a:xfrm>
            <a:off x="5495989" y="6153473"/>
            <a:ext cx="277682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 u="sng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Website: </a:t>
            </a:r>
            <a:r>
              <a:rPr lang="en-US" sz="1200" b="1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www.snp.com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AD622-050D-4BB9-9A8B-7043760BD468}"/>
              </a:ext>
            </a:extLst>
          </p:cNvPr>
          <p:cNvSpPr txBox="1"/>
          <p:nvPr/>
        </p:nvSpPr>
        <p:spPr>
          <a:xfrm>
            <a:off x="9075545" y="6175069"/>
            <a:ext cx="254708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Email: sales@snp.com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216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4F57A3-FCAB-622C-90E4-37675B2DB81E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5DD42F0-E828-D5C9-052B-0DB70517CA25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inventory is a place where you can get to know the resources which are: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number of resources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Unhealthy resources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Healthy resources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Unmonitored resources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inventory, you can </a:t>
            </a: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 whether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a monitoring agent on a particular resource or not.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KQL (Kusto-Query-Language) to filter out</a:t>
            </a:r>
          </a:p>
        </p:txBody>
      </p:sp>
    </p:spTree>
    <p:extLst>
      <p:ext uri="{BB962C8B-B14F-4D97-AF65-F5344CB8AC3E}">
        <p14:creationId xmlns:p14="http://schemas.microsoft.com/office/powerpoint/2010/main" val="164076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2188028" y="712149"/>
            <a:ext cx="7660307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11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759CD8C-ED67-B791-42AE-CF78F47BBE45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in Defender for Cloud are based on the Microsoft cloud security benchmark.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Microsoft Security Benchmark is the Microsoft authorized set of guidelines for security and compliance best practices.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secure score is based on the number of security recommendations you've completed.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the severity, the recommendations are remediated.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resource health is shown and the status of the recommendation is shown whether it is completed or not.</a:t>
            </a:r>
          </a:p>
        </p:txBody>
      </p:sp>
    </p:spTree>
    <p:extLst>
      <p:ext uri="{BB962C8B-B14F-4D97-AF65-F5344CB8AC3E}">
        <p14:creationId xmlns:p14="http://schemas.microsoft.com/office/powerpoint/2010/main" val="291007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2188028" y="712149"/>
            <a:ext cx="7660307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Score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12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759CD8C-ED67-B791-42AE-CF78F47BBE45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5073490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Entire purpose of Secure Score is to provide a number from 0 - 100, and this number tells you how secure you are for your various resources.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Rather than recommendations. The domains where you can remediate a set of recommendations to increase the secure score.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shows the max score and current score of a resource.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89EE-1682-8963-C1C3-3332CB96D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370" y="2215849"/>
            <a:ext cx="5991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2188028" y="712149"/>
            <a:ext cx="7660307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Workbooks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13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4CA63C-7169-A473-23B1-4792C8B38A5D}"/>
              </a:ext>
            </a:extLst>
          </p:cNvPr>
          <p:cNvSpPr txBox="1">
            <a:spLocks/>
          </p:cNvSpPr>
          <p:nvPr/>
        </p:nvSpPr>
        <p:spPr>
          <a:xfrm>
            <a:off x="4040658" y="1762579"/>
            <a:ext cx="7417153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Workbooks are used to create dashboards and visualizations.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Workbooks can be created from the scratch using Kusto Query Language or add Metric option with interactive interface.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 are readily available to choose.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AADA1-5CF2-9D54-79AD-52B995198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32" y="1601189"/>
            <a:ext cx="34956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2188028" y="712149"/>
            <a:ext cx="7660307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Exporting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14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2D6EB7-8050-EAFC-5ECA-6DC3B9635104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Exporting is used to export alerts and recommendations or vulnerability to other 3rd party tools or sentinel and monitoring tools.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Export the data to an EventHub or another log-analytic workspace of different subscription.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regulatory compliance, alerts and recommendations can be filtered out and sent based on severity.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Exporting also provides the feature of streaming the alerts and recommendations at real-time or specific snapshot.</a:t>
            </a:r>
          </a:p>
        </p:txBody>
      </p:sp>
    </p:spTree>
    <p:extLst>
      <p:ext uri="{BB962C8B-B14F-4D97-AF65-F5344CB8AC3E}">
        <p14:creationId xmlns:p14="http://schemas.microsoft.com/office/powerpoint/2010/main" val="157208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2188028" y="712149"/>
            <a:ext cx="7660307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Remediation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15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2D6EB7-8050-EAFC-5ECA-6DC3B9635104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Remediation for a recommendation can be done in two ways.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remediation.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 fix a recommendation (shows for few).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Quick fix option can introduce to a state so-called as “drift”.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don’t know the workload, it can heavily impact it by applying a fix Automatically.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will be a period called Freshness period which will tale 30 minutes to remove the recommendation after you click on quick fix</a:t>
            </a:r>
          </a:p>
        </p:txBody>
      </p:sp>
    </p:spTree>
    <p:extLst>
      <p:ext uri="{BB962C8B-B14F-4D97-AF65-F5344CB8AC3E}">
        <p14:creationId xmlns:p14="http://schemas.microsoft.com/office/powerpoint/2010/main" val="392264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734186" y="712149"/>
            <a:ext cx="10723626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Cloud Security Benchmark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16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2D6EB7-8050-EAFC-5ECA-6DC3B9635104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5F1E95-5FEB-76FE-E8D2-AD5C773F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6" y="2382837"/>
            <a:ext cx="10694106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6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17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2D6EB7-8050-EAFC-5ECA-6DC3B9635104}"/>
              </a:ext>
            </a:extLst>
          </p:cNvPr>
          <p:cNvSpPr txBox="1">
            <a:spLocks/>
          </p:cNvSpPr>
          <p:nvPr/>
        </p:nvSpPr>
        <p:spPr>
          <a:xfrm>
            <a:off x="734186" y="970353"/>
            <a:ext cx="10723626" cy="4918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Azure Security benchmark is renamed to Microsoft Cloud Security benchmark.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Benchmark provides best practices and recommendations for your resources.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 of them are invented by Microsoft but. It also had a look at the most prominent industry benchmarks, like 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CIS benchmarks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NIST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PCI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 well-Architected framework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4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18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2D6EB7-8050-EAFC-5ECA-6DC3B9635104}"/>
              </a:ext>
            </a:extLst>
          </p:cNvPr>
          <p:cNvSpPr txBox="1">
            <a:spLocks/>
          </p:cNvSpPr>
          <p:nvPr/>
        </p:nvSpPr>
        <p:spPr>
          <a:xfrm>
            <a:off x="734186" y="970353"/>
            <a:ext cx="10723626" cy="4918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domains have all the controls and these controls have sub-controls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E0E18-4C84-67A4-F229-4E04B1B9F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1809403"/>
            <a:ext cx="9601200" cy="40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9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936A78-E01A-4439-7F92-C67BEED78658}"/>
              </a:ext>
            </a:extLst>
          </p:cNvPr>
          <p:cNvSpPr txBox="1">
            <a:spLocks/>
          </p:cNvSpPr>
          <p:nvPr/>
        </p:nvSpPr>
        <p:spPr>
          <a:xfrm>
            <a:off x="838200" y="3108960"/>
            <a:ext cx="1051560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CSPM Features</a:t>
            </a:r>
          </a:p>
        </p:txBody>
      </p:sp>
    </p:spTree>
    <p:extLst>
      <p:ext uri="{BB962C8B-B14F-4D97-AF65-F5344CB8AC3E}">
        <p14:creationId xmlns:p14="http://schemas.microsoft.com/office/powerpoint/2010/main" val="425659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CE6A63-C969-B149-B2E1-D593CD79F44E}"/>
              </a:ext>
            </a:extLst>
          </p:cNvPr>
          <p:cNvSpPr txBox="1"/>
          <p:nvPr/>
        </p:nvSpPr>
        <p:spPr>
          <a:xfrm>
            <a:off x="736629" y="-21684"/>
            <a:ext cx="4783237" cy="49967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C192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SNP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556C5-8761-A149-90FE-268AFDCF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90" t="97" r="43443" b="52079"/>
          <a:stretch/>
        </p:blipFill>
        <p:spPr>
          <a:xfrm>
            <a:off x="0" y="-10401"/>
            <a:ext cx="717401" cy="42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DCC001-3EEC-EB48-8931-FE36354B316E}"/>
              </a:ext>
            </a:extLst>
          </p:cNvPr>
          <p:cNvSpPr txBox="1"/>
          <p:nvPr/>
        </p:nvSpPr>
        <p:spPr>
          <a:xfrm>
            <a:off x="127591" y="387065"/>
            <a:ext cx="537584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57200">
              <a:defRPr/>
            </a:pPr>
            <a:r>
              <a:rPr lang="en-IN" sz="1200" dirty="0">
                <a:solidFill>
                  <a:srgbClr val="555555"/>
                </a:solidFill>
                <a:ea typeface="+mn-lt"/>
                <a:cs typeface="+mn-lt"/>
              </a:rPr>
              <a:t>SNP transforms businesses with innovative, cloud-based solutions that harness the power of Microsoft Azure. We are 100% Azure focused, 100% SMC focused and 100% certified for different Microsoft funding programs like ECIF, Azure Innovate and AMM.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7B459-6DC0-0D4A-B552-6775D3D990CB}"/>
              </a:ext>
            </a:extLst>
          </p:cNvPr>
          <p:cNvSpPr txBox="1"/>
          <p:nvPr/>
        </p:nvSpPr>
        <p:spPr>
          <a:xfrm>
            <a:off x="5504844" y="361034"/>
            <a:ext cx="1813033" cy="31836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7" name="Picture 6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E03C59-C8CE-E14D-B435-F57D04C2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65" y="6537643"/>
            <a:ext cx="1630470" cy="28533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CA15162-E02A-B24D-9985-9EFB1938E780}"/>
              </a:ext>
            </a:extLst>
          </p:cNvPr>
          <p:cNvSpPr txBox="1"/>
          <p:nvPr/>
        </p:nvSpPr>
        <p:spPr>
          <a:xfrm>
            <a:off x="5485616" y="1139564"/>
            <a:ext cx="3176791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&amp; INFRASTRUCTURE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8594D93-86D6-7E42-8227-AE895E230ED0}"/>
              </a:ext>
            </a:extLst>
          </p:cNvPr>
          <p:cNvCxnSpPr>
            <a:cxnSpLocks/>
          </p:cNvCxnSpPr>
          <p:nvPr/>
        </p:nvCxnSpPr>
        <p:spPr>
          <a:xfrm>
            <a:off x="5560217" y="1147200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35BDFC7-BABA-4240-8E5B-82D9E437C87F}"/>
              </a:ext>
            </a:extLst>
          </p:cNvPr>
          <p:cNvSpPr txBox="1"/>
          <p:nvPr/>
        </p:nvSpPr>
        <p:spPr>
          <a:xfrm>
            <a:off x="5485616" y="154285"/>
            <a:ext cx="6034241" cy="2643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1B9D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Driving Innovation &amp; Business Excellence with Microsoft Azure in: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1B9D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2C3006-D103-194C-A960-B139AD68A951}"/>
              </a:ext>
            </a:extLst>
          </p:cNvPr>
          <p:cNvCxnSpPr>
            <a:cxnSpLocks/>
          </p:cNvCxnSpPr>
          <p:nvPr/>
        </p:nvCxnSpPr>
        <p:spPr>
          <a:xfrm>
            <a:off x="5575414" y="400948"/>
            <a:ext cx="59487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A25280-6F7E-4E71-A54C-35006AF4FC46}"/>
              </a:ext>
            </a:extLst>
          </p:cNvPr>
          <p:cNvSpPr txBox="1"/>
          <p:nvPr/>
        </p:nvSpPr>
        <p:spPr>
          <a:xfrm>
            <a:off x="5539159" y="4889324"/>
            <a:ext cx="2963577" cy="30264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MANAGED SERVICES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90953A-D340-4340-93A1-4885C383DCF0}"/>
              </a:ext>
            </a:extLst>
          </p:cNvPr>
          <p:cNvSpPr txBox="1"/>
          <p:nvPr/>
        </p:nvSpPr>
        <p:spPr>
          <a:xfrm>
            <a:off x="5519866" y="1416935"/>
            <a:ext cx="2933214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and Modernize Your Infrastructure and Workloads </a:t>
            </a:r>
            <a:r>
              <a:rPr lang="en-US" sz="900" b="0" i="0" u="none" strike="noStrike" kern="120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900" b="0" kern="1200" spc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WS/SQL on Azure; Linux/OSS DB on Azure; AVS; AVD</a:t>
            </a:r>
            <a:endParaRPr lang="en-IN" sz="900" b="0" i="0" u="none" strike="noStrike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95A888-0A85-4E8E-BE6D-61FE01FC473D}"/>
              </a:ext>
            </a:extLst>
          </p:cNvPr>
          <p:cNvSpPr txBox="1"/>
          <p:nvPr/>
        </p:nvSpPr>
        <p:spPr>
          <a:xfrm>
            <a:off x="3045719" y="1228886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MICROSOFT ADVANCED </a:t>
            </a:r>
            <a:endParaRPr lang="en-US" sz="1050" b="1">
              <a:solidFill>
                <a:schemeClr val="accent2"/>
              </a:solidFill>
              <a:latin typeface="Open Sans"/>
              <a:ea typeface="Open Sans"/>
              <a:cs typeface="Calibri"/>
            </a:endParaRPr>
          </a:p>
          <a:p>
            <a:pPr defTabSz="457200">
              <a:defRPr/>
            </a:pPr>
            <a:r>
              <a:rPr lang="en-US" sz="105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SPECIALIZATIONS</a:t>
            </a:r>
            <a:endParaRPr lang="en-US" sz="1050" b="1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B36FB7-9EA8-412F-8739-F07A6B75CAC0}"/>
              </a:ext>
            </a:extLst>
          </p:cNvPr>
          <p:cNvSpPr txBox="1"/>
          <p:nvPr/>
        </p:nvSpPr>
        <p:spPr>
          <a:xfrm>
            <a:off x="5508244" y="646206"/>
            <a:ext cx="2669105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b="0" i="0" u="none" strike="noStrike" noProof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 Against Threats with SIEM Plus XDR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Multi Cloud Environments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6586" marR="0" indent="-171450" algn="l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Identities and Access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FE8-C6B5-4EE4-A55D-A506F396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4D34B0-B255-4FCA-99FF-76B5C832990C}"/>
              </a:ext>
            </a:extLst>
          </p:cNvPr>
          <p:cNvCxnSpPr>
            <a:cxnSpLocks/>
          </p:cNvCxnSpPr>
          <p:nvPr/>
        </p:nvCxnSpPr>
        <p:spPr>
          <a:xfrm>
            <a:off x="5594157" y="2677681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35C132-4F4B-497C-A89C-B0308264D3EB}"/>
              </a:ext>
            </a:extLst>
          </p:cNvPr>
          <p:cNvSpPr txBox="1"/>
          <p:nvPr/>
        </p:nvSpPr>
        <p:spPr>
          <a:xfrm>
            <a:off x="5584115" y="2674595"/>
            <a:ext cx="5132771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DATA, ANALYTICS &amp; AI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512203-DEBC-4CE5-882E-8B2F282E8CE2}"/>
              </a:ext>
            </a:extLst>
          </p:cNvPr>
          <p:cNvCxnSpPr>
            <a:cxnSpLocks/>
          </p:cNvCxnSpPr>
          <p:nvPr/>
        </p:nvCxnSpPr>
        <p:spPr>
          <a:xfrm>
            <a:off x="5598739" y="4896754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78D05CE-D8DD-4AD5-B7D9-552B21DA6F9E}"/>
              </a:ext>
            </a:extLst>
          </p:cNvPr>
          <p:cNvSpPr txBox="1"/>
          <p:nvPr/>
        </p:nvSpPr>
        <p:spPr>
          <a:xfrm>
            <a:off x="5539159" y="5163393"/>
            <a:ext cx="286796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Desk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Azure Infrastructure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Security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Managed App Services and Kubernetes.</a:t>
            </a:r>
            <a:endParaRPr lang="en-US" sz="900" b="0" u="none" strike="noStrike" kern="1200">
              <a:solidFill>
                <a:schemeClr val="tx1"/>
              </a:solidFill>
              <a:effectLst/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39AA76-7DCB-4CC6-82D9-35BA903CB306}"/>
              </a:ext>
            </a:extLst>
          </p:cNvPr>
          <p:cNvSpPr txBox="1"/>
          <p:nvPr/>
        </p:nvSpPr>
        <p:spPr>
          <a:xfrm>
            <a:off x="8751880" y="5199160"/>
            <a:ext cx="312636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 Services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DR &amp; Backup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Data O</a:t>
            </a: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DevOps Services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3485C-14EF-E0A2-CAB6-F778D03D92F9}"/>
              </a:ext>
            </a:extLst>
          </p:cNvPr>
          <p:cNvSpPr txBox="1"/>
          <p:nvPr/>
        </p:nvSpPr>
        <p:spPr>
          <a:xfrm>
            <a:off x="8760795" y="578344"/>
            <a:ext cx="22611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 and Govern Sensitive Data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Compliance and Privacy Risks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spc="-3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DevSec Ops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None/>
            </a:pPr>
            <a:endParaRPr lang="en-US" sz="1000" b="0">
              <a:latin typeface="+mn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214556-048D-E0E7-8E14-A241E6FBF2F6}"/>
              </a:ext>
            </a:extLst>
          </p:cNvPr>
          <p:cNvSpPr txBox="1"/>
          <p:nvPr/>
        </p:nvSpPr>
        <p:spPr>
          <a:xfrm>
            <a:off x="8758999" y="1386396"/>
            <a:ext cx="32425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 Your Data and Ensure Business Resiliency with BCDR-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Backup, Azure Site Recovery, BCDR Solutions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6E9878-719A-EE83-2410-EC0B76B5A7A9}"/>
              </a:ext>
            </a:extLst>
          </p:cNvPr>
          <p:cNvSpPr txBox="1"/>
          <p:nvPr/>
        </p:nvSpPr>
        <p:spPr>
          <a:xfrm>
            <a:off x="5540223" y="2916418"/>
            <a:ext cx="315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and Modernize Your Data Estate- </a:t>
            </a:r>
            <a:r>
              <a:rPr kumimoji="0" lang="en-US" sz="90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SQL MI, Azure SQL IaaS, Azure Arc Data, Azure Cosmos DB, Azure PostgreSQL​, Azure MySQL                                   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938B6-81D1-20CC-2E4A-0E43B3ECD3DC}"/>
              </a:ext>
            </a:extLst>
          </p:cNvPr>
          <p:cNvSpPr txBox="1"/>
          <p:nvPr/>
        </p:nvSpPr>
        <p:spPr>
          <a:xfrm>
            <a:off x="8720651" y="2766669"/>
            <a:ext cx="32931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with AI and Cloud Scale Databases in Every App-</a:t>
            </a:r>
            <a:r>
              <a:rPr lang="en-US" sz="900" b="0" i="0" u="none" strike="noStrike" kern="120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Cognitive Services, Azure Applied AI Services, Azure Cosmos DB, Azure MySQL &amp; PostgreSQL, Azure SQL DB, Azure ML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718645-8551-708B-0A6C-97D746EE4661}"/>
              </a:ext>
            </a:extLst>
          </p:cNvPr>
          <p:cNvCxnSpPr>
            <a:cxnSpLocks/>
          </p:cNvCxnSpPr>
          <p:nvPr/>
        </p:nvCxnSpPr>
        <p:spPr>
          <a:xfrm>
            <a:off x="5608342" y="3813327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6E2C13C-3B8C-764B-72D6-DE3A9D862DBE}"/>
              </a:ext>
            </a:extLst>
          </p:cNvPr>
          <p:cNvSpPr txBox="1"/>
          <p:nvPr/>
        </p:nvSpPr>
        <p:spPr>
          <a:xfrm>
            <a:off x="5560217" y="3774104"/>
            <a:ext cx="3627295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&amp; APPLICATION INNOVATION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C0F20C-0F9D-EF57-BBA7-618C172985C7}"/>
              </a:ext>
            </a:extLst>
          </p:cNvPr>
          <p:cNvSpPr txBox="1"/>
          <p:nvPr/>
        </p:nvSpPr>
        <p:spPr>
          <a:xfrm>
            <a:off x="5532722" y="4087941"/>
            <a:ext cx="309748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Modernize Enterprise Applications- </a:t>
            </a: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App Service , Azure Spring Cloud, API Management, Logic Apps, Power Apps, AKS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563DD0-5F74-2DDE-AF4A-EF15A5F0697E}"/>
              </a:ext>
            </a:extLst>
          </p:cNvPr>
          <p:cNvSpPr txBox="1"/>
          <p:nvPr/>
        </p:nvSpPr>
        <p:spPr>
          <a:xfrm>
            <a:off x="5532722" y="4530873"/>
            <a:ext cx="3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Accelerate Innovation with Low Code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GitHub, Visual Studio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EB79D9-2CE2-190A-1440-B24AF7543AB9}"/>
              </a:ext>
            </a:extLst>
          </p:cNvPr>
          <p:cNvSpPr txBox="1"/>
          <p:nvPr/>
        </p:nvSpPr>
        <p:spPr>
          <a:xfrm>
            <a:off x="5549136" y="5879128"/>
            <a:ext cx="2963577" cy="30264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CSP SERVICES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EED634-9146-CFE2-D757-A9AE17B8CCBD}"/>
              </a:ext>
            </a:extLst>
          </p:cNvPr>
          <p:cNvSpPr txBox="1"/>
          <p:nvPr/>
        </p:nvSpPr>
        <p:spPr>
          <a:xfrm>
            <a:off x="5584115" y="6121142"/>
            <a:ext cx="2685174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 Support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Billing Support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08BE5C-08BC-D851-CCFA-8034348623CF}"/>
              </a:ext>
            </a:extLst>
          </p:cNvPr>
          <p:cNvSpPr txBox="1"/>
          <p:nvPr/>
        </p:nvSpPr>
        <p:spPr>
          <a:xfrm>
            <a:off x="8740801" y="6080575"/>
            <a:ext cx="4660884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Service Health Support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FinOps as </a:t>
            </a: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</a:t>
            </a: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dd on Support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79F569C-F1DF-E8F0-2A8F-6E48F86A2A6D}"/>
              </a:ext>
            </a:extLst>
          </p:cNvPr>
          <p:cNvCxnSpPr>
            <a:cxnSpLocks/>
          </p:cNvCxnSpPr>
          <p:nvPr/>
        </p:nvCxnSpPr>
        <p:spPr>
          <a:xfrm>
            <a:off x="5606386" y="5886691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E936C-D134-46DA-0946-392EFA3CAB94}"/>
              </a:ext>
            </a:extLst>
          </p:cNvPr>
          <p:cNvSpPr txBox="1"/>
          <p:nvPr/>
        </p:nvSpPr>
        <p:spPr>
          <a:xfrm>
            <a:off x="5503431" y="1875371"/>
            <a:ext cx="3156067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Modernize Your Workloads with Azure at any Scale with HPC plus AI- </a:t>
            </a:r>
            <a:r>
              <a:rPr lang="en-US" sz="900" b="0" kern="1200" spc="0" noProof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specialized VMs, Azure Cycle/Batch, Storage Services, Networking Services</a:t>
            </a:r>
            <a:r>
              <a:rPr lang="en-US" sz="900" b="0" kern="1200" spc="0" noProof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B56D5C3-C445-BAB0-2DDE-9B4883CB7CD8}"/>
              </a:ext>
            </a:extLst>
          </p:cNvPr>
          <p:cNvSpPr txBox="1"/>
          <p:nvPr/>
        </p:nvSpPr>
        <p:spPr>
          <a:xfrm>
            <a:off x="8751880" y="1834129"/>
            <a:ext cx="3287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Across Hybrid and Edge with Azure Arc-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Arc, </a:t>
            </a:r>
            <a:r>
              <a:rPr lang="en-US" sz="900" b="0" kern="1200" spc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Arc-enabled data and ML, AKS, Microsoft Defender, Azure Monitor ,Azure Stack HCI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6C1955-2C0A-ED66-9C3E-BF32F67D02AB}"/>
              </a:ext>
            </a:extLst>
          </p:cNvPr>
          <p:cNvSpPr txBox="1"/>
          <p:nvPr/>
        </p:nvSpPr>
        <p:spPr>
          <a:xfrm>
            <a:off x="5539159" y="3436013"/>
            <a:ext cx="315606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Business Decisions with Cloud Scale Analytics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en-US" sz="90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Synapse, Azure ML, Azure Databricks &amp; PBI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CF8C3E3-A87F-2458-2548-5071703359C9}"/>
              </a:ext>
            </a:extLst>
          </p:cNvPr>
          <p:cNvSpPr txBox="1"/>
          <p:nvPr/>
        </p:nvSpPr>
        <p:spPr>
          <a:xfrm>
            <a:off x="8773695" y="4086503"/>
            <a:ext cx="309748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and Scale with Cloud Native Apps 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AKS, </a:t>
            </a: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Functions, Azure Container Apps, </a:t>
            </a:r>
            <a:r>
              <a:rPr lang="en-US" sz="900" b="0" i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DB for PostgreSQL, Azure Cosmos DB, Azure Arc </a:t>
            </a:r>
            <a:endParaRPr lang="en-US" sz="900" b="0" u="none" strike="noStrike" kern="120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3B5C6C4-4A56-352F-EB39-8902F191EE50}"/>
              </a:ext>
            </a:extLst>
          </p:cNvPr>
          <p:cNvSpPr txBox="1"/>
          <p:nvPr/>
        </p:nvSpPr>
        <p:spPr>
          <a:xfrm>
            <a:off x="8778898" y="4519228"/>
            <a:ext cx="3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Developer Productivity and Accelerate Delivery-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Apps, Power Automate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CA9BF-B4DF-ACC6-3DB1-B67C27C405F6}"/>
              </a:ext>
            </a:extLst>
          </p:cNvPr>
          <p:cNvSpPr txBox="1"/>
          <p:nvPr/>
        </p:nvSpPr>
        <p:spPr>
          <a:xfrm>
            <a:off x="3036808" y="1624609"/>
            <a:ext cx="2388626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 ON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NETWORKING SERVICES</a:t>
            </a:r>
            <a:endParaRPr lang="en-IN" sz="950" cap="all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VIRTUAL DESKTOPS</a:t>
            </a:r>
            <a:endParaRPr lang="en-IN" sz="950" cap="all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 ON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cap="all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Migrate enterprise apps to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 &amp; DATABASE MIGRATION TO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455A6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SECURITY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cap="all">
                <a:solidFill>
                  <a:srgbClr val="455A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PROTECTION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455A6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MIGRATION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8DE5DDF-80F3-056B-99A4-F7D149B676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1" y="5165560"/>
            <a:ext cx="1292388" cy="1292388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395DF7E-FB69-E73B-E284-9379BD93B2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1" y="2462762"/>
            <a:ext cx="1292388" cy="129238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02A637F-3DA2-13A6-CC6E-04BDC132DA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1" y="3820096"/>
            <a:ext cx="1292388" cy="129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135A89-4C2A-3651-256D-7A4A01CE084C}"/>
              </a:ext>
            </a:extLst>
          </p:cNvPr>
          <p:cNvSpPr txBox="1"/>
          <p:nvPr/>
        </p:nvSpPr>
        <p:spPr>
          <a:xfrm>
            <a:off x="1428427" y="2019321"/>
            <a:ext cx="1326283" cy="38501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10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ISO Certifications:</a:t>
            </a:r>
            <a:endParaRPr lang="en-US" sz="1100" b="1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5CB5E-E222-48E8-8BEE-8A161152736F}"/>
              </a:ext>
            </a:extLst>
          </p:cNvPr>
          <p:cNvSpPr txBox="1"/>
          <p:nvPr/>
        </p:nvSpPr>
        <p:spPr>
          <a:xfrm>
            <a:off x="3105679" y="3362815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MICROSOFT PARTNER AWARDS</a:t>
            </a:r>
            <a:endParaRPr lang="en-US" sz="1050" b="1">
              <a:solidFill>
                <a:schemeClr val="accent2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BF8F97-F4DC-B25A-8BC9-C6395AD4B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3" y="1062192"/>
            <a:ext cx="1456870" cy="971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74A4E-469B-B764-BA67-62EFA4ED4934}"/>
              </a:ext>
            </a:extLst>
          </p:cNvPr>
          <p:cNvSpPr txBox="1"/>
          <p:nvPr/>
        </p:nvSpPr>
        <p:spPr>
          <a:xfrm>
            <a:off x="3219376" y="3945196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2023 PARTNER OF THE YEAR</a:t>
            </a:r>
          </a:p>
          <a:p>
            <a:pPr defTabSz="457200">
              <a:defRPr/>
            </a:pPr>
            <a:r>
              <a:rPr lang="en-US" sz="105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FINALIST</a:t>
            </a:r>
          </a:p>
          <a:p>
            <a:pPr defTabSz="457200">
              <a:defRPr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Security</a:t>
            </a:r>
            <a:endParaRPr lang="en-US" sz="10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4CE9F-18A8-5B4D-86C7-6854E060D066}"/>
              </a:ext>
            </a:extLst>
          </p:cNvPr>
          <p:cNvSpPr txBox="1"/>
          <p:nvPr/>
        </p:nvSpPr>
        <p:spPr>
          <a:xfrm>
            <a:off x="3219376" y="4389412"/>
            <a:ext cx="2255361" cy="695146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2021 MSUS PARTNER OF THE YEAR WINNER</a:t>
            </a:r>
          </a:p>
          <a:p>
            <a:pPr defTabSz="457200">
              <a:defRPr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Business Excellence in Solution Assessments</a:t>
            </a:r>
            <a:endParaRPr lang="en-US" sz="1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1D5BB-6CBB-A6B6-8199-623C445A20D5}"/>
              </a:ext>
            </a:extLst>
          </p:cNvPr>
          <p:cNvSpPr txBox="1"/>
          <p:nvPr/>
        </p:nvSpPr>
        <p:spPr>
          <a:xfrm>
            <a:off x="3207156" y="5047092"/>
            <a:ext cx="2255361" cy="596977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2019 MSUS PARTNER OF THE YEAR WINNER</a:t>
            </a:r>
          </a:p>
          <a:p>
            <a:pPr defTabSz="457200">
              <a:defRPr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Intelligent Cloud &amp; OSS on Azure</a:t>
            </a:r>
            <a:endParaRPr lang="en-US" sz="1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A777A-CDCF-57BB-0854-7BB891885DE7}"/>
              </a:ext>
            </a:extLst>
          </p:cNvPr>
          <p:cNvSpPr txBox="1"/>
          <p:nvPr/>
        </p:nvSpPr>
        <p:spPr>
          <a:xfrm>
            <a:off x="3219376" y="5774952"/>
            <a:ext cx="2255361" cy="596977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2019  PARTNER OF THE YEAR FINALIST</a:t>
            </a:r>
          </a:p>
          <a:p>
            <a:pPr defTabSz="457200">
              <a:defRPr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Open-Source Applications &amp; Infrastructure  on Azure</a:t>
            </a:r>
            <a:endParaRPr lang="en-US" sz="10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C8D2A1-36FD-B1D0-DA85-0CE8A6721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3922734"/>
            <a:ext cx="269546" cy="2613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9B1452-0597-1966-99C3-8AFD323838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4551510"/>
            <a:ext cx="269546" cy="2613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F9D82A-542F-0634-8C6D-CBC0FAFAC5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5196869"/>
            <a:ext cx="269546" cy="2613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04FDFF-7443-BA32-BBEC-F88E9F597B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5750695"/>
            <a:ext cx="269546" cy="261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F9F73-8EE7-5968-C342-F629AA0A60B1}"/>
              </a:ext>
            </a:extLst>
          </p:cNvPr>
          <p:cNvSpPr txBox="1"/>
          <p:nvPr/>
        </p:nvSpPr>
        <p:spPr>
          <a:xfrm>
            <a:off x="8751880" y="3349486"/>
            <a:ext cx="329312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Unified Data Governance-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Microsoft Purview get unified </a:t>
            </a:r>
            <a:r>
              <a:rPr lang="en-US" sz="90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governance across on-premises, multi-cloud, and SaaS environments</a:t>
            </a:r>
            <a:endParaRPr kumimoji="0" lang="en-US" sz="900" u="none" strike="noStrike" kern="1200" cap="none" spc="0" normalizeH="0" baseline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0678A-B14D-5F9B-00B0-44F48A92A78B}"/>
              </a:ext>
            </a:extLst>
          </p:cNvPr>
          <p:cNvSpPr txBox="1"/>
          <p:nvPr/>
        </p:nvSpPr>
        <p:spPr>
          <a:xfrm>
            <a:off x="5503431" y="2335171"/>
            <a:ext cx="328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 on Azure: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 Maturity Model, CI/CD, I</a:t>
            </a:r>
            <a:r>
              <a:rPr lang="en-US" sz="90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aaC, DevSecOps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91F6BC-5AC8-0AD6-83A0-B848CF107E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752" y="2498296"/>
            <a:ext cx="1294116" cy="12941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DA7381-5CFD-8B94-C4C0-C58538EC69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752" y="1188313"/>
            <a:ext cx="1284432" cy="128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DDF8FB-4CBF-DEAD-4AE0-82F9006123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4752" y="3830227"/>
            <a:ext cx="1300546" cy="13005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A3C4BA-8EAC-82AB-F9C3-FF363A596EF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4752" y="5150081"/>
            <a:ext cx="1300836" cy="13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193C5-9B6D-450E-6E96-02FF8516F5A0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Governance rules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0B1EB89-CF80-D4A3-2799-05C76D6359EA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define rules that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an owner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due date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Remediating a recommendation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an SLA as you are adding a due date for a recommendation to be remediated.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CAAA6-E279-2CF2-D05B-C5F2EBC47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9" y="3723160"/>
            <a:ext cx="11226800" cy="18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193C5-9B6D-450E-6E96-02FF8516F5A0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Regulatory Compliance Standards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0B1EB89-CF80-D4A3-2799-05C76D6359EA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Cloud assesses your resources against popular frameworks and regulatory standards: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NIST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Azure Foundations Benchmark</a:t>
            </a:r>
          </a:p>
          <a:p>
            <a:pPr lvl="1"/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Hippa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accesses your compliance and security posture based on the controls of certain frameworks.</a:t>
            </a:r>
          </a:p>
        </p:txBody>
      </p:sp>
    </p:spTree>
    <p:extLst>
      <p:ext uri="{BB962C8B-B14F-4D97-AF65-F5344CB8AC3E}">
        <p14:creationId xmlns:p14="http://schemas.microsoft.com/office/powerpoint/2010/main" val="322122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193C5-9B6D-450E-6E96-02FF8516F5A0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Security graph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0B1EB89-CF80-D4A3-2799-05C76D6359EA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Graph-based context engine that exists within Defender for Cloud.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cloud security graph collects data from your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multicloud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environment and other data sources.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the cloud assets inventory, connections and lateral movement possibilities between resources, exposure to internet, permissions, network connections, vulnerabilities and more.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collected is then used to build a graph representing your multi-cloud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4546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pic>
        <p:nvPicPr>
          <p:cNvPr id="1026" name="Picture 2" descr="Screenshot of a conceptualized graph that shows the complexity of security graphing.">
            <a:extLst>
              <a:ext uri="{FF2B5EF4-FFF2-40B4-BE49-F238E27FC236}">
                <a16:creationId xmlns:a16="http://schemas.microsoft.com/office/drawing/2014/main" id="{ADBF9600-B529-5F43-63F9-466DC9CED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" y="915956"/>
            <a:ext cx="4932632" cy="364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0C7B35C-CAE6-4B5B-1C8B-44ACB2C48C40}"/>
              </a:ext>
            </a:extLst>
          </p:cNvPr>
          <p:cNvSpPr/>
          <p:nvPr/>
        </p:nvSpPr>
        <p:spPr>
          <a:xfrm>
            <a:off x="5066568" y="2468611"/>
            <a:ext cx="1165219" cy="5436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63191-8D1D-F1D1-AE2E-7A589E5E1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598" y="2316468"/>
            <a:ext cx="5582548" cy="847982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B7239F6-FE52-E1F7-A753-29519AD7F962}"/>
              </a:ext>
            </a:extLst>
          </p:cNvPr>
          <p:cNvSpPr txBox="1">
            <a:spLocks/>
          </p:cNvSpPr>
          <p:nvPr/>
        </p:nvSpPr>
        <p:spPr>
          <a:xfrm>
            <a:off x="734186" y="5222286"/>
            <a:ext cx="10723626" cy="1147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Cloud then uses the generated graph to perform an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 path analysis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find the issues with the highest risk that exist within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9238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193C5-9B6D-450E-6E96-02FF8516F5A0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 Path Analysis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200CF66-DDCF-18E9-F716-7E7CCC0AA3EA}"/>
              </a:ext>
            </a:extLst>
          </p:cNvPr>
          <p:cNvSpPr txBox="1">
            <a:spLocks/>
          </p:cNvSpPr>
          <p:nvPr/>
        </p:nvSpPr>
        <p:spPr>
          <a:xfrm>
            <a:off x="734186" y="1698171"/>
            <a:ext cx="5851671" cy="4190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61C59B-D519-4081-C591-21DC07056102}"/>
              </a:ext>
            </a:extLst>
          </p:cNvPr>
          <p:cNvSpPr txBox="1">
            <a:spLocks/>
          </p:cNvSpPr>
          <p:nvPr/>
        </p:nvSpPr>
        <p:spPr>
          <a:xfrm>
            <a:off x="734188" y="1542705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 path analysis is a graph-based algorithm that scans the cloud security Graph.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scans expose exploitable paths that attackers might use to breach your environment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Suggests recommendations as to how best remediate issues that will break the attack path and prevent successful breach.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you to remediate the highest risk ones first.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Like: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VM containing critical vulnerabilities is exposed to the internet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VM containing critical vulnerabilities is exposed to the internet with read Permissions to a key vault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Blob storage with sensitive data is publicly accessible</a:t>
            </a:r>
          </a:p>
        </p:txBody>
      </p:sp>
    </p:spTree>
    <p:extLst>
      <p:ext uri="{BB962C8B-B14F-4D97-AF65-F5344CB8AC3E}">
        <p14:creationId xmlns:p14="http://schemas.microsoft.com/office/powerpoint/2010/main" val="1467502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193C5-9B6D-450E-6E96-02FF8516F5A0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Security explorer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200CF66-DDCF-18E9-F716-7E7CCC0AA3EA}"/>
              </a:ext>
            </a:extLst>
          </p:cNvPr>
          <p:cNvSpPr txBox="1">
            <a:spLocks/>
          </p:cNvSpPr>
          <p:nvPr/>
        </p:nvSpPr>
        <p:spPr>
          <a:xfrm>
            <a:off x="734186" y="1698171"/>
            <a:ext cx="5851671" cy="4190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61C59B-D519-4081-C591-21DC07056102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723626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running graph-based queries on the cloud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graph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the cloud security explorer, you can proactively identify security risks in your multi-cloud environments.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security explorer allows you to query resources and logs Without the need for writing KQL queries</a:t>
            </a:r>
          </a:p>
        </p:txBody>
      </p:sp>
      <p:pic>
        <p:nvPicPr>
          <p:cNvPr id="2050" name="Picture 2" descr="Screenshot that shows a full query and where to select on the screen to perform the search.">
            <a:extLst>
              <a:ext uri="{FF2B5EF4-FFF2-40B4-BE49-F238E27FC236}">
                <a16:creationId xmlns:a16="http://schemas.microsoft.com/office/drawing/2014/main" id="{E30900DC-CCA8-ED8F-E40E-794467E5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05" y="3611033"/>
            <a:ext cx="6096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creenshot of a conceptualized graph that shows the complexity of security graphing.">
            <a:extLst>
              <a:ext uri="{FF2B5EF4-FFF2-40B4-BE49-F238E27FC236}">
                <a16:creationId xmlns:a16="http://schemas.microsoft.com/office/drawing/2014/main" id="{BCB164D3-708F-FA2F-042A-A0753E62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83" y="3668726"/>
            <a:ext cx="3612960" cy="26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A402A26-97AE-3DC9-5540-59670BF3B179}"/>
              </a:ext>
            </a:extLst>
          </p:cNvPr>
          <p:cNvSpPr/>
          <p:nvPr/>
        </p:nvSpPr>
        <p:spPr>
          <a:xfrm>
            <a:off x="4559643" y="4851527"/>
            <a:ext cx="767723" cy="308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85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193C5-9B6D-450E-6E96-02FF8516F5A0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Agentless Scanning in VM 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200CF66-DDCF-18E9-F716-7E7CCC0AA3EA}"/>
              </a:ext>
            </a:extLst>
          </p:cNvPr>
          <p:cNvSpPr txBox="1">
            <a:spLocks/>
          </p:cNvSpPr>
          <p:nvPr/>
        </p:nvSpPr>
        <p:spPr>
          <a:xfrm>
            <a:off x="734186" y="1698171"/>
            <a:ext cx="5851671" cy="4190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61C59B-D519-4081-C591-21DC07056102}"/>
              </a:ext>
            </a:extLst>
          </p:cNvPr>
          <p:cNvSpPr txBox="1">
            <a:spLocks/>
          </p:cNvSpPr>
          <p:nvPr/>
        </p:nvSpPr>
        <p:spPr>
          <a:xfrm>
            <a:off x="734186" y="1762579"/>
            <a:ext cx="10987914" cy="4126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Defender CSPM or Defender for Servers Plan 2.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provides Zero Performance Impact.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Agentless scanning is a kind of scanning which is done on a snapshot of a disk, taken to a so-called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 Scanning Environment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scanned there.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Vulnerability engine scans the snapshot of the disk and results of the scan are fetched out and sent to the Defender for cloud.</a:t>
            </a:r>
          </a:p>
        </p:txBody>
      </p:sp>
    </p:spTree>
    <p:extLst>
      <p:ext uri="{BB962C8B-B14F-4D97-AF65-F5344CB8AC3E}">
        <p14:creationId xmlns:p14="http://schemas.microsoft.com/office/powerpoint/2010/main" val="98268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200CF66-DDCF-18E9-F716-7E7CCC0AA3EA}"/>
              </a:ext>
            </a:extLst>
          </p:cNvPr>
          <p:cNvSpPr txBox="1">
            <a:spLocks/>
          </p:cNvSpPr>
          <p:nvPr/>
        </p:nvSpPr>
        <p:spPr>
          <a:xfrm>
            <a:off x="734186" y="1698171"/>
            <a:ext cx="5851671" cy="4190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24A65-CC54-0BA2-480A-5F9A61723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43" y="968830"/>
            <a:ext cx="7885113" cy="50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8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4F57A3-FCAB-622C-90E4-37675B2DB81E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Workload Protection Plans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1730829"/>
            <a:ext cx="10723626" cy="41583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Service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Containers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Vault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 Manager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3860283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4F57A3-FCAB-622C-90E4-37675B2DB81E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875212"/>
            <a:ext cx="10723626" cy="4932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Servers</a:t>
            </a:r>
          </a:p>
          <a:p>
            <a:pPr lvl="1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for Endpoint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Includes an automatic, native integration with Microsoft Defender for Endpoint.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Endpoint detection and response (EDR) features that are provided by Microsoft Defender for Endpoint.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features of MDE are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 surface reduction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isolation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control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Ransomware protection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Controlled folder access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 protection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protection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 protection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control</a:t>
            </a:r>
          </a:p>
        </p:txBody>
      </p:sp>
    </p:spTree>
    <p:extLst>
      <p:ext uri="{BB962C8B-B14F-4D97-AF65-F5344CB8AC3E}">
        <p14:creationId xmlns:p14="http://schemas.microsoft.com/office/powerpoint/2010/main" val="200629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sp>
        <p:nvSpPr>
          <p:cNvPr id="106" name="Title 3">
            <a:extLst>
              <a:ext uri="{FF2B5EF4-FFF2-40B4-BE49-F238E27FC236}">
                <a16:creationId xmlns:a16="http://schemas.microsoft.com/office/drawing/2014/main" id="{1E9CBF92-B603-4158-B766-8016CB1A20FA}"/>
              </a:ext>
            </a:extLst>
          </p:cNvPr>
          <p:cNvSpPr txBox="1">
            <a:spLocks/>
          </p:cNvSpPr>
          <p:nvPr/>
        </p:nvSpPr>
        <p:spPr>
          <a:xfrm>
            <a:off x="2110045" y="-38002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00">
                <a:latin typeface="Open Sans" panose="020B0606030504020204"/>
              </a:rPr>
              <a:t>Key Focus Areas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id="{E9250AAB-84F9-4317-A438-5FFC57CF6A14}"/>
              </a:ext>
            </a:extLst>
          </p:cNvPr>
          <p:cNvSpPr txBox="1">
            <a:spLocks/>
          </p:cNvSpPr>
          <p:nvPr/>
        </p:nvSpPr>
        <p:spPr>
          <a:xfrm>
            <a:off x="5228268" y="-4653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Open Sans" panose="020B0606030504020204"/>
              </a:rPr>
              <a:t>Recent Projects</a:t>
            </a:r>
          </a:p>
        </p:txBody>
      </p:sp>
      <p:pic>
        <p:nvPicPr>
          <p:cNvPr id="109" name="Picture 10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173396-438E-4CA8-8468-A57187EC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4" y="809130"/>
            <a:ext cx="1007166" cy="357473"/>
          </a:xfrm>
          <a:prstGeom prst="rect">
            <a:avLst/>
          </a:prstGeom>
        </p:spPr>
      </p:pic>
      <p:sp>
        <p:nvSpPr>
          <p:cNvPr id="110" name="Title 3">
            <a:extLst>
              <a:ext uri="{FF2B5EF4-FFF2-40B4-BE49-F238E27FC236}">
                <a16:creationId xmlns:a16="http://schemas.microsoft.com/office/drawing/2014/main" id="{BB2BCF98-741C-48FC-9DA6-B9ADC240C241}"/>
              </a:ext>
            </a:extLst>
          </p:cNvPr>
          <p:cNvSpPr txBox="1">
            <a:spLocks/>
          </p:cNvSpPr>
          <p:nvPr/>
        </p:nvSpPr>
        <p:spPr>
          <a:xfrm>
            <a:off x="80536" y="1072793"/>
            <a:ext cx="2033632" cy="36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rgbClr val="002060"/>
                </a:solidFill>
                <a:latin typeface="Open Sans" panose="020B0606030504020204"/>
              </a:rPr>
              <a:t>Data, AI &amp;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47261-F23B-4728-A932-FAB2E8ACB136}"/>
              </a:ext>
            </a:extLst>
          </p:cNvPr>
          <p:cNvSpPr txBox="1"/>
          <p:nvPr/>
        </p:nvSpPr>
        <p:spPr>
          <a:xfrm>
            <a:off x="2433732" y="662699"/>
            <a:ext cx="3367484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Artificial Intelligence &amp; Machine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Data Engineering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Database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MLOps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Solution Architecture &amp; Consulting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Business Intelligence &amp; Visualization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Power Bi with Synapse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B48ED-DD38-4124-9F97-4F8A8404DDC7}"/>
              </a:ext>
            </a:extLst>
          </p:cNvPr>
          <p:cNvSpPr txBox="1"/>
          <p:nvPr/>
        </p:nvSpPr>
        <p:spPr>
          <a:xfrm>
            <a:off x="5556808" y="710927"/>
            <a:ext cx="317742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Platform in 30 Days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Enterprise DW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Model Building &amp; Consulting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85C209-3B00-4C3D-BF9A-C06C420D67BC}"/>
              </a:ext>
            </a:extLst>
          </p:cNvPr>
          <p:cNvCxnSpPr>
            <a:cxnSpLocks/>
          </p:cNvCxnSpPr>
          <p:nvPr/>
        </p:nvCxnSpPr>
        <p:spPr>
          <a:xfrm>
            <a:off x="11161" y="2186195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itle 3">
            <a:extLst>
              <a:ext uri="{FF2B5EF4-FFF2-40B4-BE49-F238E27FC236}">
                <a16:creationId xmlns:a16="http://schemas.microsoft.com/office/drawing/2014/main" id="{92E7360A-5E67-4731-9E63-2D7F3B5B92F1}"/>
              </a:ext>
            </a:extLst>
          </p:cNvPr>
          <p:cNvSpPr txBox="1">
            <a:spLocks/>
          </p:cNvSpPr>
          <p:nvPr/>
        </p:nvSpPr>
        <p:spPr>
          <a:xfrm>
            <a:off x="80537" y="2285780"/>
            <a:ext cx="2369298" cy="390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2060"/>
                </a:solidFill>
                <a:latin typeface="Open Sans" panose="020B0606030504020204"/>
              </a:rPr>
              <a:t>Apps &amp; Infrastructure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94DF40-EB82-4E14-B63A-04B48ED7BFB2}"/>
              </a:ext>
            </a:extLst>
          </p:cNvPr>
          <p:cNvCxnSpPr>
            <a:cxnSpLocks/>
          </p:cNvCxnSpPr>
          <p:nvPr/>
        </p:nvCxnSpPr>
        <p:spPr>
          <a:xfrm>
            <a:off x="-46861" y="4297717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itle 3">
            <a:extLst>
              <a:ext uri="{FF2B5EF4-FFF2-40B4-BE49-F238E27FC236}">
                <a16:creationId xmlns:a16="http://schemas.microsoft.com/office/drawing/2014/main" id="{4ED4D278-3577-48FE-A942-48A994DC9263}"/>
              </a:ext>
            </a:extLst>
          </p:cNvPr>
          <p:cNvSpPr txBox="1">
            <a:spLocks/>
          </p:cNvSpPr>
          <p:nvPr/>
        </p:nvSpPr>
        <p:spPr>
          <a:xfrm>
            <a:off x="69101" y="4208330"/>
            <a:ext cx="2380734" cy="505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2060"/>
                </a:solidFill>
              </a:rPr>
              <a:t>Azure Managed Services</a:t>
            </a:r>
          </a:p>
        </p:txBody>
      </p:sp>
      <p:pic>
        <p:nvPicPr>
          <p:cNvPr id="126" name="Picture 1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FD40DD-77FB-4F6C-8719-EE704A1E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04" y="6536008"/>
            <a:ext cx="1475327" cy="258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E9A6D911-3CAA-4D10-8F13-8C82D3ADA31D}"/>
              </a:ext>
            </a:extLst>
          </p:cNvPr>
          <p:cNvSpPr/>
          <p:nvPr/>
        </p:nvSpPr>
        <p:spPr>
          <a:xfrm>
            <a:off x="-2" y="5551730"/>
            <a:ext cx="12191997" cy="467033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Industries We Serve</a:t>
            </a:r>
            <a:endParaRPr lang="en-IN" sz="1400" b="1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166B492-027D-46D6-B7DB-DC91123E7710}"/>
              </a:ext>
            </a:extLst>
          </p:cNvPr>
          <p:cNvSpPr/>
          <p:nvPr/>
        </p:nvSpPr>
        <p:spPr>
          <a:xfrm>
            <a:off x="195678" y="595598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Healthcare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51FF62C-8967-44DA-B55A-BA59805E2179}"/>
              </a:ext>
            </a:extLst>
          </p:cNvPr>
          <p:cNvSpPr/>
          <p:nvPr/>
        </p:nvSpPr>
        <p:spPr>
          <a:xfrm>
            <a:off x="2160134" y="5955989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Biotech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86D5DDD-42B4-4BEF-BA98-407EF71E7282}"/>
              </a:ext>
            </a:extLst>
          </p:cNvPr>
          <p:cNvSpPr/>
          <p:nvPr/>
        </p:nvSpPr>
        <p:spPr>
          <a:xfrm>
            <a:off x="4178659" y="5960807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Financial Services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5704992-8824-4445-888D-05286AB7F966}"/>
              </a:ext>
            </a:extLst>
          </p:cNvPr>
          <p:cNvSpPr/>
          <p:nvPr/>
        </p:nvSpPr>
        <p:spPr>
          <a:xfrm>
            <a:off x="6171234" y="595690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Manufacturing</a:t>
            </a:r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DDA2C3D-488A-4E84-A5A4-68EE015D0831}"/>
              </a:ext>
            </a:extLst>
          </p:cNvPr>
          <p:cNvSpPr/>
          <p:nvPr/>
        </p:nvSpPr>
        <p:spPr>
          <a:xfrm>
            <a:off x="8149758" y="5974875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Professional Services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763B010-489F-455D-BA4F-CC1A5C5A69AC}"/>
              </a:ext>
            </a:extLst>
          </p:cNvPr>
          <p:cNvSpPr/>
          <p:nvPr/>
        </p:nvSpPr>
        <p:spPr>
          <a:xfrm>
            <a:off x="10133013" y="5974811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Engineering &amp; Architecture </a:t>
            </a:r>
            <a:endParaRPr lang="en-IN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F47779-69AF-47BF-83D6-876EF2E6BB0F}"/>
              </a:ext>
            </a:extLst>
          </p:cNvPr>
          <p:cNvSpPr txBox="1"/>
          <p:nvPr/>
        </p:nvSpPr>
        <p:spPr>
          <a:xfrm>
            <a:off x="8722385" y="739504"/>
            <a:ext cx="3240820" cy="90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Platform Operationalization (MLOps)</a:t>
            </a:r>
            <a:endParaRPr lang="en-US" sz="900" noProof="0">
              <a:solidFill>
                <a:srgbClr val="0070C0"/>
              </a:solidFill>
              <a:latin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SQL Server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Power BI Governance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Power BI Development</a:t>
            </a:r>
            <a:endParaRPr lang="en-US" sz="900">
              <a:solidFill>
                <a:srgbClr val="0070C0"/>
              </a:solidFill>
              <a:latin typeface="Open Sans" panose="020B0606030504020204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952BAD-5ED3-4A3C-A616-405DC0B31504}"/>
              </a:ext>
            </a:extLst>
          </p:cNvPr>
          <p:cNvSpPr txBox="1"/>
          <p:nvPr/>
        </p:nvSpPr>
        <p:spPr>
          <a:xfrm>
            <a:off x="2433802" y="2237697"/>
            <a:ext cx="3123006" cy="19398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Open Sans"/>
                <a:cs typeface="Open Sans"/>
              </a:rPr>
              <a:t>Hybrid Security Rationalization &amp; Strategy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Cloud Infrastructure &amp;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Hybrid Cloud Strategy with Azure Arc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 Innovation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DevOps &amp; GitOps Solutions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/>
              <a:cs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Open-Source Solutions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Identity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API Management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84027A-1057-4EDC-B5DE-F399911E6175}"/>
              </a:ext>
            </a:extLst>
          </p:cNvPr>
          <p:cNvSpPr txBox="1"/>
          <p:nvPr/>
        </p:nvSpPr>
        <p:spPr>
          <a:xfrm>
            <a:off x="5575086" y="2149911"/>
            <a:ext cx="312300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Infrastructure Rationalization &amp; Migration Roadmap design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Servers Lift &amp; Shift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OSS &amp; SQL Migration to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Citrix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Windows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 Framework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Hybrid Management with Azure Arc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Compliance Policy </a:t>
            </a: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as a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Security Rationalization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018BE0-1BD3-418B-8E92-D13CA555CAC5}"/>
              </a:ext>
            </a:extLst>
          </p:cNvPr>
          <p:cNvSpPr txBox="1"/>
          <p:nvPr/>
        </p:nvSpPr>
        <p:spPr>
          <a:xfrm>
            <a:off x="8734231" y="2151191"/>
            <a:ext cx="320004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.NET – Application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OSS -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Application Modernization with Containers &amp;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AKS Maturity Model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Kubernetes &amp; Containers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Red Hat Cloud Solutions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DR &amp; Cloud Failover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Azure Sentinel &amp; SIEM Integration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Azure Sentinel - Workflow &amp; Connectors development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631410-6807-45F7-B5E2-83D19DBDE387}"/>
              </a:ext>
            </a:extLst>
          </p:cNvPr>
          <p:cNvSpPr txBox="1"/>
          <p:nvPr/>
        </p:nvSpPr>
        <p:spPr>
          <a:xfrm>
            <a:off x="2443257" y="4310257"/>
            <a:ext cx="386859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CSP Hosting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Support Desk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Azure Infrastructure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Disaster Recovery &amp; Backup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Virtual Desktop Infrastructure –(VDI) Operations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A97DF8-CA0F-4FE0-98DF-903F3FBFFCDC}"/>
              </a:ext>
            </a:extLst>
          </p:cNvPr>
          <p:cNvSpPr txBox="1"/>
          <p:nvPr/>
        </p:nvSpPr>
        <p:spPr>
          <a:xfrm>
            <a:off x="5585383" y="4321006"/>
            <a:ext cx="3979408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Data Platform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DevOps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Security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Managed VDI Operations (Citrix &amp; Windows VDI)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Premium Managed Services</a:t>
            </a:r>
          </a:p>
        </p:txBody>
      </p:sp>
      <p:sp>
        <p:nvSpPr>
          <p:cNvPr id="138" name="Title 3">
            <a:extLst>
              <a:ext uri="{FF2B5EF4-FFF2-40B4-BE49-F238E27FC236}">
                <a16:creationId xmlns:a16="http://schemas.microsoft.com/office/drawing/2014/main" id="{4D3E8E2B-8378-114C-9531-C030B911A338}"/>
              </a:ext>
            </a:extLst>
          </p:cNvPr>
          <p:cNvSpPr txBox="1">
            <a:spLocks/>
          </p:cNvSpPr>
          <p:nvPr/>
        </p:nvSpPr>
        <p:spPr>
          <a:xfrm>
            <a:off x="109463" y="1354522"/>
            <a:ext cx="2163396" cy="666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Migrate and transform data for data driven customers using solutions such as data engineering, BI and AI</a:t>
            </a:r>
            <a:endParaRPr lang="en-US" sz="1000" b="0">
              <a:solidFill>
                <a:schemeClr val="accent2"/>
              </a:solidFill>
              <a:latin typeface="Open Sans" panose="020B0606030504020204"/>
            </a:endParaRPr>
          </a:p>
        </p:txBody>
      </p:sp>
      <p:sp>
        <p:nvSpPr>
          <p:cNvPr id="139" name="Title 3">
            <a:extLst>
              <a:ext uri="{FF2B5EF4-FFF2-40B4-BE49-F238E27FC236}">
                <a16:creationId xmlns:a16="http://schemas.microsoft.com/office/drawing/2014/main" id="{CA56489C-2B00-98CF-5F7D-62E57161A9A3}"/>
              </a:ext>
            </a:extLst>
          </p:cNvPr>
          <p:cNvSpPr txBox="1">
            <a:spLocks/>
          </p:cNvSpPr>
          <p:nvPr/>
        </p:nvSpPr>
        <p:spPr>
          <a:xfrm>
            <a:off x="80536" y="2558623"/>
            <a:ext cx="2163396" cy="85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End-to-end cloud solutions which include infrastructure and operations, DevOps and automation and application modernization </a:t>
            </a:r>
          </a:p>
        </p:txBody>
      </p:sp>
      <p:sp>
        <p:nvSpPr>
          <p:cNvPr id="140" name="Title 3">
            <a:extLst>
              <a:ext uri="{FF2B5EF4-FFF2-40B4-BE49-F238E27FC236}">
                <a16:creationId xmlns:a16="http://schemas.microsoft.com/office/drawing/2014/main" id="{1D4BC04A-3A97-571D-59A0-1617ADCB75BE}"/>
              </a:ext>
            </a:extLst>
          </p:cNvPr>
          <p:cNvSpPr txBox="1">
            <a:spLocks/>
          </p:cNvSpPr>
          <p:nvPr/>
        </p:nvSpPr>
        <p:spPr>
          <a:xfrm>
            <a:off x="65546" y="4643057"/>
            <a:ext cx="2353195" cy="656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Azure Managed Services supporting the full Microsoft Azure solution suite including infrastructure, data, security, DevOps and more</a:t>
            </a:r>
          </a:p>
        </p:txBody>
      </p:sp>
    </p:spTree>
    <p:extLst>
      <p:ext uri="{BB962C8B-B14F-4D97-AF65-F5344CB8AC3E}">
        <p14:creationId xmlns:p14="http://schemas.microsoft.com/office/powerpoint/2010/main" val="135960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4F57A3-FCAB-622C-90E4-37675B2DB81E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875212"/>
            <a:ext cx="10723626" cy="4932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Vulnerability Management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Vulnerability Management delivers asset visibility, intelligent assessments, and built-in remediation tools for Windows, macOS, Linux, Android, iOS, and network devices.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Remediate vulnerabilities and mis-configurations all in one place.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block vulnerable versions of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A5890-E80A-AF99-0567-2564AAABD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321" y="2883135"/>
            <a:ext cx="6489358" cy="32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1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4F57A3-FCAB-622C-90E4-37675B2DB81E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875212"/>
            <a:ext cx="10723626" cy="5364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Network Hardening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network hardening provides recommendations to further harden the NSG rules.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all the information to understand what's normal and what's suspicious, and then recommends blocking any connections that seem risky.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enforced rules are added to the NSG protecting the VM.</a:t>
            </a:r>
          </a:p>
          <a:p>
            <a:pPr lvl="1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rules</a:t>
            </a:r>
          </a:p>
          <a:p>
            <a:pPr lvl="2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Cannot change an allow rule to become deny rule.</a:t>
            </a:r>
          </a:p>
          <a:p>
            <a:pPr lvl="2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Deny all traffic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rule is the only type of "deny" rule that would be listed here, and it cannot be modified. You can, however, delete it.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new rule</a:t>
            </a:r>
          </a:p>
          <a:p>
            <a:pPr lvl="2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add an "allow" rule that was not recommended by Defender for Cloud.</a:t>
            </a:r>
          </a:p>
          <a:p>
            <a:pPr lvl="2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"allow" rules can be added here. If you want to add "deny" rules, you can do so directly on the NSG.</a:t>
            </a:r>
          </a:p>
          <a:p>
            <a:pPr lvl="1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a rule</a:t>
            </a:r>
          </a:p>
          <a:p>
            <a:pPr lvl="2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necessary, you can delete a recommended rule for the current session.</a:t>
            </a:r>
          </a:p>
          <a:p>
            <a:pPr lvl="1"/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0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4F57A3-FCAB-622C-90E4-37675B2DB81E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875212"/>
            <a:ext cx="10723626" cy="5364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Integrity Monitor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Examines operating system files, Windows registries, application software, and Linux system files for changes that might indicate an attack.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FIM (file integrity monitoring) uses the Azure Change Tracking solution to track and identify changes in your environment.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FIM is enabled, you have 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Tracking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resource of type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2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FIM informs you about suspicious activity such as: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and registry key creation or removal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modifications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Registry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83411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1730829"/>
            <a:ext cx="10723626" cy="41583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AF9CF78-4385-FECA-3CEA-332419190B41}"/>
              </a:ext>
            </a:extLst>
          </p:cNvPr>
          <p:cNvSpPr txBox="1">
            <a:spLocks/>
          </p:cNvSpPr>
          <p:nvPr/>
        </p:nvSpPr>
        <p:spPr>
          <a:xfrm>
            <a:off x="886586" y="790833"/>
            <a:ext cx="10723626" cy="5250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App service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probe web applications to find and exploit weaknesses.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being routed to specific environments, requests to applications running in Azure go through several gateways, where they're inspected and logged.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is then used to identify exploits and attackers, and to learn new patterns that are used later.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service assesses the resources covered by your App Service plan and generates security recommendations based on its findings.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detection can be done by monitoring.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VM instance in which your App service is running and its management interface.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Requests and responses sent to and from your App service apps.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Underlying sandboxes and VMs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service internal logs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alerts generated by the service almost the complete list of MITRE ATTACK.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40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1730829"/>
            <a:ext cx="10723626" cy="41583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AF9CF78-4385-FECA-3CEA-332419190B41}"/>
              </a:ext>
            </a:extLst>
          </p:cNvPr>
          <p:cNvSpPr txBox="1">
            <a:spLocks/>
          </p:cNvSpPr>
          <p:nvPr/>
        </p:nvSpPr>
        <p:spPr>
          <a:xfrm>
            <a:off x="886586" y="790833"/>
            <a:ext cx="10723626" cy="5250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Defender for App service also protects from domain takeovers by generating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DNS dangling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Subdomain takeovers are a common, high-severity threat for organizations. When a threat actor detects a dangling DNS entry, they create their own site at the destination address.</a:t>
            </a:r>
          </a:p>
          <a:p>
            <a:pPr marL="457200" lvl="1" indent="0"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BB134-C884-A9EB-6A7C-AB5B94CD0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314" y="2640955"/>
            <a:ext cx="5436732" cy="34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38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816429"/>
            <a:ext cx="10723626" cy="5072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AF9CF78-4385-FECA-3CEA-332419190B41}"/>
              </a:ext>
            </a:extLst>
          </p:cNvPr>
          <p:cNvSpPr txBox="1">
            <a:spLocks/>
          </p:cNvSpPr>
          <p:nvPr/>
        </p:nvSpPr>
        <p:spPr>
          <a:xfrm>
            <a:off x="886586" y="790833"/>
            <a:ext cx="10723626" cy="5250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Storages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helps prevent the three major impacts on your data and workload: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malicious file uploads,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sensitive data exfiltration,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corruption.</a:t>
            </a:r>
          </a:p>
          <a:p>
            <a:pPr lvl="2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for Storage provides comprehensive security by analyzing the data plane and control plane telemetry</a:t>
            </a:r>
          </a:p>
          <a:p>
            <a:pPr lvl="2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Storage includes: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Malware Scanning.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Sensitive data threat detection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64640-EF33-94B6-A704-64BCE2D0F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461" y="3449107"/>
            <a:ext cx="5109537" cy="28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3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816429"/>
            <a:ext cx="10723626" cy="5072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AF9CF78-4385-FECA-3CEA-332419190B41}"/>
              </a:ext>
            </a:extLst>
          </p:cNvPr>
          <p:cNvSpPr txBox="1">
            <a:spLocks/>
          </p:cNvSpPr>
          <p:nvPr/>
        </p:nvSpPr>
        <p:spPr>
          <a:xfrm>
            <a:off x="886586" y="790833"/>
            <a:ext cx="10723626" cy="5250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Key-vault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azure key vault is used to store keys, Certificates and Secrets.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Detects unusual and potentially harmful attempts to access or exploit Key Vault accounts.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Vault shows alerts and optionally sends them via email to relevant members of your organization.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you investigate and respond to the alert as described below.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the source.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Respond accordingly.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 the impact.</a:t>
            </a:r>
          </a:p>
          <a:p>
            <a:pPr lvl="3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57261-155C-8B6D-64A4-2AE0A2004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538" y="3429000"/>
            <a:ext cx="2704863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D6022BC-3D90-6CCC-CA3B-10DADBB1DEE5}"/>
              </a:ext>
            </a:extLst>
          </p:cNvPr>
          <p:cNvSpPr txBox="1">
            <a:spLocks/>
          </p:cNvSpPr>
          <p:nvPr/>
        </p:nvSpPr>
        <p:spPr>
          <a:xfrm>
            <a:off x="734186" y="816429"/>
            <a:ext cx="10723626" cy="5072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AF9CF78-4385-FECA-3CEA-332419190B41}"/>
              </a:ext>
            </a:extLst>
          </p:cNvPr>
          <p:cNvSpPr txBox="1">
            <a:spLocks/>
          </p:cNvSpPr>
          <p:nvPr/>
        </p:nvSpPr>
        <p:spPr>
          <a:xfrm>
            <a:off x="886586" y="790833"/>
            <a:ext cx="10723626" cy="5250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</a:t>
            </a: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Resource Manager</a:t>
            </a:r>
          </a:p>
          <a:p>
            <a:pPr lvl="1"/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38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0AB6FC-430B-4E5D-ACF0-21BE490A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4" y="57706"/>
            <a:ext cx="11336039" cy="739343"/>
          </a:xfrm>
        </p:spPr>
        <p:txBody>
          <a:bodyPr/>
          <a:lstStyle/>
          <a:p>
            <a:r>
              <a:rPr lang="en-US" sz="36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Us: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05C13-BBEA-4E6B-9F94-73D6E943B2BF}"/>
              </a:ext>
            </a:extLst>
          </p:cNvPr>
          <p:cNvSpPr/>
          <p:nvPr/>
        </p:nvSpPr>
        <p:spPr>
          <a:xfrm>
            <a:off x="7113211" y="990848"/>
            <a:ext cx="4153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Sachin Parikh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 of Business Development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sachin@snp.com</a:t>
            </a:r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203-287-9114 X 112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AF33E-4CAA-4A41-98EF-E1C1382E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931" y="1816125"/>
            <a:ext cx="1209675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5594A-5605-44D4-98F1-3D1D1793C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931" y="4064906"/>
            <a:ext cx="1152525" cy="1152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03AFEA-4378-48CF-8C27-B236E5965125}"/>
              </a:ext>
            </a:extLst>
          </p:cNvPr>
          <p:cNvSpPr/>
          <p:nvPr/>
        </p:nvSpPr>
        <p:spPr>
          <a:xfrm>
            <a:off x="9862007" y="3016884"/>
            <a:ext cx="236526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Phil Balogh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 Sales- North -USA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phil@snp.com</a:t>
            </a:r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203-228-0310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4DF7-26D6-49DF-BF01-EAAFA01817C1}"/>
              </a:ext>
            </a:extLst>
          </p:cNvPr>
          <p:cNvSpPr/>
          <p:nvPr/>
        </p:nvSpPr>
        <p:spPr>
          <a:xfrm>
            <a:off x="9862007" y="5237698"/>
            <a:ext cx="22333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Fiorito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 Sales- South- USA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Michael.fiorito@snp.com</a:t>
            </a:r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917-753-0346</a:t>
            </a:r>
          </a:p>
        </p:txBody>
      </p:sp>
      <p:pic>
        <p:nvPicPr>
          <p:cNvPr id="1026" name="Picture 2" descr="Profile photo of Sachin Parikh">
            <a:extLst>
              <a:ext uri="{FF2B5EF4-FFF2-40B4-BE49-F238E27FC236}">
                <a16:creationId xmlns:a16="http://schemas.microsoft.com/office/drawing/2014/main" id="{00865D0F-183F-472E-B23E-24C0D733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62" y="713279"/>
            <a:ext cx="1374149" cy="137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D8CF53-BCF4-40A8-BA10-07970A849511}"/>
              </a:ext>
            </a:extLst>
          </p:cNvPr>
          <p:cNvSpPr/>
          <p:nvPr/>
        </p:nvSpPr>
        <p:spPr>
          <a:xfrm>
            <a:off x="124263" y="700920"/>
            <a:ext cx="3807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Headquarters</a:t>
            </a:r>
          </a:p>
        </p:txBody>
      </p:sp>
      <p:pic>
        <p:nvPicPr>
          <p:cNvPr id="10" name="Picture 9" descr="A picture containing text, road, sky, outdoor&#10;&#10;Description automatically generated">
            <a:extLst>
              <a:ext uri="{FF2B5EF4-FFF2-40B4-BE49-F238E27FC236}">
                <a16:creationId xmlns:a16="http://schemas.microsoft.com/office/drawing/2014/main" id="{296699A5-9D45-40C2-A8B6-81FDBF6B5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4" y="1672129"/>
            <a:ext cx="3016659" cy="24503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640635-4516-4A98-B981-1CD910959254}"/>
              </a:ext>
            </a:extLst>
          </p:cNvPr>
          <p:cNvSpPr/>
          <p:nvPr/>
        </p:nvSpPr>
        <p:spPr>
          <a:xfrm>
            <a:off x="124263" y="990848"/>
            <a:ext cx="3807016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200" b="0" i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SNP Technologies, 2319 Whitney Avenue, Suite 3C Hamden, CT 06518-3535, </a:t>
            </a:r>
          </a:p>
          <a:p>
            <a:r>
              <a:rPr lang="fr-FR" sz="1200" b="0" i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(203) 287-9114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654C6-84A2-46AD-B682-639937635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724" y="2014482"/>
            <a:ext cx="6488207" cy="40516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E3CCF-FCA3-4A0A-BDBF-6E38BF24961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8998857" y="2411438"/>
            <a:ext cx="892074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94C3FB-32F1-412C-9DAF-00AE9080761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9489" y="4550641"/>
            <a:ext cx="1381442" cy="9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D4213-8BE0-4B8B-B439-8DA749A70314}"/>
              </a:ext>
            </a:extLst>
          </p:cNvPr>
          <p:cNvSpPr/>
          <p:nvPr/>
        </p:nvSpPr>
        <p:spPr>
          <a:xfrm>
            <a:off x="4917561" y="3171850"/>
            <a:ext cx="2496113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Emerging/Investment</a:t>
            </a:r>
          </a:p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9A36B9-D390-427B-B03F-B4F53ECA0A1E}"/>
              </a:ext>
            </a:extLst>
          </p:cNvPr>
          <p:cNvSpPr/>
          <p:nvPr/>
        </p:nvSpPr>
        <p:spPr>
          <a:xfrm>
            <a:off x="8047685" y="3916780"/>
            <a:ext cx="1152525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Established</a:t>
            </a:r>
          </a:p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B46EE-839C-424B-A364-E15AF8604A84}"/>
              </a:ext>
            </a:extLst>
          </p:cNvPr>
          <p:cNvSpPr/>
          <p:nvPr/>
        </p:nvSpPr>
        <p:spPr>
          <a:xfrm>
            <a:off x="5510166" y="5405081"/>
            <a:ext cx="3807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focused in SMC</a:t>
            </a:r>
          </a:p>
        </p:txBody>
      </p:sp>
    </p:spTree>
    <p:extLst>
      <p:ext uri="{BB962C8B-B14F-4D97-AF65-F5344CB8AC3E}">
        <p14:creationId xmlns:p14="http://schemas.microsoft.com/office/powerpoint/2010/main" val="335116266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A06D1F6-A469-E541-B273-14A9AD92B8A5}"/>
              </a:ext>
            </a:extLst>
          </p:cNvPr>
          <p:cNvSpPr txBox="1"/>
          <p:nvPr/>
        </p:nvSpPr>
        <p:spPr>
          <a:xfrm>
            <a:off x="3806378" y="4287075"/>
            <a:ext cx="457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2319 Whitney Ave.  |  Suite 3C  |  Hamden, CT 06518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149A7-8A75-0D44-B25F-27C631CEAF9D}"/>
              </a:ext>
            </a:extLst>
          </p:cNvPr>
          <p:cNvSpPr txBox="1"/>
          <p:nvPr/>
        </p:nvSpPr>
        <p:spPr>
          <a:xfrm>
            <a:off x="3806378" y="3889835"/>
            <a:ext cx="457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1AFB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www.snp.com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4C17CA-D9E5-4D49-B0CF-0AD85743D3F9}"/>
              </a:ext>
            </a:extLst>
          </p:cNvPr>
          <p:cNvGrpSpPr/>
          <p:nvPr/>
        </p:nvGrpSpPr>
        <p:grpSpPr>
          <a:xfrm>
            <a:off x="3492789" y="3193657"/>
            <a:ext cx="5206422" cy="470687"/>
            <a:chOff x="889578" y="2856703"/>
            <a:chExt cx="5206422" cy="470687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2F22BD7-CEC9-B444-856F-B1A7DA6C9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78" y="2856703"/>
              <a:ext cx="2689645" cy="47068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0043DD2-6DD3-6B4B-907F-9CCBED4FA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5281" y="2883535"/>
              <a:ext cx="1950719" cy="417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sp>
        <p:nvSpPr>
          <p:cNvPr id="106" name="Title 3">
            <a:extLst>
              <a:ext uri="{FF2B5EF4-FFF2-40B4-BE49-F238E27FC236}">
                <a16:creationId xmlns:a16="http://schemas.microsoft.com/office/drawing/2014/main" id="{1E9CBF92-B603-4158-B766-8016CB1A20FA}"/>
              </a:ext>
            </a:extLst>
          </p:cNvPr>
          <p:cNvSpPr txBox="1">
            <a:spLocks/>
          </p:cNvSpPr>
          <p:nvPr/>
        </p:nvSpPr>
        <p:spPr>
          <a:xfrm>
            <a:off x="2110045" y="-38002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00">
                <a:latin typeface="Open Sans" panose="020B0606030504020204"/>
              </a:rPr>
              <a:t>Key Focus Areas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id="{E9250AAB-84F9-4317-A438-5FFC57CF6A14}"/>
              </a:ext>
            </a:extLst>
          </p:cNvPr>
          <p:cNvSpPr txBox="1">
            <a:spLocks/>
          </p:cNvSpPr>
          <p:nvPr/>
        </p:nvSpPr>
        <p:spPr>
          <a:xfrm>
            <a:off x="5228268" y="-4653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Open Sans" panose="020B0606030504020204"/>
              </a:rPr>
              <a:t>Recent Projects</a:t>
            </a:r>
          </a:p>
        </p:txBody>
      </p:sp>
      <p:pic>
        <p:nvPicPr>
          <p:cNvPr id="109" name="Picture 10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173396-438E-4CA8-8468-A57187EC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4" y="809130"/>
            <a:ext cx="1007166" cy="357473"/>
          </a:xfrm>
          <a:prstGeom prst="rect">
            <a:avLst/>
          </a:prstGeom>
        </p:spPr>
      </p:pic>
      <p:sp>
        <p:nvSpPr>
          <p:cNvPr id="110" name="Title 3">
            <a:extLst>
              <a:ext uri="{FF2B5EF4-FFF2-40B4-BE49-F238E27FC236}">
                <a16:creationId xmlns:a16="http://schemas.microsoft.com/office/drawing/2014/main" id="{BB2BCF98-741C-48FC-9DA6-B9ADC240C241}"/>
              </a:ext>
            </a:extLst>
          </p:cNvPr>
          <p:cNvSpPr txBox="1">
            <a:spLocks/>
          </p:cNvSpPr>
          <p:nvPr/>
        </p:nvSpPr>
        <p:spPr>
          <a:xfrm>
            <a:off x="80536" y="1072793"/>
            <a:ext cx="2033632" cy="36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rgbClr val="002060"/>
                </a:solidFill>
                <a:latin typeface="Open Sans" panose="020B0606030504020204"/>
              </a:rPr>
              <a:t>Data, AI &amp;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47261-F23B-4728-A932-FAB2E8ACB136}"/>
              </a:ext>
            </a:extLst>
          </p:cNvPr>
          <p:cNvSpPr txBox="1"/>
          <p:nvPr/>
        </p:nvSpPr>
        <p:spPr>
          <a:xfrm>
            <a:off x="2433732" y="662699"/>
            <a:ext cx="3367484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Artificial Intelligence &amp; Machine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Data Engineering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Database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MLOps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Solution Architecture &amp; Consulting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Business Intelligence &amp; Visualization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Power Bi with Synapse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B48ED-DD38-4124-9F97-4F8A8404DDC7}"/>
              </a:ext>
            </a:extLst>
          </p:cNvPr>
          <p:cNvSpPr txBox="1"/>
          <p:nvPr/>
        </p:nvSpPr>
        <p:spPr>
          <a:xfrm>
            <a:off x="5556808" y="710927"/>
            <a:ext cx="317742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Platform in 30 Days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Enterprise DW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Model Building &amp; Consulting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85C209-3B00-4C3D-BF9A-C06C420D67BC}"/>
              </a:ext>
            </a:extLst>
          </p:cNvPr>
          <p:cNvCxnSpPr>
            <a:cxnSpLocks/>
          </p:cNvCxnSpPr>
          <p:nvPr/>
        </p:nvCxnSpPr>
        <p:spPr>
          <a:xfrm>
            <a:off x="11161" y="2186195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itle 3">
            <a:extLst>
              <a:ext uri="{FF2B5EF4-FFF2-40B4-BE49-F238E27FC236}">
                <a16:creationId xmlns:a16="http://schemas.microsoft.com/office/drawing/2014/main" id="{92E7360A-5E67-4731-9E63-2D7F3B5B92F1}"/>
              </a:ext>
            </a:extLst>
          </p:cNvPr>
          <p:cNvSpPr txBox="1">
            <a:spLocks/>
          </p:cNvSpPr>
          <p:nvPr/>
        </p:nvSpPr>
        <p:spPr>
          <a:xfrm>
            <a:off x="80537" y="2285780"/>
            <a:ext cx="2369298" cy="390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2060"/>
                </a:solidFill>
                <a:latin typeface="Open Sans" panose="020B0606030504020204"/>
              </a:rPr>
              <a:t>Apps &amp; Infrastructure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94DF40-EB82-4E14-B63A-04B48ED7BFB2}"/>
              </a:ext>
            </a:extLst>
          </p:cNvPr>
          <p:cNvCxnSpPr>
            <a:cxnSpLocks/>
          </p:cNvCxnSpPr>
          <p:nvPr/>
        </p:nvCxnSpPr>
        <p:spPr>
          <a:xfrm>
            <a:off x="-46861" y="4297717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itle 3">
            <a:extLst>
              <a:ext uri="{FF2B5EF4-FFF2-40B4-BE49-F238E27FC236}">
                <a16:creationId xmlns:a16="http://schemas.microsoft.com/office/drawing/2014/main" id="{4ED4D278-3577-48FE-A942-48A994DC9263}"/>
              </a:ext>
            </a:extLst>
          </p:cNvPr>
          <p:cNvSpPr txBox="1">
            <a:spLocks/>
          </p:cNvSpPr>
          <p:nvPr/>
        </p:nvSpPr>
        <p:spPr>
          <a:xfrm>
            <a:off x="69101" y="4208330"/>
            <a:ext cx="2380734" cy="505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2060"/>
                </a:solidFill>
              </a:rPr>
              <a:t>Azure Managed Services</a:t>
            </a:r>
          </a:p>
        </p:txBody>
      </p:sp>
      <p:pic>
        <p:nvPicPr>
          <p:cNvPr id="126" name="Picture 1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FD40DD-77FB-4F6C-8719-EE704A1E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04" y="6536008"/>
            <a:ext cx="1475327" cy="258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E9A6D911-3CAA-4D10-8F13-8C82D3ADA31D}"/>
              </a:ext>
            </a:extLst>
          </p:cNvPr>
          <p:cNvSpPr/>
          <p:nvPr/>
        </p:nvSpPr>
        <p:spPr>
          <a:xfrm>
            <a:off x="-2" y="5551730"/>
            <a:ext cx="12191997" cy="467033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Industries We Serve</a:t>
            </a:r>
            <a:endParaRPr lang="en-IN" sz="1400" b="1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166B492-027D-46D6-B7DB-DC91123E7710}"/>
              </a:ext>
            </a:extLst>
          </p:cNvPr>
          <p:cNvSpPr/>
          <p:nvPr/>
        </p:nvSpPr>
        <p:spPr>
          <a:xfrm>
            <a:off x="195678" y="595598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Healthcare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51FF62C-8967-44DA-B55A-BA59805E2179}"/>
              </a:ext>
            </a:extLst>
          </p:cNvPr>
          <p:cNvSpPr/>
          <p:nvPr/>
        </p:nvSpPr>
        <p:spPr>
          <a:xfrm>
            <a:off x="2160134" y="5955989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Biotech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86D5DDD-42B4-4BEF-BA98-407EF71E7282}"/>
              </a:ext>
            </a:extLst>
          </p:cNvPr>
          <p:cNvSpPr/>
          <p:nvPr/>
        </p:nvSpPr>
        <p:spPr>
          <a:xfrm>
            <a:off x="4178659" y="5960807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Financial Services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5704992-8824-4445-888D-05286AB7F966}"/>
              </a:ext>
            </a:extLst>
          </p:cNvPr>
          <p:cNvSpPr/>
          <p:nvPr/>
        </p:nvSpPr>
        <p:spPr>
          <a:xfrm>
            <a:off x="6171234" y="595690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Manufacturing</a:t>
            </a:r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DDA2C3D-488A-4E84-A5A4-68EE015D0831}"/>
              </a:ext>
            </a:extLst>
          </p:cNvPr>
          <p:cNvSpPr/>
          <p:nvPr/>
        </p:nvSpPr>
        <p:spPr>
          <a:xfrm>
            <a:off x="8149758" y="5974875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Professional Services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763B010-489F-455D-BA4F-CC1A5C5A69AC}"/>
              </a:ext>
            </a:extLst>
          </p:cNvPr>
          <p:cNvSpPr/>
          <p:nvPr/>
        </p:nvSpPr>
        <p:spPr>
          <a:xfrm>
            <a:off x="10133013" y="5974811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Engineering &amp; Architecture </a:t>
            </a:r>
            <a:endParaRPr lang="en-IN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F47779-69AF-47BF-83D6-876EF2E6BB0F}"/>
              </a:ext>
            </a:extLst>
          </p:cNvPr>
          <p:cNvSpPr txBox="1"/>
          <p:nvPr/>
        </p:nvSpPr>
        <p:spPr>
          <a:xfrm>
            <a:off x="8722385" y="739504"/>
            <a:ext cx="3240820" cy="90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Platform Operationalization (MLOps)</a:t>
            </a:r>
            <a:endParaRPr lang="en-US" sz="900" noProof="0">
              <a:solidFill>
                <a:srgbClr val="0070C0"/>
              </a:solidFill>
              <a:latin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SQL Server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Power BI Governance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Power BI Development</a:t>
            </a:r>
            <a:endParaRPr lang="en-US" sz="900">
              <a:solidFill>
                <a:srgbClr val="0070C0"/>
              </a:solidFill>
              <a:latin typeface="Open Sans" panose="020B0606030504020204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952BAD-5ED3-4A3C-A616-405DC0B31504}"/>
              </a:ext>
            </a:extLst>
          </p:cNvPr>
          <p:cNvSpPr txBox="1"/>
          <p:nvPr/>
        </p:nvSpPr>
        <p:spPr>
          <a:xfrm>
            <a:off x="2433802" y="2237697"/>
            <a:ext cx="3123006" cy="19398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Open Sans"/>
                <a:cs typeface="Open Sans"/>
              </a:rPr>
              <a:t>Hybrid Security Rationalization &amp; Strategy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Cloud Infrastructure &amp;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Hybrid Cloud Strategy with Azure Arc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 Innovation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DevOps &amp;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GitOps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 Solutions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/>
              <a:cs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Open-Source Solutions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Identity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API Management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84027A-1057-4EDC-B5DE-F399911E6175}"/>
              </a:ext>
            </a:extLst>
          </p:cNvPr>
          <p:cNvSpPr txBox="1"/>
          <p:nvPr/>
        </p:nvSpPr>
        <p:spPr>
          <a:xfrm>
            <a:off x="5575086" y="2149911"/>
            <a:ext cx="312300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Infrastructure Rationalization &amp; Migration Roadmap design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Servers Lift &amp; Shift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OSS &amp; SQL Migration to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Citrix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Windows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 Framework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Hybrid Management with Azure Arc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Compliance Policy </a:t>
            </a: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as a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Security Rationalization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018BE0-1BD3-418B-8E92-D13CA555CAC5}"/>
              </a:ext>
            </a:extLst>
          </p:cNvPr>
          <p:cNvSpPr txBox="1"/>
          <p:nvPr/>
        </p:nvSpPr>
        <p:spPr>
          <a:xfrm>
            <a:off x="8734231" y="2151191"/>
            <a:ext cx="320004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.NET – Application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OSS -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Application Modernization with Containers &amp;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AKS Maturity Model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Kubernetes &amp; Containers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Red Hat Cloud Solutions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DR &amp; Cloud Failover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Azure Sentinel &amp; SIEM Integration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Azure Sentinel - Workflow &amp; Connectors development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631410-6807-45F7-B5E2-83D19DBDE387}"/>
              </a:ext>
            </a:extLst>
          </p:cNvPr>
          <p:cNvSpPr txBox="1"/>
          <p:nvPr/>
        </p:nvSpPr>
        <p:spPr>
          <a:xfrm>
            <a:off x="2443257" y="4310257"/>
            <a:ext cx="386859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CSP Hosting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Support Desk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Azure Infrastructure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Disaster Recovery &amp; Backup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Virtual Desktop Infrastructure –(VDI) Operations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A97DF8-CA0F-4FE0-98DF-903F3FBFFCDC}"/>
              </a:ext>
            </a:extLst>
          </p:cNvPr>
          <p:cNvSpPr txBox="1"/>
          <p:nvPr/>
        </p:nvSpPr>
        <p:spPr>
          <a:xfrm>
            <a:off x="5585383" y="4321006"/>
            <a:ext cx="3979408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Data Platform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DevOps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Security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Managed VDI Operations (Citrix &amp; Windows VDI)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Premium Managed Services</a:t>
            </a:r>
          </a:p>
        </p:txBody>
      </p:sp>
      <p:sp>
        <p:nvSpPr>
          <p:cNvPr id="138" name="Title 3">
            <a:extLst>
              <a:ext uri="{FF2B5EF4-FFF2-40B4-BE49-F238E27FC236}">
                <a16:creationId xmlns:a16="http://schemas.microsoft.com/office/drawing/2014/main" id="{4D3E8E2B-8378-114C-9531-C030B911A338}"/>
              </a:ext>
            </a:extLst>
          </p:cNvPr>
          <p:cNvSpPr txBox="1">
            <a:spLocks/>
          </p:cNvSpPr>
          <p:nvPr/>
        </p:nvSpPr>
        <p:spPr>
          <a:xfrm>
            <a:off x="109463" y="1354522"/>
            <a:ext cx="2163396" cy="666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Migrate and transform data for data driven customers using solutions such as data engineering, BI and AI</a:t>
            </a:r>
            <a:endParaRPr lang="en-US" sz="1000" b="0">
              <a:solidFill>
                <a:schemeClr val="accent2"/>
              </a:solidFill>
              <a:latin typeface="Open Sans" panose="020B0606030504020204"/>
            </a:endParaRPr>
          </a:p>
        </p:txBody>
      </p:sp>
      <p:sp>
        <p:nvSpPr>
          <p:cNvPr id="139" name="Title 3">
            <a:extLst>
              <a:ext uri="{FF2B5EF4-FFF2-40B4-BE49-F238E27FC236}">
                <a16:creationId xmlns:a16="http://schemas.microsoft.com/office/drawing/2014/main" id="{CA56489C-2B00-98CF-5F7D-62E57161A9A3}"/>
              </a:ext>
            </a:extLst>
          </p:cNvPr>
          <p:cNvSpPr txBox="1">
            <a:spLocks/>
          </p:cNvSpPr>
          <p:nvPr/>
        </p:nvSpPr>
        <p:spPr>
          <a:xfrm>
            <a:off x="80536" y="2558623"/>
            <a:ext cx="2163396" cy="85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End-to-end cloud solutions which include infrastructure and operations, DevOps and automation and application modernization </a:t>
            </a:r>
          </a:p>
        </p:txBody>
      </p:sp>
      <p:sp>
        <p:nvSpPr>
          <p:cNvPr id="140" name="Title 3">
            <a:extLst>
              <a:ext uri="{FF2B5EF4-FFF2-40B4-BE49-F238E27FC236}">
                <a16:creationId xmlns:a16="http://schemas.microsoft.com/office/drawing/2014/main" id="{1D4BC04A-3A97-571D-59A0-1617ADCB75BE}"/>
              </a:ext>
            </a:extLst>
          </p:cNvPr>
          <p:cNvSpPr txBox="1">
            <a:spLocks/>
          </p:cNvSpPr>
          <p:nvPr/>
        </p:nvSpPr>
        <p:spPr>
          <a:xfrm>
            <a:off x="65546" y="4643057"/>
            <a:ext cx="2353195" cy="656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Azure Managed Services supporting the full Microsoft Azure solution suite including infrastructure, data, security, DevOps and more</a:t>
            </a:r>
          </a:p>
        </p:txBody>
      </p:sp>
    </p:spTree>
    <p:extLst>
      <p:ext uri="{BB962C8B-B14F-4D97-AF65-F5344CB8AC3E}">
        <p14:creationId xmlns:p14="http://schemas.microsoft.com/office/powerpoint/2010/main" val="110002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B2570ED-3A03-399D-BC71-3BD63F3F2CCA}"/>
              </a:ext>
            </a:extLst>
          </p:cNvPr>
          <p:cNvSpPr txBox="1">
            <a:spLocks/>
          </p:cNvSpPr>
          <p:nvPr/>
        </p:nvSpPr>
        <p:spPr>
          <a:xfrm>
            <a:off x="838200" y="3108960"/>
            <a:ext cx="1051560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Cloud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BE4D582C-3D24-439B-E1CC-B34586DCED0E}"/>
              </a:ext>
            </a:extLst>
          </p:cNvPr>
          <p:cNvSpPr txBox="1">
            <a:spLocks/>
          </p:cNvSpPr>
          <p:nvPr/>
        </p:nvSpPr>
        <p:spPr>
          <a:xfrm>
            <a:off x="1524000" y="6044184"/>
            <a:ext cx="9144000" cy="356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KONYALA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DATHA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SAI CHANDU​</a:t>
            </a:r>
          </a:p>
        </p:txBody>
      </p:sp>
    </p:spTree>
    <p:extLst>
      <p:ext uri="{BB962C8B-B14F-4D97-AF65-F5344CB8AC3E}">
        <p14:creationId xmlns:p14="http://schemas.microsoft.com/office/powerpoint/2010/main" val="75217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2188028" y="712149"/>
            <a:ext cx="7043057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for cloud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6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759CD8C-ED67-B791-42AE-CF78F47BBE45}"/>
              </a:ext>
            </a:extLst>
          </p:cNvPr>
          <p:cNvSpPr txBox="1">
            <a:spLocks/>
          </p:cNvSpPr>
          <p:nvPr/>
        </p:nvSpPr>
        <p:spPr>
          <a:xfrm>
            <a:off x="734186" y="4484009"/>
            <a:ext cx="10723626" cy="1719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defender is designed to protect cloud-based application from cyber threats and vulnerabilities.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365 Defender provides an overview of attacks, including suspicious and malicious events that occur in cloud environments.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Diagram that shows the core functionality of Microsoft Defender for Cloud.">
            <a:extLst>
              <a:ext uri="{FF2B5EF4-FFF2-40B4-BE49-F238E27FC236}">
                <a16:creationId xmlns:a16="http://schemas.microsoft.com/office/drawing/2014/main" id="{9CD94F3D-1E0F-296D-19ED-B6489EF25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88" y="1545772"/>
            <a:ext cx="7500938" cy="27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D93FC8-1474-884D-2B5A-D476ED8EA0B8}"/>
              </a:ext>
            </a:extLst>
          </p:cNvPr>
          <p:cNvSpPr txBox="1">
            <a:spLocks/>
          </p:cNvSpPr>
          <p:nvPr/>
        </p:nvSpPr>
        <p:spPr>
          <a:xfrm>
            <a:off x="2188028" y="712149"/>
            <a:ext cx="7043057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CSPM and CWPP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9835DE8-EBA5-DBF0-86FD-AA0093DFC405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7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7446E59-42E9-33F8-2732-DF97A5851E8B}"/>
              </a:ext>
            </a:extLst>
          </p:cNvPr>
          <p:cNvSpPr txBox="1">
            <a:spLocks/>
          </p:cNvSpPr>
          <p:nvPr/>
        </p:nvSpPr>
        <p:spPr>
          <a:xfrm>
            <a:off x="734186" y="1685313"/>
            <a:ext cx="10723626" cy="1552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CSPM gives the recommendations in a proactive way and preventative way before anything bad happens.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CWPP deals with runtime protection for various resources and deals with actual threats.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5C9BF0-14B5-1160-9EE2-1107EC1E2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47" b="65598"/>
          <a:stretch/>
        </p:blipFill>
        <p:spPr>
          <a:xfrm>
            <a:off x="1396807" y="4040573"/>
            <a:ext cx="3800475" cy="1050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2BF7E3-9AE8-825D-89D2-B30B4CD806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8" t="32548" r="4264" b="2896"/>
          <a:stretch/>
        </p:blipFill>
        <p:spPr>
          <a:xfrm>
            <a:off x="6672648" y="3442890"/>
            <a:ext cx="3484607" cy="2582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070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D4F57A3-FCAB-622C-90E4-37675B2DB81E}"/>
              </a:ext>
            </a:extLst>
          </p:cNvPr>
          <p:cNvSpPr txBox="1">
            <a:spLocks/>
          </p:cNvSpPr>
          <p:nvPr/>
        </p:nvSpPr>
        <p:spPr>
          <a:xfrm>
            <a:off x="1094014" y="747151"/>
            <a:ext cx="10003970" cy="666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Defender Pricing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5D5C8-BD52-711C-5CFD-D54BE09CD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636" y="1631092"/>
            <a:ext cx="6160359" cy="4479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75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B2570ED-3A03-399D-BC71-3BD63F3F2CCA}"/>
              </a:ext>
            </a:extLst>
          </p:cNvPr>
          <p:cNvSpPr txBox="1">
            <a:spLocks/>
          </p:cNvSpPr>
          <p:nvPr/>
        </p:nvSpPr>
        <p:spPr>
          <a:xfrm>
            <a:off x="838200" y="3108960"/>
            <a:ext cx="10515600" cy="64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Foundational CSPM Features</a:t>
            </a:r>
          </a:p>
        </p:txBody>
      </p:sp>
    </p:spTree>
    <p:extLst>
      <p:ext uri="{BB962C8B-B14F-4D97-AF65-F5344CB8AC3E}">
        <p14:creationId xmlns:p14="http://schemas.microsoft.com/office/powerpoint/2010/main" val="30606328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C192A"/>
      </a:dk1>
      <a:lt1>
        <a:srgbClr val="FFFFFF"/>
      </a:lt1>
      <a:dk2>
        <a:srgbClr val="555555"/>
      </a:dk2>
      <a:lt2>
        <a:srgbClr val="E7E6E6"/>
      </a:lt2>
      <a:accent1>
        <a:srgbClr val="0C192A"/>
      </a:accent1>
      <a:accent2>
        <a:srgbClr val="F05C22"/>
      </a:accent2>
      <a:accent3>
        <a:srgbClr val="555555"/>
      </a:accent3>
      <a:accent4>
        <a:srgbClr val="F37B2E"/>
      </a:accent4>
      <a:accent5>
        <a:srgbClr val="566C8D"/>
      </a:accent5>
      <a:accent6>
        <a:srgbClr val="F2EBC3"/>
      </a:accent6>
      <a:hlink>
        <a:srgbClr val="00AFB6"/>
      </a:hlink>
      <a:folHlink>
        <a:srgbClr val="F37B2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7f5e90-e270-45e3-9152-f9867e0dfb13" xsi:nil="true"/>
    <lcf76f155ced4ddcb4097134ff3c332f xmlns="6138c6dc-7445-4794-8e4b-66f5ffef36a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8EFE0CBA4EB49A613684572C48BCC" ma:contentTypeVersion="16" ma:contentTypeDescription="Create a new document." ma:contentTypeScope="" ma:versionID="575f4d0cead92f5dc0a3928a80c902ff">
  <xsd:schema xmlns:xsd="http://www.w3.org/2001/XMLSchema" xmlns:xs="http://www.w3.org/2001/XMLSchema" xmlns:p="http://schemas.microsoft.com/office/2006/metadata/properties" xmlns:ns2="6138c6dc-7445-4794-8e4b-66f5ffef36a4" xmlns:ns3="8d7f5e90-e270-45e3-9152-f9867e0dfb13" targetNamespace="http://schemas.microsoft.com/office/2006/metadata/properties" ma:root="true" ma:fieldsID="3c82e9d3fd3ba78e04997643f8202d4a" ns2:_="" ns3:_="">
    <xsd:import namespace="6138c6dc-7445-4794-8e4b-66f5ffef36a4"/>
    <xsd:import namespace="8d7f5e90-e270-45e3-9152-f9867e0dfb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8c6dc-7445-4794-8e4b-66f5ffef3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7de2884-4ea7-45b0-9006-1486889d0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f5e90-e270-45e3-9152-f9867e0dfb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92b55d68-2721-41d1-825d-6b762831e128}" ma:internalName="TaxCatchAll" ma:showField="CatchAllData" ma:web="8d7f5e90-e270-45e3-9152-f9867e0dfb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CD24C-325C-4B20-BFDF-74B4EE18CD99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6138c6dc-7445-4794-8e4b-66f5ffef36a4"/>
    <ds:schemaRef ds:uri="http://www.w3.org/XML/1998/namespace"/>
    <ds:schemaRef ds:uri="http://schemas.microsoft.com/office/infopath/2007/PartnerControls"/>
    <ds:schemaRef ds:uri="8d7f5e90-e270-45e3-9152-f9867e0dfb1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EBC0BE-5A01-45F8-9917-C341070F749D}">
  <ds:schemaRefs>
    <ds:schemaRef ds:uri="6138c6dc-7445-4794-8e4b-66f5ffef36a4"/>
    <ds:schemaRef ds:uri="8d7f5e90-e270-45e3-9152-f9867e0df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9400D75-6051-45B9-A5E0-FCF432214A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2891</Words>
  <Application>Microsoft Office PowerPoint</Application>
  <PresentationFormat>Widescreen</PresentationFormat>
  <Paragraphs>435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Open Sans Regular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Us: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Parikh</dc:creator>
  <cp:lastModifiedBy>Datha Sai Chandu</cp:lastModifiedBy>
  <cp:revision>8</cp:revision>
  <dcterms:created xsi:type="dcterms:W3CDTF">2020-05-05T18:11:00Z</dcterms:created>
  <dcterms:modified xsi:type="dcterms:W3CDTF">2024-03-24T02:22:25Z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0x010100AF38EFE0CBA4EB49A613684572C48BCC</vt:lpwstr>
  </property>
  <property fmtid="{D5CDD505-2E9C-101B-9397-08002B2CF9AE}" pid="3" name="MediaServiceImageTags">
    <vt:lpwstr/>
  </property>
</Properties>
</file>