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66" r:id="rId2"/>
    <p:sldId id="10736" r:id="rId3"/>
    <p:sldId id="10733" r:id="rId4"/>
    <p:sldId id="10765" r:id="rId5"/>
    <p:sldId id="10753" r:id="rId6"/>
    <p:sldId id="10766" r:id="rId7"/>
    <p:sldId id="10770" r:id="rId8"/>
    <p:sldId id="10769" r:id="rId9"/>
    <p:sldId id="10771" r:id="rId10"/>
    <p:sldId id="10768" r:id="rId11"/>
    <p:sldId id="10767" r:id="rId12"/>
    <p:sldId id="10772" r:id="rId13"/>
    <p:sldId id="10773" r:id="rId14"/>
    <p:sldId id="10774" r:id="rId15"/>
    <p:sldId id="10776" r:id="rId16"/>
    <p:sldId id="10775" r:id="rId17"/>
    <p:sldId id="10778" r:id="rId18"/>
    <p:sldId id="10779" r:id="rId19"/>
    <p:sldId id="10780" r:id="rId20"/>
    <p:sldId id="10781" r:id="rId21"/>
    <p:sldId id="10782" r:id="rId22"/>
    <p:sldId id="10783" r:id="rId23"/>
    <p:sldId id="10784" r:id="rId24"/>
    <p:sldId id="10785" r:id="rId25"/>
    <p:sldId id="10786" r:id="rId26"/>
    <p:sldId id="10787" r:id="rId27"/>
    <p:sldId id="10788" r:id="rId28"/>
    <p:sldId id="10789" r:id="rId29"/>
    <p:sldId id="10790" r:id="rId30"/>
    <p:sldId id="10791" r:id="rId31"/>
    <p:sldId id="10792" r:id="rId32"/>
    <p:sldId id="10793" r:id="rId33"/>
    <p:sldId id="10794" r:id="rId34"/>
    <p:sldId id="10795" r:id="rId35"/>
    <p:sldId id="10796" r:id="rId36"/>
    <p:sldId id="10797" r:id="rId37"/>
    <p:sldId id="10799" r:id="rId38"/>
    <p:sldId id="10800" r:id="rId39"/>
    <p:sldId id="10801" r:id="rId40"/>
    <p:sldId id="10802" r:id="rId41"/>
    <p:sldId id="10803" r:id="rId42"/>
    <p:sldId id="10804" r:id="rId43"/>
    <p:sldId id="10805" r:id="rId44"/>
    <p:sldId id="10806" r:id="rId45"/>
    <p:sldId id="10807" r:id="rId46"/>
    <p:sldId id="10808" r:id="rId47"/>
    <p:sldId id="10809" r:id="rId48"/>
    <p:sldId id="10810" r:id="rId49"/>
    <p:sldId id="10811" r:id="rId50"/>
    <p:sldId id="10812" r:id="rId51"/>
    <p:sldId id="10813" r:id="rId52"/>
    <p:sldId id="10814" r:id="rId53"/>
    <p:sldId id="10815" r:id="rId54"/>
    <p:sldId id="10816" r:id="rId55"/>
    <p:sldId id="10817" r:id="rId56"/>
    <p:sldId id="10818" r:id="rId57"/>
    <p:sldId id="10751" r:id="rId58"/>
    <p:sldId id="10731" r:id="rId59"/>
    <p:sldId id="1075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051" autoAdjust="0"/>
  </p:normalViewPr>
  <p:slideViewPr>
    <p:cSldViewPr snapToGrid="0">
      <p:cViewPr varScale="1">
        <p:scale>
          <a:sx n="48" d="100"/>
          <a:sy n="48" d="100"/>
        </p:scale>
        <p:origin x="1364" y="44"/>
      </p:cViewPr>
      <p:guideLst/>
    </p:cSldViewPr>
  </p:slideViewPr>
  <p:outlineViewPr>
    <p:cViewPr>
      <p:scale>
        <a:sx n="33" d="100"/>
        <a:sy n="33" d="100"/>
      </p:scale>
      <p:origin x="0" y="-69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38.svg"/></Relationships>
</file>

<file path=ppt/diagrams/_rels/data19.xml.rels><?xml version="1.0" encoding="UTF-8" standalone="yes"?>
<Relationships xmlns="http://schemas.openxmlformats.org/package/2006/relationships"><Relationship Id="rId1" Type="http://schemas.openxmlformats.org/officeDocument/2006/relationships/hyperlink" Target="https://learn.microsoft.com/en-us/azure/defender-for-cloud/defender-for-key-vault-introduction"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38.svg"/></Relationships>
</file>

<file path=ppt/diagrams/_rels/drawing19.xml.rels><?xml version="1.0" encoding="UTF-8" standalone="yes"?>
<Relationships xmlns="http://schemas.openxmlformats.org/package/2006/relationships"><Relationship Id="rId1" Type="http://schemas.openxmlformats.org/officeDocument/2006/relationships/hyperlink" Target="https://learn.microsoft.com/en-us/azure/defender-for-cloud/defender-for-key-vault-introduction"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104B8-380B-4C59-AE1B-E8BE510AD4E9}"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IN"/>
        </a:p>
      </dgm:t>
    </dgm:pt>
    <dgm:pt modelId="{5B08AF06-12E6-4FD2-9DFB-959F00C09DEB}">
      <dgm:prSet/>
      <dgm:spPr/>
      <dgm:t>
        <a:bodyPr/>
        <a:lstStyle/>
        <a:p>
          <a:r>
            <a:rPr lang="en-US" b="0" i="0"/>
            <a:t>Microsoft Defender for Cloud is a unified cloud native application for cloud security posture management and workload protection solution that finds weak spots across your cloud configuration, helps strengthen the overall security posture of your environment, and provides threat protection for workloads across multi-cloud and hybrid environments.</a:t>
          </a:r>
          <a:endParaRPr lang="en-IN"/>
        </a:p>
      </dgm:t>
    </dgm:pt>
    <dgm:pt modelId="{18BF14ED-18DA-4CF8-B63D-36CDCD0E6E25}" type="parTrans" cxnId="{54AFC00A-38F6-41F7-8479-DC81D2043036}">
      <dgm:prSet/>
      <dgm:spPr/>
      <dgm:t>
        <a:bodyPr/>
        <a:lstStyle/>
        <a:p>
          <a:endParaRPr lang="en-IN"/>
        </a:p>
      </dgm:t>
    </dgm:pt>
    <dgm:pt modelId="{359078DC-A9C3-402F-843F-989A38352095}" type="sibTrans" cxnId="{54AFC00A-38F6-41F7-8479-DC81D2043036}">
      <dgm:prSet/>
      <dgm:spPr/>
      <dgm:t>
        <a:bodyPr/>
        <a:lstStyle/>
        <a:p>
          <a:endParaRPr lang="en-IN"/>
        </a:p>
      </dgm:t>
    </dgm:pt>
    <dgm:pt modelId="{76181368-9DFC-4F73-B311-8B1F4F26ED27}" type="pres">
      <dgm:prSet presAssocID="{26E104B8-380B-4C59-AE1B-E8BE510AD4E9}" presName="cycle" presStyleCnt="0">
        <dgm:presLayoutVars>
          <dgm:dir/>
          <dgm:resizeHandles val="exact"/>
        </dgm:presLayoutVars>
      </dgm:prSet>
      <dgm:spPr/>
    </dgm:pt>
    <dgm:pt modelId="{C4F840AC-85E6-42DB-A71D-F3EF0AF57461}" type="pres">
      <dgm:prSet presAssocID="{5B08AF06-12E6-4FD2-9DFB-959F00C09DEB}" presName="node" presStyleLbl="node1" presStyleIdx="0" presStyleCnt="1">
        <dgm:presLayoutVars>
          <dgm:bulletEnabled val="1"/>
        </dgm:presLayoutVars>
      </dgm:prSet>
      <dgm:spPr/>
    </dgm:pt>
  </dgm:ptLst>
  <dgm:cxnLst>
    <dgm:cxn modelId="{54AFC00A-38F6-41F7-8479-DC81D2043036}" srcId="{26E104B8-380B-4C59-AE1B-E8BE510AD4E9}" destId="{5B08AF06-12E6-4FD2-9DFB-959F00C09DEB}" srcOrd="0" destOrd="0" parTransId="{18BF14ED-18DA-4CF8-B63D-36CDCD0E6E25}" sibTransId="{359078DC-A9C3-402F-843F-989A38352095}"/>
    <dgm:cxn modelId="{9F854FD9-353A-4F42-8A98-16585E202E69}" type="presOf" srcId="{26E104B8-380B-4C59-AE1B-E8BE510AD4E9}" destId="{76181368-9DFC-4F73-B311-8B1F4F26ED27}" srcOrd="0" destOrd="0" presId="urn:microsoft.com/office/officeart/2005/8/layout/cycle2"/>
    <dgm:cxn modelId="{E7A776DC-14F7-4A6C-8DB7-F026C91D9F83}" type="presOf" srcId="{5B08AF06-12E6-4FD2-9DFB-959F00C09DEB}" destId="{C4F840AC-85E6-42DB-A71D-F3EF0AF57461}" srcOrd="0" destOrd="0" presId="urn:microsoft.com/office/officeart/2005/8/layout/cycle2"/>
    <dgm:cxn modelId="{238DFCC7-74AF-4819-94E3-82455E2F2B07}" type="presParOf" srcId="{76181368-9DFC-4F73-B311-8B1F4F26ED27}" destId="{C4F840AC-85E6-42DB-A71D-F3EF0AF57461}"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F57217-4AEB-4D61-922B-A88E6E9E07CD}"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BB1CA497-E44F-4C67-8705-16FD22D03922}">
      <dgm:prSet/>
      <dgm:spPr/>
      <dgm:t>
        <a:bodyPr/>
        <a:lstStyle/>
        <a:p>
          <a:r>
            <a:rPr lang="en-US"/>
            <a:t>Microsoft Defender for cloud continuously compare the configuration of our resources with the requirement.</a:t>
          </a:r>
          <a:endParaRPr lang="en-IN"/>
        </a:p>
      </dgm:t>
    </dgm:pt>
    <dgm:pt modelId="{9F406112-19F0-4BBF-8BA8-E6057346CEB1}" type="parTrans" cxnId="{EB20F651-AC5C-4E0C-A38D-C058EC2DE4FE}">
      <dgm:prSet/>
      <dgm:spPr/>
      <dgm:t>
        <a:bodyPr/>
        <a:lstStyle/>
        <a:p>
          <a:endParaRPr lang="en-IN"/>
        </a:p>
      </dgm:t>
    </dgm:pt>
    <dgm:pt modelId="{C40B9A72-9028-408E-98DB-68C50A19FEDD}" type="sibTrans" cxnId="{EB20F651-AC5C-4E0C-A38D-C058EC2DE4FE}">
      <dgm:prSet/>
      <dgm:spPr/>
      <dgm:t>
        <a:bodyPr/>
        <a:lstStyle/>
        <a:p>
          <a:endParaRPr lang="en-IN"/>
        </a:p>
      </dgm:t>
    </dgm:pt>
    <dgm:pt modelId="{8FC54437-85E0-46CF-88C0-8940E1D66DA4}">
      <dgm:prSet/>
      <dgm:spPr/>
      <dgm:t>
        <a:bodyPr/>
        <a:lstStyle/>
        <a:p>
          <a:r>
            <a:rPr lang="en-US" b="0" i="0"/>
            <a:t>It is standard</a:t>
          </a:r>
          <a:r>
            <a:rPr lang="en-US"/>
            <a:t> and set of rules, As you can see Microsoft security benchmark is applied by default on my subscription</a:t>
          </a:r>
          <a:endParaRPr lang="en-IN"/>
        </a:p>
      </dgm:t>
    </dgm:pt>
    <dgm:pt modelId="{95B1221A-9968-4674-80DB-0E6521E3F83A}" type="parTrans" cxnId="{EC436ECF-BBB7-4907-B02B-B42DC6F06AEE}">
      <dgm:prSet/>
      <dgm:spPr/>
      <dgm:t>
        <a:bodyPr/>
        <a:lstStyle/>
        <a:p>
          <a:endParaRPr lang="en-IN"/>
        </a:p>
      </dgm:t>
    </dgm:pt>
    <dgm:pt modelId="{4C2006A9-91CA-445E-A3D3-A9697BA04FB5}" type="sibTrans" cxnId="{EC436ECF-BBB7-4907-B02B-B42DC6F06AEE}">
      <dgm:prSet/>
      <dgm:spPr/>
      <dgm:t>
        <a:bodyPr/>
        <a:lstStyle/>
        <a:p>
          <a:endParaRPr lang="en-IN"/>
        </a:p>
      </dgm:t>
    </dgm:pt>
    <dgm:pt modelId="{7120A15E-9BFC-48BC-9516-E424AE1609D1}" type="pres">
      <dgm:prSet presAssocID="{30F57217-4AEB-4D61-922B-A88E6E9E07CD}" presName="linearFlow" presStyleCnt="0">
        <dgm:presLayoutVars>
          <dgm:dir/>
          <dgm:resizeHandles val="exact"/>
        </dgm:presLayoutVars>
      </dgm:prSet>
      <dgm:spPr/>
    </dgm:pt>
    <dgm:pt modelId="{28A3177B-0F0D-4737-9454-D9C656419F77}" type="pres">
      <dgm:prSet presAssocID="{BB1CA497-E44F-4C67-8705-16FD22D03922}" presName="composite" presStyleCnt="0"/>
      <dgm:spPr/>
    </dgm:pt>
    <dgm:pt modelId="{E36BC83F-1E2C-4F09-A279-61FC48E12544}" type="pres">
      <dgm:prSet presAssocID="{BB1CA497-E44F-4C67-8705-16FD22D03922}" presName="imgShp" presStyleLbl="fgImgPlace1" presStyleIdx="0" presStyleCnt="2"/>
      <dgm:spPr/>
    </dgm:pt>
    <dgm:pt modelId="{D1566FE3-D2CF-4232-915C-0ED888B82C41}" type="pres">
      <dgm:prSet presAssocID="{BB1CA497-E44F-4C67-8705-16FD22D03922}" presName="txShp" presStyleLbl="node1" presStyleIdx="0" presStyleCnt="2">
        <dgm:presLayoutVars>
          <dgm:bulletEnabled val="1"/>
        </dgm:presLayoutVars>
      </dgm:prSet>
      <dgm:spPr/>
    </dgm:pt>
    <dgm:pt modelId="{967B82A2-A3BA-4CEE-B3AB-E19DC9C688B9}" type="pres">
      <dgm:prSet presAssocID="{C40B9A72-9028-408E-98DB-68C50A19FEDD}" presName="spacing" presStyleCnt="0"/>
      <dgm:spPr/>
    </dgm:pt>
    <dgm:pt modelId="{7422CC57-96E5-4C81-86E1-6873142E9793}" type="pres">
      <dgm:prSet presAssocID="{8FC54437-85E0-46CF-88C0-8940E1D66DA4}" presName="composite" presStyleCnt="0"/>
      <dgm:spPr/>
    </dgm:pt>
    <dgm:pt modelId="{4C1A6358-7BCE-4C49-AF30-8CF0D20FB918}" type="pres">
      <dgm:prSet presAssocID="{8FC54437-85E0-46CF-88C0-8940E1D66DA4}" presName="imgShp" presStyleLbl="fgImgPlace1" presStyleIdx="1" presStyleCnt="2"/>
      <dgm:spPr/>
    </dgm:pt>
    <dgm:pt modelId="{417D4D03-8D84-4E07-8353-6BE9C2F07A6A}" type="pres">
      <dgm:prSet presAssocID="{8FC54437-85E0-46CF-88C0-8940E1D66DA4}" presName="txShp" presStyleLbl="node1" presStyleIdx="1" presStyleCnt="2">
        <dgm:presLayoutVars>
          <dgm:bulletEnabled val="1"/>
        </dgm:presLayoutVars>
      </dgm:prSet>
      <dgm:spPr/>
    </dgm:pt>
  </dgm:ptLst>
  <dgm:cxnLst>
    <dgm:cxn modelId="{E23B012B-3B0C-4A5B-A9F7-DC5BF4CF573D}" type="presOf" srcId="{30F57217-4AEB-4D61-922B-A88E6E9E07CD}" destId="{7120A15E-9BFC-48BC-9516-E424AE1609D1}" srcOrd="0" destOrd="0" presId="urn:microsoft.com/office/officeart/2005/8/layout/vList3"/>
    <dgm:cxn modelId="{FA08AE62-A096-408D-AF26-58601D32D868}" type="presOf" srcId="{8FC54437-85E0-46CF-88C0-8940E1D66DA4}" destId="{417D4D03-8D84-4E07-8353-6BE9C2F07A6A}" srcOrd="0" destOrd="0" presId="urn:microsoft.com/office/officeart/2005/8/layout/vList3"/>
    <dgm:cxn modelId="{EB20F651-AC5C-4E0C-A38D-C058EC2DE4FE}" srcId="{30F57217-4AEB-4D61-922B-A88E6E9E07CD}" destId="{BB1CA497-E44F-4C67-8705-16FD22D03922}" srcOrd="0" destOrd="0" parTransId="{9F406112-19F0-4BBF-8BA8-E6057346CEB1}" sibTransId="{C40B9A72-9028-408E-98DB-68C50A19FEDD}"/>
    <dgm:cxn modelId="{5C5B7EA1-7845-40FC-ABDA-E3D67CB115B9}" type="presOf" srcId="{BB1CA497-E44F-4C67-8705-16FD22D03922}" destId="{D1566FE3-D2CF-4232-915C-0ED888B82C41}" srcOrd="0" destOrd="0" presId="urn:microsoft.com/office/officeart/2005/8/layout/vList3"/>
    <dgm:cxn modelId="{EC436ECF-BBB7-4907-B02B-B42DC6F06AEE}" srcId="{30F57217-4AEB-4D61-922B-A88E6E9E07CD}" destId="{8FC54437-85E0-46CF-88C0-8940E1D66DA4}" srcOrd="1" destOrd="0" parTransId="{95B1221A-9968-4674-80DB-0E6521E3F83A}" sibTransId="{4C2006A9-91CA-445E-A3D3-A9697BA04FB5}"/>
    <dgm:cxn modelId="{3AAF68DE-9903-420C-BE46-56CF64116A37}" type="presParOf" srcId="{7120A15E-9BFC-48BC-9516-E424AE1609D1}" destId="{28A3177B-0F0D-4737-9454-D9C656419F77}" srcOrd="0" destOrd="0" presId="urn:microsoft.com/office/officeart/2005/8/layout/vList3"/>
    <dgm:cxn modelId="{70BD1DF0-29AA-422E-BE40-C73587CA3DFA}" type="presParOf" srcId="{28A3177B-0F0D-4737-9454-D9C656419F77}" destId="{E36BC83F-1E2C-4F09-A279-61FC48E12544}" srcOrd="0" destOrd="0" presId="urn:microsoft.com/office/officeart/2005/8/layout/vList3"/>
    <dgm:cxn modelId="{AC43FF6C-E9D3-45F3-8D13-56FA5180C51F}" type="presParOf" srcId="{28A3177B-0F0D-4737-9454-D9C656419F77}" destId="{D1566FE3-D2CF-4232-915C-0ED888B82C41}" srcOrd="1" destOrd="0" presId="urn:microsoft.com/office/officeart/2005/8/layout/vList3"/>
    <dgm:cxn modelId="{28AE4350-48D9-452A-902D-C783A46D7385}" type="presParOf" srcId="{7120A15E-9BFC-48BC-9516-E424AE1609D1}" destId="{967B82A2-A3BA-4CEE-B3AB-E19DC9C688B9}" srcOrd="1" destOrd="0" presId="urn:microsoft.com/office/officeart/2005/8/layout/vList3"/>
    <dgm:cxn modelId="{E438F100-283F-43D4-AA9F-BE4531204454}" type="presParOf" srcId="{7120A15E-9BFC-48BC-9516-E424AE1609D1}" destId="{7422CC57-96E5-4C81-86E1-6873142E9793}" srcOrd="2" destOrd="0" presId="urn:microsoft.com/office/officeart/2005/8/layout/vList3"/>
    <dgm:cxn modelId="{B9463070-2224-40EF-9C59-A644F7958A12}" type="presParOf" srcId="{7422CC57-96E5-4C81-86E1-6873142E9793}" destId="{4C1A6358-7BCE-4C49-AF30-8CF0D20FB918}" srcOrd="0" destOrd="0" presId="urn:microsoft.com/office/officeart/2005/8/layout/vList3"/>
    <dgm:cxn modelId="{27035790-3C63-4CCA-8DBE-698752C4C10A}" type="presParOf" srcId="{7422CC57-96E5-4C81-86E1-6873142E9793}" destId="{417D4D03-8D84-4E07-8353-6BE9C2F07A6A}"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4161ED2-B6CA-4DDC-B5B4-EF5362F15B3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ABBB2A76-6DC9-4631-93BB-1CCEF4D6DD05}">
      <dgm:prSet/>
      <dgm:spPr/>
      <dgm:t>
        <a:bodyPr/>
        <a:lstStyle/>
        <a:p>
          <a:r>
            <a:rPr lang="en-US" b="0" i="0"/>
            <a:t>A feature that helps identify and prioritize security risks in cloud environments. </a:t>
          </a:r>
          <a:endParaRPr lang="en-IN"/>
        </a:p>
      </dgm:t>
    </dgm:pt>
    <dgm:pt modelId="{79F9799A-5BCC-4E6E-ABC9-20F67F3B5027}" type="parTrans" cxnId="{D477A15A-18BB-4334-9498-1766B0C16D2C}">
      <dgm:prSet/>
      <dgm:spPr/>
      <dgm:t>
        <a:bodyPr/>
        <a:lstStyle/>
        <a:p>
          <a:endParaRPr lang="en-IN"/>
        </a:p>
      </dgm:t>
    </dgm:pt>
    <dgm:pt modelId="{A66DAA3B-652A-469E-9D74-E3B81BAC5A2C}" type="sibTrans" cxnId="{D477A15A-18BB-4334-9498-1766B0C16D2C}">
      <dgm:prSet/>
      <dgm:spPr/>
      <dgm:t>
        <a:bodyPr/>
        <a:lstStyle/>
        <a:p>
          <a:endParaRPr lang="en-IN"/>
        </a:p>
      </dgm:t>
    </dgm:pt>
    <dgm:pt modelId="{9684E93E-15E8-45B1-BA3E-F6F167BAAE5C}">
      <dgm:prSet/>
      <dgm:spPr/>
      <dgm:t>
        <a:bodyPr/>
        <a:lstStyle/>
        <a:p>
          <a:r>
            <a:rPr lang="en-US" b="0" i="0" dirty="0"/>
            <a:t> It uses graph-based algorithms to map out the possible paths that an attacker can take to compromise resources. </a:t>
          </a:r>
          <a:endParaRPr lang="en-IN" dirty="0"/>
        </a:p>
      </dgm:t>
    </dgm:pt>
    <dgm:pt modelId="{FA4D08B1-C13F-42CD-B102-165057B48437}" type="parTrans" cxnId="{46538ED7-4CF5-42B2-8D79-426E84BBC1D9}">
      <dgm:prSet/>
      <dgm:spPr/>
      <dgm:t>
        <a:bodyPr/>
        <a:lstStyle/>
        <a:p>
          <a:endParaRPr lang="en-IN"/>
        </a:p>
      </dgm:t>
    </dgm:pt>
    <dgm:pt modelId="{9EE045FD-4454-42EB-90EC-2F17880FBD89}" type="sibTrans" cxnId="{46538ED7-4CF5-42B2-8D79-426E84BBC1D9}">
      <dgm:prSet/>
      <dgm:spPr/>
      <dgm:t>
        <a:bodyPr/>
        <a:lstStyle/>
        <a:p>
          <a:endParaRPr lang="en-IN"/>
        </a:p>
      </dgm:t>
    </dgm:pt>
    <dgm:pt modelId="{43DD6E5C-E080-4505-96BA-9826C496A9C1}">
      <dgm:prSet/>
      <dgm:spPr/>
      <dgm:t>
        <a:bodyPr/>
        <a:lstStyle/>
        <a:p>
          <a:r>
            <a:rPr lang="en-US" b="0" i="0" dirty="0"/>
            <a:t>It provides recommendations and actions to mitigate the threats and reduce the attack surface. </a:t>
          </a:r>
          <a:endParaRPr lang="en-IN" dirty="0"/>
        </a:p>
      </dgm:t>
    </dgm:pt>
    <dgm:pt modelId="{08E2D4FA-7C0E-4283-869D-CE5C29035BF4}" type="parTrans" cxnId="{CC7F902D-BE4C-440E-8488-93935AEF8B96}">
      <dgm:prSet/>
      <dgm:spPr/>
      <dgm:t>
        <a:bodyPr/>
        <a:lstStyle/>
        <a:p>
          <a:endParaRPr lang="en-IN"/>
        </a:p>
      </dgm:t>
    </dgm:pt>
    <dgm:pt modelId="{41A00D77-5FAB-4641-812D-D7DF410CC7D5}" type="sibTrans" cxnId="{CC7F902D-BE4C-440E-8488-93935AEF8B96}">
      <dgm:prSet/>
      <dgm:spPr/>
      <dgm:t>
        <a:bodyPr/>
        <a:lstStyle/>
        <a:p>
          <a:endParaRPr lang="en-IN"/>
        </a:p>
      </dgm:t>
    </dgm:pt>
    <dgm:pt modelId="{967CAE95-4999-4271-ADAB-FD4773AE94C3}">
      <dgm:prSet/>
      <dgm:spPr/>
      <dgm:t>
        <a:bodyPr/>
        <a:lstStyle/>
        <a:p>
          <a:r>
            <a:rPr lang="en-US" b="0" i="0" dirty="0"/>
            <a:t>These techniques provide valuable insights into the security posture and vulnerabilities that attackers may exploit. </a:t>
          </a:r>
          <a:endParaRPr lang="en-IN" dirty="0"/>
        </a:p>
      </dgm:t>
    </dgm:pt>
    <dgm:pt modelId="{F6833A3C-9883-4572-A0CA-E20AD84123DA}" type="parTrans" cxnId="{2B0352B4-25E4-4C22-B9AE-21CD4B1B9CB5}">
      <dgm:prSet/>
      <dgm:spPr/>
      <dgm:t>
        <a:bodyPr/>
        <a:lstStyle/>
        <a:p>
          <a:endParaRPr lang="en-IN"/>
        </a:p>
      </dgm:t>
    </dgm:pt>
    <dgm:pt modelId="{B338A27B-534C-4832-AB3B-CAE0070CEFD9}" type="sibTrans" cxnId="{2B0352B4-25E4-4C22-B9AE-21CD4B1B9CB5}">
      <dgm:prSet/>
      <dgm:spPr/>
      <dgm:t>
        <a:bodyPr/>
        <a:lstStyle/>
        <a:p>
          <a:endParaRPr lang="en-IN"/>
        </a:p>
      </dgm:t>
    </dgm:pt>
    <dgm:pt modelId="{B8C3386F-03FF-434E-9C5A-9417CA4A76F9}" type="pres">
      <dgm:prSet presAssocID="{D4161ED2-B6CA-4DDC-B5B4-EF5362F15B31}" presName="hierChild1" presStyleCnt="0">
        <dgm:presLayoutVars>
          <dgm:orgChart val="1"/>
          <dgm:chPref val="1"/>
          <dgm:dir/>
          <dgm:animOne val="branch"/>
          <dgm:animLvl val="lvl"/>
          <dgm:resizeHandles/>
        </dgm:presLayoutVars>
      </dgm:prSet>
      <dgm:spPr/>
    </dgm:pt>
    <dgm:pt modelId="{8824A8E2-9ED1-4731-9BB6-E1D2FA0F7C34}" type="pres">
      <dgm:prSet presAssocID="{ABBB2A76-6DC9-4631-93BB-1CCEF4D6DD05}" presName="hierRoot1" presStyleCnt="0">
        <dgm:presLayoutVars>
          <dgm:hierBranch val="init"/>
        </dgm:presLayoutVars>
      </dgm:prSet>
      <dgm:spPr/>
    </dgm:pt>
    <dgm:pt modelId="{C1EC9322-6FB8-4A6B-8C6A-C479C5FE7BBB}" type="pres">
      <dgm:prSet presAssocID="{ABBB2A76-6DC9-4631-93BB-1CCEF4D6DD05}" presName="rootComposite1" presStyleCnt="0"/>
      <dgm:spPr/>
    </dgm:pt>
    <dgm:pt modelId="{0B4F9AF1-99C6-4728-B7F9-7BEF21CB4E96}" type="pres">
      <dgm:prSet presAssocID="{ABBB2A76-6DC9-4631-93BB-1CCEF4D6DD05}" presName="rootText1" presStyleLbl="node0" presStyleIdx="0" presStyleCnt="4">
        <dgm:presLayoutVars>
          <dgm:chPref val="3"/>
        </dgm:presLayoutVars>
      </dgm:prSet>
      <dgm:spPr/>
    </dgm:pt>
    <dgm:pt modelId="{33F981C4-8A0C-4F24-84A9-6A48639963CB}" type="pres">
      <dgm:prSet presAssocID="{ABBB2A76-6DC9-4631-93BB-1CCEF4D6DD05}" presName="rootConnector1" presStyleLbl="node1" presStyleIdx="0" presStyleCnt="0"/>
      <dgm:spPr/>
    </dgm:pt>
    <dgm:pt modelId="{88424B61-E87C-4A0F-9B8A-13EC3A2B47DA}" type="pres">
      <dgm:prSet presAssocID="{ABBB2A76-6DC9-4631-93BB-1CCEF4D6DD05}" presName="hierChild2" presStyleCnt="0"/>
      <dgm:spPr/>
    </dgm:pt>
    <dgm:pt modelId="{112FB2FB-300D-4BE6-93A3-0CDE7D80921D}" type="pres">
      <dgm:prSet presAssocID="{ABBB2A76-6DC9-4631-93BB-1CCEF4D6DD05}" presName="hierChild3" presStyleCnt="0"/>
      <dgm:spPr/>
    </dgm:pt>
    <dgm:pt modelId="{DFAFDF0C-D2C2-4654-A116-95F729476DDD}" type="pres">
      <dgm:prSet presAssocID="{9684E93E-15E8-45B1-BA3E-F6F167BAAE5C}" presName="hierRoot1" presStyleCnt="0">
        <dgm:presLayoutVars>
          <dgm:hierBranch val="init"/>
        </dgm:presLayoutVars>
      </dgm:prSet>
      <dgm:spPr/>
    </dgm:pt>
    <dgm:pt modelId="{01C8EA63-8F1D-4C4F-AFD7-8F2AF6C727F3}" type="pres">
      <dgm:prSet presAssocID="{9684E93E-15E8-45B1-BA3E-F6F167BAAE5C}" presName="rootComposite1" presStyleCnt="0"/>
      <dgm:spPr/>
    </dgm:pt>
    <dgm:pt modelId="{BBB55AAA-E0D2-4DF2-9FDA-4DA92111F610}" type="pres">
      <dgm:prSet presAssocID="{9684E93E-15E8-45B1-BA3E-F6F167BAAE5C}" presName="rootText1" presStyleLbl="node0" presStyleIdx="1" presStyleCnt="4">
        <dgm:presLayoutVars>
          <dgm:chPref val="3"/>
        </dgm:presLayoutVars>
      </dgm:prSet>
      <dgm:spPr/>
    </dgm:pt>
    <dgm:pt modelId="{B1349458-8F3A-4B9E-A10E-E910DFDF30FA}" type="pres">
      <dgm:prSet presAssocID="{9684E93E-15E8-45B1-BA3E-F6F167BAAE5C}" presName="rootConnector1" presStyleLbl="node1" presStyleIdx="0" presStyleCnt="0"/>
      <dgm:spPr/>
    </dgm:pt>
    <dgm:pt modelId="{6F3FB747-FFDF-4563-8F68-FEE5DC9FF603}" type="pres">
      <dgm:prSet presAssocID="{9684E93E-15E8-45B1-BA3E-F6F167BAAE5C}" presName="hierChild2" presStyleCnt="0"/>
      <dgm:spPr/>
    </dgm:pt>
    <dgm:pt modelId="{000568A6-EF8F-47DB-A33A-D57B886813A6}" type="pres">
      <dgm:prSet presAssocID="{9684E93E-15E8-45B1-BA3E-F6F167BAAE5C}" presName="hierChild3" presStyleCnt="0"/>
      <dgm:spPr/>
    </dgm:pt>
    <dgm:pt modelId="{B1F1BBE2-9DD0-4CA7-A8C9-B65B4D5C511D}" type="pres">
      <dgm:prSet presAssocID="{43DD6E5C-E080-4505-96BA-9826C496A9C1}" presName="hierRoot1" presStyleCnt="0">
        <dgm:presLayoutVars>
          <dgm:hierBranch val="init"/>
        </dgm:presLayoutVars>
      </dgm:prSet>
      <dgm:spPr/>
    </dgm:pt>
    <dgm:pt modelId="{F4AC32AC-901E-45BD-9BD6-7152E735D693}" type="pres">
      <dgm:prSet presAssocID="{43DD6E5C-E080-4505-96BA-9826C496A9C1}" presName="rootComposite1" presStyleCnt="0"/>
      <dgm:spPr/>
    </dgm:pt>
    <dgm:pt modelId="{49F1A455-CB91-48AA-A72F-D9792513A03F}" type="pres">
      <dgm:prSet presAssocID="{43DD6E5C-E080-4505-96BA-9826C496A9C1}" presName="rootText1" presStyleLbl="node0" presStyleIdx="2" presStyleCnt="4">
        <dgm:presLayoutVars>
          <dgm:chPref val="3"/>
        </dgm:presLayoutVars>
      </dgm:prSet>
      <dgm:spPr/>
    </dgm:pt>
    <dgm:pt modelId="{E3AF4B6F-200A-4827-90B1-D05FA4077CB3}" type="pres">
      <dgm:prSet presAssocID="{43DD6E5C-E080-4505-96BA-9826C496A9C1}" presName="rootConnector1" presStyleLbl="node1" presStyleIdx="0" presStyleCnt="0"/>
      <dgm:spPr/>
    </dgm:pt>
    <dgm:pt modelId="{821D5A37-13D6-4116-9EFB-0BCF83D87C09}" type="pres">
      <dgm:prSet presAssocID="{43DD6E5C-E080-4505-96BA-9826C496A9C1}" presName="hierChild2" presStyleCnt="0"/>
      <dgm:spPr/>
    </dgm:pt>
    <dgm:pt modelId="{E17ECA45-3809-429D-A2FA-9F747802D18B}" type="pres">
      <dgm:prSet presAssocID="{43DD6E5C-E080-4505-96BA-9826C496A9C1}" presName="hierChild3" presStyleCnt="0"/>
      <dgm:spPr/>
    </dgm:pt>
    <dgm:pt modelId="{747BD8A8-FD98-4130-B42A-555632AB05DE}" type="pres">
      <dgm:prSet presAssocID="{967CAE95-4999-4271-ADAB-FD4773AE94C3}" presName="hierRoot1" presStyleCnt="0">
        <dgm:presLayoutVars>
          <dgm:hierBranch val="init"/>
        </dgm:presLayoutVars>
      </dgm:prSet>
      <dgm:spPr/>
    </dgm:pt>
    <dgm:pt modelId="{904E521E-7454-4A41-9256-BB4F5DD4B8B0}" type="pres">
      <dgm:prSet presAssocID="{967CAE95-4999-4271-ADAB-FD4773AE94C3}" presName="rootComposite1" presStyleCnt="0"/>
      <dgm:spPr/>
    </dgm:pt>
    <dgm:pt modelId="{29F41F50-84E5-4444-B0A5-086CAC5B3DC8}" type="pres">
      <dgm:prSet presAssocID="{967CAE95-4999-4271-ADAB-FD4773AE94C3}" presName="rootText1" presStyleLbl="node0" presStyleIdx="3" presStyleCnt="4">
        <dgm:presLayoutVars>
          <dgm:chPref val="3"/>
        </dgm:presLayoutVars>
      </dgm:prSet>
      <dgm:spPr/>
    </dgm:pt>
    <dgm:pt modelId="{48329964-061C-45BA-BD2E-8F2A5DD3675C}" type="pres">
      <dgm:prSet presAssocID="{967CAE95-4999-4271-ADAB-FD4773AE94C3}" presName="rootConnector1" presStyleLbl="node1" presStyleIdx="0" presStyleCnt="0"/>
      <dgm:spPr/>
    </dgm:pt>
    <dgm:pt modelId="{83A04F71-A03E-4E99-A808-E7C460743F15}" type="pres">
      <dgm:prSet presAssocID="{967CAE95-4999-4271-ADAB-FD4773AE94C3}" presName="hierChild2" presStyleCnt="0"/>
      <dgm:spPr/>
    </dgm:pt>
    <dgm:pt modelId="{D48849BB-11F9-459A-9456-E84146DFC281}" type="pres">
      <dgm:prSet presAssocID="{967CAE95-4999-4271-ADAB-FD4773AE94C3}" presName="hierChild3" presStyleCnt="0"/>
      <dgm:spPr/>
    </dgm:pt>
  </dgm:ptLst>
  <dgm:cxnLst>
    <dgm:cxn modelId="{230F830E-2E87-407A-9D2E-CB3493CDB4A4}" type="presOf" srcId="{9684E93E-15E8-45B1-BA3E-F6F167BAAE5C}" destId="{BBB55AAA-E0D2-4DF2-9FDA-4DA92111F610}" srcOrd="0" destOrd="0" presId="urn:microsoft.com/office/officeart/2005/8/layout/orgChart1"/>
    <dgm:cxn modelId="{CC7F902D-BE4C-440E-8488-93935AEF8B96}" srcId="{D4161ED2-B6CA-4DDC-B5B4-EF5362F15B31}" destId="{43DD6E5C-E080-4505-96BA-9826C496A9C1}" srcOrd="2" destOrd="0" parTransId="{08E2D4FA-7C0E-4283-869D-CE5C29035BF4}" sibTransId="{41A00D77-5FAB-4641-812D-D7DF410CC7D5}"/>
    <dgm:cxn modelId="{D477A15A-18BB-4334-9498-1766B0C16D2C}" srcId="{D4161ED2-B6CA-4DDC-B5B4-EF5362F15B31}" destId="{ABBB2A76-6DC9-4631-93BB-1CCEF4D6DD05}" srcOrd="0" destOrd="0" parTransId="{79F9799A-5BCC-4E6E-ABC9-20F67F3B5027}" sibTransId="{A66DAA3B-652A-469E-9D74-E3B81BAC5A2C}"/>
    <dgm:cxn modelId="{7080527F-9755-4AA2-9725-14433484A5B0}" type="presOf" srcId="{ABBB2A76-6DC9-4631-93BB-1CCEF4D6DD05}" destId="{0B4F9AF1-99C6-4728-B7F9-7BEF21CB4E96}" srcOrd="0" destOrd="0" presId="urn:microsoft.com/office/officeart/2005/8/layout/orgChart1"/>
    <dgm:cxn modelId="{918CA396-67CE-43D5-982D-4BF9A3CD2FD6}" type="presOf" srcId="{D4161ED2-B6CA-4DDC-B5B4-EF5362F15B31}" destId="{B8C3386F-03FF-434E-9C5A-9417CA4A76F9}" srcOrd="0" destOrd="0" presId="urn:microsoft.com/office/officeart/2005/8/layout/orgChart1"/>
    <dgm:cxn modelId="{9AB59BA2-BC81-427B-AA0C-C51476814D3B}" type="presOf" srcId="{ABBB2A76-6DC9-4631-93BB-1CCEF4D6DD05}" destId="{33F981C4-8A0C-4F24-84A9-6A48639963CB}" srcOrd="1" destOrd="0" presId="urn:microsoft.com/office/officeart/2005/8/layout/orgChart1"/>
    <dgm:cxn modelId="{8F45D2A4-5B88-4DEB-A376-AAEE3D2DAB19}" type="presOf" srcId="{967CAE95-4999-4271-ADAB-FD4773AE94C3}" destId="{29F41F50-84E5-4444-B0A5-086CAC5B3DC8}" srcOrd="0" destOrd="0" presId="urn:microsoft.com/office/officeart/2005/8/layout/orgChart1"/>
    <dgm:cxn modelId="{6ABECDA5-B143-412E-B91C-0161CE9C41AA}" type="presOf" srcId="{967CAE95-4999-4271-ADAB-FD4773AE94C3}" destId="{48329964-061C-45BA-BD2E-8F2A5DD3675C}" srcOrd="1" destOrd="0" presId="urn:microsoft.com/office/officeart/2005/8/layout/orgChart1"/>
    <dgm:cxn modelId="{2B0352B4-25E4-4C22-B9AE-21CD4B1B9CB5}" srcId="{D4161ED2-B6CA-4DDC-B5B4-EF5362F15B31}" destId="{967CAE95-4999-4271-ADAB-FD4773AE94C3}" srcOrd="3" destOrd="0" parTransId="{F6833A3C-9883-4572-A0CA-E20AD84123DA}" sibTransId="{B338A27B-534C-4832-AB3B-CAE0070CEFD9}"/>
    <dgm:cxn modelId="{C2ED97D2-4FB2-4A92-B5DA-F562C3B45958}" type="presOf" srcId="{43DD6E5C-E080-4505-96BA-9826C496A9C1}" destId="{E3AF4B6F-200A-4827-90B1-D05FA4077CB3}" srcOrd="1" destOrd="0" presId="urn:microsoft.com/office/officeart/2005/8/layout/orgChart1"/>
    <dgm:cxn modelId="{E9EE07D5-C3C5-47A4-86BA-DA5D84C51E7F}" type="presOf" srcId="{9684E93E-15E8-45B1-BA3E-F6F167BAAE5C}" destId="{B1349458-8F3A-4B9E-A10E-E910DFDF30FA}" srcOrd="1" destOrd="0" presId="urn:microsoft.com/office/officeart/2005/8/layout/orgChart1"/>
    <dgm:cxn modelId="{46538ED7-4CF5-42B2-8D79-426E84BBC1D9}" srcId="{D4161ED2-B6CA-4DDC-B5B4-EF5362F15B31}" destId="{9684E93E-15E8-45B1-BA3E-F6F167BAAE5C}" srcOrd="1" destOrd="0" parTransId="{FA4D08B1-C13F-42CD-B102-165057B48437}" sibTransId="{9EE045FD-4454-42EB-90EC-2F17880FBD89}"/>
    <dgm:cxn modelId="{EB3C72F8-00B3-4E32-B4FA-C9E2B35E2978}" type="presOf" srcId="{43DD6E5C-E080-4505-96BA-9826C496A9C1}" destId="{49F1A455-CB91-48AA-A72F-D9792513A03F}" srcOrd="0" destOrd="0" presId="urn:microsoft.com/office/officeart/2005/8/layout/orgChart1"/>
    <dgm:cxn modelId="{21C52727-2544-40F8-99AA-8DBE75D77DB9}" type="presParOf" srcId="{B8C3386F-03FF-434E-9C5A-9417CA4A76F9}" destId="{8824A8E2-9ED1-4731-9BB6-E1D2FA0F7C34}" srcOrd="0" destOrd="0" presId="urn:microsoft.com/office/officeart/2005/8/layout/orgChart1"/>
    <dgm:cxn modelId="{DBDF7179-0AB2-44C2-91BE-32E5D923722D}" type="presParOf" srcId="{8824A8E2-9ED1-4731-9BB6-E1D2FA0F7C34}" destId="{C1EC9322-6FB8-4A6B-8C6A-C479C5FE7BBB}" srcOrd="0" destOrd="0" presId="urn:microsoft.com/office/officeart/2005/8/layout/orgChart1"/>
    <dgm:cxn modelId="{F5BC164B-6089-4304-BEF2-1829C898F71F}" type="presParOf" srcId="{C1EC9322-6FB8-4A6B-8C6A-C479C5FE7BBB}" destId="{0B4F9AF1-99C6-4728-B7F9-7BEF21CB4E96}" srcOrd="0" destOrd="0" presId="urn:microsoft.com/office/officeart/2005/8/layout/orgChart1"/>
    <dgm:cxn modelId="{80C10866-DF52-4FF4-9194-90CA5A73802E}" type="presParOf" srcId="{C1EC9322-6FB8-4A6B-8C6A-C479C5FE7BBB}" destId="{33F981C4-8A0C-4F24-84A9-6A48639963CB}" srcOrd="1" destOrd="0" presId="urn:microsoft.com/office/officeart/2005/8/layout/orgChart1"/>
    <dgm:cxn modelId="{6836A4A9-2555-4D90-9BE9-EB6B34EBC9C0}" type="presParOf" srcId="{8824A8E2-9ED1-4731-9BB6-E1D2FA0F7C34}" destId="{88424B61-E87C-4A0F-9B8A-13EC3A2B47DA}" srcOrd="1" destOrd="0" presId="urn:microsoft.com/office/officeart/2005/8/layout/orgChart1"/>
    <dgm:cxn modelId="{25585B28-0180-4863-AE03-0B54B93AF1A9}" type="presParOf" srcId="{8824A8E2-9ED1-4731-9BB6-E1D2FA0F7C34}" destId="{112FB2FB-300D-4BE6-93A3-0CDE7D80921D}" srcOrd="2" destOrd="0" presId="urn:microsoft.com/office/officeart/2005/8/layout/orgChart1"/>
    <dgm:cxn modelId="{3426A7C1-022F-4346-9454-E39CE376576D}" type="presParOf" srcId="{B8C3386F-03FF-434E-9C5A-9417CA4A76F9}" destId="{DFAFDF0C-D2C2-4654-A116-95F729476DDD}" srcOrd="1" destOrd="0" presId="urn:microsoft.com/office/officeart/2005/8/layout/orgChart1"/>
    <dgm:cxn modelId="{8350EE1E-B3D1-4863-B718-D0E2B57D9585}" type="presParOf" srcId="{DFAFDF0C-D2C2-4654-A116-95F729476DDD}" destId="{01C8EA63-8F1D-4C4F-AFD7-8F2AF6C727F3}" srcOrd="0" destOrd="0" presId="urn:microsoft.com/office/officeart/2005/8/layout/orgChart1"/>
    <dgm:cxn modelId="{52BDBE77-25A5-47CB-B561-5EB4888DC3ED}" type="presParOf" srcId="{01C8EA63-8F1D-4C4F-AFD7-8F2AF6C727F3}" destId="{BBB55AAA-E0D2-4DF2-9FDA-4DA92111F610}" srcOrd="0" destOrd="0" presId="urn:microsoft.com/office/officeart/2005/8/layout/orgChart1"/>
    <dgm:cxn modelId="{F50A9993-E4A4-41D4-97D5-9D60BA4E4347}" type="presParOf" srcId="{01C8EA63-8F1D-4C4F-AFD7-8F2AF6C727F3}" destId="{B1349458-8F3A-4B9E-A10E-E910DFDF30FA}" srcOrd="1" destOrd="0" presId="urn:microsoft.com/office/officeart/2005/8/layout/orgChart1"/>
    <dgm:cxn modelId="{CF7A9C6A-CB34-452E-8C0F-D68BA2848F27}" type="presParOf" srcId="{DFAFDF0C-D2C2-4654-A116-95F729476DDD}" destId="{6F3FB747-FFDF-4563-8F68-FEE5DC9FF603}" srcOrd="1" destOrd="0" presId="urn:microsoft.com/office/officeart/2005/8/layout/orgChart1"/>
    <dgm:cxn modelId="{1BB9E94D-EB23-48F0-B9E7-DE2B95ED2D89}" type="presParOf" srcId="{DFAFDF0C-D2C2-4654-A116-95F729476DDD}" destId="{000568A6-EF8F-47DB-A33A-D57B886813A6}" srcOrd="2" destOrd="0" presId="urn:microsoft.com/office/officeart/2005/8/layout/orgChart1"/>
    <dgm:cxn modelId="{EBBE1B7E-F6B3-4A5F-A3E9-A88C82288338}" type="presParOf" srcId="{B8C3386F-03FF-434E-9C5A-9417CA4A76F9}" destId="{B1F1BBE2-9DD0-4CA7-A8C9-B65B4D5C511D}" srcOrd="2" destOrd="0" presId="urn:microsoft.com/office/officeart/2005/8/layout/orgChart1"/>
    <dgm:cxn modelId="{41D4C1BF-502B-47A4-9737-8598A6740D20}" type="presParOf" srcId="{B1F1BBE2-9DD0-4CA7-A8C9-B65B4D5C511D}" destId="{F4AC32AC-901E-45BD-9BD6-7152E735D693}" srcOrd="0" destOrd="0" presId="urn:microsoft.com/office/officeart/2005/8/layout/orgChart1"/>
    <dgm:cxn modelId="{36D5971C-3931-4356-8F6C-41B0F34CE038}" type="presParOf" srcId="{F4AC32AC-901E-45BD-9BD6-7152E735D693}" destId="{49F1A455-CB91-48AA-A72F-D9792513A03F}" srcOrd="0" destOrd="0" presId="urn:microsoft.com/office/officeart/2005/8/layout/orgChart1"/>
    <dgm:cxn modelId="{5E66E04E-D6AE-46C5-8499-5CCD8C12400C}" type="presParOf" srcId="{F4AC32AC-901E-45BD-9BD6-7152E735D693}" destId="{E3AF4B6F-200A-4827-90B1-D05FA4077CB3}" srcOrd="1" destOrd="0" presId="urn:microsoft.com/office/officeart/2005/8/layout/orgChart1"/>
    <dgm:cxn modelId="{0266D7BD-03A9-4332-93C5-9C796072A03B}" type="presParOf" srcId="{B1F1BBE2-9DD0-4CA7-A8C9-B65B4D5C511D}" destId="{821D5A37-13D6-4116-9EFB-0BCF83D87C09}" srcOrd="1" destOrd="0" presId="urn:microsoft.com/office/officeart/2005/8/layout/orgChart1"/>
    <dgm:cxn modelId="{A1BE88C2-9CF8-4B67-9571-7F729BD833A8}" type="presParOf" srcId="{B1F1BBE2-9DD0-4CA7-A8C9-B65B4D5C511D}" destId="{E17ECA45-3809-429D-A2FA-9F747802D18B}" srcOrd="2" destOrd="0" presId="urn:microsoft.com/office/officeart/2005/8/layout/orgChart1"/>
    <dgm:cxn modelId="{B5458D1E-5628-448A-BB28-86C8178B42DB}" type="presParOf" srcId="{B8C3386F-03FF-434E-9C5A-9417CA4A76F9}" destId="{747BD8A8-FD98-4130-B42A-555632AB05DE}" srcOrd="3" destOrd="0" presId="urn:microsoft.com/office/officeart/2005/8/layout/orgChart1"/>
    <dgm:cxn modelId="{270D3E6E-3D4B-46C2-884C-10192E134431}" type="presParOf" srcId="{747BD8A8-FD98-4130-B42A-555632AB05DE}" destId="{904E521E-7454-4A41-9256-BB4F5DD4B8B0}" srcOrd="0" destOrd="0" presId="urn:microsoft.com/office/officeart/2005/8/layout/orgChart1"/>
    <dgm:cxn modelId="{E5538D0B-5EA8-4378-BC2D-C4DF76ECF663}" type="presParOf" srcId="{904E521E-7454-4A41-9256-BB4F5DD4B8B0}" destId="{29F41F50-84E5-4444-B0A5-086CAC5B3DC8}" srcOrd="0" destOrd="0" presId="urn:microsoft.com/office/officeart/2005/8/layout/orgChart1"/>
    <dgm:cxn modelId="{09577B39-44C1-4093-ACAE-440A862F709C}" type="presParOf" srcId="{904E521E-7454-4A41-9256-BB4F5DD4B8B0}" destId="{48329964-061C-45BA-BD2E-8F2A5DD3675C}" srcOrd="1" destOrd="0" presId="urn:microsoft.com/office/officeart/2005/8/layout/orgChart1"/>
    <dgm:cxn modelId="{FB668B38-F569-4BA2-9E71-3647C8489B35}" type="presParOf" srcId="{747BD8A8-FD98-4130-B42A-555632AB05DE}" destId="{83A04F71-A03E-4E99-A808-E7C460743F15}" srcOrd="1" destOrd="0" presId="urn:microsoft.com/office/officeart/2005/8/layout/orgChart1"/>
    <dgm:cxn modelId="{0B4AF72C-DD7B-4604-A999-B45343B8F6FF}" type="presParOf" srcId="{747BD8A8-FD98-4130-B42A-555632AB05DE}" destId="{D48849BB-11F9-459A-9456-E84146DFC281}"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E12931A-E1FB-4D1D-9722-C13FDEC678F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DDD364B-0BB2-4928-9DAF-9BA298BD716F}">
      <dgm:prSet/>
      <dgm:spPr/>
      <dgm:t>
        <a:bodyPr/>
        <a:lstStyle/>
        <a:p>
          <a:r>
            <a:rPr lang="en-US" i="0"/>
            <a:t>Cloud Workload Protection Management in Microsoft Defender for Cloud is a feature that provides security for your workloads across virtual machines (VMs), containers, databases, storage, app services, and more. </a:t>
          </a:r>
          <a:endParaRPr lang="en-IN"/>
        </a:p>
      </dgm:t>
    </dgm:pt>
    <dgm:pt modelId="{48DEC297-9EAF-4330-A714-CD474150166F}" type="parTrans" cxnId="{F0E29413-4DA8-40C4-A2E2-76F257D40092}">
      <dgm:prSet/>
      <dgm:spPr/>
      <dgm:t>
        <a:bodyPr/>
        <a:lstStyle/>
        <a:p>
          <a:endParaRPr lang="en-IN"/>
        </a:p>
      </dgm:t>
    </dgm:pt>
    <dgm:pt modelId="{D9A96AE4-A6D7-4745-AA51-6AE49DFE54F9}" type="sibTrans" cxnId="{F0E29413-4DA8-40C4-A2E2-76F257D40092}">
      <dgm:prSet/>
      <dgm:spPr/>
      <dgm:t>
        <a:bodyPr/>
        <a:lstStyle/>
        <a:p>
          <a:endParaRPr lang="en-IN"/>
        </a:p>
      </dgm:t>
    </dgm:pt>
    <dgm:pt modelId="{AA39E840-31A1-4AAE-9F8C-52A05ADA8931}">
      <dgm:prSet/>
      <dgm:spPr/>
      <dgm:t>
        <a:bodyPr/>
        <a:lstStyle/>
        <a:p>
          <a:r>
            <a:rPr lang="en-US" i="0"/>
            <a:t>CWPM helps organizations protect their cloud workloads against cyber threats and attacks.  </a:t>
          </a:r>
          <a:endParaRPr lang="en-IN"/>
        </a:p>
      </dgm:t>
    </dgm:pt>
    <dgm:pt modelId="{D42C3C96-E8A1-453B-A7E5-FF54BA4B059C}" type="parTrans" cxnId="{80B90C65-2C9A-4692-BB36-AD899FDABF25}">
      <dgm:prSet/>
      <dgm:spPr/>
      <dgm:t>
        <a:bodyPr/>
        <a:lstStyle/>
        <a:p>
          <a:endParaRPr lang="en-IN"/>
        </a:p>
      </dgm:t>
    </dgm:pt>
    <dgm:pt modelId="{22CF4B7B-6585-4C10-B4C4-A319E01F9FF9}" type="sibTrans" cxnId="{80B90C65-2C9A-4692-BB36-AD899FDABF25}">
      <dgm:prSet/>
      <dgm:spPr/>
      <dgm:t>
        <a:bodyPr/>
        <a:lstStyle/>
        <a:p>
          <a:endParaRPr lang="en-IN"/>
        </a:p>
      </dgm:t>
    </dgm:pt>
    <dgm:pt modelId="{8676F19B-0D5F-450A-9619-9D76E527E847}" type="pres">
      <dgm:prSet presAssocID="{FE12931A-E1FB-4D1D-9722-C13FDEC678F5}" presName="linear" presStyleCnt="0">
        <dgm:presLayoutVars>
          <dgm:animLvl val="lvl"/>
          <dgm:resizeHandles val="exact"/>
        </dgm:presLayoutVars>
      </dgm:prSet>
      <dgm:spPr/>
    </dgm:pt>
    <dgm:pt modelId="{BB7D11D8-BAB6-4C3E-9242-2902AF2D669E}" type="pres">
      <dgm:prSet presAssocID="{2DDD364B-0BB2-4928-9DAF-9BA298BD716F}" presName="parentText" presStyleLbl="node1" presStyleIdx="0" presStyleCnt="2">
        <dgm:presLayoutVars>
          <dgm:chMax val="0"/>
          <dgm:bulletEnabled val="1"/>
        </dgm:presLayoutVars>
      </dgm:prSet>
      <dgm:spPr/>
    </dgm:pt>
    <dgm:pt modelId="{D0C9F524-7214-4D95-A8C3-140513AB45E2}" type="pres">
      <dgm:prSet presAssocID="{D9A96AE4-A6D7-4745-AA51-6AE49DFE54F9}" presName="spacer" presStyleCnt="0"/>
      <dgm:spPr/>
    </dgm:pt>
    <dgm:pt modelId="{8E719E88-8EAA-44C3-9628-8D6855859F13}" type="pres">
      <dgm:prSet presAssocID="{AA39E840-31A1-4AAE-9F8C-52A05ADA8931}" presName="parentText" presStyleLbl="node1" presStyleIdx="1" presStyleCnt="2" custLinFactY="6522" custLinFactNeighborX="-1362" custLinFactNeighborY="100000">
        <dgm:presLayoutVars>
          <dgm:chMax val="0"/>
          <dgm:bulletEnabled val="1"/>
        </dgm:presLayoutVars>
      </dgm:prSet>
      <dgm:spPr/>
    </dgm:pt>
  </dgm:ptLst>
  <dgm:cxnLst>
    <dgm:cxn modelId="{F0E29413-4DA8-40C4-A2E2-76F257D40092}" srcId="{FE12931A-E1FB-4D1D-9722-C13FDEC678F5}" destId="{2DDD364B-0BB2-4928-9DAF-9BA298BD716F}" srcOrd="0" destOrd="0" parTransId="{48DEC297-9EAF-4330-A714-CD474150166F}" sibTransId="{D9A96AE4-A6D7-4745-AA51-6AE49DFE54F9}"/>
    <dgm:cxn modelId="{1D06D229-2627-478A-86E3-21D4A72B43E1}" type="presOf" srcId="{2DDD364B-0BB2-4928-9DAF-9BA298BD716F}" destId="{BB7D11D8-BAB6-4C3E-9242-2902AF2D669E}" srcOrd="0" destOrd="0" presId="urn:microsoft.com/office/officeart/2005/8/layout/vList2"/>
    <dgm:cxn modelId="{80B90C65-2C9A-4692-BB36-AD899FDABF25}" srcId="{FE12931A-E1FB-4D1D-9722-C13FDEC678F5}" destId="{AA39E840-31A1-4AAE-9F8C-52A05ADA8931}" srcOrd="1" destOrd="0" parTransId="{D42C3C96-E8A1-453B-A7E5-FF54BA4B059C}" sibTransId="{22CF4B7B-6585-4C10-B4C4-A319E01F9FF9}"/>
    <dgm:cxn modelId="{9B1F4A4F-E580-49A2-BD3B-7400B1CE1615}" type="presOf" srcId="{AA39E840-31A1-4AAE-9F8C-52A05ADA8931}" destId="{8E719E88-8EAA-44C3-9628-8D6855859F13}" srcOrd="0" destOrd="0" presId="urn:microsoft.com/office/officeart/2005/8/layout/vList2"/>
    <dgm:cxn modelId="{26A4F7A5-2831-4A26-9700-C7B8E2300582}" type="presOf" srcId="{FE12931A-E1FB-4D1D-9722-C13FDEC678F5}" destId="{8676F19B-0D5F-450A-9619-9D76E527E847}" srcOrd="0" destOrd="0" presId="urn:microsoft.com/office/officeart/2005/8/layout/vList2"/>
    <dgm:cxn modelId="{67AB6C23-E2D6-4300-BB7C-12681E355FDD}" type="presParOf" srcId="{8676F19B-0D5F-450A-9619-9D76E527E847}" destId="{BB7D11D8-BAB6-4C3E-9242-2902AF2D669E}" srcOrd="0" destOrd="0" presId="urn:microsoft.com/office/officeart/2005/8/layout/vList2"/>
    <dgm:cxn modelId="{679CAE30-CDE8-44DF-8E4A-19E57B0D3436}" type="presParOf" srcId="{8676F19B-0D5F-450A-9619-9D76E527E847}" destId="{D0C9F524-7214-4D95-A8C3-140513AB45E2}" srcOrd="1" destOrd="0" presId="urn:microsoft.com/office/officeart/2005/8/layout/vList2"/>
    <dgm:cxn modelId="{8E0C7292-478E-4F86-B0BD-A956343527BB}" type="presParOf" srcId="{8676F19B-0D5F-450A-9619-9D76E527E847}" destId="{8E719E88-8EAA-44C3-9628-8D6855859F13}"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E32AAB6-1B44-4B5F-9A04-216737ADEC6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9EA3BBF3-50D9-4D00-9BFF-2CFB8A4EC5A6}">
      <dgm:prSet/>
      <dgm:spPr/>
      <dgm:t>
        <a:bodyPr/>
        <a:lstStyle/>
        <a:p>
          <a:r>
            <a:rPr lang="en-US" b="1"/>
            <a:t>Vulnerability assessment powered by qualyis:</a:t>
          </a:r>
          <a:endParaRPr lang="en-IN"/>
        </a:p>
      </dgm:t>
    </dgm:pt>
    <dgm:pt modelId="{F81B16D4-376A-4491-950E-E38014B50945}" type="parTrans" cxnId="{E19B56D4-0E7D-4AAE-82E9-EE86A477288E}">
      <dgm:prSet/>
      <dgm:spPr/>
      <dgm:t>
        <a:bodyPr/>
        <a:lstStyle/>
        <a:p>
          <a:endParaRPr lang="en-IN"/>
        </a:p>
      </dgm:t>
    </dgm:pt>
    <dgm:pt modelId="{70CEEB70-6726-429D-A12F-379B76D52717}" type="sibTrans" cxnId="{E19B56D4-0E7D-4AAE-82E9-EE86A477288E}">
      <dgm:prSet/>
      <dgm:spPr/>
      <dgm:t>
        <a:bodyPr/>
        <a:lstStyle/>
        <a:p>
          <a:endParaRPr lang="en-IN"/>
        </a:p>
      </dgm:t>
    </dgm:pt>
    <dgm:pt modelId="{0F0670C2-9EB3-4870-8577-D3F59C0E7413}">
      <dgm:prSet/>
      <dgm:spPr/>
      <dgm:t>
        <a:bodyPr/>
        <a:lstStyle/>
        <a:p>
          <a:r>
            <a:rPr lang="en-IN"/>
            <a:t>Instead of using Defender Vulnerability Management, Defender for Cloud offers the option to deploy a Qualys scanner to find vulnerabilities. The scanner will identify any security issues, and you don't need your own Qualys license or account to use it.</a:t>
          </a:r>
        </a:p>
      </dgm:t>
    </dgm:pt>
    <dgm:pt modelId="{227A6EED-26D9-422B-B5CB-FC977F7D9AC8}" type="parTrans" cxnId="{DF85F1B7-87CA-484B-8709-90298AF54F0C}">
      <dgm:prSet/>
      <dgm:spPr/>
      <dgm:t>
        <a:bodyPr/>
        <a:lstStyle/>
        <a:p>
          <a:endParaRPr lang="en-IN"/>
        </a:p>
      </dgm:t>
    </dgm:pt>
    <dgm:pt modelId="{65B96017-2CEE-43F6-B84B-D8DDA38A4789}" type="sibTrans" cxnId="{DF85F1B7-87CA-484B-8709-90298AF54F0C}">
      <dgm:prSet/>
      <dgm:spPr/>
      <dgm:t>
        <a:bodyPr/>
        <a:lstStyle/>
        <a:p>
          <a:endParaRPr lang="en-IN"/>
        </a:p>
      </dgm:t>
    </dgm:pt>
    <dgm:pt modelId="{50313CB0-3193-4BC7-B74F-532F20C27619}">
      <dgm:prSet/>
      <dgm:spPr/>
      <dgm:t>
        <a:bodyPr/>
        <a:lstStyle/>
        <a:p>
          <a:r>
            <a:rPr lang="en-US" b="1"/>
            <a:t>Agent less secrete scanning:</a:t>
          </a:r>
          <a:endParaRPr lang="en-IN"/>
        </a:p>
      </dgm:t>
    </dgm:pt>
    <dgm:pt modelId="{9B377058-9F93-4974-8837-E1D76CF52524}" type="parTrans" cxnId="{429D4D98-6F62-4696-82E9-8841E84EF147}">
      <dgm:prSet/>
      <dgm:spPr/>
      <dgm:t>
        <a:bodyPr/>
        <a:lstStyle/>
        <a:p>
          <a:endParaRPr lang="en-IN"/>
        </a:p>
      </dgm:t>
    </dgm:pt>
    <dgm:pt modelId="{2650A3FB-7BFA-4990-9200-C063BBA56008}" type="sibTrans" cxnId="{429D4D98-6F62-4696-82E9-8841E84EF147}">
      <dgm:prSet/>
      <dgm:spPr/>
      <dgm:t>
        <a:bodyPr/>
        <a:lstStyle/>
        <a:p>
          <a:endParaRPr lang="en-IN"/>
        </a:p>
      </dgm:t>
    </dgm:pt>
    <dgm:pt modelId="{31B3FD35-B238-4247-BEFF-249A7A4747C9}">
      <dgm:prSet/>
      <dgm:spPr/>
      <dgm:t>
        <a:bodyPr/>
        <a:lstStyle/>
        <a:p>
          <a:r>
            <a:rPr lang="en-US"/>
            <a:t>If  we have any important or sensitive information like passwords and credit card details without any encryption, it scans and provide recommendations to secure it.</a:t>
          </a:r>
          <a:endParaRPr lang="en-IN"/>
        </a:p>
      </dgm:t>
    </dgm:pt>
    <dgm:pt modelId="{DAFE67E2-081A-471F-B543-5AAD48474F08}" type="parTrans" cxnId="{BB189244-6CEC-4861-A1A7-24E78C3D55AF}">
      <dgm:prSet/>
      <dgm:spPr/>
      <dgm:t>
        <a:bodyPr/>
        <a:lstStyle/>
        <a:p>
          <a:endParaRPr lang="en-IN"/>
        </a:p>
      </dgm:t>
    </dgm:pt>
    <dgm:pt modelId="{C3DF1B8A-7B58-4D46-9A6C-0C89F5BCE13F}" type="sibTrans" cxnId="{BB189244-6CEC-4861-A1A7-24E78C3D55AF}">
      <dgm:prSet/>
      <dgm:spPr/>
      <dgm:t>
        <a:bodyPr/>
        <a:lstStyle/>
        <a:p>
          <a:endParaRPr lang="en-IN"/>
        </a:p>
      </dgm:t>
    </dgm:pt>
    <dgm:pt modelId="{6712DCEF-8086-4CEE-9E84-AC58AA484FE0}">
      <dgm:prSet/>
      <dgm:spPr/>
      <dgm:t>
        <a:bodyPr/>
        <a:lstStyle/>
        <a:p>
          <a:r>
            <a:rPr lang="en-IN"/>
            <a:t>It's a simple and efficient way to ensure that your sensitive data is kept safe, without adding any extra burden to your systems.</a:t>
          </a:r>
        </a:p>
      </dgm:t>
    </dgm:pt>
    <dgm:pt modelId="{25BEFACC-C093-4459-A9AD-62FD3D73C254}" type="parTrans" cxnId="{7BD1C916-F4AA-442C-BBA1-C371805C4167}">
      <dgm:prSet/>
      <dgm:spPr/>
      <dgm:t>
        <a:bodyPr/>
        <a:lstStyle/>
        <a:p>
          <a:endParaRPr lang="en-IN"/>
        </a:p>
      </dgm:t>
    </dgm:pt>
    <dgm:pt modelId="{73C5C395-D582-40A8-9777-E506C3330EBD}" type="sibTrans" cxnId="{7BD1C916-F4AA-442C-BBA1-C371805C4167}">
      <dgm:prSet/>
      <dgm:spPr/>
      <dgm:t>
        <a:bodyPr/>
        <a:lstStyle/>
        <a:p>
          <a:endParaRPr lang="en-IN"/>
        </a:p>
      </dgm:t>
    </dgm:pt>
    <dgm:pt modelId="{10B3EDF0-D025-4C09-AE09-1A7A18A81E6E}">
      <dgm:prSet/>
      <dgm:spPr/>
      <dgm:t>
        <a:bodyPr/>
        <a:lstStyle/>
        <a:p>
          <a:r>
            <a:rPr lang="en-IN" b="1"/>
            <a:t>Provides guidelines to help investigate and mitigate identified threats:</a:t>
          </a:r>
          <a:endParaRPr lang="en-IN"/>
        </a:p>
      </dgm:t>
    </dgm:pt>
    <dgm:pt modelId="{010A8ACD-AC69-4A98-8C49-80BCF7759990}" type="parTrans" cxnId="{20A62E56-8B07-4D12-B699-D6E60E7B9648}">
      <dgm:prSet/>
      <dgm:spPr/>
      <dgm:t>
        <a:bodyPr/>
        <a:lstStyle/>
        <a:p>
          <a:endParaRPr lang="en-IN"/>
        </a:p>
      </dgm:t>
    </dgm:pt>
    <dgm:pt modelId="{3F6E278E-017A-47DC-9E64-6C1820617C38}" type="sibTrans" cxnId="{20A62E56-8B07-4D12-B699-D6E60E7B9648}">
      <dgm:prSet/>
      <dgm:spPr/>
      <dgm:t>
        <a:bodyPr/>
        <a:lstStyle/>
        <a:p>
          <a:endParaRPr lang="en-IN"/>
        </a:p>
      </dgm:t>
    </dgm:pt>
    <dgm:pt modelId="{E2704847-ECC6-4998-9C9A-6F01ECFA97E8}">
      <dgm:prSet/>
      <dgm:spPr/>
      <dgm:t>
        <a:bodyPr/>
        <a:lstStyle/>
        <a:p>
          <a:r>
            <a:rPr lang="en-IN" dirty="0"/>
            <a:t>It offers instructions to understand and deal with any security threats that are found. These guidelines help you figure out what the threat is, how serious it is, and what steps you can take to fix or lessen the risk.</a:t>
          </a:r>
        </a:p>
      </dgm:t>
    </dgm:pt>
    <dgm:pt modelId="{920D9DE5-0C49-4282-AD27-22841FFB10C3}" type="parTrans" cxnId="{04119DF2-A44F-447D-8DC1-F7383DF3F499}">
      <dgm:prSet/>
      <dgm:spPr/>
      <dgm:t>
        <a:bodyPr/>
        <a:lstStyle/>
        <a:p>
          <a:endParaRPr lang="en-IN"/>
        </a:p>
      </dgm:t>
    </dgm:pt>
    <dgm:pt modelId="{F03AACDC-2CDB-49D7-8AB8-6FA9BB662073}" type="sibTrans" cxnId="{04119DF2-A44F-447D-8DC1-F7383DF3F499}">
      <dgm:prSet/>
      <dgm:spPr/>
      <dgm:t>
        <a:bodyPr/>
        <a:lstStyle/>
        <a:p>
          <a:endParaRPr lang="en-IN"/>
        </a:p>
      </dgm:t>
    </dgm:pt>
    <dgm:pt modelId="{A394BAD4-20EE-4934-A257-5FB01DC7E03E}" type="pres">
      <dgm:prSet presAssocID="{DE32AAB6-1B44-4B5F-9A04-216737ADEC66}" presName="Name0" presStyleCnt="0">
        <dgm:presLayoutVars>
          <dgm:dir/>
          <dgm:animLvl val="lvl"/>
          <dgm:resizeHandles val="exact"/>
        </dgm:presLayoutVars>
      </dgm:prSet>
      <dgm:spPr/>
    </dgm:pt>
    <dgm:pt modelId="{0E98A60A-4455-4397-81F7-E96AEA949FD2}" type="pres">
      <dgm:prSet presAssocID="{9EA3BBF3-50D9-4D00-9BFF-2CFB8A4EC5A6}" presName="linNode" presStyleCnt="0"/>
      <dgm:spPr/>
    </dgm:pt>
    <dgm:pt modelId="{12422B40-EF45-48C9-885F-F929CCA48FE4}" type="pres">
      <dgm:prSet presAssocID="{9EA3BBF3-50D9-4D00-9BFF-2CFB8A4EC5A6}" presName="parentText" presStyleLbl="node1" presStyleIdx="0" presStyleCnt="3">
        <dgm:presLayoutVars>
          <dgm:chMax val="1"/>
          <dgm:bulletEnabled val="1"/>
        </dgm:presLayoutVars>
      </dgm:prSet>
      <dgm:spPr/>
    </dgm:pt>
    <dgm:pt modelId="{E08978B8-7575-4319-BE2E-1111ADB5A7DF}" type="pres">
      <dgm:prSet presAssocID="{9EA3BBF3-50D9-4D00-9BFF-2CFB8A4EC5A6}" presName="descendantText" presStyleLbl="alignAccFollowNode1" presStyleIdx="0" presStyleCnt="3">
        <dgm:presLayoutVars>
          <dgm:bulletEnabled val="1"/>
        </dgm:presLayoutVars>
      </dgm:prSet>
      <dgm:spPr/>
    </dgm:pt>
    <dgm:pt modelId="{84C6688A-AA28-48E0-9C5E-E1D12573A73B}" type="pres">
      <dgm:prSet presAssocID="{70CEEB70-6726-429D-A12F-379B76D52717}" presName="sp" presStyleCnt="0"/>
      <dgm:spPr/>
    </dgm:pt>
    <dgm:pt modelId="{4AD73576-8C01-410F-81F6-D6E1959BF9FD}" type="pres">
      <dgm:prSet presAssocID="{50313CB0-3193-4BC7-B74F-532F20C27619}" presName="linNode" presStyleCnt="0"/>
      <dgm:spPr/>
    </dgm:pt>
    <dgm:pt modelId="{247F248D-4F89-43F5-A0EA-6B58387481DB}" type="pres">
      <dgm:prSet presAssocID="{50313CB0-3193-4BC7-B74F-532F20C27619}" presName="parentText" presStyleLbl="node1" presStyleIdx="1" presStyleCnt="3">
        <dgm:presLayoutVars>
          <dgm:chMax val="1"/>
          <dgm:bulletEnabled val="1"/>
        </dgm:presLayoutVars>
      </dgm:prSet>
      <dgm:spPr/>
    </dgm:pt>
    <dgm:pt modelId="{26683CBC-4D34-4733-BE69-D75E1718BA23}" type="pres">
      <dgm:prSet presAssocID="{50313CB0-3193-4BC7-B74F-532F20C27619}" presName="descendantText" presStyleLbl="alignAccFollowNode1" presStyleIdx="1" presStyleCnt="3">
        <dgm:presLayoutVars>
          <dgm:bulletEnabled val="1"/>
        </dgm:presLayoutVars>
      </dgm:prSet>
      <dgm:spPr/>
    </dgm:pt>
    <dgm:pt modelId="{DCC54DA2-E99B-4252-8DDB-F05B40E58F4C}" type="pres">
      <dgm:prSet presAssocID="{2650A3FB-7BFA-4990-9200-C063BBA56008}" presName="sp" presStyleCnt="0"/>
      <dgm:spPr/>
    </dgm:pt>
    <dgm:pt modelId="{AF8DE70B-D887-458C-B868-3B7412164D46}" type="pres">
      <dgm:prSet presAssocID="{10B3EDF0-D025-4C09-AE09-1A7A18A81E6E}" presName="linNode" presStyleCnt="0"/>
      <dgm:spPr/>
    </dgm:pt>
    <dgm:pt modelId="{0C5BB809-5D3D-4698-AFBB-6982E5374452}" type="pres">
      <dgm:prSet presAssocID="{10B3EDF0-D025-4C09-AE09-1A7A18A81E6E}" presName="parentText" presStyleLbl="node1" presStyleIdx="2" presStyleCnt="3">
        <dgm:presLayoutVars>
          <dgm:chMax val="1"/>
          <dgm:bulletEnabled val="1"/>
        </dgm:presLayoutVars>
      </dgm:prSet>
      <dgm:spPr/>
    </dgm:pt>
    <dgm:pt modelId="{DDA38B1D-35D2-4002-A88B-B198D331AC58}" type="pres">
      <dgm:prSet presAssocID="{10B3EDF0-D025-4C09-AE09-1A7A18A81E6E}" presName="descendantText" presStyleLbl="alignAccFollowNode1" presStyleIdx="2" presStyleCnt="3">
        <dgm:presLayoutVars>
          <dgm:bulletEnabled val="1"/>
        </dgm:presLayoutVars>
      </dgm:prSet>
      <dgm:spPr/>
    </dgm:pt>
  </dgm:ptLst>
  <dgm:cxnLst>
    <dgm:cxn modelId="{7BD1C916-F4AA-442C-BBA1-C371805C4167}" srcId="{50313CB0-3193-4BC7-B74F-532F20C27619}" destId="{6712DCEF-8086-4CEE-9E84-AC58AA484FE0}" srcOrd="1" destOrd="0" parTransId="{25BEFACC-C093-4459-A9AD-62FD3D73C254}" sibTransId="{73C5C395-D582-40A8-9777-E506C3330EBD}"/>
    <dgm:cxn modelId="{DD62A725-DF33-480F-9399-3CCB706C00B9}" type="presOf" srcId="{0F0670C2-9EB3-4870-8577-D3F59C0E7413}" destId="{E08978B8-7575-4319-BE2E-1111ADB5A7DF}" srcOrd="0" destOrd="0" presId="urn:microsoft.com/office/officeart/2005/8/layout/vList5"/>
    <dgm:cxn modelId="{BB189244-6CEC-4861-A1A7-24E78C3D55AF}" srcId="{50313CB0-3193-4BC7-B74F-532F20C27619}" destId="{31B3FD35-B238-4247-BEFF-249A7A4747C9}" srcOrd="0" destOrd="0" parTransId="{DAFE67E2-081A-471F-B543-5AAD48474F08}" sibTransId="{C3DF1B8A-7B58-4D46-9A6C-0C89F5BCE13F}"/>
    <dgm:cxn modelId="{A212806E-6534-45D6-A735-19E29CC47D32}" type="presOf" srcId="{50313CB0-3193-4BC7-B74F-532F20C27619}" destId="{247F248D-4F89-43F5-A0EA-6B58387481DB}" srcOrd="0" destOrd="0" presId="urn:microsoft.com/office/officeart/2005/8/layout/vList5"/>
    <dgm:cxn modelId="{DA7F4B52-290D-4C64-9872-872B5DB74F7A}" type="presOf" srcId="{6712DCEF-8086-4CEE-9E84-AC58AA484FE0}" destId="{26683CBC-4D34-4733-BE69-D75E1718BA23}" srcOrd="0" destOrd="1" presId="urn:microsoft.com/office/officeart/2005/8/layout/vList5"/>
    <dgm:cxn modelId="{20A62E56-8B07-4D12-B699-D6E60E7B9648}" srcId="{DE32AAB6-1B44-4B5F-9A04-216737ADEC66}" destId="{10B3EDF0-D025-4C09-AE09-1A7A18A81E6E}" srcOrd="2" destOrd="0" parTransId="{010A8ACD-AC69-4A98-8C49-80BCF7759990}" sibTransId="{3F6E278E-017A-47DC-9E64-6C1820617C38}"/>
    <dgm:cxn modelId="{E3907277-6E65-4884-8AA2-7F09527BB980}" type="presOf" srcId="{DE32AAB6-1B44-4B5F-9A04-216737ADEC66}" destId="{A394BAD4-20EE-4934-A257-5FB01DC7E03E}" srcOrd="0" destOrd="0" presId="urn:microsoft.com/office/officeart/2005/8/layout/vList5"/>
    <dgm:cxn modelId="{245ABF59-B303-4F57-8E7E-16AD720BC22D}" type="presOf" srcId="{9EA3BBF3-50D9-4D00-9BFF-2CFB8A4EC5A6}" destId="{12422B40-EF45-48C9-885F-F929CCA48FE4}" srcOrd="0" destOrd="0" presId="urn:microsoft.com/office/officeart/2005/8/layout/vList5"/>
    <dgm:cxn modelId="{429D4D98-6F62-4696-82E9-8841E84EF147}" srcId="{DE32AAB6-1B44-4B5F-9A04-216737ADEC66}" destId="{50313CB0-3193-4BC7-B74F-532F20C27619}" srcOrd="1" destOrd="0" parTransId="{9B377058-9F93-4974-8837-E1D76CF52524}" sibTransId="{2650A3FB-7BFA-4990-9200-C063BBA56008}"/>
    <dgm:cxn modelId="{DF85F1B7-87CA-484B-8709-90298AF54F0C}" srcId="{9EA3BBF3-50D9-4D00-9BFF-2CFB8A4EC5A6}" destId="{0F0670C2-9EB3-4870-8577-D3F59C0E7413}" srcOrd="0" destOrd="0" parTransId="{227A6EED-26D9-422B-B5CB-FC977F7D9AC8}" sibTransId="{65B96017-2CEE-43F6-B84B-D8DDA38A4789}"/>
    <dgm:cxn modelId="{A2B0CDCB-2C7B-49A7-A186-848E1EA3B681}" type="presOf" srcId="{31B3FD35-B238-4247-BEFF-249A7A4747C9}" destId="{26683CBC-4D34-4733-BE69-D75E1718BA23}" srcOrd="0" destOrd="0" presId="urn:microsoft.com/office/officeart/2005/8/layout/vList5"/>
    <dgm:cxn modelId="{E19B56D4-0E7D-4AAE-82E9-EE86A477288E}" srcId="{DE32AAB6-1B44-4B5F-9A04-216737ADEC66}" destId="{9EA3BBF3-50D9-4D00-9BFF-2CFB8A4EC5A6}" srcOrd="0" destOrd="0" parTransId="{F81B16D4-376A-4491-950E-E38014B50945}" sibTransId="{70CEEB70-6726-429D-A12F-379B76D52717}"/>
    <dgm:cxn modelId="{62390CD8-14C4-4ABD-B894-0BE844537C48}" type="presOf" srcId="{10B3EDF0-D025-4C09-AE09-1A7A18A81E6E}" destId="{0C5BB809-5D3D-4698-AFBB-6982E5374452}" srcOrd="0" destOrd="0" presId="urn:microsoft.com/office/officeart/2005/8/layout/vList5"/>
    <dgm:cxn modelId="{04119DF2-A44F-447D-8DC1-F7383DF3F499}" srcId="{10B3EDF0-D025-4C09-AE09-1A7A18A81E6E}" destId="{E2704847-ECC6-4998-9C9A-6F01ECFA97E8}" srcOrd="0" destOrd="0" parTransId="{920D9DE5-0C49-4282-AD27-22841FFB10C3}" sibTransId="{F03AACDC-2CDB-49D7-8AB8-6FA9BB662073}"/>
    <dgm:cxn modelId="{17CEE8FE-0D95-4BCA-AEE6-D1FA8E3BC5A9}" type="presOf" srcId="{E2704847-ECC6-4998-9C9A-6F01ECFA97E8}" destId="{DDA38B1D-35D2-4002-A88B-B198D331AC58}" srcOrd="0" destOrd="0" presId="urn:microsoft.com/office/officeart/2005/8/layout/vList5"/>
    <dgm:cxn modelId="{0B2CD0DD-0447-406C-A78A-4F00CC1CAACC}" type="presParOf" srcId="{A394BAD4-20EE-4934-A257-5FB01DC7E03E}" destId="{0E98A60A-4455-4397-81F7-E96AEA949FD2}" srcOrd="0" destOrd="0" presId="urn:microsoft.com/office/officeart/2005/8/layout/vList5"/>
    <dgm:cxn modelId="{917930F0-5267-41D8-B4EA-A8DD418329D8}" type="presParOf" srcId="{0E98A60A-4455-4397-81F7-E96AEA949FD2}" destId="{12422B40-EF45-48C9-885F-F929CCA48FE4}" srcOrd="0" destOrd="0" presId="urn:microsoft.com/office/officeart/2005/8/layout/vList5"/>
    <dgm:cxn modelId="{79E72ACA-4523-4843-8240-17AB4996E121}" type="presParOf" srcId="{0E98A60A-4455-4397-81F7-E96AEA949FD2}" destId="{E08978B8-7575-4319-BE2E-1111ADB5A7DF}" srcOrd="1" destOrd="0" presId="urn:microsoft.com/office/officeart/2005/8/layout/vList5"/>
    <dgm:cxn modelId="{D54241F2-BB47-4419-A87C-DC84A9F9E6AD}" type="presParOf" srcId="{A394BAD4-20EE-4934-A257-5FB01DC7E03E}" destId="{84C6688A-AA28-48E0-9C5E-E1D12573A73B}" srcOrd="1" destOrd="0" presId="urn:microsoft.com/office/officeart/2005/8/layout/vList5"/>
    <dgm:cxn modelId="{F87FE6C5-9AEC-40EA-BDFB-F81EA5D19E59}" type="presParOf" srcId="{A394BAD4-20EE-4934-A257-5FB01DC7E03E}" destId="{4AD73576-8C01-410F-81F6-D6E1959BF9FD}" srcOrd="2" destOrd="0" presId="urn:microsoft.com/office/officeart/2005/8/layout/vList5"/>
    <dgm:cxn modelId="{F3861DE3-7CB7-48F7-82F9-95BCCB8296CE}" type="presParOf" srcId="{4AD73576-8C01-410F-81F6-D6E1959BF9FD}" destId="{247F248D-4F89-43F5-A0EA-6B58387481DB}" srcOrd="0" destOrd="0" presId="urn:microsoft.com/office/officeart/2005/8/layout/vList5"/>
    <dgm:cxn modelId="{B1D090AC-A3E4-4872-86D1-9B0C7D5BC0FB}" type="presParOf" srcId="{4AD73576-8C01-410F-81F6-D6E1959BF9FD}" destId="{26683CBC-4D34-4733-BE69-D75E1718BA23}" srcOrd="1" destOrd="0" presId="urn:microsoft.com/office/officeart/2005/8/layout/vList5"/>
    <dgm:cxn modelId="{26CF4251-0747-43EE-A3EC-CB6F8CC57F74}" type="presParOf" srcId="{A394BAD4-20EE-4934-A257-5FB01DC7E03E}" destId="{DCC54DA2-E99B-4252-8DDB-F05B40E58F4C}" srcOrd="3" destOrd="0" presId="urn:microsoft.com/office/officeart/2005/8/layout/vList5"/>
    <dgm:cxn modelId="{6562A7E7-CC3C-427A-A1CB-FA6BD0A06E7D}" type="presParOf" srcId="{A394BAD4-20EE-4934-A257-5FB01DC7E03E}" destId="{AF8DE70B-D887-458C-B868-3B7412164D46}" srcOrd="4" destOrd="0" presId="urn:microsoft.com/office/officeart/2005/8/layout/vList5"/>
    <dgm:cxn modelId="{562C193E-63CD-4E09-88D9-03BAD1FCED6A}" type="presParOf" srcId="{AF8DE70B-D887-458C-B868-3B7412164D46}" destId="{0C5BB809-5D3D-4698-AFBB-6982E5374452}" srcOrd="0" destOrd="0" presId="urn:microsoft.com/office/officeart/2005/8/layout/vList5"/>
    <dgm:cxn modelId="{B033C255-F165-4707-8B29-1FA609205799}" type="presParOf" srcId="{AF8DE70B-D887-458C-B868-3B7412164D46}" destId="{DDA38B1D-35D2-4002-A88B-B198D331AC58}"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37949E4-C2E9-43D6-82DA-73BD81D1F8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4E0672F-A4E8-411F-B127-0D94ED1B371A}">
      <dgm:prSet/>
      <dgm:spPr/>
      <dgm:t>
        <a:bodyPr/>
        <a:lstStyle/>
        <a:p>
          <a:r>
            <a:rPr lang="en-IN" b="1"/>
            <a:t>Agentless malware detection :</a:t>
          </a:r>
          <a:endParaRPr lang="en-IN"/>
        </a:p>
      </dgm:t>
    </dgm:pt>
    <dgm:pt modelId="{1325875E-DBE7-48CF-A0E0-B5D4D94C421E}" type="parTrans" cxnId="{D33D175C-04AF-48AB-A99C-F324ECBCFA6B}">
      <dgm:prSet/>
      <dgm:spPr/>
      <dgm:t>
        <a:bodyPr/>
        <a:lstStyle/>
        <a:p>
          <a:endParaRPr lang="en-IN"/>
        </a:p>
      </dgm:t>
    </dgm:pt>
    <dgm:pt modelId="{4DFC1FD0-6D8C-4DB4-8388-D855630337A5}" type="sibTrans" cxnId="{D33D175C-04AF-48AB-A99C-F324ECBCFA6B}">
      <dgm:prSet/>
      <dgm:spPr/>
      <dgm:t>
        <a:bodyPr/>
        <a:lstStyle/>
        <a:p>
          <a:endParaRPr lang="en-IN"/>
        </a:p>
      </dgm:t>
    </dgm:pt>
    <dgm:pt modelId="{13CAAAE2-A2F4-4F91-A91D-DB591BE37051}">
      <dgm:prSet/>
      <dgm:spPr/>
      <dgm:t>
        <a:bodyPr/>
        <a:lstStyle/>
        <a:p>
          <a:r>
            <a:rPr lang="en-IN"/>
            <a:t>Agentless malware scanning capability that scans and detects malware and viruses. The scanner is available for Azure virtual machines (VM), AWS EC2 instances and GCP VM instances.</a:t>
          </a:r>
        </a:p>
      </dgm:t>
    </dgm:pt>
    <dgm:pt modelId="{17CA1433-77BF-45A0-AC5D-3DC9098A9508}" type="parTrans" cxnId="{982669E0-8327-4F3D-9FEF-902FD8F9C802}">
      <dgm:prSet/>
      <dgm:spPr/>
      <dgm:t>
        <a:bodyPr/>
        <a:lstStyle/>
        <a:p>
          <a:endParaRPr lang="en-IN"/>
        </a:p>
      </dgm:t>
    </dgm:pt>
    <dgm:pt modelId="{05090C24-B03C-4DDF-B373-7842E9BA09B7}" type="sibTrans" cxnId="{982669E0-8327-4F3D-9FEF-902FD8F9C802}">
      <dgm:prSet/>
      <dgm:spPr/>
      <dgm:t>
        <a:bodyPr/>
        <a:lstStyle/>
        <a:p>
          <a:endParaRPr lang="en-IN"/>
        </a:p>
      </dgm:t>
    </dgm:pt>
    <dgm:pt modelId="{691F5954-12BC-4735-8536-D01A784176A2}">
      <dgm:prSet/>
      <dgm:spPr/>
      <dgm:t>
        <a:bodyPr/>
        <a:lstStyle/>
        <a:p>
          <a:r>
            <a:rPr lang="en-IN"/>
            <a:t>Security alerts that are generated when malware is detected. These alerts provide extra details and context for investigations, and are sent to both the Defender for Cloud Alerts page and Defender XDR.</a:t>
          </a:r>
        </a:p>
      </dgm:t>
    </dgm:pt>
    <dgm:pt modelId="{2BD7BB8D-C7FF-47BF-BE29-AD6086040B8F}" type="parTrans" cxnId="{2B800A3F-097B-4918-BC2B-3D2067F4D74B}">
      <dgm:prSet/>
      <dgm:spPr/>
      <dgm:t>
        <a:bodyPr/>
        <a:lstStyle/>
        <a:p>
          <a:endParaRPr lang="en-IN"/>
        </a:p>
      </dgm:t>
    </dgm:pt>
    <dgm:pt modelId="{784CC11E-8534-4BBA-980B-25F87EB24A3C}" type="sibTrans" cxnId="{2B800A3F-097B-4918-BC2B-3D2067F4D74B}">
      <dgm:prSet/>
      <dgm:spPr/>
      <dgm:t>
        <a:bodyPr/>
        <a:lstStyle/>
        <a:p>
          <a:endParaRPr lang="en-IN"/>
        </a:p>
      </dgm:t>
    </dgm:pt>
    <dgm:pt modelId="{69347904-812D-404E-A2B0-C0A79BC5D39B}">
      <dgm:prSet/>
      <dgm:spPr/>
      <dgm:t>
        <a:bodyPr/>
        <a:lstStyle/>
        <a:p>
          <a:r>
            <a:rPr lang="en-IN" b="1"/>
            <a:t>Resolve missing software updates gaps with Azure Update Manager:</a:t>
          </a:r>
          <a:endParaRPr lang="en-IN"/>
        </a:p>
      </dgm:t>
    </dgm:pt>
    <dgm:pt modelId="{261A4E01-1615-45C1-B2EF-7F23FD018136}" type="parTrans" cxnId="{4D3684B8-C8CB-4CFF-A18D-2C933FA6BB45}">
      <dgm:prSet/>
      <dgm:spPr/>
      <dgm:t>
        <a:bodyPr/>
        <a:lstStyle/>
        <a:p>
          <a:endParaRPr lang="en-IN"/>
        </a:p>
      </dgm:t>
    </dgm:pt>
    <dgm:pt modelId="{113EAE20-1CCA-4D31-95D5-3EC4AA570F62}" type="sibTrans" cxnId="{4D3684B8-C8CB-4CFF-A18D-2C933FA6BB45}">
      <dgm:prSet/>
      <dgm:spPr/>
      <dgm:t>
        <a:bodyPr/>
        <a:lstStyle/>
        <a:p>
          <a:endParaRPr lang="en-IN"/>
        </a:p>
      </dgm:t>
    </dgm:pt>
    <dgm:pt modelId="{4E112D9D-86D9-446B-B444-E687B674A100}">
      <dgm:prSet/>
      <dgm:spPr/>
      <dgm:t>
        <a:bodyPr/>
        <a:lstStyle/>
        <a:p>
          <a:r>
            <a:rPr lang="en-IN"/>
            <a:t>Azure Update Manager helps fill in the gaps where software updates are missing on your Azure virtual machines.</a:t>
          </a:r>
        </a:p>
      </dgm:t>
    </dgm:pt>
    <dgm:pt modelId="{25B80004-9C79-4F1D-A7C2-A23A73B9E09A}" type="parTrans" cxnId="{47C72D3D-26B4-4910-895B-9C9093D92263}">
      <dgm:prSet/>
      <dgm:spPr/>
      <dgm:t>
        <a:bodyPr/>
        <a:lstStyle/>
        <a:p>
          <a:endParaRPr lang="en-IN"/>
        </a:p>
      </dgm:t>
    </dgm:pt>
    <dgm:pt modelId="{2E906626-BB9E-45BF-AB45-3AF72F4CBA94}" type="sibTrans" cxnId="{47C72D3D-26B4-4910-895B-9C9093D92263}">
      <dgm:prSet/>
      <dgm:spPr/>
      <dgm:t>
        <a:bodyPr/>
        <a:lstStyle/>
        <a:p>
          <a:endParaRPr lang="en-IN"/>
        </a:p>
      </dgm:t>
    </dgm:pt>
    <dgm:pt modelId="{331AEF61-3AB4-45BA-B5E4-0E7596D5224A}">
      <dgm:prSet/>
      <dgm:spPr/>
      <dgm:t>
        <a:bodyPr/>
        <a:lstStyle/>
        <a:p>
          <a:r>
            <a:rPr lang="en-IN"/>
            <a:t>It's like having a handy assistant that ensures your virtual machines are always up-to-date with the latest security patches and improvements. So, instead of manually checking and installing updates, Azure Update Manager does it automatically, keeping your virtual machines secure and running smoothly.</a:t>
          </a:r>
        </a:p>
      </dgm:t>
    </dgm:pt>
    <dgm:pt modelId="{4948E92D-55A5-4184-ACBB-B955704B85F2}" type="parTrans" cxnId="{3F96DE2D-23FB-4249-B7E2-0439FC57E209}">
      <dgm:prSet/>
      <dgm:spPr/>
      <dgm:t>
        <a:bodyPr/>
        <a:lstStyle/>
        <a:p>
          <a:endParaRPr lang="en-IN"/>
        </a:p>
      </dgm:t>
    </dgm:pt>
    <dgm:pt modelId="{39A49CC1-B15B-456F-B140-E58218A88D1B}" type="sibTrans" cxnId="{3F96DE2D-23FB-4249-B7E2-0439FC57E209}">
      <dgm:prSet/>
      <dgm:spPr/>
      <dgm:t>
        <a:bodyPr/>
        <a:lstStyle/>
        <a:p>
          <a:endParaRPr lang="en-IN"/>
        </a:p>
      </dgm:t>
    </dgm:pt>
    <dgm:pt modelId="{12CE1B87-9422-4DA0-84AF-F366B9C75ECD}" type="pres">
      <dgm:prSet presAssocID="{037949E4-C2E9-43D6-82DA-73BD81D1F8AF}" presName="linear" presStyleCnt="0">
        <dgm:presLayoutVars>
          <dgm:animLvl val="lvl"/>
          <dgm:resizeHandles val="exact"/>
        </dgm:presLayoutVars>
      </dgm:prSet>
      <dgm:spPr/>
    </dgm:pt>
    <dgm:pt modelId="{FD2614D5-DC87-45C7-AB6A-A8B523488934}" type="pres">
      <dgm:prSet presAssocID="{84E0672F-A4E8-411F-B127-0D94ED1B371A}" presName="parentText" presStyleLbl="node1" presStyleIdx="0" presStyleCnt="2">
        <dgm:presLayoutVars>
          <dgm:chMax val="0"/>
          <dgm:bulletEnabled val="1"/>
        </dgm:presLayoutVars>
      </dgm:prSet>
      <dgm:spPr/>
    </dgm:pt>
    <dgm:pt modelId="{16511628-FD8B-4CE1-8352-00A420E51B80}" type="pres">
      <dgm:prSet presAssocID="{84E0672F-A4E8-411F-B127-0D94ED1B371A}" presName="childText" presStyleLbl="revTx" presStyleIdx="0" presStyleCnt="2">
        <dgm:presLayoutVars>
          <dgm:bulletEnabled val="1"/>
        </dgm:presLayoutVars>
      </dgm:prSet>
      <dgm:spPr/>
    </dgm:pt>
    <dgm:pt modelId="{A8A26FBD-7EFD-48FD-A0B7-2E00EC5E2EFC}" type="pres">
      <dgm:prSet presAssocID="{69347904-812D-404E-A2B0-C0A79BC5D39B}" presName="parentText" presStyleLbl="node1" presStyleIdx="1" presStyleCnt="2">
        <dgm:presLayoutVars>
          <dgm:chMax val="0"/>
          <dgm:bulletEnabled val="1"/>
        </dgm:presLayoutVars>
      </dgm:prSet>
      <dgm:spPr/>
    </dgm:pt>
    <dgm:pt modelId="{B48F0797-3321-4992-BD61-987D69BE450D}" type="pres">
      <dgm:prSet presAssocID="{69347904-812D-404E-A2B0-C0A79BC5D39B}" presName="childText" presStyleLbl="revTx" presStyleIdx="1" presStyleCnt="2">
        <dgm:presLayoutVars>
          <dgm:bulletEnabled val="1"/>
        </dgm:presLayoutVars>
      </dgm:prSet>
      <dgm:spPr/>
    </dgm:pt>
  </dgm:ptLst>
  <dgm:cxnLst>
    <dgm:cxn modelId="{B2839C21-35B0-445D-97DE-2EB1116BBA16}" type="presOf" srcId="{037949E4-C2E9-43D6-82DA-73BD81D1F8AF}" destId="{12CE1B87-9422-4DA0-84AF-F366B9C75ECD}" srcOrd="0" destOrd="0" presId="urn:microsoft.com/office/officeart/2005/8/layout/vList2"/>
    <dgm:cxn modelId="{3F96DE2D-23FB-4249-B7E2-0439FC57E209}" srcId="{69347904-812D-404E-A2B0-C0A79BC5D39B}" destId="{331AEF61-3AB4-45BA-B5E4-0E7596D5224A}" srcOrd="1" destOrd="0" parTransId="{4948E92D-55A5-4184-ACBB-B955704B85F2}" sibTransId="{39A49CC1-B15B-456F-B140-E58218A88D1B}"/>
    <dgm:cxn modelId="{793BBE38-280E-4E12-96F5-081CA1B245D7}" type="presOf" srcId="{84E0672F-A4E8-411F-B127-0D94ED1B371A}" destId="{FD2614D5-DC87-45C7-AB6A-A8B523488934}" srcOrd="0" destOrd="0" presId="urn:microsoft.com/office/officeart/2005/8/layout/vList2"/>
    <dgm:cxn modelId="{47C72D3D-26B4-4910-895B-9C9093D92263}" srcId="{69347904-812D-404E-A2B0-C0A79BC5D39B}" destId="{4E112D9D-86D9-446B-B444-E687B674A100}" srcOrd="0" destOrd="0" parTransId="{25B80004-9C79-4F1D-A7C2-A23A73B9E09A}" sibTransId="{2E906626-BB9E-45BF-AB45-3AF72F4CBA94}"/>
    <dgm:cxn modelId="{2B800A3F-097B-4918-BC2B-3D2067F4D74B}" srcId="{84E0672F-A4E8-411F-B127-0D94ED1B371A}" destId="{691F5954-12BC-4735-8536-D01A784176A2}" srcOrd="1" destOrd="0" parTransId="{2BD7BB8D-C7FF-47BF-BE29-AD6086040B8F}" sibTransId="{784CC11E-8534-4BBA-980B-25F87EB24A3C}"/>
    <dgm:cxn modelId="{D33D175C-04AF-48AB-A99C-F324ECBCFA6B}" srcId="{037949E4-C2E9-43D6-82DA-73BD81D1F8AF}" destId="{84E0672F-A4E8-411F-B127-0D94ED1B371A}" srcOrd="0" destOrd="0" parTransId="{1325875E-DBE7-48CF-A0E0-B5D4D94C421E}" sibTransId="{4DFC1FD0-6D8C-4DB4-8388-D855630337A5}"/>
    <dgm:cxn modelId="{38C9C4AF-3CB5-45C1-B38E-CFEBA93C558B}" type="presOf" srcId="{331AEF61-3AB4-45BA-B5E4-0E7596D5224A}" destId="{B48F0797-3321-4992-BD61-987D69BE450D}" srcOrd="0" destOrd="1" presId="urn:microsoft.com/office/officeart/2005/8/layout/vList2"/>
    <dgm:cxn modelId="{C29B2AB6-9A99-4EB8-BF56-2F8A059898CD}" type="presOf" srcId="{4E112D9D-86D9-446B-B444-E687B674A100}" destId="{B48F0797-3321-4992-BD61-987D69BE450D}" srcOrd="0" destOrd="0" presId="urn:microsoft.com/office/officeart/2005/8/layout/vList2"/>
    <dgm:cxn modelId="{4D3684B8-C8CB-4CFF-A18D-2C933FA6BB45}" srcId="{037949E4-C2E9-43D6-82DA-73BD81D1F8AF}" destId="{69347904-812D-404E-A2B0-C0A79BC5D39B}" srcOrd="1" destOrd="0" parTransId="{261A4E01-1615-45C1-B2EF-7F23FD018136}" sibTransId="{113EAE20-1CCA-4D31-95D5-3EC4AA570F62}"/>
    <dgm:cxn modelId="{9B2843E0-93F4-47C3-ABE6-04AE08A9488A}" type="presOf" srcId="{69347904-812D-404E-A2B0-C0A79BC5D39B}" destId="{A8A26FBD-7EFD-48FD-A0B7-2E00EC5E2EFC}" srcOrd="0" destOrd="0" presId="urn:microsoft.com/office/officeart/2005/8/layout/vList2"/>
    <dgm:cxn modelId="{982669E0-8327-4F3D-9FEF-902FD8F9C802}" srcId="{84E0672F-A4E8-411F-B127-0D94ED1B371A}" destId="{13CAAAE2-A2F4-4F91-A91D-DB591BE37051}" srcOrd="0" destOrd="0" parTransId="{17CA1433-77BF-45A0-AC5D-3DC9098A9508}" sibTransId="{05090C24-B03C-4DDF-B373-7842E9BA09B7}"/>
    <dgm:cxn modelId="{F96702F8-D579-4187-9FF3-D7E45106CC56}" type="presOf" srcId="{691F5954-12BC-4735-8536-D01A784176A2}" destId="{16511628-FD8B-4CE1-8352-00A420E51B80}" srcOrd="0" destOrd="1" presId="urn:microsoft.com/office/officeart/2005/8/layout/vList2"/>
    <dgm:cxn modelId="{41939DFD-8FEA-4EE0-8BA0-0CBF5B1DE725}" type="presOf" srcId="{13CAAAE2-A2F4-4F91-A91D-DB591BE37051}" destId="{16511628-FD8B-4CE1-8352-00A420E51B80}" srcOrd="0" destOrd="0" presId="urn:microsoft.com/office/officeart/2005/8/layout/vList2"/>
    <dgm:cxn modelId="{E8E880D5-5353-4E9F-B41C-41269DDDB2AF}" type="presParOf" srcId="{12CE1B87-9422-4DA0-84AF-F366B9C75ECD}" destId="{FD2614D5-DC87-45C7-AB6A-A8B523488934}" srcOrd="0" destOrd="0" presId="urn:microsoft.com/office/officeart/2005/8/layout/vList2"/>
    <dgm:cxn modelId="{27495F31-D982-430A-8494-7E5860220C13}" type="presParOf" srcId="{12CE1B87-9422-4DA0-84AF-F366B9C75ECD}" destId="{16511628-FD8B-4CE1-8352-00A420E51B80}" srcOrd="1" destOrd="0" presId="urn:microsoft.com/office/officeart/2005/8/layout/vList2"/>
    <dgm:cxn modelId="{3BC4BAA4-444A-4B67-A72F-B62ED8BEAE20}" type="presParOf" srcId="{12CE1B87-9422-4DA0-84AF-F366B9C75ECD}" destId="{A8A26FBD-7EFD-48FD-A0B7-2E00EC5E2EFC}" srcOrd="2" destOrd="0" presId="urn:microsoft.com/office/officeart/2005/8/layout/vList2"/>
    <dgm:cxn modelId="{69F283FD-4D2C-4A68-A07E-AE1DC401D42C}" type="presParOf" srcId="{12CE1B87-9422-4DA0-84AF-F366B9C75ECD}" destId="{B48F0797-3321-4992-BD61-987D69BE450D}"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85737BE-E3D9-4EB2-9FBE-EC1392A90AB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7B822BE5-12C5-4232-9785-8EE223943D28}">
      <dgm:prSet/>
      <dgm:spPr/>
      <dgm:t>
        <a:bodyPr/>
        <a:lstStyle/>
        <a:p>
          <a:r>
            <a:rPr lang="en-IN" dirty="0"/>
            <a:t>DNS registrar as a big directory that keeps track of website addresses. Sometimes, when a website is shut down or changed, its address might still be listed in this directory, but it doesn't lead anywhere.</a:t>
          </a:r>
        </a:p>
      </dgm:t>
    </dgm:pt>
    <dgm:pt modelId="{2BFFE3AB-F85B-47D4-AFCC-8D8FDC207F96}" type="parTrans" cxnId="{D4A55751-1F00-48D4-8369-195E08FC7A20}">
      <dgm:prSet/>
      <dgm:spPr/>
      <dgm:t>
        <a:bodyPr/>
        <a:lstStyle/>
        <a:p>
          <a:endParaRPr lang="en-IN"/>
        </a:p>
      </dgm:t>
    </dgm:pt>
    <dgm:pt modelId="{D052DF4B-B9EE-4563-8187-AAE89229CABA}" type="sibTrans" cxnId="{D4A55751-1F00-48D4-8369-195E08FC7A20}">
      <dgm:prSet/>
      <dgm:spPr/>
      <dgm:t>
        <a:bodyPr/>
        <a:lstStyle/>
        <a:p>
          <a:endParaRPr lang="en-IN"/>
        </a:p>
      </dgm:t>
    </dgm:pt>
    <dgm:pt modelId="{908C1C28-A61A-4770-9B26-94F3E35F776A}">
      <dgm:prSet/>
      <dgm:spPr/>
      <dgm:t>
        <a:bodyPr/>
        <a:lstStyle/>
        <a:p>
          <a:r>
            <a:rPr lang="en-IN" dirty="0"/>
            <a:t>If we created one website or app service and you associated one domain name after some days, you deleted app service but domain name is still active but you are unable to open app because of it deleted. So by using domain names attacker bind their own apps like malicious apps. Now any one of us try hit the domain then they are to get hacked because they went to malicious apps. These type domains names are identified by dangling DNS detection.</a:t>
          </a:r>
        </a:p>
      </dgm:t>
    </dgm:pt>
    <dgm:pt modelId="{B94C3350-73FC-4822-9512-B668DBD65C7F}" type="parTrans" cxnId="{8B06BD7E-7515-4710-B207-CAA9F6632ABA}">
      <dgm:prSet/>
      <dgm:spPr/>
      <dgm:t>
        <a:bodyPr/>
        <a:lstStyle/>
        <a:p>
          <a:endParaRPr lang="en-IN"/>
        </a:p>
      </dgm:t>
    </dgm:pt>
    <dgm:pt modelId="{00CEC49D-0675-49F6-8194-12D4328AAF0F}" type="sibTrans" cxnId="{8B06BD7E-7515-4710-B207-CAA9F6632ABA}">
      <dgm:prSet/>
      <dgm:spPr/>
      <dgm:t>
        <a:bodyPr/>
        <a:lstStyle/>
        <a:p>
          <a:endParaRPr lang="en-IN"/>
        </a:p>
      </dgm:t>
    </dgm:pt>
    <dgm:pt modelId="{BCB06800-4C54-4C35-AF95-D7BA3B349E38}" type="pres">
      <dgm:prSet presAssocID="{C85737BE-E3D9-4EB2-9FBE-EC1392A90AB6}" presName="Name0" presStyleCnt="0">
        <dgm:presLayoutVars>
          <dgm:dir/>
          <dgm:animLvl val="lvl"/>
          <dgm:resizeHandles val="exact"/>
        </dgm:presLayoutVars>
      </dgm:prSet>
      <dgm:spPr/>
    </dgm:pt>
    <dgm:pt modelId="{107115F5-2867-4A55-8BF4-62292664A4CA}" type="pres">
      <dgm:prSet presAssocID="{7B822BE5-12C5-4232-9785-8EE223943D28}" presName="linNode" presStyleCnt="0"/>
      <dgm:spPr/>
    </dgm:pt>
    <dgm:pt modelId="{EAB3D0A8-4599-4FEE-8D1B-6F0894BADCB7}" type="pres">
      <dgm:prSet presAssocID="{7B822BE5-12C5-4232-9785-8EE223943D28}" presName="parentText" presStyleLbl="node1" presStyleIdx="0" presStyleCnt="2" custScaleX="276008">
        <dgm:presLayoutVars>
          <dgm:chMax val="1"/>
          <dgm:bulletEnabled val="1"/>
        </dgm:presLayoutVars>
      </dgm:prSet>
      <dgm:spPr/>
    </dgm:pt>
    <dgm:pt modelId="{63ED260E-2E13-40FD-B639-3E34D947698E}" type="pres">
      <dgm:prSet presAssocID="{D052DF4B-B9EE-4563-8187-AAE89229CABA}" presName="sp" presStyleCnt="0"/>
      <dgm:spPr/>
    </dgm:pt>
    <dgm:pt modelId="{CBD0685C-E062-4CA7-B003-A24D0FD8B021}" type="pres">
      <dgm:prSet presAssocID="{908C1C28-A61A-4770-9B26-94F3E35F776A}" presName="linNode" presStyleCnt="0"/>
      <dgm:spPr/>
    </dgm:pt>
    <dgm:pt modelId="{AB7232AC-8C39-4783-8A2F-BB297A9021D7}" type="pres">
      <dgm:prSet presAssocID="{908C1C28-A61A-4770-9B26-94F3E35F776A}" presName="parentText" presStyleLbl="node1" presStyleIdx="1" presStyleCnt="2" custScaleX="277778">
        <dgm:presLayoutVars>
          <dgm:chMax val="1"/>
          <dgm:bulletEnabled val="1"/>
        </dgm:presLayoutVars>
      </dgm:prSet>
      <dgm:spPr/>
    </dgm:pt>
  </dgm:ptLst>
  <dgm:cxnLst>
    <dgm:cxn modelId="{73B1F606-CEC1-46F4-9F2B-560F9850F05F}" type="presOf" srcId="{908C1C28-A61A-4770-9B26-94F3E35F776A}" destId="{AB7232AC-8C39-4783-8A2F-BB297A9021D7}" srcOrd="0" destOrd="0" presId="urn:microsoft.com/office/officeart/2005/8/layout/vList5"/>
    <dgm:cxn modelId="{5FE7C50E-DD60-43C7-8E2E-7F4A5B1DF70D}" type="presOf" srcId="{7B822BE5-12C5-4232-9785-8EE223943D28}" destId="{EAB3D0A8-4599-4FEE-8D1B-6F0894BADCB7}" srcOrd="0" destOrd="0" presId="urn:microsoft.com/office/officeart/2005/8/layout/vList5"/>
    <dgm:cxn modelId="{47884433-386D-4955-8683-6E2F4F2CD27C}" type="presOf" srcId="{C85737BE-E3D9-4EB2-9FBE-EC1392A90AB6}" destId="{BCB06800-4C54-4C35-AF95-D7BA3B349E38}" srcOrd="0" destOrd="0" presId="urn:microsoft.com/office/officeart/2005/8/layout/vList5"/>
    <dgm:cxn modelId="{D4A55751-1F00-48D4-8369-195E08FC7A20}" srcId="{C85737BE-E3D9-4EB2-9FBE-EC1392A90AB6}" destId="{7B822BE5-12C5-4232-9785-8EE223943D28}" srcOrd="0" destOrd="0" parTransId="{2BFFE3AB-F85B-47D4-AFCC-8D8FDC207F96}" sibTransId="{D052DF4B-B9EE-4563-8187-AAE89229CABA}"/>
    <dgm:cxn modelId="{8B06BD7E-7515-4710-B207-CAA9F6632ABA}" srcId="{C85737BE-E3D9-4EB2-9FBE-EC1392A90AB6}" destId="{908C1C28-A61A-4770-9B26-94F3E35F776A}" srcOrd="1" destOrd="0" parTransId="{B94C3350-73FC-4822-9512-B668DBD65C7F}" sibTransId="{00CEC49D-0675-49F6-8194-12D4328AAF0F}"/>
    <dgm:cxn modelId="{331F8855-6A91-43AF-85AA-442626DF219B}" type="presParOf" srcId="{BCB06800-4C54-4C35-AF95-D7BA3B349E38}" destId="{107115F5-2867-4A55-8BF4-62292664A4CA}" srcOrd="0" destOrd="0" presId="urn:microsoft.com/office/officeart/2005/8/layout/vList5"/>
    <dgm:cxn modelId="{1E901528-9A50-48FC-9DC3-9855E1F0ECD7}" type="presParOf" srcId="{107115F5-2867-4A55-8BF4-62292664A4CA}" destId="{EAB3D0A8-4599-4FEE-8D1B-6F0894BADCB7}" srcOrd="0" destOrd="0" presId="urn:microsoft.com/office/officeart/2005/8/layout/vList5"/>
    <dgm:cxn modelId="{F60DAF02-98A4-4216-8EDD-9509513991A6}" type="presParOf" srcId="{BCB06800-4C54-4C35-AF95-D7BA3B349E38}" destId="{63ED260E-2E13-40FD-B639-3E34D947698E}" srcOrd="1" destOrd="0" presId="urn:microsoft.com/office/officeart/2005/8/layout/vList5"/>
    <dgm:cxn modelId="{A42F37C2-D64F-4574-A019-87905C0B42F0}" type="presParOf" srcId="{BCB06800-4C54-4C35-AF95-D7BA3B349E38}" destId="{CBD0685C-E062-4CA7-B003-A24D0FD8B021}" srcOrd="2" destOrd="0" presId="urn:microsoft.com/office/officeart/2005/8/layout/vList5"/>
    <dgm:cxn modelId="{F16B1FAE-DB3F-4224-90E4-61A9AE706CD5}" type="presParOf" srcId="{CBD0685C-E062-4CA7-B003-A24D0FD8B021}" destId="{AB7232AC-8C39-4783-8A2F-BB297A9021D7}"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E4B72F8-61FA-4582-BABB-75C539221E1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533493-CE06-42C2-9FB8-2A065056312A}">
      <dgm:prSet/>
      <dgm:spPr/>
      <dgm:t>
        <a:bodyPr/>
        <a:lstStyle/>
        <a:p>
          <a:pPr>
            <a:lnSpc>
              <a:spcPct val="100000"/>
            </a:lnSpc>
          </a:pPr>
          <a:r>
            <a:rPr lang="en-IN"/>
            <a:t>It is the deployment and management service for Azure. It provides a management layer that enables you to create, update, and delete resources in your Azure account. You use management features, like access control, locks, and tags, to secure and organize your resources after deployment.</a:t>
          </a:r>
          <a:endParaRPr lang="en-US"/>
        </a:p>
      </dgm:t>
    </dgm:pt>
    <dgm:pt modelId="{868010CD-0578-4211-8BA9-7B662C538099}" type="parTrans" cxnId="{1D367733-1B40-47DE-A6E8-7E43D05D8175}">
      <dgm:prSet/>
      <dgm:spPr/>
      <dgm:t>
        <a:bodyPr/>
        <a:lstStyle/>
        <a:p>
          <a:endParaRPr lang="en-US"/>
        </a:p>
      </dgm:t>
    </dgm:pt>
    <dgm:pt modelId="{BB69AF8A-AF0F-4B98-9DA5-3EA4892F44C6}" type="sibTrans" cxnId="{1D367733-1B40-47DE-A6E8-7E43D05D8175}">
      <dgm:prSet/>
      <dgm:spPr/>
      <dgm:t>
        <a:bodyPr/>
        <a:lstStyle/>
        <a:p>
          <a:endParaRPr lang="en-US"/>
        </a:p>
      </dgm:t>
    </dgm:pt>
    <dgm:pt modelId="{21E40E2D-D5C9-4A26-AC55-6659D4268AA8}">
      <dgm:prSet/>
      <dgm:spPr/>
      <dgm:t>
        <a:bodyPr/>
        <a:lstStyle/>
        <a:p>
          <a:pPr>
            <a:lnSpc>
              <a:spcPct val="100000"/>
            </a:lnSpc>
          </a:pPr>
          <a:r>
            <a:rPr lang="en-IN" dirty="0"/>
            <a:t>Microsoft Defender for Resource Manager automatically monitors the resource management operations in your organization, whether they're performed through the Azure portal, Azure REST APIs, Azure CLI, or other Azure programmatic clients.</a:t>
          </a:r>
          <a:endParaRPr lang="en-US" dirty="0"/>
        </a:p>
      </dgm:t>
    </dgm:pt>
    <dgm:pt modelId="{A12CB861-CD0A-4B54-BEA4-B220EBDC3F33}" type="parTrans" cxnId="{6287E40E-1979-49B1-A1F3-45E39E66E8C3}">
      <dgm:prSet/>
      <dgm:spPr/>
      <dgm:t>
        <a:bodyPr/>
        <a:lstStyle/>
        <a:p>
          <a:endParaRPr lang="en-US"/>
        </a:p>
      </dgm:t>
    </dgm:pt>
    <dgm:pt modelId="{859267A8-4FFA-47FE-9338-B27BF393B3A0}" type="sibTrans" cxnId="{6287E40E-1979-49B1-A1F3-45E39E66E8C3}">
      <dgm:prSet/>
      <dgm:spPr/>
      <dgm:t>
        <a:bodyPr/>
        <a:lstStyle/>
        <a:p>
          <a:endParaRPr lang="en-US"/>
        </a:p>
      </dgm:t>
    </dgm:pt>
    <dgm:pt modelId="{03FCC351-E403-4893-BC18-4829059E84B7}">
      <dgm:prSet/>
      <dgm:spPr/>
      <dgm:t>
        <a:bodyPr/>
        <a:lstStyle/>
        <a:p>
          <a:pPr>
            <a:lnSpc>
              <a:spcPct val="100000"/>
            </a:lnSpc>
          </a:pPr>
          <a:r>
            <a:rPr lang="en-IN"/>
            <a:t>Defender for Cloud runs advanced security analytics to detect threats and alerts you about suspicious activity.</a:t>
          </a:r>
          <a:endParaRPr lang="en-US"/>
        </a:p>
      </dgm:t>
    </dgm:pt>
    <dgm:pt modelId="{5FFEEA51-C2BA-4ED9-BCD0-82661596C956}" type="parTrans" cxnId="{1BB41A74-B456-483D-B9FE-F3925B9A3513}">
      <dgm:prSet/>
      <dgm:spPr/>
      <dgm:t>
        <a:bodyPr/>
        <a:lstStyle/>
        <a:p>
          <a:endParaRPr lang="en-US"/>
        </a:p>
      </dgm:t>
    </dgm:pt>
    <dgm:pt modelId="{EB20029C-9138-4E19-B7CC-9C8137ECDCF6}" type="sibTrans" cxnId="{1BB41A74-B456-483D-B9FE-F3925B9A3513}">
      <dgm:prSet/>
      <dgm:spPr/>
      <dgm:t>
        <a:bodyPr/>
        <a:lstStyle/>
        <a:p>
          <a:endParaRPr lang="en-US"/>
        </a:p>
      </dgm:t>
    </dgm:pt>
    <dgm:pt modelId="{651083D7-F227-4AE4-9804-10E5D7E4F4EC}" type="pres">
      <dgm:prSet presAssocID="{5E4B72F8-61FA-4582-BABB-75C539221E1B}" presName="root" presStyleCnt="0">
        <dgm:presLayoutVars>
          <dgm:dir/>
          <dgm:resizeHandles val="exact"/>
        </dgm:presLayoutVars>
      </dgm:prSet>
      <dgm:spPr/>
    </dgm:pt>
    <dgm:pt modelId="{071CCA37-A2CD-4D58-913F-64F08442F61A}" type="pres">
      <dgm:prSet presAssocID="{CC533493-CE06-42C2-9FB8-2A065056312A}" presName="compNode" presStyleCnt="0"/>
      <dgm:spPr/>
    </dgm:pt>
    <dgm:pt modelId="{F3A20026-E75A-475E-846F-0C2CAE863853}" type="pres">
      <dgm:prSet presAssocID="{CC533493-CE06-42C2-9FB8-2A065056312A}" presName="bgRect" presStyleLbl="bgShp" presStyleIdx="0" presStyleCnt="3"/>
      <dgm:spPr/>
    </dgm:pt>
    <dgm:pt modelId="{FEF6E223-B5D1-4C53-8B74-871F139BF239}" type="pres">
      <dgm:prSet presAssocID="{CC533493-CE06-42C2-9FB8-2A06505631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87851776-30C0-4CD7-8F20-C0FF212D7B8A}" type="pres">
      <dgm:prSet presAssocID="{CC533493-CE06-42C2-9FB8-2A065056312A}" presName="spaceRect" presStyleCnt="0"/>
      <dgm:spPr/>
    </dgm:pt>
    <dgm:pt modelId="{2DB8EA24-3652-40B5-A1A8-545EBD2398CA}" type="pres">
      <dgm:prSet presAssocID="{CC533493-CE06-42C2-9FB8-2A065056312A}" presName="parTx" presStyleLbl="revTx" presStyleIdx="0" presStyleCnt="3">
        <dgm:presLayoutVars>
          <dgm:chMax val="0"/>
          <dgm:chPref val="0"/>
        </dgm:presLayoutVars>
      </dgm:prSet>
      <dgm:spPr/>
    </dgm:pt>
    <dgm:pt modelId="{4CC00C77-FFB8-458F-8786-F083494443F6}" type="pres">
      <dgm:prSet presAssocID="{BB69AF8A-AF0F-4B98-9DA5-3EA4892F44C6}" presName="sibTrans" presStyleCnt="0"/>
      <dgm:spPr/>
    </dgm:pt>
    <dgm:pt modelId="{27EC3158-D9EC-414B-972B-440DB21F2C1F}" type="pres">
      <dgm:prSet presAssocID="{21E40E2D-D5C9-4A26-AC55-6659D4268AA8}" presName="compNode" presStyleCnt="0"/>
      <dgm:spPr/>
    </dgm:pt>
    <dgm:pt modelId="{884BAB3C-E1C7-4BCD-9601-C1FFB9208D50}" type="pres">
      <dgm:prSet presAssocID="{21E40E2D-D5C9-4A26-AC55-6659D4268AA8}" presName="bgRect" presStyleLbl="bgShp" presStyleIdx="1" presStyleCnt="3"/>
      <dgm:spPr/>
    </dgm:pt>
    <dgm:pt modelId="{3DD14DFA-D1F1-4C1B-B336-93DB5ACDD4FA}" type="pres">
      <dgm:prSet presAssocID="{21E40E2D-D5C9-4A26-AC55-6659D4268A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FF155E0E-B538-41D8-AABE-7718FC282699}" type="pres">
      <dgm:prSet presAssocID="{21E40E2D-D5C9-4A26-AC55-6659D4268AA8}" presName="spaceRect" presStyleCnt="0"/>
      <dgm:spPr/>
    </dgm:pt>
    <dgm:pt modelId="{67833914-47B0-4E56-BDE2-135998F0BADF}" type="pres">
      <dgm:prSet presAssocID="{21E40E2D-D5C9-4A26-AC55-6659D4268AA8}" presName="parTx" presStyleLbl="revTx" presStyleIdx="1" presStyleCnt="3">
        <dgm:presLayoutVars>
          <dgm:chMax val="0"/>
          <dgm:chPref val="0"/>
        </dgm:presLayoutVars>
      </dgm:prSet>
      <dgm:spPr/>
    </dgm:pt>
    <dgm:pt modelId="{F8357897-5EE4-4018-AA53-DD9391B31637}" type="pres">
      <dgm:prSet presAssocID="{859267A8-4FFA-47FE-9338-B27BF393B3A0}" presName="sibTrans" presStyleCnt="0"/>
      <dgm:spPr/>
    </dgm:pt>
    <dgm:pt modelId="{20E4EF24-D095-4733-B531-BAD001D60F7F}" type="pres">
      <dgm:prSet presAssocID="{03FCC351-E403-4893-BC18-4829059E84B7}" presName="compNode" presStyleCnt="0"/>
      <dgm:spPr/>
    </dgm:pt>
    <dgm:pt modelId="{FCE86BD3-A6BC-48B2-AC03-AB0F7BED8250}" type="pres">
      <dgm:prSet presAssocID="{03FCC351-E403-4893-BC18-4829059E84B7}" presName="bgRect" presStyleLbl="bgShp" presStyleIdx="2" presStyleCnt="3"/>
      <dgm:spPr/>
    </dgm:pt>
    <dgm:pt modelId="{51FEA842-691E-45AF-BE82-C0362B8F1B9A}" type="pres">
      <dgm:prSet presAssocID="{03FCC351-E403-4893-BC18-4829059E84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6B61D069-EFE9-47ED-B431-FEF9558E0678}" type="pres">
      <dgm:prSet presAssocID="{03FCC351-E403-4893-BC18-4829059E84B7}" presName="spaceRect" presStyleCnt="0"/>
      <dgm:spPr/>
    </dgm:pt>
    <dgm:pt modelId="{29790739-5505-4D49-A5C9-B3032F95C107}" type="pres">
      <dgm:prSet presAssocID="{03FCC351-E403-4893-BC18-4829059E84B7}" presName="parTx" presStyleLbl="revTx" presStyleIdx="2" presStyleCnt="3">
        <dgm:presLayoutVars>
          <dgm:chMax val="0"/>
          <dgm:chPref val="0"/>
        </dgm:presLayoutVars>
      </dgm:prSet>
      <dgm:spPr/>
    </dgm:pt>
  </dgm:ptLst>
  <dgm:cxnLst>
    <dgm:cxn modelId="{BFF13204-FB79-4766-86E5-AFCEC6897083}" type="presOf" srcId="{21E40E2D-D5C9-4A26-AC55-6659D4268AA8}" destId="{67833914-47B0-4E56-BDE2-135998F0BADF}" srcOrd="0" destOrd="0" presId="urn:microsoft.com/office/officeart/2018/2/layout/IconVerticalSolidList"/>
    <dgm:cxn modelId="{D53BB106-0B88-48C7-B7DC-58525F2BDC79}" type="presOf" srcId="{03FCC351-E403-4893-BC18-4829059E84B7}" destId="{29790739-5505-4D49-A5C9-B3032F95C107}" srcOrd="0" destOrd="0" presId="urn:microsoft.com/office/officeart/2018/2/layout/IconVerticalSolidList"/>
    <dgm:cxn modelId="{6287E40E-1979-49B1-A1F3-45E39E66E8C3}" srcId="{5E4B72F8-61FA-4582-BABB-75C539221E1B}" destId="{21E40E2D-D5C9-4A26-AC55-6659D4268AA8}" srcOrd="1" destOrd="0" parTransId="{A12CB861-CD0A-4B54-BEA4-B220EBDC3F33}" sibTransId="{859267A8-4FFA-47FE-9338-B27BF393B3A0}"/>
    <dgm:cxn modelId="{1D367733-1B40-47DE-A6E8-7E43D05D8175}" srcId="{5E4B72F8-61FA-4582-BABB-75C539221E1B}" destId="{CC533493-CE06-42C2-9FB8-2A065056312A}" srcOrd="0" destOrd="0" parTransId="{868010CD-0578-4211-8BA9-7B662C538099}" sibTransId="{BB69AF8A-AF0F-4B98-9DA5-3EA4892F44C6}"/>
    <dgm:cxn modelId="{9903E764-69D2-4DAE-A34C-B8BE069553F1}" type="presOf" srcId="{CC533493-CE06-42C2-9FB8-2A065056312A}" destId="{2DB8EA24-3652-40B5-A1A8-545EBD2398CA}" srcOrd="0" destOrd="0" presId="urn:microsoft.com/office/officeart/2018/2/layout/IconVerticalSolidList"/>
    <dgm:cxn modelId="{1BB41A74-B456-483D-B9FE-F3925B9A3513}" srcId="{5E4B72F8-61FA-4582-BABB-75C539221E1B}" destId="{03FCC351-E403-4893-BC18-4829059E84B7}" srcOrd="2" destOrd="0" parTransId="{5FFEEA51-C2BA-4ED9-BCD0-82661596C956}" sibTransId="{EB20029C-9138-4E19-B7CC-9C8137ECDCF6}"/>
    <dgm:cxn modelId="{F4DA6D82-9927-46E3-9791-CCA2FE793068}" type="presOf" srcId="{5E4B72F8-61FA-4582-BABB-75C539221E1B}" destId="{651083D7-F227-4AE4-9804-10E5D7E4F4EC}" srcOrd="0" destOrd="0" presId="urn:microsoft.com/office/officeart/2018/2/layout/IconVerticalSolidList"/>
    <dgm:cxn modelId="{C983E700-346C-4C8D-98D3-EA09D50CD1F8}" type="presParOf" srcId="{651083D7-F227-4AE4-9804-10E5D7E4F4EC}" destId="{071CCA37-A2CD-4D58-913F-64F08442F61A}" srcOrd="0" destOrd="0" presId="urn:microsoft.com/office/officeart/2018/2/layout/IconVerticalSolidList"/>
    <dgm:cxn modelId="{FFCB2F66-D775-4A5A-B694-A758EBACB38F}" type="presParOf" srcId="{071CCA37-A2CD-4D58-913F-64F08442F61A}" destId="{F3A20026-E75A-475E-846F-0C2CAE863853}" srcOrd="0" destOrd="0" presId="urn:microsoft.com/office/officeart/2018/2/layout/IconVerticalSolidList"/>
    <dgm:cxn modelId="{09207F2F-402A-4C98-9F09-F9032B3C1963}" type="presParOf" srcId="{071CCA37-A2CD-4D58-913F-64F08442F61A}" destId="{FEF6E223-B5D1-4C53-8B74-871F139BF239}" srcOrd="1" destOrd="0" presId="urn:microsoft.com/office/officeart/2018/2/layout/IconVerticalSolidList"/>
    <dgm:cxn modelId="{CB919288-7F5E-4CCC-9059-29CA85026B07}" type="presParOf" srcId="{071CCA37-A2CD-4D58-913F-64F08442F61A}" destId="{87851776-30C0-4CD7-8F20-C0FF212D7B8A}" srcOrd="2" destOrd="0" presId="urn:microsoft.com/office/officeart/2018/2/layout/IconVerticalSolidList"/>
    <dgm:cxn modelId="{CF818873-C1E5-4B97-9D7A-7FF427E81DEB}" type="presParOf" srcId="{071CCA37-A2CD-4D58-913F-64F08442F61A}" destId="{2DB8EA24-3652-40B5-A1A8-545EBD2398CA}" srcOrd="3" destOrd="0" presId="urn:microsoft.com/office/officeart/2018/2/layout/IconVerticalSolidList"/>
    <dgm:cxn modelId="{D2CCCC88-3794-4759-8D4B-C7ADF0C83235}" type="presParOf" srcId="{651083D7-F227-4AE4-9804-10E5D7E4F4EC}" destId="{4CC00C77-FFB8-458F-8786-F083494443F6}" srcOrd="1" destOrd="0" presId="urn:microsoft.com/office/officeart/2018/2/layout/IconVerticalSolidList"/>
    <dgm:cxn modelId="{F812D6E5-4F3C-4466-A283-8B7A294B05C5}" type="presParOf" srcId="{651083D7-F227-4AE4-9804-10E5D7E4F4EC}" destId="{27EC3158-D9EC-414B-972B-440DB21F2C1F}" srcOrd="2" destOrd="0" presId="urn:microsoft.com/office/officeart/2018/2/layout/IconVerticalSolidList"/>
    <dgm:cxn modelId="{FE5E9FF4-D06A-451B-8680-0882CFCF6BB2}" type="presParOf" srcId="{27EC3158-D9EC-414B-972B-440DB21F2C1F}" destId="{884BAB3C-E1C7-4BCD-9601-C1FFB9208D50}" srcOrd="0" destOrd="0" presId="urn:microsoft.com/office/officeart/2018/2/layout/IconVerticalSolidList"/>
    <dgm:cxn modelId="{8EDD8A22-AAAA-4B15-9F0B-CB84DD1597E1}" type="presParOf" srcId="{27EC3158-D9EC-414B-972B-440DB21F2C1F}" destId="{3DD14DFA-D1F1-4C1B-B336-93DB5ACDD4FA}" srcOrd="1" destOrd="0" presId="urn:microsoft.com/office/officeart/2018/2/layout/IconVerticalSolidList"/>
    <dgm:cxn modelId="{6E387F85-A7DE-4740-A462-566CC0001134}" type="presParOf" srcId="{27EC3158-D9EC-414B-972B-440DB21F2C1F}" destId="{FF155E0E-B538-41D8-AABE-7718FC282699}" srcOrd="2" destOrd="0" presId="urn:microsoft.com/office/officeart/2018/2/layout/IconVerticalSolidList"/>
    <dgm:cxn modelId="{C6CDB767-EDBA-4B33-9EC2-0168AD8392E5}" type="presParOf" srcId="{27EC3158-D9EC-414B-972B-440DB21F2C1F}" destId="{67833914-47B0-4E56-BDE2-135998F0BADF}" srcOrd="3" destOrd="0" presId="urn:microsoft.com/office/officeart/2018/2/layout/IconVerticalSolidList"/>
    <dgm:cxn modelId="{5D84A448-B484-4DFF-9B15-3AAE606803C2}" type="presParOf" srcId="{651083D7-F227-4AE4-9804-10E5D7E4F4EC}" destId="{F8357897-5EE4-4018-AA53-DD9391B31637}" srcOrd="3" destOrd="0" presId="urn:microsoft.com/office/officeart/2018/2/layout/IconVerticalSolidList"/>
    <dgm:cxn modelId="{FD21B769-AF81-46C4-A978-A867FA966E04}" type="presParOf" srcId="{651083D7-F227-4AE4-9804-10E5D7E4F4EC}" destId="{20E4EF24-D095-4733-B531-BAD001D60F7F}" srcOrd="4" destOrd="0" presId="urn:microsoft.com/office/officeart/2018/2/layout/IconVerticalSolidList"/>
    <dgm:cxn modelId="{BFAC10BE-E728-4D0C-981C-954D62A16F08}" type="presParOf" srcId="{20E4EF24-D095-4733-B531-BAD001D60F7F}" destId="{FCE86BD3-A6BC-48B2-AC03-AB0F7BED8250}" srcOrd="0" destOrd="0" presId="urn:microsoft.com/office/officeart/2018/2/layout/IconVerticalSolidList"/>
    <dgm:cxn modelId="{35A2E990-AA11-43D0-8C8B-0261A5612EE5}" type="presParOf" srcId="{20E4EF24-D095-4733-B531-BAD001D60F7F}" destId="{51FEA842-691E-45AF-BE82-C0362B8F1B9A}" srcOrd="1" destOrd="0" presId="urn:microsoft.com/office/officeart/2018/2/layout/IconVerticalSolidList"/>
    <dgm:cxn modelId="{C45FCF76-E806-4D68-B860-BDC6C47FD873}" type="presParOf" srcId="{20E4EF24-D095-4733-B531-BAD001D60F7F}" destId="{6B61D069-EFE9-47ED-B431-FEF9558E0678}" srcOrd="2" destOrd="0" presId="urn:microsoft.com/office/officeart/2018/2/layout/IconVerticalSolidList"/>
    <dgm:cxn modelId="{2C824870-44E4-4346-8CCB-3FB5108F985D}" type="presParOf" srcId="{20E4EF24-D095-4733-B531-BAD001D60F7F}" destId="{29790739-5505-4D49-A5C9-B3032F95C107}"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8BE2420-CDBD-4CC6-A86C-A025A4690E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CDA91C52-AD0E-47C0-A115-9AC67DCD0026}">
      <dgm:prSet/>
      <dgm:spPr/>
      <dgm:t>
        <a:bodyPr/>
        <a:lstStyle/>
        <a:p>
          <a:r>
            <a:rPr lang="en-IN" b="1" dirty="0"/>
            <a:t>Suspicious resource management operations</a:t>
          </a:r>
          <a:r>
            <a:rPr lang="en-IN" dirty="0"/>
            <a:t>, such as operations from malicious IP addresses, disabling antimalware, and suspicious scripts running in VM extensions.</a:t>
          </a:r>
        </a:p>
      </dgm:t>
    </dgm:pt>
    <dgm:pt modelId="{FFEFAB9F-2466-47C9-97EF-6B2461B3C595}" type="parTrans" cxnId="{E0888FD9-5F92-4F91-BDE6-2476935709AE}">
      <dgm:prSet/>
      <dgm:spPr/>
      <dgm:t>
        <a:bodyPr/>
        <a:lstStyle/>
        <a:p>
          <a:endParaRPr lang="en-IN"/>
        </a:p>
      </dgm:t>
    </dgm:pt>
    <dgm:pt modelId="{729DC8CB-2623-412D-882D-4EA888CE381F}" type="sibTrans" cxnId="{E0888FD9-5F92-4F91-BDE6-2476935709AE}">
      <dgm:prSet/>
      <dgm:spPr/>
      <dgm:t>
        <a:bodyPr/>
        <a:lstStyle/>
        <a:p>
          <a:endParaRPr lang="en-IN"/>
        </a:p>
      </dgm:t>
    </dgm:pt>
    <dgm:pt modelId="{DAFA0D2E-D09D-43D7-B964-1FE307D6462D}">
      <dgm:prSet/>
      <dgm:spPr/>
      <dgm:t>
        <a:bodyPr/>
        <a:lstStyle/>
        <a:p>
          <a:r>
            <a:rPr lang="en-IN" b="1" dirty="0"/>
            <a:t>Use of exploitation toolkits</a:t>
          </a:r>
          <a:r>
            <a:rPr lang="en-IN" dirty="0"/>
            <a:t> like Microburst or </a:t>
          </a:r>
          <a:r>
            <a:rPr lang="en-IN" dirty="0" err="1"/>
            <a:t>PowerZure</a:t>
          </a:r>
          <a:r>
            <a:rPr lang="en-IN" dirty="0"/>
            <a:t>. are like digital toolboxes for hackers.</a:t>
          </a:r>
        </a:p>
      </dgm:t>
    </dgm:pt>
    <dgm:pt modelId="{D683017C-B37D-4DC2-92F3-507D20715FB2}" type="parTrans" cxnId="{E7221361-6A3D-4DFC-8A6D-93C617D17F9C}">
      <dgm:prSet/>
      <dgm:spPr/>
      <dgm:t>
        <a:bodyPr/>
        <a:lstStyle/>
        <a:p>
          <a:endParaRPr lang="en-IN"/>
        </a:p>
      </dgm:t>
    </dgm:pt>
    <dgm:pt modelId="{7A066A99-E5EC-48D7-B620-7F0E4691A57E}" type="sibTrans" cxnId="{E7221361-6A3D-4DFC-8A6D-93C617D17F9C}">
      <dgm:prSet/>
      <dgm:spPr/>
      <dgm:t>
        <a:bodyPr/>
        <a:lstStyle/>
        <a:p>
          <a:endParaRPr lang="en-IN"/>
        </a:p>
      </dgm:t>
    </dgm:pt>
    <dgm:pt modelId="{559869CC-8A3F-492A-8EB3-6B45FCED802A}">
      <dgm:prSet/>
      <dgm:spPr/>
      <dgm:t>
        <a:bodyPr/>
        <a:lstStyle/>
        <a:p>
          <a:r>
            <a:rPr lang="en-IN" b="1" dirty="0"/>
            <a:t>Lateral movement</a:t>
          </a:r>
          <a:r>
            <a:rPr lang="en-IN" dirty="0"/>
            <a:t> from the Azure management layer to the Azure resources data plane.</a:t>
          </a:r>
        </a:p>
      </dgm:t>
    </dgm:pt>
    <dgm:pt modelId="{F2A32196-E955-478E-88CE-B165F0EF5A8F}" type="parTrans" cxnId="{F9E46536-2376-493C-BDC6-9DBF4ABFBDF2}">
      <dgm:prSet/>
      <dgm:spPr/>
      <dgm:t>
        <a:bodyPr/>
        <a:lstStyle/>
        <a:p>
          <a:endParaRPr lang="en-IN"/>
        </a:p>
      </dgm:t>
    </dgm:pt>
    <dgm:pt modelId="{91346CF9-BA97-4E72-97F8-8DC288B0FE6B}" type="sibTrans" cxnId="{F9E46536-2376-493C-BDC6-9DBF4ABFBDF2}">
      <dgm:prSet/>
      <dgm:spPr/>
      <dgm:t>
        <a:bodyPr/>
        <a:lstStyle/>
        <a:p>
          <a:endParaRPr lang="en-IN"/>
        </a:p>
      </dgm:t>
    </dgm:pt>
    <dgm:pt modelId="{1BC7D5AE-E474-4E7D-8D27-4CA9FCF2BF6D}" type="pres">
      <dgm:prSet presAssocID="{78BE2420-CDBD-4CC6-A86C-A025A4690E66}" presName="Name0" presStyleCnt="0">
        <dgm:presLayoutVars>
          <dgm:dir/>
          <dgm:animLvl val="lvl"/>
          <dgm:resizeHandles val="exact"/>
        </dgm:presLayoutVars>
      </dgm:prSet>
      <dgm:spPr/>
    </dgm:pt>
    <dgm:pt modelId="{285F98F0-AC13-4F72-B27A-6942F276D7A2}" type="pres">
      <dgm:prSet presAssocID="{CDA91C52-AD0E-47C0-A115-9AC67DCD0026}" presName="linNode" presStyleCnt="0"/>
      <dgm:spPr/>
    </dgm:pt>
    <dgm:pt modelId="{66F5ABD5-0433-4A71-934D-D8927B54740D}" type="pres">
      <dgm:prSet presAssocID="{CDA91C52-AD0E-47C0-A115-9AC67DCD0026}" presName="parentText" presStyleLbl="node1" presStyleIdx="0" presStyleCnt="3" custScaleX="153306">
        <dgm:presLayoutVars>
          <dgm:chMax val="1"/>
          <dgm:bulletEnabled val="1"/>
        </dgm:presLayoutVars>
      </dgm:prSet>
      <dgm:spPr/>
    </dgm:pt>
    <dgm:pt modelId="{D5005777-2B21-4D99-AFDC-85B4937B3AD6}" type="pres">
      <dgm:prSet presAssocID="{729DC8CB-2623-412D-882D-4EA888CE381F}" presName="sp" presStyleCnt="0"/>
      <dgm:spPr/>
    </dgm:pt>
    <dgm:pt modelId="{DF76BA71-1CE5-4670-8E1C-7B6D156B458B}" type="pres">
      <dgm:prSet presAssocID="{DAFA0D2E-D09D-43D7-B964-1FE307D6462D}" presName="linNode" presStyleCnt="0"/>
      <dgm:spPr/>
    </dgm:pt>
    <dgm:pt modelId="{AB1BEBAF-4526-4DA4-981A-171FA1838C0E}" type="pres">
      <dgm:prSet presAssocID="{DAFA0D2E-D09D-43D7-B964-1FE307D6462D}" presName="parentText" presStyleLbl="node1" presStyleIdx="1" presStyleCnt="3" custScaleX="151276" custLinFactNeighborX="601" custLinFactNeighborY="3771">
        <dgm:presLayoutVars>
          <dgm:chMax val="1"/>
          <dgm:bulletEnabled val="1"/>
        </dgm:presLayoutVars>
      </dgm:prSet>
      <dgm:spPr/>
    </dgm:pt>
    <dgm:pt modelId="{9A598136-1F36-4657-96F0-4646ED1565AD}" type="pres">
      <dgm:prSet presAssocID="{7A066A99-E5EC-48D7-B620-7F0E4691A57E}" presName="sp" presStyleCnt="0"/>
      <dgm:spPr/>
    </dgm:pt>
    <dgm:pt modelId="{826EA5E3-A27A-4DB2-A3CC-754CE44750E2}" type="pres">
      <dgm:prSet presAssocID="{559869CC-8A3F-492A-8EB3-6B45FCED802A}" presName="linNode" presStyleCnt="0"/>
      <dgm:spPr/>
    </dgm:pt>
    <dgm:pt modelId="{404EAC49-084B-4CB3-A0F5-14D607B7FABE}" type="pres">
      <dgm:prSet presAssocID="{559869CC-8A3F-492A-8EB3-6B45FCED802A}" presName="parentText" presStyleLbl="node1" presStyleIdx="2" presStyleCnt="3" custScaleX="152478">
        <dgm:presLayoutVars>
          <dgm:chMax val="1"/>
          <dgm:bulletEnabled val="1"/>
        </dgm:presLayoutVars>
      </dgm:prSet>
      <dgm:spPr/>
    </dgm:pt>
  </dgm:ptLst>
  <dgm:cxnLst>
    <dgm:cxn modelId="{CC8EAD05-9870-4D13-8177-655AFC40CA73}" type="presOf" srcId="{CDA91C52-AD0E-47C0-A115-9AC67DCD0026}" destId="{66F5ABD5-0433-4A71-934D-D8927B54740D}" srcOrd="0" destOrd="0" presId="urn:microsoft.com/office/officeart/2005/8/layout/vList5"/>
    <dgm:cxn modelId="{F9E46536-2376-493C-BDC6-9DBF4ABFBDF2}" srcId="{78BE2420-CDBD-4CC6-A86C-A025A4690E66}" destId="{559869CC-8A3F-492A-8EB3-6B45FCED802A}" srcOrd="2" destOrd="0" parTransId="{F2A32196-E955-478E-88CE-B165F0EF5A8F}" sibTransId="{91346CF9-BA97-4E72-97F8-8DC288B0FE6B}"/>
    <dgm:cxn modelId="{E7221361-6A3D-4DFC-8A6D-93C617D17F9C}" srcId="{78BE2420-CDBD-4CC6-A86C-A025A4690E66}" destId="{DAFA0D2E-D09D-43D7-B964-1FE307D6462D}" srcOrd="1" destOrd="0" parTransId="{D683017C-B37D-4DC2-92F3-507D20715FB2}" sibTransId="{7A066A99-E5EC-48D7-B620-7F0E4691A57E}"/>
    <dgm:cxn modelId="{B4544442-2BB3-4338-A964-0DE15473C668}" type="presOf" srcId="{78BE2420-CDBD-4CC6-A86C-A025A4690E66}" destId="{1BC7D5AE-E474-4E7D-8D27-4CA9FCF2BF6D}" srcOrd="0" destOrd="0" presId="urn:microsoft.com/office/officeart/2005/8/layout/vList5"/>
    <dgm:cxn modelId="{77FD876E-1BEB-4AA0-B212-89F8566123AB}" type="presOf" srcId="{DAFA0D2E-D09D-43D7-B964-1FE307D6462D}" destId="{AB1BEBAF-4526-4DA4-981A-171FA1838C0E}" srcOrd="0" destOrd="0" presId="urn:microsoft.com/office/officeart/2005/8/layout/vList5"/>
    <dgm:cxn modelId="{E2946CA9-6ACB-4B66-B8F6-EA2AC0E5DD53}" type="presOf" srcId="{559869CC-8A3F-492A-8EB3-6B45FCED802A}" destId="{404EAC49-084B-4CB3-A0F5-14D607B7FABE}" srcOrd="0" destOrd="0" presId="urn:microsoft.com/office/officeart/2005/8/layout/vList5"/>
    <dgm:cxn modelId="{E0888FD9-5F92-4F91-BDE6-2476935709AE}" srcId="{78BE2420-CDBD-4CC6-A86C-A025A4690E66}" destId="{CDA91C52-AD0E-47C0-A115-9AC67DCD0026}" srcOrd="0" destOrd="0" parTransId="{FFEFAB9F-2466-47C9-97EF-6B2461B3C595}" sibTransId="{729DC8CB-2623-412D-882D-4EA888CE381F}"/>
    <dgm:cxn modelId="{A1FABC03-D53E-454E-8EE0-9E30AA3FEB6D}" type="presParOf" srcId="{1BC7D5AE-E474-4E7D-8D27-4CA9FCF2BF6D}" destId="{285F98F0-AC13-4F72-B27A-6942F276D7A2}" srcOrd="0" destOrd="0" presId="urn:microsoft.com/office/officeart/2005/8/layout/vList5"/>
    <dgm:cxn modelId="{BF2B9D7E-1C84-4B9B-9D5A-6B701BDC7276}" type="presParOf" srcId="{285F98F0-AC13-4F72-B27A-6942F276D7A2}" destId="{66F5ABD5-0433-4A71-934D-D8927B54740D}" srcOrd="0" destOrd="0" presId="urn:microsoft.com/office/officeart/2005/8/layout/vList5"/>
    <dgm:cxn modelId="{0EA8EF02-5755-4B83-9395-3058E8247FBD}" type="presParOf" srcId="{1BC7D5AE-E474-4E7D-8D27-4CA9FCF2BF6D}" destId="{D5005777-2B21-4D99-AFDC-85B4937B3AD6}" srcOrd="1" destOrd="0" presId="urn:microsoft.com/office/officeart/2005/8/layout/vList5"/>
    <dgm:cxn modelId="{36D72E7E-42EB-4B59-AC15-75AF8A85D839}" type="presParOf" srcId="{1BC7D5AE-E474-4E7D-8D27-4CA9FCF2BF6D}" destId="{DF76BA71-1CE5-4670-8E1C-7B6D156B458B}" srcOrd="2" destOrd="0" presId="urn:microsoft.com/office/officeart/2005/8/layout/vList5"/>
    <dgm:cxn modelId="{30696074-DD80-455A-8E64-87932D745047}" type="presParOf" srcId="{DF76BA71-1CE5-4670-8E1C-7B6D156B458B}" destId="{AB1BEBAF-4526-4DA4-981A-171FA1838C0E}" srcOrd="0" destOrd="0" presId="urn:microsoft.com/office/officeart/2005/8/layout/vList5"/>
    <dgm:cxn modelId="{1B28977E-DCCE-4664-858C-4F840B170C89}" type="presParOf" srcId="{1BC7D5AE-E474-4E7D-8D27-4CA9FCF2BF6D}" destId="{9A598136-1F36-4657-96F0-4646ED1565AD}" srcOrd="3" destOrd="0" presId="urn:microsoft.com/office/officeart/2005/8/layout/vList5"/>
    <dgm:cxn modelId="{6C89A01C-C76B-4328-9B76-5536A173138B}" type="presParOf" srcId="{1BC7D5AE-E474-4E7D-8D27-4CA9FCF2BF6D}" destId="{826EA5E3-A27A-4DB2-A3CC-754CE44750E2}" srcOrd="4" destOrd="0" presId="urn:microsoft.com/office/officeart/2005/8/layout/vList5"/>
    <dgm:cxn modelId="{A02DC71D-B653-4CA8-99D4-C6C231D432AB}" type="presParOf" srcId="{826EA5E3-A27A-4DB2-A3CC-754CE44750E2}" destId="{404EAC49-084B-4CB3-A0F5-14D607B7FABE}"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D48984D-856E-4F98-8FD8-565E118708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4FAE42E-7F3E-49E4-A912-261B2F1D889E}">
      <dgm:prSet/>
      <dgm:spPr/>
      <dgm:t>
        <a:bodyPr/>
        <a:lstStyle/>
        <a:p>
          <a:r>
            <a:rPr lang="en-IN"/>
            <a:t>Azure Key Vault is a cloud service that safeguards encryption keys and secrets like certificates, connection strings, and passwords.</a:t>
          </a:r>
        </a:p>
      </dgm:t>
    </dgm:pt>
    <dgm:pt modelId="{8A19ED8F-F364-47A4-BEE9-07DF4825FBA7}" type="parTrans" cxnId="{3AE9F820-4768-4A9D-AD05-D63927B4E942}">
      <dgm:prSet/>
      <dgm:spPr/>
      <dgm:t>
        <a:bodyPr/>
        <a:lstStyle/>
        <a:p>
          <a:endParaRPr lang="en-IN"/>
        </a:p>
      </dgm:t>
    </dgm:pt>
    <dgm:pt modelId="{40BE40F9-462F-4FA1-B182-8729B04598BE}" type="sibTrans" cxnId="{3AE9F820-4768-4A9D-AD05-D63927B4E942}">
      <dgm:prSet/>
      <dgm:spPr/>
      <dgm:t>
        <a:bodyPr/>
        <a:lstStyle/>
        <a:p>
          <a:endParaRPr lang="en-IN"/>
        </a:p>
      </dgm:t>
    </dgm:pt>
    <dgm:pt modelId="{037BAD1A-1213-4696-A05F-738FE8239661}">
      <dgm:prSet/>
      <dgm:spPr/>
      <dgm:t>
        <a:bodyPr/>
        <a:lstStyle/>
        <a:p>
          <a:r>
            <a:rPr lang="en-IN"/>
            <a:t>Enable </a:t>
          </a:r>
          <a:r>
            <a:rPr lang="en-IN" b="1"/>
            <a:t>Microsoft Defender for Key Vault</a:t>
          </a:r>
          <a:r>
            <a:rPr lang="en-IN"/>
            <a:t> for Azure-native, advanced threat protection for Azure Key Vault, providing an additional layer of security intelligence.</a:t>
          </a:r>
        </a:p>
      </dgm:t>
    </dgm:pt>
    <dgm:pt modelId="{A0512AEB-3883-47C0-9BCB-3BF07A55561C}" type="parTrans" cxnId="{4B53B081-4E07-4AC1-85CF-096CA98E94AF}">
      <dgm:prSet/>
      <dgm:spPr/>
      <dgm:t>
        <a:bodyPr/>
        <a:lstStyle/>
        <a:p>
          <a:endParaRPr lang="en-IN"/>
        </a:p>
      </dgm:t>
    </dgm:pt>
    <dgm:pt modelId="{1111966B-6F94-47BB-BAEA-BCB41EE566E9}" type="sibTrans" cxnId="{4B53B081-4E07-4AC1-85CF-096CA98E94AF}">
      <dgm:prSet/>
      <dgm:spPr/>
      <dgm:t>
        <a:bodyPr/>
        <a:lstStyle/>
        <a:p>
          <a:endParaRPr lang="en-IN"/>
        </a:p>
      </dgm:t>
    </dgm:pt>
    <dgm:pt modelId="{0D6DFCB4-43D5-4234-B069-8941EB42B039}">
      <dgm:prSet/>
      <dgm:spPr/>
      <dgm:t>
        <a:bodyPr/>
        <a:lstStyle/>
        <a:p>
          <a:r>
            <a:rPr lang="en-IN"/>
            <a:t>Benefits:</a:t>
          </a:r>
        </a:p>
      </dgm:t>
    </dgm:pt>
    <dgm:pt modelId="{F5DA5800-15FD-48CB-8C6D-7F79EB604540}" type="parTrans" cxnId="{748BD8E7-7220-4C42-A00C-5D5DC645B3CA}">
      <dgm:prSet/>
      <dgm:spPr/>
      <dgm:t>
        <a:bodyPr/>
        <a:lstStyle/>
        <a:p>
          <a:endParaRPr lang="en-IN"/>
        </a:p>
      </dgm:t>
    </dgm:pt>
    <dgm:pt modelId="{79375D9C-6D78-4932-84A6-511436D26F02}" type="sibTrans" cxnId="{748BD8E7-7220-4C42-A00C-5D5DC645B3CA}">
      <dgm:prSet/>
      <dgm:spPr/>
      <dgm:t>
        <a:bodyPr/>
        <a:lstStyle/>
        <a:p>
          <a:endParaRPr lang="en-IN"/>
        </a:p>
      </dgm:t>
    </dgm:pt>
    <dgm:pt modelId="{D61C20C4-496B-41F6-B6D4-368018527354}">
      <dgm:prSet/>
      <dgm:spPr/>
      <dgm:t>
        <a:bodyPr/>
        <a:lstStyle/>
        <a:p>
          <a:pPr algn="just"/>
          <a:r>
            <a:rPr lang="en-IN"/>
            <a:t>Microsoft Defender for Key Vault detects unusual and potentially harmful attempts to access or exploit Key Vault accounts. This layer of protection helps you address threats even if you're not a security expert, and without the need to manage third-party security monitoring systems.</a:t>
          </a:r>
        </a:p>
      </dgm:t>
    </dgm:pt>
    <dgm:pt modelId="{F5E68EA4-109F-403B-96B5-5FF849C72B30}" type="parTrans" cxnId="{1A36E607-D6E0-4902-8F56-1FCD7A1D79F8}">
      <dgm:prSet/>
      <dgm:spPr/>
      <dgm:t>
        <a:bodyPr/>
        <a:lstStyle/>
        <a:p>
          <a:endParaRPr lang="en-IN"/>
        </a:p>
      </dgm:t>
    </dgm:pt>
    <dgm:pt modelId="{2F57E9BB-4FE5-4A4E-988F-E6C2A13280F7}" type="sibTrans" cxnId="{1A36E607-D6E0-4902-8F56-1FCD7A1D79F8}">
      <dgm:prSet/>
      <dgm:spPr/>
      <dgm:t>
        <a:bodyPr/>
        <a:lstStyle/>
        <a:p>
          <a:endParaRPr lang="en-IN"/>
        </a:p>
      </dgm:t>
    </dgm:pt>
    <dgm:pt modelId="{F3C9EE04-84F8-4B36-BA78-39AA83A420D8}">
      <dgm:prSet/>
      <dgm:spPr/>
      <dgm:t>
        <a:bodyPr/>
        <a:lstStyle/>
        <a:p>
          <a:pPr algn="just"/>
          <a:r>
            <a:rPr lang="en-IN" dirty="0"/>
            <a:t>When anomalous activities occur, Defender for Key Vault shows alerts and optionally sends them via email to relevant members of your organization. These alerts include the details of the suspicious activity and recommendations on how to investigate and remediate threats.</a:t>
          </a:r>
        </a:p>
      </dgm:t>
    </dgm:pt>
    <dgm:pt modelId="{CB0EB6D9-8850-4AE5-ABE4-F33B62C58EFC}" type="parTrans" cxnId="{0E4B17FE-0796-4D78-B077-6AA09C64B1BF}">
      <dgm:prSet/>
      <dgm:spPr/>
      <dgm:t>
        <a:bodyPr/>
        <a:lstStyle/>
        <a:p>
          <a:endParaRPr lang="en-IN"/>
        </a:p>
      </dgm:t>
    </dgm:pt>
    <dgm:pt modelId="{3DC2F2E9-CE92-40D8-A359-7275E3495857}" type="sibTrans" cxnId="{0E4B17FE-0796-4D78-B077-6AA09C64B1BF}">
      <dgm:prSet/>
      <dgm:spPr/>
      <dgm:t>
        <a:bodyPr/>
        <a:lstStyle/>
        <a:p>
          <a:endParaRPr lang="en-IN"/>
        </a:p>
      </dgm:t>
    </dgm:pt>
    <dgm:pt modelId="{F431BEC4-C2C3-4CAC-97F2-8C3E4CDDFB91}" type="pres">
      <dgm:prSet presAssocID="{DD48984D-856E-4F98-8FD8-565E118708A9}" presName="linear" presStyleCnt="0">
        <dgm:presLayoutVars>
          <dgm:animLvl val="lvl"/>
          <dgm:resizeHandles val="exact"/>
        </dgm:presLayoutVars>
      </dgm:prSet>
      <dgm:spPr/>
    </dgm:pt>
    <dgm:pt modelId="{90D327B3-D11F-4604-9EBF-C870F1B57E5C}" type="pres">
      <dgm:prSet presAssocID="{B4FAE42E-7F3E-49E4-A912-261B2F1D889E}" presName="parentText" presStyleLbl="node1" presStyleIdx="0" presStyleCnt="3">
        <dgm:presLayoutVars>
          <dgm:chMax val="0"/>
          <dgm:bulletEnabled val="1"/>
        </dgm:presLayoutVars>
      </dgm:prSet>
      <dgm:spPr/>
    </dgm:pt>
    <dgm:pt modelId="{3FAF9FB8-9F58-4D92-8F29-233D593F6DAB}" type="pres">
      <dgm:prSet presAssocID="{40BE40F9-462F-4FA1-B182-8729B04598BE}" presName="spacer" presStyleCnt="0"/>
      <dgm:spPr/>
    </dgm:pt>
    <dgm:pt modelId="{4DB85511-6F1B-4673-A3F7-9BBF8A833E77}" type="pres">
      <dgm:prSet presAssocID="{037BAD1A-1213-4696-A05F-738FE8239661}" presName="parentText" presStyleLbl="node1" presStyleIdx="1" presStyleCnt="3">
        <dgm:presLayoutVars>
          <dgm:chMax val="0"/>
          <dgm:bulletEnabled val="1"/>
        </dgm:presLayoutVars>
      </dgm:prSet>
      <dgm:spPr/>
    </dgm:pt>
    <dgm:pt modelId="{01299933-4831-4FCC-9574-215C88C5F49A}" type="pres">
      <dgm:prSet presAssocID="{1111966B-6F94-47BB-BAEA-BCB41EE566E9}" presName="spacer" presStyleCnt="0"/>
      <dgm:spPr/>
    </dgm:pt>
    <dgm:pt modelId="{BF9AFA63-80E9-412D-9C3C-D61A63798E99}" type="pres">
      <dgm:prSet presAssocID="{0D6DFCB4-43D5-4234-B069-8941EB42B039}" presName="parentText" presStyleLbl="node1" presStyleIdx="2" presStyleCnt="3">
        <dgm:presLayoutVars>
          <dgm:chMax val="0"/>
          <dgm:bulletEnabled val="1"/>
        </dgm:presLayoutVars>
      </dgm:prSet>
      <dgm:spPr/>
    </dgm:pt>
    <dgm:pt modelId="{2593799C-6C15-42B5-9AE7-9DBD4CFFA6C2}" type="pres">
      <dgm:prSet presAssocID="{0D6DFCB4-43D5-4234-B069-8941EB42B039}" presName="childText" presStyleLbl="revTx" presStyleIdx="0" presStyleCnt="1">
        <dgm:presLayoutVars>
          <dgm:bulletEnabled val="1"/>
        </dgm:presLayoutVars>
      </dgm:prSet>
      <dgm:spPr/>
    </dgm:pt>
  </dgm:ptLst>
  <dgm:cxnLst>
    <dgm:cxn modelId="{1A36E607-D6E0-4902-8F56-1FCD7A1D79F8}" srcId="{0D6DFCB4-43D5-4234-B069-8941EB42B039}" destId="{D61C20C4-496B-41F6-B6D4-368018527354}" srcOrd="0" destOrd="0" parTransId="{F5E68EA4-109F-403B-96B5-5FF849C72B30}" sibTransId="{2F57E9BB-4FE5-4A4E-988F-E6C2A13280F7}"/>
    <dgm:cxn modelId="{35768A13-4E53-4AB1-AC86-2B489B4E6410}" type="presOf" srcId="{0D6DFCB4-43D5-4234-B069-8941EB42B039}" destId="{BF9AFA63-80E9-412D-9C3C-D61A63798E99}" srcOrd="0" destOrd="0" presId="urn:microsoft.com/office/officeart/2005/8/layout/vList2"/>
    <dgm:cxn modelId="{3AE9F820-4768-4A9D-AD05-D63927B4E942}" srcId="{DD48984D-856E-4F98-8FD8-565E118708A9}" destId="{B4FAE42E-7F3E-49E4-A912-261B2F1D889E}" srcOrd="0" destOrd="0" parTransId="{8A19ED8F-F364-47A4-BEE9-07DF4825FBA7}" sibTransId="{40BE40F9-462F-4FA1-B182-8729B04598BE}"/>
    <dgm:cxn modelId="{3811875E-B2F8-4890-91A6-9070EB3ABDEA}" type="presOf" srcId="{DD48984D-856E-4F98-8FD8-565E118708A9}" destId="{F431BEC4-C2C3-4CAC-97F2-8C3E4CDDFB91}" srcOrd="0" destOrd="0" presId="urn:microsoft.com/office/officeart/2005/8/layout/vList2"/>
    <dgm:cxn modelId="{B5FCA081-4825-4630-8D82-6453AD6424F2}" type="presOf" srcId="{D61C20C4-496B-41F6-B6D4-368018527354}" destId="{2593799C-6C15-42B5-9AE7-9DBD4CFFA6C2}" srcOrd="0" destOrd="0" presId="urn:microsoft.com/office/officeart/2005/8/layout/vList2"/>
    <dgm:cxn modelId="{4B53B081-4E07-4AC1-85CF-096CA98E94AF}" srcId="{DD48984D-856E-4F98-8FD8-565E118708A9}" destId="{037BAD1A-1213-4696-A05F-738FE8239661}" srcOrd="1" destOrd="0" parTransId="{A0512AEB-3883-47C0-9BCB-3BF07A55561C}" sibTransId="{1111966B-6F94-47BB-BAEA-BCB41EE566E9}"/>
    <dgm:cxn modelId="{3D48DE8E-719B-427E-8895-12BDE69F01E1}" type="presOf" srcId="{F3C9EE04-84F8-4B36-BA78-39AA83A420D8}" destId="{2593799C-6C15-42B5-9AE7-9DBD4CFFA6C2}" srcOrd="0" destOrd="1" presId="urn:microsoft.com/office/officeart/2005/8/layout/vList2"/>
    <dgm:cxn modelId="{6BD6B1B9-EE74-4B1C-9679-CE69352C236B}" type="presOf" srcId="{B4FAE42E-7F3E-49E4-A912-261B2F1D889E}" destId="{90D327B3-D11F-4604-9EBF-C870F1B57E5C}" srcOrd="0" destOrd="0" presId="urn:microsoft.com/office/officeart/2005/8/layout/vList2"/>
    <dgm:cxn modelId="{748BD8E7-7220-4C42-A00C-5D5DC645B3CA}" srcId="{DD48984D-856E-4F98-8FD8-565E118708A9}" destId="{0D6DFCB4-43D5-4234-B069-8941EB42B039}" srcOrd="2" destOrd="0" parTransId="{F5DA5800-15FD-48CB-8C6D-7F79EB604540}" sibTransId="{79375D9C-6D78-4932-84A6-511436D26F02}"/>
    <dgm:cxn modelId="{603F12EF-2488-485B-9B6D-B3088BE3EC52}" type="presOf" srcId="{037BAD1A-1213-4696-A05F-738FE8239661}" destId="{4DB85511-6F1B-4673-A3F7-9BBF8A833E77}" srcOrd="0" destOrd="0" presId="urn:microsoft.com/office/officeart/2005/8/layout/vList2"/>
    <dgm:cxn modelId="{0E4B17FE-0796-4D78-B077-6AA09C64B1BF}" srcId="{0D6DFCB4-43D5-4234-B069-8941EB42B039}" destId="{F3C9EE04-84F8-4B36-BA78-39AA83A420D8}" srcOrd="1" destOrd="0" parTransId="{CB0EB6D9-8850-4AE5-ABE4-F33B62C58EFC}" sibTransId="{3DC2F2E9-CE92-40D8-A359-7275E3495857}"/>
    <dgm:cxn modelId="{92F5BD63-8A29-40B9-9E17-44C12999623E}" type="presParOf" srcId="{F431BEC4-C2C3-4CAC-97F2-8C3E4CDDFB91}" destId="{90D327B3-D11F-4604-9EBF-C870F1B57E5C}" srcOrd="0" destOrd="0" presId="urn:microsoft.com/office/officeart/2005/8/layout/vList2"/>
    <dgm:cxn modelId="{18D0299B-970D-4130-8E20-4D9055702D3B}" type="presParOf" srcId="{F431BEC4-C2C3-4CAC-97F2-8C3E4CDDFB91}" destId="{3FAF9FB8-9F58-4D92-8F29-233D593F6DAB}" srcOrd="1" destOrd="0" presId="urn:microsoft.com/office/officeart/2005/8/layout/vList2"/>
    <dgm:cxn modelId="{6BDE7819-6DB0-4D4F-B68D-33F13C3D636F}" type="presParOf" srcId="{F431BEC4-C2C3-4CAC-97F2-8C3E4CDDFB91}" destId="{4DB85511-6F1B-4673-A3F7-9BBF8A833E77}" srcOrd="2" destOrd="0" presId="urn:microsoft.com/office/officeart/2005/8/layout/vList2"/>
    <dgm:cxn modelId="{E754ED66-F3B8-46C2-82B3-C6264DBB70BD}" type="presParOf" srcId="{F431BEC4-C2C3-4CAC-97F2-8C3E4CDDFB91}" destId="{01299933-4831-4FCC-9574-215C88C5F49A}" srcOrd="3" destOrd="0" presId="urn:microsoft.com/office/officeart/2005/8/layout/vList2"/>
    <dgm:cxn modelId="{317A9F0A-3930-489A-B718-91B4F884BADC}" type="presParOf" srcId="{F431BEC4-C2C3-4CAC-97F2-8C3E4CDDFB91}" destId="{BF9AFA63-80E9-412D-9C3C-D61A63798E99}" srcOrd="4" destOrd="0" presId="urn:microsoft.com/office/officeart/2005/8/layout/vList2"/>
    <dgm:cxn modelId="{B6EE0C11-9F8B-449E-A1C3-FF272687E051}" type="presParOf" srcId="{F431BEC4-C2C3-4CAC-97F2-8C3E4CDDFB91}" destId="{2593799C-6C15-42B5-9AE7-9DBD4CFFA6C2}"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AEA448C-6B55-400C-9DC0-17141740C5C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0E13C728-B9E3-4E98-86C7-46F910986CB3}">
      <dgm:prSet/>
      <dgm:spPr/>
      <dgm:t>
        <a:bodyPr/>
        <a:lstStyle/>
        <a:p>
          <a:r>
            <a:rPr lang="en-IN" u="none" dirty="0">
              <a:solidFill>
                <a:schemeClr val="bg1"/>
              </a:solidFill>
            </a:rPr>
            <a:t>When you receive an alert from </a:t>
          </a:r>
          <a:r>
            <a:rPr lang="en-IN" u="none"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Microsoft Defender for Key Vault</a:t>
          </a:r>
          <a:r>
            <a:rPr lang="en-IN" u="none" dirty="0">
              <a:solidFill>
                <a:schemeClr val="bg1"/>
              </a:solidFill>
            </a:rPr>
            <a:t>, we recommend you investigate and respond to the alert.</a:t>
          </a:r>
        </a:p>
      </dgm:t>
    </dgm:pt>
    <dgm:pt modelId="{71811B28-CA52-4B45-98F5-933C77121DF5}" type="parTrans" cxnId="{0F5FDEB5-90F8-4E7D-8063-5CD9E982BFCA}">
      <dgm:prSet/>
      <dgm:spPr/>
      <dgm:t>
        <a:bodyPr/>
        <a:lstStyle/>
        <a:p>
          <a:endParaRPr lang="en-IN"/>
        </a:p>
      </dgm:t>
    </dgm:pt>
    <dgm:pt modelId="{D1B1D875-FA0B-44F8-B28F-90827C2BE947}" type="sibTrans" cxnId="{0F5FDEB5-90F8-4E7D-8063-5CD9E982BFCA}">
      <dgm:prSet/>
      <dgm:spPr/>
      <dgm:t>
        <a:bodyPr/>
        <a:lstStyle/>
        <a:p>
          <a:endParaRPr lang="en-IN"/>
        </a:p>
      </dgm:t>
    </dgm:pt>
    <dgm:pt modelId="{A2A87F49-143E-4F3D-9918-E0BB17A20C16}">
      <dgm:prSet/>
      <dgm:spPr/>
      <dgm:t>
        <a:bodyPr/>
        <a:lstStyle/>
        <a:p>
          <a:r>
            <a:rPr lang="en-IN" dirty="0"/>
            <a:t>Microsoft Defender for Key Vault protects applications and credentials, so even if you're familiar with the application or user that triggered the alert, it's important to verify the situation surrounding every alert.</a:t>
          </a:r>
        </a:p>
      </dgm:t>
    </dgm:pt>
    <dgm:pt modelId="{43108034-0415-42D7-B84A-84FBAC66FBE5}" type="parTrans" cxnId="{F5968423-DB90-4A1C-B70F-D7EB83F688B5}">
      <dgm:prSet/>
      <dgm:spPr/>
      <dgm:t>
        <a:bodyPr/>
        <a:lstStyle/>
        <a:p>
          <a:endParaRPr lang="en-IN"/>
        </a:p>
      </dgm:t>
    </dgm:pt>
    <dgm:pt modelId="{90EF24E7-B84C-4418-8290-FAEB238DDC25}" type="sibTrans" cxnId="{F5968423-DB90-4A1C-B70F-D7EB83F688B5}">
      <dgm:prSet/>
      <dgm:spPr/>
      <dgm:t>
        <a:bodyPr/>
        <a:lstStyle/>
        <a:p>
          <a:endParaRPr lang="en-IN"/>
        </a:p>
      </dgm:t>
    </dgm:pt>
    <dgm:pt modelId="{7D657DDB-4EE7-4C86-BFE9-4027165C894F}" type="pres">
      <dgm:prSet presAssocID="{CAEA448C-6B55-400C-9DC0-17141740C5CA}" presName="Name0" presStyleCnt="0">
        <dgm:presLayoutVars>
          <dgm:dir/>
          <dgm:animLvl val="lvl"/>
          <dgm:resizeHandles val="exact"/>
        </dgm:presLayoutVars>
      </dgm:prSet>
      <dgm:spPr/>
    </dgm:pt>
    <dgm:pt modelId="{9702A1DC-4727-474B-AAE6-98D927FC8DEF}" type="pres">
      <dgm:prSet presAssocID="{0E13C728-B9E3-4E98-86C7-46F910986CB3}" presName="linNode" presStyleCnt="0"/>
      <dgm:spPr/>
    </dgm:pt>
    <dgm:pt modelId="{BDB9899B-5183-4923-8520-4E18805CFCC4}" type="pres">
      <dgm:prSet presAssocID="{0E13C728-B9E3-4E98-86C7-46F910986CB3}" presName="parentText" presStyleLbl="node1" presStyleIdx="0" presStyleCnt="2" custScaleX="154585">
        <dgm:presLayoutVars>
          <dgm:chMax val="1"/>
          <dgm:bulletEnabled val="1"/>
        </dgm:presLayoutVars>
      </dgm:prSet>
      <dgm:spPr/>
    </dgm:pt>
    <dgm:pt modelId="{78E71C5D-5A69-4ED4-98A0-20231950B4F0}" type="pres">
      <dgm:prSet presAssocID="{D1B1D875-FA0B-44F8-B28F-90827C2BE947}" presName="sp" presStyleCnt="0"/>
      <dgm:spPr/>
    </dgm:pt>
    <dgm:pt modelId="{50894E1B-22C4-4D80-9CA2-1F90ED93DB6A}" type="pres">
      <dgm:prSet presAssocID="{A2A87F49-143E-4F3D-9918-E0BB17A20C16}" presName="linNode" presStyleCnt="0"/>
      <dgm:spPr/>
    </dgm:pt>
    <dgm:pt modelId="{69E75BA5-7256-48D5-8A5C-586ED0C6C679}" type="pres">
      <dgm:prSet presAssocID="{A2A87F49-143E-4F3D-9918-E0BB17A20C16}" presName="parentText" presStyleLbl="node1" presStyleIdx="1" presStyleCnt="2" custScaleX="155798">
        <dgm:presLayoutVars>
          <dgm:chMax val="1"/>
          <dgm:bulletEnabled val="1"/>
        </dgm:presLayoutVars>
      </dgm:prSet>
      <dgm:spPr/>
    </dgm:pt>
  </dgm:ptLst>
  <dgm:cxnLst>
    <dgm:cxn modelId="{F5968423-DB90-4A1C-B70F-D7EB83F688B5}" srcId="{CAEA448C-6B55-400C-9DC0-17141740C5CA}" destId="{A2A87F49-143E-4F3D-9918-E0BB17A20C16}" srcOrd="1" destOrd="0" parTransId="{43108034-0415-42D7-B84A-84FBAC66FBE5}" sibTransId="{90EF24E7-B84C-4418-8290-FAEB238DDC25}"/>
    <dgm:cxn modelId="{8473109D-492B-422D-A6BF-48DB02B686A1}" type="presOf" srcId="{0E13C728-B9E3-4E98-86C7-46F910986CB3}" destId="{BDB9899B-5183-4923-8520-4E18805CFCC4}" srcOrd="0" destOrd="0" presId="urn:microsoft.com/office/officeart/2005/8/layout/vList5"/>
    <dgm:cxn modelId="{0F5FDEB5-90F8-4E7D-8063-5CD9E982BFCA}" srcId="{CAEA448C-6B55-400C-9DC0-17141740C5CA}" destId="{0E13C728-B9E3-4E98-86C7-46F910986CB3}" srcOrd="0" destOrd="0" parTransId="{71811B28-CA52-4B45-98F5-933C77121DF5}" sibTransId="{D1B1D875-FA0B-44F8-B28F-90827C2BE947}"/>
    <dgm:cxn modelId="{0034BED4-25C4-42D4-8DA5-85F69D75A739}" type="presOf" srcId="{CAEA448C-6B55-400C-9DC0-17141740C5CA}" destId="{7D657DDB-4EE7-4C86-BFE9-4027165C894F}" srcOrd="0" destOrd="0" presId="urn:microsoft.com/office/officeart/2005/8/layout/vList5"/>
    <dgm:cxn modelId="{3E4F28D8-7F3E-42AA-9638-BD3784E6137F}" type="presOf" srcId="{A2A87F49-143E-4F3D-9918-E0BB17A20C16}" destId="{69E75BA5-7256-48D5-8A5C-586ED0C6C679}" srcOrd="0" destOrd="0" presId="urn:microsoft.com/office/officeart/2005/8/layout/vList5"/>
    <dgm:cxn modelId="{2CF5A351-6A3F-44FD-96B4-60C407B10BA5}" type="presParOf" srcId="{7D657DDB-4EE7-4C86-BFE9-4027165C894F}" destId="{9702A1DC-4727-474B-AAE6-98D927FC8DEF}" srcOrd="0" destOrd="0" presId="urn:microsoft.com/office/officeart/2005/8/layout/vList5"/>
    <dgm:cxn modelId="{39C5A749-DBA5-4032-8F0A-C0BB04DDA8C6}" type="presParOf" srcId="{9702A1DC-4727-474B-AAE6-98D927FC8DEF}" destId="{BDB9899B-5183-4923-8520-4E18805CFCC4}" srcOrd="0" destOrd="0" presId="urn:microsoft.com/office/officeart/2005/8/layout/vList5"/>
    <dgm:cxn modelId="{DB417CAA-86C7-4F9E-85C4-D85DF7601582}" type="presParOf" srcId="{7D657DDB-4EE7-4C86-BFE9-4027165C894F}" destId="{78E71C5D-5A69-4ED4-98A0-20231950B4F0}" srcOrd="1" destOrd="0" presId="urn:microsoft.com/office/officeart/2005/8/layout/vList5"/>
    <dgm:cxn modelId="{DD9FE327-8B47-4C84-8942-F3B52E46B548}" type="presParOf" srcId="{7D657DDB-4EE7-4C86-BFE9-4027165C894F}" destId="{50894E1B-22C4-4D80-9CA2-1F90ED93DB6A}" srcOrd="2" destOrd="0" presId="urn:microsoft.com/office/officeart/2005/8/layout/vList5"/>
    <dgm:cxn modelId="{8AD596BE-2A28-449D-968E-DB7D3E80CB65}" type="presParOf" srcId="{50894E1B-22C4-4D80-9CA2-1F90ED93DB6A}" destId="{69E75BA5-7256-48D5-8A5C-586ED0C6C679}"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0D08FC-EF53-4FD6-BC31-DB1D9073D07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E4A13FB4-0418-4FA1-8AD4-A600DA201007}">
      <dgm:prSet/>
      <dgm:spPr/>
      <dgm:t>
        <a:bodyPr/>
        <a:lstStyle/>
        <a:p>
          <a:r>
            <a:rPr lang="en-IN" dirty="0"/>
            <a:t>By using Microsoft defender for cloud we can enhance our security in the environment. It protect our critical assets and reduce the risk of cyber attacks and any type of attacks.</a:t>
          </a:r>
        </a:p>
      </dgm:t>
    </dgm:pt>
    <dgm:pt modelId="{E2925D43-2394-46A6-B948-BF77CB5E5591}" type="parTrans" cxnId="{6CF66B7C-EE9D-4535-B2BC-2D320B6DF0E8}">
      <dgm:prSet/>
      <dgm:spPr/>
      <dgm:t>
        <a:bodyPr/>
        <a:lstStyle/>
        <a:p>
          <a:endParaRPr lang="en-IN"/>
        </a:p>
      </dgm:t>
    </dgm:pt>
    <dgm:pt modelId="{2A8E7391-D550-49EC-893A-9898429051AA}" type="sibTrans" cxnId="{6CF66B7C-EE9D-4535-B2BC-2D320B6DF0E8}">
      <dgm:prSet/>
      <dgm:spPr/>
      <dgm:t>
        <a:bodyPr/>
        <a:lstStyle/>
        <a:p>
          <a:endParaRPr lang="en-IN"/>
        </a:p>
      </dgm:t>
    </dgm:pt>
    <dgm:pt modelId="{169E069A-9319-4D3A-94A3-6724FF75F443}">
      <dgm:prSet/>
      <dgm:spPr/>
      <dgm:t>
        <a:bodyPr/>
        <a:lstStyle/>
        <a:p>
          <a:r>
            <a:rPr lang="en-IN"/>
            <a:t>It provides us the features and tools that detect , investigate and respond to advance threats.</a:t>
          </a:r>
        </a:p>
      </dgm:t>
    </dgm:pt>
    <dgm:pt modelId="{36BD1B51-F334-4145-8E06-013A10AB2074}" type="parTrans" cxnId="{8B5A976B-9D17-4323-A03C-9402F4832E88}">
      <dgm:prSet/>
      <dgm:spPr/>
      <dgm:t>
        <a:bodyPr/>
        <a:lstStyle/>
        <a:p>
          <a:endParaRPr lang="en-IN"/>
        </a:p>
      </dgm:t>
    </dgm:pt>
    <dgm:pt modelId="{8252A3CD-FDF1-42B3-A07C-B8FCEA92D967}" type="sibTrans" cxnId="{8B5A976B-9D17-4323-A03C-9402F4832E88}">
      <dgm:prSet/>
      <dgm:spPr/>
      <dgm:t>
        <a:bodyPr/>
        <a:lstStyle/>
        <a:p>
          <a:endParaRPr lang="en-IN"/>
        </a:p>
      </dgm:t>
    </dgm:pt>
    <dgm:pt modelId="{DE872A0F-EB3D-48BA-A8A4-12DDD78B7D09}">
      <dgm:prSet/>
      <dgm:spPr/>
      <dgm:t>
        <a:bodyPr/>
        <a:lstStyle/>
        <a:p>
          <a:r>
            <a:rPr lang="en-IN" dirty="0"/>
            <a:t>So Microsoft has three components such as:</a:t>
          </a:r>
        </a:p>
      </dgm:t>
    </dgm:pt>
    <dgm:pt modelId="{018A07BD-6BC8-41F0-8E23-D56059BEF310}" type="parTrans" cxnId="{48FB0C4E-C6C5-4A41-8A44-EB95DAEBA138}">
      <dgm:prSet/>
      <dgm:spPr/>
      <dgm:t>
        <a:bodyPr/>
        <a:lstStyle/>
        <a:p>
          <a:endParaRPr lang="en-IN"/>
        </a:p>
      </dgm:t>
    </dgm:pt>
    <dgm:pt modelId="{A7C745CD-CD29-48B4-9E89-6182F33779ED}" type="sibTrans" cxnId="{48FB0C4E-C6C5-4A41-8A44-EB95DAEBA138}">
      <dgm:prSet/>
      <dgm:spPr/>
      <dgm:t>
        <a:bodyPr/>
        <a:lstStyle/>
        <a:p>
          <a:endParaRPr lang="en-IN"/>
        </a:p>
      </dgm:t>
    </dgm:pt>
    <dgm:pt modelId="{1B9D5CB5-5249-4EA4-BA29-7E9A96C7DC8C}" type="pres">
      <dgm:prSet presAssocID="{6F0D08FC-EF53-4FD6-BC31-DB1D9073D071}" presName="diagram" presStyleCnt="0">
        <dgm:presLayoutVars>
          <dgm:chPref val="1"/>
          <dgm:dir/>
          <dgm:animOne val="branch"/>
          <dgm:animLvl val="lvl"/>
          <dgm:resizeHandles/>
        </dgm:presLayoutVars>
      </dgm:prSet>
      <dgm:spPr/>
    </dgm:pt>
    <dgm:pt modelId="{8AB3A5C0-FD8F-43E5-B972-470A9308E94D}" type="pres">
      <dgm:prSet presAssocID="{E4A13FB4-0418-4FA1-8AD4-A600DA201007}" presName="root" presStyleCnt="0"/>
      <dgm:spPr/>
    </dgm:pt>
    <dgm:pt modelId="{4E83F41A-FCE9-4D71-BC18-3BA14ACB2889}" type="pres">
      <dgm:prSet presAssocID="{E4A13FB4-0418-4FA1-8AD4-A600DA201007}" presName="rootComposite" presStyleCnt="0"/>
      <dgm:spPr/>
    </dgm:pt>
    <dgm:pt modelId="{456CD4E9-F843-4746-B1A9-90E91C141606}" type="pres">
      <dgm:prSet presAssocID="{E4A13FB4-0418-4FA1-8AD4-A600DA201007}" presName="rootText" presStyleLbl="node1" presStyleIdx="0" presStyleCnt="3"/>
      <dgm:spPr/>
    </dgm:pt>
    <dgm:pt modelId="{4EC19909-BF24-4ED1-BD61-7E29E9166F84}" type="pres">
      <dgm:prSet presAssocID="{E4A13FB4-0418-4FA1-8AD4-A600DA201007}" presName="rootConnector" presStyleLbl="node1" presStyleIdx="0" presStyleCnt="3"/>
      <dgm:spPr/>
    </dgm:pt>
    <dgm:pt modelId="{0410929F-FB6B-4ED5-9BAC-74A54977A57A}" type="pres">
      <dgm:prSet presAssocID="{E4A13FB4-0418-4FA1-8AD4-A600DA201007}" presName="childShape" presStyleCnt="0"/>
      <dgm:spPr/>
    </dgm:pt>
    <dgm:pt modelId="{03FDD2A2-C9BE-4C2B-84D6-E438AB315D3D}" type="pres">
      <dgm:prSet presAssocID="{169E069A-9319-4D3A-94A3-6724FF75F443}" presName="root" presStyleCnt="0"/>
      <dgm:spPr/>
    </dgm:pt>
    <dgm:pt modelId="{B06ADAEA-29CB-43BE-848A-346357074768}" type="pres">
      <dgm:prSet presAssocID="{169E069A-9319-4D3A-94A3-6724FF75F443}" presName="rootComposite" presStyleCnt="0"/>
      <dgm:spPr/>
    </dgm:pt>
    <dgm:pt modelId="{22CE7229-504B-41F0-81D3-A6320420FFA4}" type="pres">
      <dgm:prSet presAssocID="{169E069A-9319-4D3A-94A3-6724FF75F443}" presName="rootText" presStyleLbl="node1" presStyleIdx="1" presStyleCnt="3"/>
      <dgm:spPr/>
    </dgm:pt>
    <dgm:pt modelId="{CD0595A6-F9EC-47D6-B444-D20BF602C824}" type="pres">
      <dgm:prSet presAssocID="{169E069A-9319-4D3A-94A3-6724FF75F443}" presName="rootConnector" presStyleLbl="node1" presStyleIdx="1" presStyleCnt="3"/>
      <dgm:spPr/>
    </dgm:pt>
    <dgm:pt modelId="{A01C4F5D-8BAC-46A8-8F68-F89A9D8A11D1}" type="pres">
      <dgm:prSet presAssocID="{169E069A-9319-4D3A-94A3-6724FF75F443}" presName="childShape" presStyleCnt="0"/>
      <dgm:spPr/>
    </dgm:pt>
    <dgm:pt modelId="{0F149EF5-28DD-4198-A741-F6D4ABFA5175}" type="pres">
      <dgm:prSet presAssocID="{DE872A0F-EB3D-48BA-A8A4-12DDD78B7D09}" presName="root" presStyleCnt="0"/>
      <dgm:spPr/>
    </dgm:pt>
    <dgm:pt modelId="{CE4672E3-B020-4837-A7DE-BA01AD420B02}" type="pres">
      <dgm:prSet presAssocID="{DE872A0F-EB3D-48BA-A8A4-12DDD78B7D09}" presName="rootComposite" presStyleCnt="0"/>
      <dgm:spPr/>
    </dgm:pt>
    <dgm:pt modelId="{7F8329A5-413D-4D50-9DC6-F5EB53EBADEB}" type="pres">
      <dgm:prSet presAssocID="{DE872A0F-EB3D-48BA-A8A4-12DDD78B7D09}" presName="rootText" presStyleLbl="node1" presStyleIdx="2" presStyleCnt="3"/>
      <dgm:spPr/>
    </dgm:pt>
    <dgm:pt modelId="{1861B6CE-E58A-4F07-A254-DA8D41F8AC73}" type="pres">
      <dgm:prSet presAssocID="{DE872A0F-EB3D-48BA-A8A4-12DDD78B7D09}" presName="rootConnector" presStyleLbl="node1" presStyleIdx="2" presStyleCnt="3"/>
      <dgm:spPr/>
    </dgm:pt>
    <dgm:pt modelId="{94065534-A710-4E60-8BCF-0418358946E9}" type="pres">
      <dgm:prSet presAssocID="{DE872A0F-EB3D-48BA-A8A4-12DDD78B7D09}" presName="childShape" presStyleCnt="0"/>
      <dgm:spPr/>
    </dgm:pt>
  </dgm:ptLst>
  <dgm:cxnLst>
    <dgm:cxn modelId="{5BA0AD0C-151F-46D4-B136-11C413C45AF4}" type="presOf" srcId="{E4A13FB4-0418-4FA1-8AD4-A600DA201007}" destId="{4EC19909-BF24-4ED1-BD61-7E29E9166F84}" srcOrd="1" destOrd="0" presId="urn:microsoft.com/office/officeart/2005/8/layout/hierarchy3"/>
    <dgm:cxn modelId="{6C9A6862-BABF-42F8-AEEE-212AF830261A}" type="presOf" srcId="{DE872A0F-EB3D-48BA-A8A4-12DDD78B7D09}" destId="{1861B6CE-E58A-4F07-A254-DA8D41F8AC73}" srcOrd="1" destOrd="0" presId="urn:microsoft.com/office/officeart/2005/8/layout/hierarchy3"/>
    <dgm:cxn modelId="{8B5A976B-9D17-4323-A03C-9402F4832E88}" srcId="{6F0D08FC-EF53-4FD6-BC31-DB1D9073D071}" destId="{169E069A-9319-4D3A-94A3-6724FF75F443}" srcOrd="1" destOrd="0" parTransId="{36BD1B51-F334-4145-8E06-013A10AB2074}" sibTransId="{8252A3CD-FDF1-42B3-A07C-B8FCEA92D967}"/>
    <dgm:cxn modelId="{48FB0C4E-C6C5-4A41-8A44-EB95DAEBA138}" srcId="{6F0D08FC-EF53-4FD6-BC31-DB1D9073D071}" destId="{DE872A0F-EB3D-48BA-A8A4-12DDD78B7D09}" srcOrd="2" destOrd="0" parTransId="{018A07BD-6BC8-41F0-8E23-D56059BEF310}" sibTransId="{A7C745CD-CD29-48B4-9E89-6182F33779ED}"/>
    <dgm:cxn modelId="{CC4F0F6F-FC49-417A-B3F6-4F5D8A1D9262}" type="presOf" srcId="{169E069A-9319-4D3A-94A3-6724FF75F443}" destId="{22CE7229-504B-41F0-81D3-A6320420FFA4}" srcOrd="0" destOrd="0" presId="urn:microsoft.com/office/officeart/2005/8/layout/hierarchy3"/>
    <dgm:cxn modelId="{6CF66B7C-EE9D-4535-B2BC-2D320B6DF0E8}" srcId="{6F0D08FC-EF53-4FD6-BC31-DB1D9073D071}" destId="{E4A13FB4-0418-4FA1-8AD4-A600DA201007}" srcOrd="0" destOrd="0" parTransId="{E2925D43-2394-46A6-B948-BF77CB5E5591}" sibTransId="{2A8E7391-D550-49EC-893A-9898429051AA}"/>
    <dgm:cxn modelId="{A675BB8E-DE08-4D20-AD72-3FE1A9C2339F}" type="presOf" srcId="{6F0D08FC-EF53-4FD6-BC31-DB1D9073D071}" destId="{1B9D5CB5-5249-4EA4-BA29-7E9A96C7DC8C}" srcOrd="0" destOrd="0" presId="urn:microsoft.com/office/officeart/2005/8/layout/hierarchy3"/>
    <dgm:cxn modelId="{ACA5249E-DD54-4BB9-8DAB-F400E5A3DC9D}" type="presOf" srcId="{E4A13FB4-0418-4FA1-8AD4-A600DA201007}" destId="{456CD4E9-F843-4746-B1A9-90E91C141606}" srcOrd="0" destOrd="0" presId="urn:microsoft.com/office/officeart/2005/8/layout/hierarchy3"/>
    <dgm:cxn modelId="{B9229AE9-5917-4BF5-BCE7-A238A31647C3}" type="presOf" srcId="{DE872A0F-EB3D-48BA-A8A4-12DDD78B7D09}" destId="{7F8329A5-413D-4D50-9DC6-F5EB53EBADEB}" srcOrd="0" destOrd="0" presId="urn:microsoft.com/office/officeart/2005/8/layout/hierarchy3"/>
    <dgm:cxn modelId="{4F4D6FF2-ADEB-454C-9B74-B7A8F9A3E8F2}" type="presOf" srcId="{169E069A-9319-4D3A-94A3-6724FF75F443}" destId="{CD0595A6-F9EC-47D6-B444-D20BF602C824}" srcOrd="1" destOrd="0" presId="urn:microsoft.com/office/officeart/2005/8/layout/hierarchy3"/>
    <dgm:cxn modelId="{F55FF90A-A8DD-4F7A-9B5C-0727F3B66143}" type="presParOf" srcId="{1B9D5CB5-5249-4EA4-BA29-7E9A96C7DC8C}" destId="{8AB3A5C0-FD8F-43E5-B972-470A9308E94D}" srcOrd="0" destOrd="0" presId="urn:microsoft.com/office/officeart/2005/8/layout/hierarchy3"/>
    <dgm:cxn modelId="{1E745E2C-DCAE-413F-9C08-A3E8E4C28A68}" type="presParOf" srcId="{8AB3A5C0-FD8F-43E5-B972-470A9308E94D}" destId="{4E83F41A-FCE9-4D71-BC18-3BA14ACB2889}" srcOrd="0" destOrd="0" presId="urn:microsoft.com/office/officeart/2005/8/layout/hierarchy3"/>
    <dgm:cxn modelId="{0C956889-7DDE-4BA9-A0B4-4DA44CAAE19D}" type="presParOf" srcId="{4E83F41A-FCE9-4D71-BC18-3BA14ACB2889}" destId="{456CD4E9-F843-4746-B1A9-90E91C141606}" srcOrd="0" destOrd="0" presId="urn:microsoft.com/office/officeart/2005/8/layout/hierarchy3"/>
    <dgm:cxn modelId="{F1FC414D-80EC-47E9-ABDC-803DBC8E7CCF}" type="presParOf" srcId="{4E83F41A-FCE9-4D71-BC18-3BA14ACB2889}" destId="{4EC19909-BF24-4ED1-BD61-7E29E9166F84}" srcOrd="1" destOrd="0" presId="urn:microsoft.com/office/officeart/2005/8/layout/hierarchy3"/>
    <dgm:cxn modelId="{EA9747D2-7B50-4A79-B291-D88195931BA2}" type="presParOf" srcId="{8AB3A5C0-FD8F-43E5-B972-470A9308E94D}" destId="{0410929F-FB6B-4ED5-9BAC-74A54977A57A}" srcOrd="1" destOrd="0" presId="urn:microsoft.com/office/officeart/2005/8/layout/hierarchy3"/>
    <dgm:cxn modelId="{574D9624-163E-4DA7-8CD3-76F5797ADCF1}" type="presParOf" srcId="{1B9D5CB5-5249-4EA4-BA29-7E9A96C7DC8C}" destId="{03FDD2A2-C9BE-4C2B-84D6-E438AB315D3D}" srcOrd="1" destOrd="0" presId="urn:microsoft.com/office/officeart/2005/8/layout/hierarchy3"/>
    <dgm:cxn modelId="{9619D202-3880-4B4F-BD05-134F819BD97B}" type="presParOf" srcId="{03FDD2A2-C9BE-4C2B-84D6-E438AB315D3D}" destId="{B06ADAEA-29CB-43BE-848A-346357074768}" srcOrd="0" destOrd="0" presId="urn:microsoft.com/office/officeart/2005/8/layout/hierarchy3"/>
    <dgm:cxn modelId="{3A05CE8B-B299-4392-93BF-E985484149DC}" type="presParOf" srcId="{B06ADAEA-29CB-43BE-848A-346357074768}" destId="{22CE7229-504B-41F0-81D3-A6320420FFA4}" srcOrd="0" destOrd="0" presId="urn:microsoft.com/office/officeart/2005/8/layout/hierarchy3"/>
    <dgm:cxn modelId="{5ADDE0B4-EE34-4329-A414-F72DA747E695}" type="presParOf" srcId="{B06ADAEA-29CB-43BE-848A-346357074768}" destId="{CD0595A6-F9EC-47D6-B444-D20BF602C824}" srcOrd="1" destOrd="0" presId="urn:microsoft.com/office/officeart/2005/8/layout/hierarchy3"/>
    <dgm:cxn modelId="{126A6EE3-87C4-4A31-8C61-8C422A627539}" type="presParOf" srcId="{03FDD2A2-C9BE-4C2B-84D6-E438AB315D3D}" destId="{A01C4F5D-8BAC-46A8-8F68-F89A9D8A11D1}" srcOrd="1" destOrd="0" presId="urn:microsoft.com/office/officeart/2005/8/layout/hierarchy3"/>
    <dgm:cxn modelId="{0E29A869-84FA-4169-A889-56C64502EB27}" type="presParOf" srcId="{1B9D5CB5-5249-4EA4-BA29-7E9A96C7DC8C}" destId="{0F149EF5-28DD-4198-A741-F6D4ABFA5175}" srcOrd="2" destOrd="0" presId="urn:microsoft.com/office/officeart/2005/8/layout/hierarchy3"/>
    <dgm:cxn modelId="{7BD4C8A6-0B0C-4C0A-86B5-A06BC369A712}" type="presParOf" srcId="{0F149EF5-28DD-4198-A741-F6D4ABFA5175}" destId="{CE4672E3-B020-4837-A7DE-BA01AD420B02}" srcOrd="0" destOrd="0" presId="urn:microsoft.com/office/officeart/2005/8/layout/hierarchy3"/>
    <dgm:cxn modelId="{3CC8FF92-D0E3-4428-BEE3-94F7DBC48AC6}" type="presParOf" srcId="{CE4672E3-B020-4837-A7DE-BA01AD420B02}" destId="{7F8329A5-413D-4D50-9DC6-F5EB53EBADEB}" srcOrd="0" destOrd="0" presId="urn:microsoft.com/office/officeart/2005/8/layout/hierarchy3"/>
    <dgm:cxn modelId="{9C911BD3-9653-4367-A538-5527E68E75C0}" type="presParOf" srcId="{CE4672E3-B020-4837-A7DE-BA01AD420B02}" destId="{1861B6CE-E58A-4F07-A254-DA8D41F8AC73}" srcOrd="1" destOrd="0" presId="urn:microsoft.com/office/officeart/2005/8/layout/hierarchy3"/>
    <dgm:cxn modelId="{D2C29D46-1C6B-4FEA-8E16-0E50C644797D}" type="presParOf" srcId="{0F149EF5-28DD-4198-A741-F6D4ABFA5175}" destId="{94065534-A710-4E60-8BCF-0418358946E9}"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673A78E-3D0F-4601-92BD-760E9C47D5D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681E68F2-4401-4EC0-93C8-45AFB9B24633}">
      <dgm:prSet/>
      <dgm:spPr/>
      <dgm:t>
        <a:bodyPr/>
        <a:lstStyle/>
        <a:p>
          <a:r>
            <a:rPr lang="en-IN" b="1" dirty="0"/>
            <a:t>Microsoft Defender for Storage</a:t>
          </a:r>
          <a:r>
            <a:rPr lang="en-IN" dirty="0"/>
            <a:t> is an Azure-native layer of security intelligence that detects potential threats to your storage accounts.</a:t>
          </a:r>
          <a:br>
            <a:rPr lang="en-IN" dirty="0"/>
          </a:br>
          <a:r>
            <a:rPr lang="en-IN" dirty="0"/>
            <a:t>It helps prevent the three major impacts on your data and workload: malicious file uploads, sensitive data exfiltration, and data corruption.</a:t>
          </a:r>
        </a:p>
      </dgm:t>
    </dgm:pt>
    <dgm:pt modelId="{BCA6E356-1C75-4952-B1E2-B0B8B15DA1B6}" type="parTrans" cxnId="{B65AD458-12A3-45DF-85D5-A092C398B13F}">
      <dgm:prSet/>
      <dgm:spPr/>
      <dgm:t>
        <a:bodyPr/>
        <a:lstStyle/>
        <a:p>
          <a:endParaRPr lang="en-IN"/>
        </a:p>
      </dgm:t>
    </dgm:pt>
    <dgm:pt modelId="{FE9569A2-89AE-4B44-89BE-4221ABAFE325}" type="sibTrans" cxnId="{B65AD458-12A3-45DF-85D5-A092C398B13F}">
      <dgm:prSet/>
      <dgm:spPr/>
      <dgm:t>
        <a:bodyPr/>
        <a:lstStyle/>
        <a:p>
          <a:endParaRPr lang="en-IN"/>
        </a:p>
      </dgm:t>
    </dgm:pt>
    <dgm:pt modelId="{3DC2217E-0C48-4128-9DAE-400D32CDB60C}">
      <dgm:prSet/>
      <dgm:spPr/>
      <dgm:t>
        <a:bodyPr/>
        <a:lstStyle/>
        <a:p>
          <a:r>
            <a:rPr lang="en-IN"/>
            <a:t>Defender for Storage includes:</a:t>
          </a:r>
        </a:p>
      </dgm:t>
    </dgm:pt>
    <dgm:pt modelId="{210CC61D-E674-4DC8-B061-4E20DF4535FC}" type="parTrans" cxnId="{DB087FB7-CFE4-4CAC-9CEC-C7A2B0C10177}">
      <dgm:prSet/>
      <dgm:spPr/>
      <dgm:t>
        <a:bodyPr/>
        <a:lstStyle/>
        <a:p>
          <a:endParaRPr lang="en-IN"/>
        </a:p>
      </dgm:t>
    </dgm:pt>
    <dgm:pt modelId="{C4E13D64-BE46-4561-B135-AF94CDB5E2D5}" type="sibTrans" cxnId="{DB087FB7-CFE4-4CAC-9CEC-C7A2B0C10177}">
      <dgm:prSet/>
      <dgm:spPr/>
      <dgm:t>
        <a:bodyPr/>
        <a:lstStyle/>
        <a:p>
          <a:endParaRPr lang="en-IN"/>
        </a:p>
      </dgm:t>
    </dgm:pt>
    <dgm:pt modelId="{01663EBA-4E5A-40A9-9B45-B6EBEAD71836}">
      <dgm:prSet/>
      <dgm:spPr/>
      <dgm:t>
        <a:bodyPr/>
        <a:lstStyle/>
        <a:p>
          <a:r>
            <a:rPr lang="en-IN"/>
            <a:t>Activity Monitoring</a:t>
          </a:r>
        </a:p>
      </dgm:t>
    </dgm:pt>
    <dgm:pt modelId="{437B4E7B-AEB1-4B2C-BFE4-D80E710D08D9}" type="parTrans" cxnId="{DF77707F-553A-43F5-B392-5777D9269E75}">
      <dgm:prSet/>
      <dgm:spPr/>
      <dgm:t>
        <a:bodyPr/>
        <a:lstStyle/>
        <a:p>
          <a:endParaRPr lang="en-IN"/>
        </a:p>
      </dgm:t>
    </dgm:pt>
    <dgm:pt modelId="{2157071E-DC4F-4901-92FF-EE58864EFB9C}" type="sibTrans" cxnId="{DF77707F-553A-43F5-B392-5777D9269E75}">
      <dgm:prSet/>
      <dgm:spPr/>
      <dgm:t>
        <a:bodyPr/>
        <a:lstStyle/>
        <a:p>
          <a:endParaRPr lang="en-IN"/>
        </a:p>
      </dgm:t>
    </dgm:pt>
    <dgm:pt modelId="{987BB8F5-16FC-4457-A092-F7587A372488}">
      <dgm:prSet/>
      <dgm:spPr/>
      <dgm:t>
        <a:bodyPr/>
        <a:lstStyle/>
        <a:p>
          <a:r>
            <a:rPr lang="en-IN"/>
            <a:t>Sensitive data threat detection (preview feature, new plan only)</a:t>
          </a:r>
        </a:p>
      </dgm:t>
    </dgm:pt>
    <dgm:pt modelId="{B36441A1-44D7-4A60-ADE3-4BB15C8A654E}" type="parTrans" cxnId="{FF686DF2-BED8-406F-9218-777C4DD69BE7}">
      <dgm:prSet/>
      <dgm:spPr/>
      <dgm:t>
        <a:bodyPr/>
        <a:lstStyle/>
        <a:p>
          <a:endParaRPr lang="en-IN"/>
        </a:p>
      </dgm:t>
    </dgm:pt>
    <dgm:pt modelId="{7CED732A-69BF-4A9D-A99D-2C43B3AD8E5F}" type="sibTrans" cxnId="{FF686DF2-BED8-406F-9218-777C4DD69BE7}">
      <dgm:prSet/>
      <dgm:spPr/>
      <dgm:t>
        <a:bodyPr/>
        <a:lstStyle/>
        <a:p>
          <a:endParaRPr lang="en-IN"/>
        </a:p>
      </dgm:t>
    </dgm:pt>
    <dgm:pt modelId="{A110B29B-23F3-455B-AE36-27F6F23AFFF7}">
      <dgm:prSet/>
      <dgm:spPr/>
      <dgm:t>
        <a:bodyPr/>
        <a:lstStyle/>
        <a:p>
          <a:r>
            <a:rPr lang="en-IN" dirty="0"/>
            <a:t>Malware Scanning (new plan only)</a:t>
          </a:r>
        </a:p>
      </dgm:t>
    </dgm:pt>
    <dgm:pt modelId="{55C76124-CA99-46C5-8067-7F633CB6181B}" type="parTrans" cxnId="{341CFD03-6482-4B3E-B3CC-219921339F97}">
      <dgm:prSet/>
      <dgm:spPr/>
      <dgm:t>
        <a:bodyPr/>
        <a:lstStyle/>
        <a:p>
          <a:endParaRPr lang="en-IN"/>
        </a:p>
      </dgm:t>
    </dgm:pt>
    <dgm:pt modelId="{13C12356-B3A8-464F-8627-62C4729F2B7F}" type="sibTrans" cxnId="{341CFD03-6482-4B3E-B3CC-219921339F97}">
      <dgm:prSet/>
      <dgm:spPr/>
      <dgm:t>
        <a:bodyPr/>
        <a:lstStyle/>
        <a:p>
          <a:endParaRPr lang="en-IN"/>
        </a:p>
      </dgm:t>
    </dgm:pt>
    <dgm:pt modelId="{F440EE72-E976-4939-B09A-1BB0C2C9EA99}">
      <dgm:prSet/>
      <dgm:spPr/>
      <dgm:t>
        <a:bodyPr/>
        <a:lstStyle/>
        <a:p>
          <a:r>
            <a:rPr lang="en-IN" b="1" dirty="0"/>
            <a:t>Benefits of defender for storage:</a:t>
          </a:r>
          <a:br>
            <a:rPr lang="en-IN" b="1" dirty="0"/>
          </a:br>
          <a:r>
            <a:rPr lang="en-IN" b="1" dirty="0"/>
            <a:t>Better protection against malware</a:t>
          </a:r>
          <a:r>
            <a:rPr lang="en-IN" dirty="0"/>
            <a:t>: The Malware Scanning scans and detects in near real-time all file types, including archives of every uploaded blob, and provides fast and reliable results, helping you prevent your storage accounts from acting as an entry and distribution point for threats.</a:t>
          </a:r>
        </a:p>
      </dgm:t>
    </dgm:pt>
    <dgm:pt modelId="{6ACF7485-5FAF-4D06-992B-0A4BA0411064}" type="parTrans" cxnId="{40F5F295-6803-459C-8DFD-AB050D751E38}">
      <dgm:prSet/>
      <dgm:spPr/>
      <dgm:t>
        <a:bodyPr/>
        <a:lstStyle/>
        <a:p>
          <a:endParaRPr lang="en-IN"/>
        </a:p>
      </dgm:t>
    </dgm:pt>
    <dgm:pt modelId="{85D474F9-CACB-4D99-93E6-775BB930FCBC}" type="sibTrans" cxnId="{40F5F295-6803-459C-8DFD-AB050D751E38}">
      <dgm:prSet/>
      <dgm:spPr/>
      <dgm:t>
        <a:bodyPr/>
        <a:lstStyle/>
        <a:p>
          <a:endParaRPr lang="en-IN"/>
        </a:p>
      </dgm:t>
    </dgm:pt>
    <dgm:pt modelId="{A3149223-D32B-47F2-9075-79CD90FABFC3}" type="pres">
      <dgm:prSet presAssocID="{E673A78E-3D0F-4601-92BD-760E9C47D5D6}" presName="linearFlow" presStyleCnt="0">
        <dgm:presLayoutVars>
          <dgm:dir/>
          <dgm:resizeHandles val="exact"/>
        </dgm:presLayoutVars>
      </dgm:prSet>
      <dgm:spPr/>
    </dgm:pt>
    <dgm:pt modelId="{84ABBBFF-F5DA-4554-8570-C2B1CCEF9A15}" type="pres">
      <dgm:prSet presAssocID="{681E68F2-4401-4EC0-93C8-45AFB9B24633}" presName="composite" presStyleCnt="0"/>
      <dgm:spPr/>
    </dgm:pt>
    <dgm:pt modelId="{583A83A7-9BC6-406C-A283-8704EFCBBAE6}" type="pres">
      <dgm:prSet presAssocID="{681E68F2-4401-4EC0-93C8-45AFB9B24633}" presName="imgShp" presStyleLbl="fgImgPlace1" presStyleIdx="0" presStyleCnt="2"/>
      <dgm:spPr/>
    </dgm:pt>
    <dgm:pt modelId="{8E89F890-6F40-4F3E-B103-7B58F05250D9}" type="pres">
      <dgm:prSet presAssocID="{681E68F2-4401-4EC0-93C8-45AFB9B24633}" presName="txShp" presStyleLbl="node1" presStyleIdx="0" presStyleCnt="2" custScaleX="106064" custLinFactNeighborX="3345" custLinFactNeighborY="-3407">
        <dgm:presLayoutVars>
          <dgm:bulletEnabled val="1"/>
        </dgm:presLayoutVars>
      </dgm:prSet>
      <dgm:spPr/>
    </dgm:pt>
    <dgm:pt modelId="{980AC799-B617-41A9-9628-E887442C8CF7}" type="pres">
      <dgm:prSet presAssocID="{FE9569A2-89AE-4B44-89BE-4221ABAFE325}" presName="spacing" presStyleCnt="0"/>
      <dgm:spPr/>
    </dgm:pt>
    <dgm:pt modelId="{F7E59A09-692F-403F-8EE0-031992DC0146}" type="pres">
      <dgm:prSet presAssocID="{3DC2217E-0C48-4128-9DAE-400D32CDB60C}" presName="composite" presStyleCnt="0"/>
      <dgm:spPr/>
    </dgm:pt>
    <dgm:pt modelId="{225CFDF3-820D-42D6-8372-593DF108DCCC}" type="pres">
      <dgm:prSet presAssocID="{3DC2217E-0C48-4128-9DAE-400D32CDB60C}" presName="imgShp" presStyleLbl="fgImgPlace1" presStyleIdx="1" presStyleCnt="2"/>
      <dgm:spPr/>
    </dgm:pt>
    <dgm:pt modelId="{C730F4E8-AA05-44BC-94CF-4C75DDC60B1A}" type="pres">
      <dgm:prSet presAssocID="{3DC2217E-0C48-4128-9DAE-400D32CDB60C}" presName="txShp" presStyleLbl="node1" presStyleIdx="1" presStyleCnt="2" custScaleX="106064" custLinFactNeighborX="3345" custLinFactNeighborY="-6841">
        <dgm:presLayoutVars>
          <dgm:bulletEnabled val="1"/>
        </dgm:presLayoutVars>
      </dgm:prSet>
      <dgm:spPr/>
    </dgm:pt>
  </dgm:ptLst>
  <dgm:cxnLst>
    <dgm:cxn modelId="{341CFD03-6482-4B3E-B3CC-219921339F97}" srcId="{3DC2217E-0C48-4128-9DAE-400D32CDB60C}" destId="{A110B29B-23F3-455B-AE36-27F6F23AFFF7}" srcOrd="2" destOrd="0" parTransId="{55C76124-CA99-46C5-8067-7F633CB6181B}" sibTransId="{13C12356-B3A8-464F-8627-62C4729F2B7F}"/>
    <dgm:cxn modelId="{F0744404-A90E-4AF4-8E23-7F66DF6FEC05}" type="presOf" srcId="{01663EBA-4E5A-40A9-9B45-B6EBEAD71836}" destId="{C730F4E8-AA05-44BC-94CF-4C75DDC60B1A}" srcOrd="0" destOrd="1" presId="urn:microsoft.com/office/officeart/2005/8/layout/vList3"/>
    <dgm:cxn modelId="{B65AD458-12A3-45DF-85D5-A092C398B13F}" srcId="{E673A78E-3D0F-4601-92BD-760E9C47D5D6}" destId="{681E68F2-4401-4EC0-93C8-45AFB9B24633}" srcOrd="0" destOrd="0" parTransId="{BCA6E356-1C75-4952-B1E2-B0B8B15DA1B6}" sibTransId="{FE9569A2-89AE-4B44-89BE-4221ABAFE325}"/>
    <dgm:cxn modelId="{DF77707F-553A-43F5-B392-5777D9269E75}" srcId="{3DC2217E-0C48-4128-9DAE-400D32CDB60C}" destId="{01663EBA-4E5A-40A9-9B45-B6EBEAD71836}" srcOrd="0" destOrd="0" parTransId="{437B4E7B-AEB1-4B2C-BFE4-D80E710D08D9}" sibTransId="{2157071E-DC4F-4901-92FF-EE58864EFB9C}"/>
    <dgm:cxn modelId="{40F5F295-6803-459C-8DFD-AB050D751E38}" srcId="{3DC2217E-0C48-4128-9DAE-400D32CDB60C}" destId="{F440EE72-E976-4939-B09A-1BB0C2C9EA99}" srcOrd="3" destOrd="0" parTransId="{6ACF7485-5FAF-4D06-992B-0A4BA0411064}" sibTransId="{85D474F9-CACB-4D99-93E6-775BB930FCBC}"/>
    <dgm:cxn modelId="{EA6F60A1-8F8C-4348-8746-051E0D182AC8}" type="presOf" srcId="{3DC2217E-0C48-4128-9DAE-400D32CDB60C}" destId="{C730F4E8-AA05-44BC-94CF-4C75DDC60B1A}" srcOrd="0" destOrd="0" presId="urn:microsoft.com/office/officeart/2005/8/layout/vList3"/>
    <dgm:cxn modelId="{DB087FB7-CFE4-4CAC-9CEC-C7A2B0C10177}" srcId="{E673A78E-3D0F-4601-92BD-760E9C47D5D6}" destId="{3DC2217E-0C48-4128-9DAE-400D32CDB60C}" srcOrd="1" destOrd="0" parTransId="{210CC61D-E674-4DC8-B061-4E20DF4535FC}" sibTransId="{C4E13D64-BE46-4561-B135-AF94CDB5E2D5}"/>
    <dgm:cxn modelId="{AD0B1BC0-675C-483C-9283-BCD0A25A5336}" type="presOf" srcId="{681E68F2-4401-4EC0-93C8-45AFB9B24633}" destId="{8E89F890-6F40-4F3E-B103-7B58F05250D9}" srcOrd="0" destOrd="0" presId="urn:microsoft.com/office/officeart/2005/8/layout/vList3"/>
    <dgm:cxn modelId="{5AA738CB-4869-4267-A8AA-A5BE5BAF26AF}" type="presOf" srcId="{F440EE72-E976-4939-B09A-1BB0C2C9EA99}" destId="{C730F4E8-AA05-44BC-94CF-4C75DDC60B1A}" srcOrd="0" destOrd="4" presId="urn:microsoft.com/office/officeart/2005/8/layout/vList3"/>
    <dgm:cxn modelId="{AC5410D5-7D47-4BF6-818E-22A3E3A79055}" type="presOf" srcId="{987BB8F5-16FC-4457-A092-F7587A372488}" destId="{C730F4E8-AA05-44BC-94CF-4C75DDC60B1A}" srcOrd="0" destOrd="2" presId="urn:microsoft.com/office/officeart/2005/8/layout/vList3"/>
    <dgm:cxn modelId="{DB15A0E7-D89B-4CC0-AE9B-1BF0C1815CD6}" type="presOf" srcId="{E673A78E-3D0F-4601-92BD-760E9C47D5D6}" destId="{A3149223-D32B-47F2-9075-79CD90FABFC3}" srcOrd="0" destOrd="0" presId="urn:microsoft.com/office/officeart/2005/8/layout/vList3"/>
    <dgm:cxn modelId="{FF686DF2-BED8-406F-9218-777C4DD69BE7}" srcId="{3DC2217E-0C48-4128-9DAE-400D32CDB60C}" destId="{987BB8F5-16FC-4457-A092-F7587A372488}" srcOrd="1" destOrd="0" parTransId="{B36441A1-44D7-4A60-ADE3-4BB15C8A654E}" sibTransId="{7CED732A-69BF-4A9D-A99D-2C43B3AD8E5F}"/>
    <dgm:cxn modelId="{9B0FCCF6-79F4-438C-A861-D5D8AB51FA2B}" type="presOf" srcId="{A110B29B-23F3-455B-AE36-27F6F23AFFF7}" destId="{C730F4E8-AA05-44BC-94CF-4C75DDC60B1A}" srcOrd="0" destOrd="3" presId="urn:microsoft.com/office/officeart/2005/8/layout/vList3"/>
    <dgm:cxn modelId="{1B390451-525B-49B2-A985-9AA58DB90D91}" type="presParOf" srcId="{A3149223-D32B-47F2-9075-79CD90FABFC3}" destId="{84ABBBFF-F5DA-4554-8570-C2B1CCEF9A15}" srcOrd="0" destOrd="0" presId="urn:microsoft.com/office/officeart/2005/8/layout/vList3"/>
    <dgm:cxn modelId="{1FC0FE13-4FEA-430C-8D09-9F9F740E2517}" type="presParOf" srcId="{84ABBBFF-F5DA-4554-8570-C2B1CCEF9A15}" destId="{583A83A7-9BC6-406C-A283-8704EFCBBAE6}" srcOrd="0" destOrd="0" presId="urn:microsoft.com/office/officeart/2005/8/layout/vList3"/>
    <dgm:cxn modelId="{850B6E3D-FE7B-4B57-AE28-6AD2BCDC8456}" type="presParOf" srcId="{84ABBBFF-F5DA-4554-8570-C2B1CCEF9A15}" destId="{8E89F890-6F40-4F3E-B103-7B58F05250D9}" srcOrd="1" destOrd="0" presId="urn:microsoft.com/office/officeart/2005/8/layout/vList3"/>
    <dgm:cxn modelId="{7A713C86-F602-4DE2-ABF4-1EBBD0253C30}" type="presParOf" srcId="{A3149223-D32B-47F2-9075-79CD90FABFC3}" destId="{980AC799-B617-41A9-9628-E887442C8CF7}" srcOrd="1" destOrd="0" presId="urn:microsoft.com/office/officeart/2005/8/layout/vList3"/>
    <dgm:cxn modelId="{449B9656-333E-4A8F-9B1B-7298F39BDB61}" type="presParOf" srcId="{A3149223-D32B-47F2-9075-79CD90FABFC3}" destId="{F7E59A09-692F-403F-8EE0-031992DC0146}" srcOrd="2" destOrd="0" presId="urn:microsoft.com/office/officeart/2005/8/layout/vList3"/>
    <dgm:cxn modelId="{95F85619-2630-426E-8F85-FF937A19E144}" type="presParOf" srcId="{F7E59A09-692F-403F-8EE0-031992DC0146}" destId="{225CFDF3-820D-42D6-8372-593DF108DCCC}" srcOrd="0" destOrd="0" presId="urn:microsoft.com/office/officeart/2005/8/layout/vList3"/>
    <dgm:cxn modelId="{22A25926-5DBF-40CF-903D-1F09B6B08BB8}" type="presParOf" srcId="{F7E59A09-692F-403F-8EE0-031992DC0146}" destId="{C730F4E8-AA05-44BC-94CF-4C75DDC60B1A}"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70030B4-DFA9-47A5-9D16-D609A83EB4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3C1970D-BEA3-402E-9018-41259DB1ACF4}">
      <dgm:prSet/>
      <dgm:spPr/>
      <dgm:t>
        <a:bodyPr/>
        <a:lstStyle/>
        <a:p>
          <a:r>
            <a:rPr lang="en-IN" b="1"/>
            <a:t>Detection of entities without identities</a:t>
          </a:r>
          <a:r>
            <a:rPr lang="en-IN"/>
            <a:t>: Defender for Storage helps detect and alert you about potential unauthorized access to your files caused by leaked or compromised keys, allowing you to tighten security and prevent data breaches.</a:t>
          </a:r>
        </a:p>
      </dgm:t>
    </dgm:pt>
    <dgm:pt modelId="{54DC5068-0B74-4F7E-91F1-6FC3DEF49EB4}" type="parTrans" cxnId="{9F16750C-CB34-453B-BEAC-CE8D82931944}">
      <dgm:prSet/>
      <dgm:spPr/>
      <dgm:t>
        <a:bodyPr/>
        <a:lstStyle/>
        <a:p>
          <a:endParaRPr lang="en-IN"/>
        </a:p>
      </dgm:t>
    </dgm:pt>
    <dgm:pt modelId="{9B89F636-79A7-4B37-91F9-C20280D992E8}" type="sibTrans" cxnId="{9F16750C-CB34-453B-BEAC-CE8D82931944}">
      <dgm:prSet/>
      <dgm:spPr/>
      <dgm:t>
        <a:bodyPr/>
        <a:lstStyle/>
        <a:p>
          <a:endParaRPr lang="en-IN"/>
        </a:p>
      </dgm:t>
    </dgm:pt>
    <dgm:pt modelId="{27908A04-3269-4D7C-AA7A-189270758B5C}">
      <dgm:prSet/>
      <dgm:spPr/>
      <dgm:t>
        <a:bodyPr/>
        <a:lstStyle/>
        <a:p>
          <a:r>
            <a:rPr lang="en-IN" b="1"/>
            <a:t>Comprehensive security without enabling logs: </a:t>
          </a:r>
          <a:r>
            <a:rPr lang="en-IN"/>
            <a:t>When you turn on Microsoft Defender for Storage, It keeps an eye on everything happening in Azure Blob Storage, Azure Files, and Azure Data Lake Storage without needing you to specifically turn on logs for it to work.</a:t>
          </a:r>
        </a:p>
      </dgm:t>
    </dgm:pt>
    <dgm:pt modelId="{EB0F2A7D-8456-4503-BEA0-69343FE38891}" type="parTrans" cxnId="{0956D22C-15B2-4FB1-8D29-BF2C00CBD4CC}">
      <dgm:prSet/>
      <dgm:spPr/>
      <dgm:t>
        <a:bodyPr/>
        <a:lstStyle/>
        <a:p>
          <a:endParaRPr lang="en-IN"/>
        </a:p>
      </dgm:t>
    </dgm:pt>
    <dgm:pt modelId="{228F282F-2616-4877-827F-FBCC80820096}" type="sibTrans" cxnId="{0956D22C-15B2-4FB1-8D29-BF2C00CBD4CC}">
      <dgm:prSet/>
      <dgm:spPr/>
      <dgm:t>
        <a:bodyPr/>
        <a:lstStyle/>
        <a:p>
          <a:endParaRPr lang="en-IN"/>
        </a:p>
      </dgm:t>
    </dgm:pt>
    <dgm:pt modelId="{11C5E7BF-F9D4-4E25-AD95-0660277D490D}">
      <dgm:prSet/>
      <dgm:spPr/>
      <dgm:t>
        <a:bodyPr/>
        <a:lstStyle/>
        <a:p>
          <a:r>
            <a:rPr lang="en-IN" b="1"/>
            <a:t>Activity monitoring</a:t>
          </a:r>
          <a:endParaRPr lang="en-IN"/>
        </a:p>
      </dgm:t>
    </dgm:pt>
    <dgm:pt modelId="{4B9998CE-A0BA-4B78-B32C-8BD9067CBFC3}" type="parTrans" cxnId="{3188BF09-54AD-4EF9-880F-97F924B978CA}">
      <dgm:prSet/>
      <dgm:spPr/>
      <dgm:t>
        <a:bodyPr/>
        <a:lstStyle/>
        <a:p>
          <a:endParaRPr lang="en-IN"/>
        </a:p>
      </dgm:t>
    </dgm:pt>
    <dgm:pt modelId="{CF2A1839-A03E-40FC-B1E6-13079FA1101A}" type="sibTrans" cxnId="{3188BF09-54AD-4EF9-880F-97F924B978CA}">
      <dgm:prSet/>
      <dgm:spPr/>
      <dgm:t>
        <a:bodyPr/>
        <a:lstStyle/>
        <a:p>
          <a:endParaRPr lang="en-IN"/>
        </a:p>
      </dgm:t>
    </dgm:pt>
    <dgm:pt modelId="{E27EFFD9-442A-4D21-ADA1-5F7DADBC66CF}">
      <dgm:prSet/>
      <dgm:spPr/>
      <dgm:t>
        <a:bodyPr/>
        <a:lstStyle/>
        <a:p>
          <a:r>
            <a:rPr lang="en-IN"/>
            <a:t>When you enable it, it automatically keeps an eye on your storage accounts, checking both the data you store and the controls you have in place. You don't have to separately turn on any extra logging to get these security benefits.</a:t>
          </a:r>
        </a:p>
      </dgm:t>
    </dgm:pt>
    <dgm:pt modelId="{E3EE01E3-0E19-4C85-8835-76F2A4744033}" type="parTrans" cxnId="{B9C4B9F2-A698-4D47-8921-0B430E5800B0}">
      <dgm:prSet/>
      <dgm:spPr/>
      <dgm:t>
        <a:bodyPr/>
        <a:lstStyle/>
        <a:p>
          <a:endParaRPr lang="en-IN"/>
        </a:p>
      </dgm:t>
    </dgm:pt>
    <dgm:pt modelId="{F5F51D1C-E23F-478F-9087-A2D2564FE779}" type="sibTrans" cxnId="{B9C4B9F2-A698-4D47-8921-0B430E5800B0}">
      <dgm:prSet/>
      <dgm:spPr/>
      <dgm:t>
        <a:bodyPr/>
        <a:lstStyle/>
        <a:p>
          <a:endParaRPr lang="en-IN"/>
        </a:p>
      </dgm:t>
    </dgm:pt>
    <dgm:pt modelId="{30093B49-2B73-45F5-BB7B-83D6B1E1744C}">
      <dgm:prSet/>
      <dgm:spPr/>
      <dgm:t>
        <a:bodyPr/>
        <a:lstStyle/>
        <a:p>
          <a:r>
            <a:rPr lang="en-IN"/>
            <a:t>It sends you alerts if it notices anything suspicious, but it's smart enough not to bombard you with too many alerts about the same thing. Plus, it does all this without slowing down your storage or causing any problems accessing your data.</a:t>
          </a:r>
        </a:p>
      </dgm:t>
    </dgm:pt>
    <dgm:pt modelId="{73004549-628B-4EC5-B4C1-7F6A9B6906FD}" type="parTrans" cxnId="{6C1112BE-884A-4C38-BAC9-D04ECBDB9CF0}">
      <dgm:prSet/>
      <dgm:spPr/>
      <dgm:t>
        <a:bodyPr/>
        <a:lstStyle/>
        <a:p>
          <a:endParaRPr lang="en-IN"/>
        </a:p>
      </dgm:t>
    </dgm:pt>
    <dgm:pt modelId="{4A51B365-1D1E-4A73-A918-D35454F06B49}" type="sibTrans" cxnId="{6C1112BE-884A-4C38-BAC9-D04ECBDB9CF0}">
      <dgm:prSet/>
      <dgm:spPr/>
      <dgm:t>
        <a:bodyPr/>
        <a:lstStyle/>
        <a:p>
          <a:endParaRPr lang="en-IN"/>
        </a:p>
      </dgm:t>
    </dgm:pt>
    <dgm:pt modelId="{B3295A9A-4A59-43C9-8376-911F11D4D6AF}" type="pres">
      <dgm:prSet presAssocID="{870030B4-DFA9-47A5-9D16-D609A83EB466}" presName="linear" presStyleCnt="0">
        <dgm:presLayoutVars>
          <dgm:animLvl val="lvl"/>
          <dgm:resizeHandles val="exact"/>
        </dgm:presLayoutVars>
      </dgm:prSet>
      <dgm:spPr/>
    </dgm:pt>
    <dgm:pt modelId="{76ABA324-9F1C-48BA-B4FE-44C057F87454}" type="pres">
      <dgm:prSet presAssocID="{B3C1970D-BEA3-402E-9018-41259DB1ACF4}" presName="parentText" presStyleLbl="node1" presStyleIdx="0" presStyleCnt="3">
        <dgm:presLayoutVars>
          <dgm:chMax val="0"/>
          <dgm:bulletEnabled val="1"/>
        </dgm:presLayoutVars>
      </dgm:prSet>
      <dgm:spPr/>
    </dgm:pt>
    <dgm:pt modelId="{D6247197-866B-4CC3-8328-CE0ABE9C9201}" type="pres">
      <dgm:prSet presAssocID="{9B89F636-79A7-4B37-91F9-C20280D992E8}" presName="spacer" presStyleCnt="0"/>
      <dgm:spPr/>
    </dgm:pt>
    <dgm:pt modelId="{D354BEC3-C59D-4BC0-A80E-3362D5864214}" type="pres">
      <dgm:prSet presAssocID="{27908A04-3269-4D7C-AA7A-189270758B5C}" presName="parentText" presStyleLbl="node1" presStyleIdx="1" presStyleCnt="3">
        <dgm:presLayoutVars>
          <dgm:chMax val="0"/>
          <dgm:bulletEnabled val="1"/>
        </dgm:presLayoutVars>
      </dgm:prSet>
      <dgm:spPr/>
    </dgm:pt>
    <dgm:pt modelId="{060F8D19-BBC0-4520-84FE-9E5ADDE98A16}" type="pres">
      <dgm:prSet presAssocID="{228F282F-2616-4877-827F-FBCC80820096}" presName="spacer" presStyleCnt="0"/>
      <dgm:spPr/>
    </dgm:pt>
    <dgm:pt modelId="{3990D663-B4CA-4726-89AA-08BEF9117AE9}" type="pres">
      <dgm:prSet presAssocID="{11C5E7BF-F9D4-4E25-AD95-0660277D490D}" presName="parentText" presStyleLbl="node1" presStyleIdx="2" presStyleCnt="3">
        <dgm:presLayoutVars>
          <dgm:chMax val="0"/>
          <dgm:bulletEnabled val="1"/>
        </dgm:presLayoutVars>
      </dgm:prSet>
      <dgm:spPr/>
    </dgm:pt>
    <dgm:pt modelId="{39264BB5-D2F7-4691-9102-5DB80B37EDA0}" type="pres">
      <dgm:prSet presAssocID="{11C5E7BF-F9D4-4E25-AD95-0660277D490D}" presName="childText" presStyleLbl="revTx" presStyleIdx="0" presStyleCnt="1">
        <dgm:presLayoutVars>
          <dgm:bulletEnabled val="1"/>
        </dgm:presLayoutVars>
      </dgm:prSet>
      <dgm:spPr/>
    </dgm:pt>
  </dgm:ptLst>
  <dgm:cxnLst>
    <dgm:cxn modelId="{4B3EA603-3A68-4A89-92A4-43E27F92705F}" type="presOf" srcId="{870030B4-DFA9-47A5-9D16-D609A83EB466}" destId="{B3295A9A-4A59-43C9-8376-911F11D4D6AF}" srcOrd="0" destOrd="0" presId="urn:microsoft.com/office/officeart/2005/8/layout/vList2"/>
    <dgm:cxn modelId="{3188BF09-54AD-4EF9-880F-97F924B978CA}" srcId="{870030B4-DFA9-47A5-9D16-D609A83EB466}" destId="{11C5E7BF-F9D4-4E25-AD95-0660277D490D}" srcOrd="2" destOrd="0" parTransId="{4B9998CE-A0BA-4B78-B32C-8BD9067CBFC3}" sibTransId="{CF2A1839-A03E-40FC-B1E6-13079FA1101A}"/>
    <dgm:cxn modelId="{9F16750C-CB34-453B-BEAC-CE8D82931944}" srcId="{870030B4-DFA9-47A5-9D16-D609A83EB466}" destId="{B3C1970D-BEA3-402E-9018-41259DB1ACF4}" srcOrd="0" destOrd="0" parTransId="{54DC5068-0B74-4F7E-91F1-6FC3DEF49EB4}" sibTransId="{9B89F636-79A7-4B37-91F9-C20280D992E8}"/>
    <dgm:cxn modelId="{270D801D-65C1-43C6-AB51-5C559D3F2A2F}" type="presOf" srcId="{30093B49-2B73-45F5-BB7B-83D6B1E1744C}" destId="{39264BB5-D2F7-4691-9102-5DB80B37EDA0}" srcOrd="0" destOrd="1" presId="urn:microsoft.com/office/officeart/2005/8/layout/vList2"/>
    <dgm:cxn modelId="{8A08F529-A541-46FE-B54A-FB8D4CE94FC1}" type="presOf" srcId="{B3C1970D-BEA3-402E-9018-41259DB1ACF4}" destId="{76ABA324-9F1C-48BA-B4FE-44C057F87454}" srcOrd="0" destOrd="0" presId="urn:microsoft.com/office/officeart/2005/8/layout/vList2"/>
    <dgm:cxn modelId="{0956D22C-15B2-4FB1-8D29-BF2C00CBD4CC}" srcId="{870030B4-DFA9-47A5-9D16-D609A83EB466}" destId="{27908A04-3269-4D7C-AA7A-189270758B5C}" srcOrd="1" destOrd="0" parTransId="{EB0F2A7D-8456-4503-BEA0-69343FE38891}" sibTransId="{228F282F-2616-4877-827F-FBCC80820096}"/>
    <dgm:cxn modelId="{8B5F6EB5-CB13-4E53-91DA-265253D18ADF}" type="presOf" srcId="{E27EFFD9-442A-4D21-ADA1-5F7DADBC66CF}" destId="{39264BB5-D2F7-4691-9102-5DB80B37EDA0}" srcOrd="0" destOrd="0" presId="urn:microsoft.com/office/officeart/2005/8/layout/vList2"/>
    <dgm:cxn modelId="{6C1112BE-884A-4C38-BAC9-D04ECBDB9CF0}" srcId="{11C5E7BF-F9D4-4E25-AD95-0660277D490D}" destId="{30093B49-2B73-45F5-BB7B-83D6B1E1744C}" srcOrd="1" destOrd="0" parTransId="{73004549-628B-4EC5-B4C1-7F6A9B6906FD}" sibTransId="{4A51B365-1D1E-4A73-A918-D35454F06B49}"/>
    <dgm:cxn modelId="{069F40BE-1EE1-465E-81DC-698073B3D9AE}" type="presOf" srcId="{11C5E7BF-F9D4-4E25-AD95-0660277D490D}" destId="{3990D663-B4CA-4726-89AA-08BEF9117AE9}" srcOrd="0" destOrd="0" presId="urn:microsoft.com/office/officeart/2005/8/layout/vList2"/>
    <dgm:cxn modelId="{484D06F0-C393-4D5E-A205-94C87F5B5B41}" type="presOf" srcId="{27908A04-3269-4D7C-AA7A-189270758B5C}" destId="{D354BEC3-C59D-4BC0-A80E-3362D5864214}" srcOrd="0" destOrd="0" presId="urn:microsoft.com/office/officeart/2005/8/layout/vList2"/>
    <dgm:cxn modelId="{B9C4B9F2-A698-4D47-8921-0B430E5800B0}" srcId="{11C5E7BF-F9D4-4E25-AD95-0660277D490D}" destId="{E27EFFD9-442A-4D21-ADA1-5F7DADBC66CF}" srcOrd="0" destOrd="0" parTransId="{E3EE01E3-0E19-4C85-8835-76F2A4744033}" sibTransId="{F5F51D1C-E23F-478F-9087-A2D2564FE779}"/>
    <dgm:cxn modelId="{1D19CCD8-F845-4516-BE9F-12F03FE889A1}" type="presParOf" srcId="{B3295A9A-4A59-43C9-8376-911F11D4D6AF}" destId="{76ABA324-9F1C-48BA-B4FE-44C057F87454}" srcOrd="0" destOrd="0" presId="urn:microsoft.com/office/officeart/2005/8/layout/vList2"/>
    <dgm:cxn modelId="{67CD5512-F081-4848-8E31-58E7105026C3}" type="presParOf" srcId="{B3295A9A-4A59-43C9-8376-911F11D4D6AF}" destId="{D6247197-866B-4CC3-8328-CE0ABE9C9201}" srcOrd="1" destOrd="0" presId="urn:microsoft.com/office/officeart/2005/8/layout/vList2"/>
    <dgm:cxn modelId="{3DA59CFC-DC6F-461C-8423-92E14BD13EDC}" type="presParOf" srcId="{B3295A9A-4A59-43C9-8376-911F11D4D6AF}" destId="{D354BEC3-C59D-4BC0-A80E-3362D5864214}" srcOrd="2" destOrd="0" presId="urn:microsoft.com/office/officeart/2005/8/layout/vList2"/>
    <dgm:cxn modelId="{186A7252-E8FE-4115-B3E9-A56BD9BAFC21}" type="presParOf" srcId="{B3295A9A-4A59-43C9-8376-911F11D4D6AF}" destId="{060F8D19-BBC0-4520-84FE-9E5ADDE98A16}" srcOrd="3" destOrd="0" presId="urn:microsoft.com/office/officeart/2005/8/layout/vList2"/>
    <dgm:cxn modelId="{530F8DBA-F529-46AB-82ED-6941CC60EA8C}" type="presParOf" srcId="{B3295A9A-4A59-43C9-8376-911F11D4D6AF}" destId="{3990D663-B4CA-4726-89AA-08BEF9117AE9}" srcOrd="4" destOrd="0" presId="urn:microsoft.com/office/officeart/2005/8/layout/vList2"/>
    <dgm:cxn modelId="{6F3E370A-A2FE-49CE-8A70-AA7A9E9E914B}" type="presParOf" srcId="{B3295A9A-4A59-43C9-8376-911F11D4D6AF}" destId="{39264BB5-D2F7-4691-9102-5DB80B37EDA0}"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137A721-4204-458D-A041-382282F96C2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AFC9E2B-6BD4-4D17-BC81-B99B78D51C43}">
      <dgm:prSet/>
      <dgm:spPr/>
      <dgm:t>
        <a:bodyPr/>
        <a:lstStyle/>
        <a:p>
          <a:r>
            <a:rPr lang="en-US" b="0" i="0" dirty="0"/>
            <a:t>Azure Cosmos DB is like a super-powered database in the cloud. It can store and manage massive amounts of data from any where in the world, and it's designed to be really fast and scalable.</a:t>
          </a:r>
          <a:endParaRPr lang="en-IN" dirty="0"/>
        </a:p>
      </dgm:t>
    </dgm:pt>
    <dgm:pt modelId="{F0731185-C05E-4FFA-830C-4EF0BD18FCFE}" type="parTrans" cxnId="{435CA94C-E3A7-4E87-8B7B-70A26F780F12}">
      <dgm:prSet/>
      <dgm:spPr/>
      <dgm:t>
        <a:bodyPr/>
        <a:lstStyle/>
        <a:p>
          <a:endParaRPr lang="en-IN"/>
        </a:p>
      </dgm:t>
    </dgm:pt>
    <dgm:pt modelId="{BF23DCCA-D864-45CF-90AE-A2045A515FBC}" type="sibTrans" cxnId="{435CA94C-E3A7-4E87-8B7B-70A26F780F12}">
      <dgm:prSet/>
      <dgm:spPr/>
      <dgm:t>
        <a:bodyPr/>
        <a:lstStyle/>
        <a:p>
          <a:endParaRPr lang="en-IN"/>
        </a:p>
      </dgm:t>
    </dgm:pt>
    <dgm:pt modelId="{896807BA-9EB1-483A-B3F0-FA4DF8B044DF}">
      <dgm:prSet/>
      <dgm:spPr/>
      <dgm:t>
        <a:bodyPr/>
        <a:lstStyle/>
        <a:p>
          <a:r>
            <a:rPr lang="en-IN" dirty="0"/>
            <a:t>Microsoft Defender for Azure Cosmos DB detects potential SQL injections, known bad actors based on Microsoft Threat Intelligence, suspicious access patterns, and potential exploitation of your database through compromised identities, or malicious insiders.</a:t>
          </a:r>
        </a:p>
      </dgm:t>
    </dgm:pt>
    <dgm:pt modelId="{83244B89-4A24-4A9A-94E6-9E484D922DB8}" type="parTrans" cxnId="{31D271E2-D2B8-4BDB-853B-2A4E729B8490}">
      <dgm:prSet/>
      <dgm:spPr/>
      <dgm:t>
        <a:bodyPr/>
        <a:lstStyle/>
        <a:p>
          <a:endParaRPr lang="en-IN"/>
        </a:p>
      </dgm:t>
    </dgm:pt>
    <dgm:pt modelId="{E2843628-0F06-4020-82A8-968FD78F5C83}" type="sibTrans" cxnId="{31D271E2-D2B8-4BDB-853B-2A4E729B8490}">
      <dgm:prSet/>
      <dgm:spPr/>
      <dgm:t>
        <a:bodyPr/>
        <a:lstStyle/>
        <a:p>
          <a:endParaRPr lang="en-IN"/>
        </a:p>
      </dgm:t>
    </dgm:pt>
    <dgm:pt modelId="{9AE66BA5-1978-4F02-9633-16AEE8065550}">
      <dgm:prSet/>
      <dgm:spPr/>
      <dgm:t>
        <a:bodyPr/>
        <a:lstStyle/>
        <a:p>
          <a:r>
            <a:rPr lang="en-IN" dirty="0"/>
            <a:t>You can enable protection for all your databases (recommended), or enable Microsoft defender for azure cosmos DB at either the subscription level, or the resource level.</a:t>
          </a:r>
        </a:p>
      </dgm:t>
    </dgm:pt>
    <dgm:pt modelId="{E9A3CEFE-7CF0-42F6-955B-F9EF04FA49BD}" type="parTrans" cxnId="{900397E2-A789-4A8A-8863-0963B90BE4F0}">
      <dgm:prSet/>
      <dgm:spPr/>
      <dgm:t>
        <a:bodyPr/>
        <a:lstStyle/>
        <a:p>
          <a:endParaRPr lang="en-IN"/>
        </a:p>
      </dgm:t>
    </dgm:pt>
    <dgm:pt modelId="{A9A2F233-A98D-4109-B253-563E6AB71A8C}" type="sibTrans" cxnId="{900397E2-A789-4A8A-8863-0963B90BE4F0}">
      <dgm:prSet/>
      <dgm:spPr/>
      <dgm:t>
        <a:bodyPr/>
        <a:lstStyle/>
        <a:p>
          <a:endParaRPr lang="en-IN"/>
        </a:p>
      </dgm:t>
    </dgm:pt>
    <dgm:pt modelId="{350D992F-8FD2-42BC-A917-670B472FBE4A}" type="pres">
      <dgm:prSet presAssocID="{2137A721-4204-458D-A041-382282F96C2A}" presName="Name0" presStyleCnt="0">
        <dgm:presLayoutVars>
          <dgm:dir/>
          <dgm:animLvl val="lvl"/>
          <dgm:resizeHandles val="exact"/>
        </dgm:presLayoutVars>
      </dgm:prSet>
      <dgm:spPr/>
    </dgm:pt>
    <dgm:pt modelId="{A88258C3-A268-4176-B2F0-0A435B55DFAD}" type="pres">
      <dgm:prSet presAssocID="{DAFC9E2B-6BD4-4D17-BC81-B99B78D51C43}" presName="linNode" presStyleCnt="0"/>
      <dgm:spPr/>
    </dgm:pt>
    <dgm:pt modelId="{57519378-489F-4D0A-9CE6-55BDA05068CD}" type="pres">
      <dgm:prSet presAssocID="{DAFC9E2B-6BD4-4D17-BC81-B99B78D51C43}" presName="parentText" presStyleLbl="node1" presStyleIdx="0" presStyleCnt="3" custScaleX="204242">
        <dgm:presLayoutVars>
          <dgm:chMax val="1"/>
          <dgm:bulletEnabled val="1"/>
        </dgm:presLayoutVars>
      </dgm:prSet>
      <dgm:spPr/>
    </dgm:pt>
    <dgm:pt modelId="{B133CE46-597F-4243-844F-F096CAAB3AD7}" type="pres">
      <dgm:prSet presAssocID="{BF23DCCA-D864-45CF-90AE-A2045A515FBC}" presName="sp" presStyleCnt="0"/>
      <dgm:spPr/>
    </dgm:pt>
    <dgm:pt modelId="{E64D5B2D-189B-4206-B6FF-3785D971D46E}" type="pres">
      <dgm:prSet presAssocID="{896807BA-9EB1-483A-B3F0-FA4DF8B044DF}" presName="linNode" presStyleCnt="0"/>
      <dgm:spPr/>
    </dgm:pt>
    <dgm:pt modelId="{37803666-8885-4ED3-BB68-7DEBC31434F9}" type="pres">
      <dgm:prSet presAssocID="{896807BA-9EB1-483A-B3F0-FA4DF8B044DF}" presName="parentText" presStyleLbl="node1" presStyleIdx="1" presStyleCnt="3" custScaleX="205932">
        <dgm:presLayoutVars>
          <dgm:chMax val="1"/>
          <dgm:bulletEnabled val="1"/>
        </dgm:presLayoutVars>
      </dgm:prSet>
      <dgm:spPr/>
    </dgm:pt>
    <dgm:pt modelId="{1A1F9BC2-8522-4332-AA51-508F90577512}" type="pres">
      <dgm:prSet presAssocID="{E2843628-0F06-4020-82A8-968FD78F5C83}" presName="sp" presStyleCnt="0"/>
      <dgm:spPr/>
    </dgm:pt>
    <dgm:pt modelId="{08719FA0-AD25-48F6-879B-0B0A7FBC42D0}" type="pres">
      <dgm:prSet presAssocID="{9AE66BA5-1978-4F02-9633-16AEE8065550}" presName="linNode" presStyleCnt="0"/>
      <dgm:spPr/>
    </dgm:pt>
    <dgm:pt modelId="{1B04F112-2B88-45F6-8681-1B2870D3065F}" type="pres">
      <dgm:prSet presAssocID="{9AE66BA5-1978-4F02-9633-16AEE8065550}" presName="parentText" presStyleLbl="node1" presStyleIdx="2" presStyleCnt="3" custScaleX="205932">
        <dgm:presLayoutVars>
          <dgm:chMax val="1"/>
          <dgm:bulletEnabled val="1"/>
        </dgm:presLayoutVars>
      </dgm:prSet>
      <dgm:spPr/>
    </dgm:pt>
  </dgm:ptLst>
  <dgm:cxnLst>
    <dgm:cxn modelId="{714B470A-802D-4F04-87AE-5242F736327A}" type="presOf" srcId="{9AE66BA5-1978-4F02-9633-16AEE8065550}" destId="{1B04F112-2B88-45F6-8681-1B2870D3065F}" srcOrd="0" destOrd="0" presId="urn:microsoft.com/office/officeart/2005/8/layout/vList5"/>
    <dgm:cxn modelId="{6F8DC330-DBF8-465A-A284-3205CB70361D}" type="presOf" srcId="{DAFC9E2B-6BD4-4D17-BC81-B99B78D51C43}" destId="{57519378-489F-4D0A-9CE6-55BDA05068CD}" srcOrd="0" destOrd="0" presId="urn:microsoft.com/office/officeart/2005/8/layout/vList5"/>
    <dgm:cxn modelId="{DACFC468-27E2-4A75-9AB3-4FC00740AC31}" type="presOf" srcId="{2137A721-4204-458D-A041-382282F96C2A}" destId="{350D992F-8FD2-42BC-A917-670B472FBE4A}" srcOrd="0" destOrd="0" presId="urn:microsoft.com/office/officeart/2005/8/layout/vList5"/>
    <dgm:cxn modelId="{435CA94C-E3A7-4E87-8B7B-70A26F780F12}" srcId="{2137A721-4204-458D-A041-382282F96C2A}" destId="{DAFC9E2B-6BD4-4D17-BC81-B99B78D51C43}" srcOrd="0" destOrd="0" parTransId="{F0731185-C05E-4FFA-830C-4EF0BD18FCFE}" sibTransId="{BF23DCCA-D864-45CF-90AE-A2045A515FBC}"/>
    <dgm:cxn modelId="{D98E93CE-AEFF-431B-86EE-2350426D73D5}" type="presOf" srcId="{896807BA-9EB1-483A-B3F0-FA4DF8B044DF}" destId="{37803666-8885-4ED3-BB68-7DEBC31434F9}" srcOrd="0" destOrd="0" presId="urn:microsoft.com/office/officeart/2005/8/layout/vList5"/>
    <dgm:cxn modelId="{31D271E2-D2B8-4BDB-853B-2A4E729B8490}" srcId="{2137A721-4204-458D-A041-382282F96C2A}" destId="{896807BA-9EB1-483A-B3F0-FA4DF8B044DF}" srcOrd="1" destOrd="0" parTransId="{83244B89-4A24-4A9A-94E6-9E484D922DB8}" sibTransId="{E2843628-0F06-4020-82A8-968FD78F5C83}"/>
    <dgm:cxn modelId="{900397E2-A789-4A8A-8863-0963B90BE4F0}" srcId="{2137A721-4204-458D-A041-382282F96C2A}" destId="{9AE66BA5-1978-4F02-9633-16AEE8065550}" srcOrd="2" destOrd="0" parTransId="{E9A3CEFE-7CF0-42F6-955B-F9EF04FA49BD}" sibTransId="{A9A2F233-A98D-4109-B253-563E6AB71A8C}"/>
    <dgm:cxn modelId="{D5FE4253-B68F-4A1A-AD4E-69C9AA19AA77}" type="presParOf" srcId="{350D992F-8FD2-42BC-A917-670B472FBE4A}" destId="{A88258C3-A268-4176-B2F0-0A435B55DFAD}" srcOrd="0" destOrd="0" presId="urn:microsoft.com/office/officeart/2005/8/layout/vList5"/>
    <dgm:cxn modelId="{F2E9548F-7F06-4829-A32B-542CC7C26710}" type="presParOf" srcId="{A88258C3-A268-4176-B2F0-0A435B55DFAD}" destId="{57519378-489F-4D0A-9CE6-55BDA05068CD}" srcOrd="0" destOrd="0" presId="urn:microsoft.com/office/officeart/2005/8/layout/vList5"/>
    <dgm:cxn modelId="{64EF49C7-3B4D-49BE-8278-078ADBB950DF}" type="presParOf" srcId="{350D992F-8FD2-42BC-A917-670B472FBE4A}" destId="{B133CE46-597F-4243-844F-F096CAAB3AD7}" srcOrd="1" destOrd="0" presId="urn:microsoft.com/office/officeart/2005/8/layout/vList5"/>
    <dgm:cxn modelId="{2989C06B-785D-4FCB-9EC3-7AFFDF1ECF1A}" type="presParOf" srcId="{350D992F-8FD2-42BC-A917-670B472FBE4A}" destId="{E64D5B2D-189B-4206-B6FF-3785D971D46E}" srcOrd="2" destOrd="0" presId="urn:microsoft.com/office/officeart/2005/8/layout/vList5"/>
    <dgm:cxn modelId="{FF7EABD5-973C-40EB-B50F-099B323ECE9F}" type="presParOf" srcId="{E64D5B2D-189B-4206-B6FF-3785D971D46E}" destId="{37803666-8885-4ED3-BB68-7DEBC31434F9}" srcOrd="0" destOrd="0" presId="urn:microsoft.com/office/officeart/2005/8/layout/vList5"/>
    <dgm:cxn modelId="{73FAA094-E543-4D00-9339-B3B67399A083}" type="presParOf" srcId="{350D992F-8FD2-42BC-A917-670B472FBE4A}" destId="{1A1F9BC2-8522-4332-AA51-508F90577512}" srcOrd="3" destOrd="0" presId="urn:microsoft.com/office/officeart/2005/8/layout/vList5"/>
    <dgm:cxn modelId="{47EB6E72-2696-47FF-9D8B-C90F4E25D8A3}" type="presParOf" srcId="{350D992F-8FD2-42BC-A917-670B472FBE4A}" destId="{08719FA0-AD25-48F6-879B-0B0A7FBC42D0}" srcOrd="4" destOrd="0" presId="urn:microsoft.com/office/officeart/2005/8/layout/vList5"/>
    <dgm:cxn modelId="{FE1325F4-74CE-43A4-9D05-1D2D7150F41E}" type="presParOf" srcId="{08719FA0-AD25-48F6-879B-0B0A7FBC42D0}" destId="{1B04F112-2B88-45F6-8681-1B2870D3065F}"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D3A01F3-B086-46DA-B2BB-612957F2C55F}"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0B8BE960-87A5-4D7B-ACBF-B8C7AB5D09CA}">
      <dgm:prSet/>
      <dgm:spPr/>
      <dgm:t>
        <a:bodyPr/>
        <a:lstStyle/>
        <a:p>
          <a:r>
            <a:rPr lang="en-IN"/>
            <a:t>Microsoft Defender for Azure Cosmos DB uses advanced threat detection capabilities and Microsoft Threat Intelligence data. Defender for Azure Cosmos DB continuously monitors your Azure Cosmos DB accounts for threats such as SQL injection, compromised identities and data exfiltration.</a:t>
          </a:r>
        </a:p>
      </dgm:t>
    </dgm:pt>
    <dgm:pt modelId="{32F6EE6B-A70D-41A5-9E1F-4670010A3409}" type="parTrans" cxnId="{F2E725C9-5257-4FE9-A15C-1D4EE4087C09}">
      <dgm:prSet/>
      <dgm:spPr/>
      <dgm:t>
        <a:bodyPr/>
        <a:lstStyle/>
        <a:p>
          <a:endParaRPr lang="en-IN"/>
        </a:p>
      </dgm:t>
    </dgm:pt>
    <dgm:pt modelId="{631247C3-5542-42B1-9430-96D78991E132}" type="sibTrans" cxnId="{F2E725C9-5257-4FE9-A15C-1D4EE4087C09}">
      <dgm:prSet/>
      <dgm:spPr/>
      <dgm:t>
        <a:bodyPr/>
        <a:lstStyle/>
        <a:p>
          <a:endParaRPr lang="en-IN"/>
        </a:p>
      </dgm:t>
    </dgm:pt>
    <dgm:pt modelId="{A75F77C6-AAA5-437A-B77E-02BA18838D3F}">
      <dgm:prSet/>
      <dgm:spPr/>
      <dgm:t>
        <a:bodyPr/>
        <a:lstStyle/>
        <a:p>
          <a:r>
            <a:rPr lang="en-IN" dirty="0"/>
            <a:t>This service provides action-oriented security alerts in Microsoft Defender for Cloud with details of the suspicious activity and guidance on how to mitigate (how to fix them) the threats. You can use this information to quickly remediate security issues and improve the security of your Azure Cosmos DB accounts.</a:t>
          </a:r>
        </a:p>
      </dgm:t>
    </dgm:pt>
    <dgm:pt modelId="{08128FC9-CA9C-4D1F-BBB8-25AF48D3BC2E}" type="parTrans" cxnId="{BD30B8BF-1183-4425-AFA6-0A29DFF9CEAC}">
      <dgm:prSet/>
      <dgm:spPr/>
      <dgm:t>
        <a:bodyPr/>
        <a:lstStyle/>
        <a:p>
          <a:endParaRPr lang="en-IN"/>
        </a:p>
      </dgm:t>
    </dgm:pt>
    <dgm:pt modelId="{A65D61F8-6987-40DA-A3F4-936079E991FB}" type="sibTrans" cxnId="{BD30B8BF-1183-4425-AFA6-0A29DFF9CEAC}">
      <dgm:prSet/>
      <dgm:spPr/>
      <dgm:t>
        <a:bodyPr/>
        <a:lstStyle/>
        <a:p>
          <a:endParaRPr lang="en-IN"/>
        </a:p>
      </dgm:t>
    </dgm:pt>
    <dgm:pt modelId="{FF0A7B83-CA1A-4AE8-B463-E096529092F3}">
      <dgm:prSet/>
      <dgm:spPr/>
      <dgm:t>
        <a:bodyPr/>
        <a:lstStyle/>
        <a:p>
          <a:r>
            <a:rPr lang="en-IN"/>
            <a:t>Alerts include details of the incident that triggered them, and recommendations on how to investigate and remediate threats. Alerts can be exported to Microsoft Sentinel or any other third-party SIEM or any other external tool.</a:t>
          </a:r>
        </a:p>
      </dgm:t>
    </dgm:pt>
    <dgm:pt modelId="{53E63EE5-4748-46EA-BE83-A025E3575092}" type="parTrans" cxnId="{ECFE2F4B-0C3C-4A47-A647-15C132F31C00}">
      <dgm:prSet/>
      <dgm:spPr/>
      <dgm:t>
        <a:bodyPr/>
        <a:lstStyle/>
        <a:p>
          <a:endParaRPr lang="en-IN"/>
        </a:p>
      </dgm:t>
    </dgm:pt>
    <dgm:pt modelId="{76BF8F32-315B-4B1C-A688-E5982AAAEB1E}" type="sibTrans" cxnId="{ECFE2F4B-0C3C-4A47-A647-15C132F31C00}">
      <dgm:prSet/>
      <dgm:spPr/>
      <dgm:t>
        <a:bodyPr/>
        <a:lstStyle/>
        <a:p>
          <a:endParaRPr lang="en-IN"/>
        </a:p>
      </dgm:t>
    </dgm:pt>
    <dgm:pt modelId="{557B2F2E-7FDF-490D-AC1C-D407AA11679F}" type="pres">
      <dgm:prSet presAssocID="{8D3A01F3-B086-46DA-B2BB-612957F2C55F}" presName="linearFlow" presStyleCnt="0">
        <dgm:presLayoutVars>
          <dgm:dir/>
          <dgm:resizeHandles val="exact"/>
        </dgm:presLayoutVars>
      </dgm:prSet>
      <dgm:spPr/>
    </dgm:pt>
    <dgm:pt modelId="{786674A0-5815-4311-B0E5-F05B42D33757}" type="pres">
      <dgm:prSet presAssocID="{0B8BE960-87A5-4D7B-ACBF-B8C7AB5D09CA}" presName="composite" presStyleCnt="0"/>
      <dgm:spPr/>
    </dgm:pt>
    <dgm:pt modelId="{2A27E03F-037D-409E-9FA7-2FAA1A3E7B4E}" type="pres">
      <dgm:prSet presAssocID="{0B8BE960-87A5-4D7B-ACBF-B8C7AB5D09CA}" presName="imgShp" presStyleLbl="fgImgPlace1" presStyleIdx="0" presStyleCnt="3"/>
      <dgm:spPr/>
    </dgm:pt>
    <dgm:pt modelId="{AACD081A-1D1C-4D79-A707-5C0CC9E2F7D2}" type="pres">
      <dgm:prSet presAssocID="{0B8BE960-87A5-4D7B-ACBF-B8C7AB5D09CA}" presName="txShp" presStyleLbl="node1" presStyleIdx="0" presStyleCnt="3" custLinFactNeighborX="964" custLinFactNeighborY="-40097">
        <dgm:presLayoutVars>
          <dgm:bulletEnabled val="1"/>
        </dgm:presLayoutVars>
      </dgm:prSet>
      <dgm:spPr/>
    </dgm:pt>
    <dgm:pt modelId="{A070E112-123F-40F2-BDA0-26A9ED325A18}" type="pres">
      <dgm:prSet presAssocID="{631247C3-5542-42B1-9430-96D78991E132}" presName="spacing" presStyleCnt="0"/>
      <dgm:spPr/>
    </dgm:pt>
    <dgm:pt modelId="{AC36CE72-B054-45AD-8523-C74525406765}" type="pres">
      <dgm:prSet presAssocID="{A75F77C6-AAA5-437A-B77E-02BA18838D3F}" presName="composite" presStyleCnt="0"/>
      <dgm:spPr/>
    </dgm:pt>
    <dgm:pt modelId="{8ACE3243-A5BF-420C-8FF5-E05E7B5CAB9C}" type="pres">
      <dgm:prSet presAssocID="{A75F77C6-AAA5-437A-B77E-02BA18838D3F}" presName="imgShp" presStyleLbl="fgImgPlace1" presStyleIdx="1" presStyleCnt="3"/>
      <dgm:spPr/>
    </dgm:pt>
    <dgm:pt modelId="{15A174D4-4F79-4E57-B1F9-E080D49A0590}" type="pres">
      <dgm:prSet presAssocID="{A75F77C6-AAA5-437A-B77E-02BA18838D3F}" presName="txShp" presStyleLbl="node1" presStyleIdx="1" presStyleCnt="3">
        <dgm:presLayoutVars>
          <dgm:bulletEnabled val="1"/>
        </dgm:presLayoutVars>
      </dgm:prSet>
      <dgm:spPr/>
    </dgm:pt>
    <dgm:pt modelId="{844CC2D6-2D02-4791-BD69-345FCC286E67}" type="pres">
      <dgm:prSet presAssocID="{A65D61F8-6987-40DA-A3F4-936079E991FB}" presName="spacing" presStyleCnt="0"/>
      <dgm:spPr/>
    </dgm:pt>
    <dgm:pt modelId="{30426909-E39E-431F-B680-4B33D584046B}" type="pres">
      <dgm:prSet presAssocID="{FF0A7B83-CA1A-4AE8-B463-E096529092F3}" presName="composite" presStyleCnt="0"/>
      <dgm:spPr/>
    </dgm:pt>
    <dgm:pt modelId="{2FB6E46D-631B-40A2-ACA9-464B8937990B}" type="pres">
      <dgm:prSet presAssocID="{FF0A7B83-CA1A-4AE8-B463-E096529092F3}" presName="imgShp" presStyleLbl="fgImgPlace1" presStyleIdx="2" presStyleCnt="3"/>
      <dgm:spPr/>
    </dgm:pt>
    <dgm:pt modelId="{AB200E33-9670-4E84-9395-79A1C0A5A54F}" type="pres">
      <dgm:prSet presAssocID="{FF0A7B83-CA1A-4AE8-B463-E096529092F3}" presName="txShp" presStyleLbl="node1" presStyleIdx="2" presStyleCnt="3">
        <dgm:presLayoutVars>
          <dgm:bulletEnabled val="1"/>
        </dgm:presLayoutVars>
      </dgm:prSet>
      <dgm:spPr/>
    </dgm:pt>
  </dgm:ptLst>
  <dgm:cxnLst>
    <dgm:cxn modelId="{ECFE2F4B-0C3C-4A47-A647-15C132F31C00}" srcId="{8D3A01F3-B086-46DA-B2BB-612957F2C55F}" destId="{FF0A7B83-CA1A-4AE8-B463-E096529092F3}" srcOrd="2" destOrd="0" parTransId="{53E63EE5-4748-46EA-BE83-A025E3575092}" sibTransId="{76BF8F32-315B-4B1C-A688-E5982AAAEB1E}"/>
    <dgm:cxn modelId="{C9D19A5A-EF99-42C0-ADEF-49657F1DF397}" type="presOf" srcId="{FF0A7B83-CA1A-4AE8-B463-E096529092F3}" destId="{AB200E33-9670-4E84-9395-79A1C0A5A54F}" srcOrd="0" destOrd="0" presId="urn:microsoft.com/office/officeart/2005/8/layout/vList3"/>
    <dgm:cxn modelId="{4410FB7F-E03C-4C6E-94EA-30D482DD4041}" type="presOf" srcId="{A75F77C6-AAA5-437A-B77E-02BA18838D3F}" destId="{15A174D4-4F79-4E57-B1F9-E080D49A0590}" srcOrd="0" destOrd="0" presId="urn:microsoft.com/office/officeart/2005/8/layout/vList3"/>
    <dgm:cxn modelId="{B1979AAD-3489-49DD-BE7A-2E5733247B48}" type="presOf" srcId="{8D3A01F3-B086-46DA-B2BB-612957F2C55F}" destId="{557B2F2E-7FDF-490D-AC1C-D407AA11679F}" srcOrd="0" destOrd="0" presId="urn:microsoft.com/office/officeart/2005/8/layout/vList3"/>
    <dgm:cxn modelId="{BD30B8BF-1183-4425-AFA6-0A29DFF9CEAC}" srcId="{8D3A01F3-B086-46DA-B2BB-612957F2C55F}" destId="{A75F77C6-AAA5-437A-B77E-02BA18838D3F}" srcOrd="1" destOrd="0" parTransId="{08128FC9-CA9C-4D1F-BBB8-25AF48D3BC2E}" sibTransId="{A65D61F8-6987-40DA-A3F4-936079E991FB}"/>
    <dgm:cxn modelId="{F2E725C9-5257-4FE9-A15C-1D4EE4087C09}" srcId="{8D3A01F3-B086-46DA-B2BB-612957F2C55F}" destId="{0B8BE960-87A5-4D7B-ACBF-B8C7AB5D09CA}" srcOrd="0" destOrd="0" parTransId="{32F6EE6B-A70D-41A5-9E1F-4670010A3409}" sibTransId="{631247C3-5542-42B1-9430-96D78991E132}"/>
    <dgm:cxn modelId="{E6262FD1-BA80-4F3A-A3A6-EA25F7E26458}" type="presOf" srcId="{0B8BE960-87A5-4D7B-ACBF-B8C7AB5D09CA}" destId="{AACD081A-1D1C-4D79-A707-5C0CC9E2F7D2}" srcOrd="0" destOrd="0" presId="urn:microsoft.com/office/officeart/2005/8/layout/vList3"/>
    <dgm:cxn modelId="{1BC602D9-9E97-45C0-AE05-F6A2C0D2A857}" type="presParOf" srcId="{557B2F2E-7FDF-490D-AC1C-D407AA11679F}" destId="{786674A0-5815-4311-B0E5-F05B42D33757}" srcOrd="0" destOrd="0" presId="urn:microsoft.com/office/officeart/2005/8/layout/vList3"/>
    <dgm:cxn modelId="{19847A8C-28B9-40B3-A727-C1023FF6F4B0}" type="presParOf" srcId="{786674A0-5815-4311-B0E5-F05B42D33757}" destId="{2A27E03F-037D-409E-9FA7-2FAA1A3E7B4E}" srcOrd="0" destOrd="0" presId="urn:microsoft.com/office/officeart/2005/8/layout/vList3"/>
    <dgm:cxn modelId="{81F14ACC-ED82-484A-98B9-F9CE6B5763EF}" type="presParOf" srcId="{786674A0-5815-4311-B0E5-F05B42D33757}" destId="{AACD081A-1D1C-4D79-A707-5C0CC9E2F7D2}" srcOrd="1" destOrd="0" presId="urn:microsoft.com/office/officeart/2005/8/layout/vList3"/>
    <dgm:cxn modelId="{66D210BF-45ED-4F2C-A14E-67E399EA84A3}" type="presParOf" srcId="{557B2F2E-7FDF-490D-AC1C-D407AA11679F}" destId="{A070E112-123F-40F2-BDA0-26A9ED325A18}" srcOrd="1" destOrd="0" presId="urn:microsoft.com/office/officeart/2005/8/layout/vList3"/>
    <dgm:cxn modelId="{A4051628-0C73-45A9-B4DF-850248D07D30}" type="presParOf" srcId="{557B2F2E-7FDF-490D-AC1C-D407AA11679F}" destId="{AC36CE72-B054-45AD-8523-C74525406765}" srcOrd="2" destOrd="0" presId="urn:microsoft.com/office/officeart/2005/8/layout/vList3"/>
    <dgm:cxn modelId="{8CD595DB-4375-467A-BDA1-5247E96B3F39}" type="presParOf" srcId="{AC36CE72-B054-45AD-8523-C74525406765}" destId="{8ACE3243-A5BF-420C-8FF5-E05E7B5CAB9C}" srcOrd="0" destOrd="0" presId="urn:microsoft.com/office/officeart/2005/8/layout/vList3"/>
    <dgm:cxn modelId="{8165ADB2-E20C-40FD-B133-7233B6A2201B}" type="presParOf" srcId="{AC36CE72-B054-45AD-8523-C74525406765}" destId="{15A174D4-4F79-4E57-B1F9-E080D49A0590}" srcOrd="1" destOrd="0" presId="urn:microsoft.com/office/officeart/2005/8/layout/vList3"/>
    <dgm:cxn modelId="{328F8893-E143-4A6B-9D9F-91D856FC7ADD}" type="presParOf" srcId="{557B2F2E-7FDF-490D-AC1C-D407AA11679F}" destId="{844CC2D6-2D02-4791-BD69-345FCC286E67}" srcOrd="3" destOrd="0" presId="urn:microsoft.com/office/officeart/2005/8/layout/vList3"/>
    <dgm:cxn modelId="{23926768-C0BC-4350-B4DC-911F9EE4D137}" type="presParOf" srcId="{557B2F2E-7FDF-490D-AC1C-D407AA11679F}" destId="{30426909-E39E-431F-B680-4B33D584046B}" srcOrd="4" destOrd="0" presId="urn:microsoft.com/office/officeart/2005/8/layout/vList3"/>
    <dgm:cxn modelId="{30CD77B8-B3F1-4A45-9154-2FBE8BEF74C1}" type="presParOf" srcId="{30426909-E39E-431F-B680-4B33D584046B}" destId="{2FB6E46D-631B-40A2-ACA9-464B8937990B}" srcOrd="0" destOrd="0" presId="urn:microsoft.com/office/officeart/2005/8/layout/vList3"/>
    <dgm:cxn modelId="{5781F62B-AA99-49A5-9DF8-A26A93CE3587}" type="presParOf" srcId="{30426909-E39E-431F-B680-4B33D584046B}" destId="{AB200E33-9670-4E84-9395-79A1C0A5A54F}"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6B682F5-62B3-4FB5-B0BE-F31C7460A46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220D1AC-4494-4425-A66B-25C7CCA949E7}">
      <dgm:prSet/>
      <dgm:spPr/>
      <dgm:t>
        <a:bodyPr/>
        <a:lstStyle/>
        <a:p>
          <a:r>
            <a:rPr lang="en-IN" b="1"/>
            <a:t>Potential SQL injection attacks</a:t>
          </a:r>
          <a:r>
            <a:rPr lang="en-IN"/>
            <a:t>:</a:t>
          </a:r>
          <a:br>
            <a:rPr lang="en-IN"/>
          </a:br>
          <a:r>
            <a:rPr lang="en-IN"/>
            <a:t>Due to the structure and capabilities of Azure Cosmos DB queries, many known SQL injection attacks can’t work in Azure Cosmos DB. In Azure Cosmos DB, the way queries are set up makes it really hard for sneaky hackers to use SQL injection attacks.</a:t>
          </a:r>
        </a:p>
      </dgm:t>
    </dgm:pt>
    <dgm:pt modelId="{E84164CD-B298-42E2-94E1-4D01CA36A3FC}" type="parTrans" cxnId="{803A77C4-7409-49F3-8BBF-746FD1927955}">
      <dgm:prSet/>
      <dgm:spPr/>
      <dgm:t>
        <a:bodyPr/>
        <a:lstStyle/>
        <a:p>
          <a:endParaRPr lang="en-IN"/>
        </a:p>
      </dgm:t>
    </dgm:pt>
    <dgm:pt modelId="{C64A116F-EDFE-4572-AE79-C2A4E255DDBB}" type="sibTrans" cxnId="{803A77C4-7409-49F3-8BBF-746FD1927955}">
      <dgm:prSet/>
      <dgm:spPr/>
      <dgm:t>
        <a:bodyPr/>
        <a:lstStyle/>
        <a:p>
          <a:endParaRPr lang="en-IN"/>
        </a:p>
      </dgm:t>
    </dgm:pt>
    <dgm:pt modelId="{A9CDF0FB-96DE-4A12-95F0-39D69A136F93}">
      <dgm:prSet/>
      <dgm:spPr/>
      <dgm:t>
        <a:bodyPr/>
        <a:lstStyle/>
        <a:p>
          <a:r>
            <a:rPr lang="en-IN"/>
            <a:t>Defender for Azure Cosmos DB detects both successful and failed attempts, and helps you harden your environment to prevent these threats.</a:t>
          </a:r>
        </a:p>
      </dgm:t>
    </dgm:pt>
    <dgm:pt modelId="{E229A10C-5EC5-415D-8348-973714D62B4D}" type="parTrans" cxnId="{A63CE220-75C2-4CF1-AD35-8BEC1203C8E0}">
      <dgm:prSet/>
      <dgm:spPr/>
      <dgm:t>
        <a:bodyPr/>
        <a:lstStyle/>
        <a:p>
          <a:endParaRPr lang="en-IN"/>
        </a:p>
      </dgm:t>
    </dgm:pt>
    <dgm:pt modelId="{EBC20209-80D2-4D66-94DE-A9F9A0B880EC}" type="sibTrans" cxnId="{A63CE220-75C2-4CF1-AD35-8BEC1203C8E0}">
      <dgm:prSet/>
      <dgm:spPr/>
      <dgm:t>
        <a:bodyPr/>
        <a:lstStyle/>
        <a:p>
          <a:endParaRPr lang="en-IN"/>
        </a:p>
      </dgm:t>
    </dgm:pt>
    <dgm:pt modelId="{8E10977E-ED9D-4902-A883-E181E3D43165}">
      <dgm:prSet/>
      <dgm:spPr/>
      <dgm:t>
        <a:bodyPr/>
        <a:lstStyle/>
        <a:p>
          <a:r>
            <a:rPr lang="en-IN" b="1" dirty="0"/>
            <a:t>Anomalous database access patterns</a:t>
          </a:r>
          <a:r>
            <a:rPr lang="en-IN" dirty="0"/>
            <a:t>:</a:t>
          </a:r>
          <a:br>
            <a:rPr lang="en-IN" dirty="0"/>
          </a:br>
          <a:r>
            <a:rPr lang="en-IN" dirty="0"/>
            <a:t>For example, access from a TOR exit node, known suspicious IP addresses, unusual applications, and unusual locations.</a:t>
          </a:r>
        </a:p>
      </dgm:t>
    </dgm:pt>
    <dgm:pt modelId="{792A7413-2549-4ED3-9738-294774DE8399}" type="parTrans" cxnId="{ACCE7646-70EF-428A-BB10-CEB3E8A16385}">
      <dgm:prSet/>
      <dgm:spPr/>
      <dgm:t>
        <a:bodyPr/>
        <a:lstStyle/>
        <a:p>
          <a:endParaRPr lang="en-IN"/>
        </a:p>
      </dgm:t>
    </dgm:pt>
    <dgm:pt modelId="{ADD9B318-9BD8-463A-B14F-B3DF0BE106A7}" type="sibTrans" cxnId="{ACCE7646-70EF-428A-BB10-CEB3E8A16385}">
      <dgm:prSet/>
      <dgm:spPr/>
      <dgm:t>
        <a:bodyPr/>
        <a:lstStyle/>
        <a:p>
          <a:endParaRPr lang="en-IN"/>
        </a:p>
      </dgm:t>
    </dgm:pt>
    <dgm:pt modelId="{5B153528-A2AE-4F5D-AEE6-38C54548163C}">
      <dgm:prSet/>
      <dgm:spPr/>
      <dgm:t>
        <a:bodyPr/>
        <a:lstStyle/>
        <a:p>
          <a:r>
            <a:rPr lang="en-IN" b="1"/>
            <a:t>Suspicious database activity</a:t>
          </a:r>
          <a:r>
            <a:rPr lang="en-IN"/>
            <a:t>:</a:t>
          </a:r>
          <a:br>
            <a:rPr lang="en-IN"/>
          </a:br>
          <a:r>
            <a:rPr lang="en-IN"/>
            <a:t>For example, suspicious key-listing patterns that resemble known malicious lateral movement techniques and suspicious data extraction patterns.</a:t>
          </a:r>
        </a:p>
      </dgm:t>
    </dgm:pt>
    <dgm:pt modelId="{A00B2987-E884-47B3-B877-40D5B9464704}" type="parTrans" cxnId="{107A8B52-6500-4B89-A446-47E592B760D3}">
      <dgm:prSet/>
      <dgm:spPr/>
      <dgm:t>
        <a:bodyPr/>
        <a:lstStyle/>
        <a:p>
          <a:endParaRPr lang="en-IN"/>
        </a:p>
      </dgm:t>
    </dgm:pt>
    <dgm:pt modelId="{8167CC00-874D-4534-A098-AB0F6466AC5C}" type="sibTrans" cxnId="{107A8B52-6500-4B89-A446-47E592B760D3}">
      <dgm:prSet/>
      <dgm:spPr/>
      <dgm:t>
        <a:bodyPr/>
        <a:lstStyle/>
        <a:p>
          <a:endParaRPr lang="en-IN"/>
        </a:p>
      </dgm:t>
    </dgm:pt>
    <dgm:pt modelId="{6A083039-CC2A-4C04-AD88-1735081EF877}" type="pres">
      <dgm:prSet presAssocID="{26B682F5-62B3-4FB5-B0BE-F31C7460A462}" presName="linear" presStyleCnt="0">
        <dgm:presLayoutVars>
          <dgm:animLvl val="lvl"/>
          <dgm:resizeHandles val="exact"/>
        </dgm:presLayoutVars>
      </dgm:prSet>
      <dgm:spPr/>
    </dgm:pt>
    <dgm:pt modelId="{7B4A5B73-A603-40ED-BFEC-E76701CC2BBA}" type="pres">
      <dgm:prSet presAssocID="{1220D1AC-4494-4425-A66B-25C7CCA949E7}" presName="parentText" presStyleLbl="node1" presStyleIdx="0" presStyleCnt="4">
        <dgm:presLayoutVars>
          <dgm:chMax val="0"/>
          <dgm:bulletEnabled val="1"/>
        </dgm:presLayoutVars>
      </dgm:prSet>
      <dgm:spPr/>
    </dgm:pt>
    <dgm:pt modelId="{2334EB33-C529-43C2-90C6-534FDE1EED6E}" type="pres">
      <dgm:prSet presAssocID="{C64A116F-EDFE-4572-AE79-C2A4E255DDBB}" presName="spacer" presStyleCnt="0"/>
      <dgm:spPr/>
    </dgm:pt>
    <dgm:pt modelId="{9E87C4DB-23F5-47B8-B8FD-837DF77FD55E}" type="pres">
      <dgm:prSet presAssocID="{A9CDF0FB-96DE-4A12-95F0-39D69A136F93}" presName="parentText" presStyleLbl="node1" presStyleIdx="1" presStyleCnt="4">
        <dgm:presLayoutVars>
          <dgm:chMax val="0"/>
          <dgm:bulletEnabled val="1"/>
        </dgm:presLayoutVars>
      </dgm:prSet>
      <dgm:spPr/>
    </dgm:pt>
    <dgm:pt modelId="{4F164644-F6B1-4408-AB5F-8F7AB939B4FB}" type="pres">
      <dgm:prSet presAssocID="{EBC20209-80D2-4D66-94DE-A9F9A0B880EC}" presName="spacer" presStyleCnt="0"/>
      <dgm:spPr/>
    </dgm:pt>
    <dgm:pt modelId="{C9F0E69D-7BED-48B6-AFB3-64AB910B1F70}" type="pres">
      <dgm:prSet presAssocID="{8E10977E-ED9D-4902-A883-E181E3D43165}" presName="parentText" presStyleLbl="node1" presStyleIdx="2" presStyleCnt="4">
        <dgm:presLayoutVars>
          <dgm:chMax val="0"/>
          <dgm:bulletEnabled val="1"/>
        </dgm:presLayoutVars>
      </dgm:prSet>
      <dgm:spPr/>
    </dgm:pt>
    <dgm:pt modelId="{2605C783-6C85-4E6F-AE3F-F40BEFC283D0}" type="pres">
      <dgm:prSet presAssocID="{ADD9B318-9BD8-463A-B14F-B3DF0BE106A7}" presName="spacer" presStyleCnt="0"/>
      <dgm:spPr/>
    </dgm:pt>
    <dgm:pt modelId="{E57F1BED-EC7D-4DA9-BBD0-2DCD055D0C03}" type="pres">
      <dgm:prSet presAssocID="{5B153528-A2AE-4F5D-AEE6-38C54548163C}" presName="parentText" presStyleLbl="node1" presStyleIdx="3" presStyleCnt="4">
        <dgm:presLayoutVars>
          <dgm:chMax val="0"/>
          <dgm:bulletEnabled val="1"/>
        </dgm:presLayoutVars>
      </dgm:prSet>
      <dgm:spPr/>
    </dgm:pt>
  </dgm:ptLst>
  <dgm:cxnLst>
    <dgm:cxn modelId="{A63CE220-75C2-4CF1-AD35-8BEC1203C8E0}" srcId="{26B682F5-62B3-4FB5-B0BE-F31C7460A462}" destId="{A9CDF0FB-96DE-4A12-95F0-39D69A136F93}" srcOrd="1" destOrd="0" parTransId="{E229A10C-5EC5-415D-8348-973714D62B4D}" sibTransId="{EBC20209-80D2-4D66-94DE-A9F9A0B880EC}"/>
    <dgm:cxn modelId="{ACCE7646-70EF-428A-BB10-CEB3E8A16385}" srcId="{26B682F5-62B3-4FB5-B0BE-F31C7460A462}" destId="{8E10977E-ED9D-4902-A883-E181E3D43165}" srcOrd="2" destOrd="0" parTransId="{792A7413-2549-4ED3-9738-294774DE8399}" sibTransId="{ADD9B318-9BD8-463A-B14F-B3DF0BE106A7}"/>
    <dgm:cxn modelId="{DBC7D06D-87CF-40AE-BF4D-95A334FF7DAE}" type="presOf" srcId="{A9CDF0FB-96DE-4A12-95F0-39D69A136F93}" destId="{9E87C4DB-23F5-47B8-B8FD-837DF77FD55E}" srcOrd="0" destOrd="0" presId="urn:microsoft.com/office/officeart/2005/8/layout/vList2"/>
    <dgm:cxn modelId="{107A8B52-6500-4B89-A446-47E592B760D3}" srcId="{26B682F5-62B3-4FB5-B0BE-F31C7460A462}" destId="{5B153528-A2AE-4F5D-AEE6-38C54548163C}" srcOrd="3" destOrd="0" parTransId="{A00B2987-E884-47B3-B877-40D5B9464704}" sibTransId="{8167CC00-874D-4534-A098-AB0F6466AC5C}"/>
    <dgm:cxn modelId="{156AEE91-475C-4394-86E6-C445E5F10D7E}" type="presOf" srcId="{26B682F5-62B3-4FB5-B0BE-F31C7460A462}" destId="{6A083039-CC2A-4C04-AD88-1735081EF877}" srcOrd="0" destOrd="0" presId="urn:microsoft.com/office/officeart/2005/8/layout/vList2"/>
    <dgm:cxn modelId="{0421F791-640E-40D8-80AD-396A767D7E99}" type="presOf" srcId="{1220D1AC-4494-4425-A66B-25C7CCA949E7}" destId="{7B4A5B73-A603-40ED-BFEC-E76701CC2BBA}" srcOrd="0" destOrd="0" presId="urn:microsoft.com/office/officeart/2005/8/layout/vList2"/>
    <dgm:cxn modelId="{803A77C4-7409-49F3-8BBF-746FD1927955}" srcId="{26B682F5-62B3-4FB5-B0BE-F31C7460A462}" destId="{1220D1AC-4494-4425-A66B-25C7CCA949E7}" srcOrd="0" destOrd="0" parTransId="{E84164CD-B298-42E2-94E1-4D01CA36A3FC}" sibTransId="{C64A116F-EDFE-4572-AE79-C2A4E255DDBB}"/>
    <dgm:cxn modelId="{0DF47DCE-EAB1-43C5-A5C7-00783C60D8A5}" type="presOf" srcId="{8E10977E-ED9D-4902-A883-E181E3D43165}" destId="{C9F0E69D-7BED-48B6-AFB3-64AB910B1F70}" srcOrd="0" destOrd="0" presId="urn:microsoft.com/office/officeart/2005/8/layout/vList2"/>
    <dgm:cxn modelId="{69CB38D0-4B75-4566-9E74-84F4B51B0886}" type="presOf" srcId="{5B153528-A2AE-4F5D-AEE6-38C54548163C}" destId="{E57F1BED-EC7D-4DA9-BBD0-2DCD055D0C03}" srcOrd="0" destOrd="0" presId="urn:microsoft.com/office/officeart/2005/8/layout/vList2"/>
    <dgm:cxn modelId="{10D823AD-4E76-4DD2-B6B2-B7DB9FF4F7B2}" type="presParOf" srcId="{6A083039-CC2A-4C04-AD88-1735081EF877}" destId="{7B4A5B73-A603-40ED-BFEC-E76701CC2BBA}" srcOrd="0" destOrd="0" presId="urn:microsoft.com/office/officeart/2005/8/layout/vList2"/>
    <dgm:cxn modelId="{0C4D7043-0B69-4668-A076-F01B7D98D77F}" type="presParOf" srcId="{6A083039-CC2A-4C04-AD88-1735081EF877}" destId="{2334EB33-C529-43C2-90C6-534FDE1EED6E}" srcOrd="1" destOrd="0" presId="urn:microsoft.com/office/officeart/2005/8/layout/vList2"/>
    <dgm:cxn modelId="{43E92A3C-1430-4FCB-96F4-55CEFA1303FA}" type="presParOf" srcId="{6A083039-CC2A-4C04-AD88-1735081EF877}" destId="{9E87C4DB-23F5-47B8-B8FD-837DF77FD55E}" srcOrd="2" destOrd="0" presId="urn:microsoft.com/office/officeart/2005/8/layout/vList2"/>
    <dgm:cxn modelId="{04D17682-7CB1-4BF6-A99B-D0D447758B29}" type="presParOf" srcId="{6A083039-CC2A-4C04-AD88-1735081EF877}" destId="{4F164644-F6B1-4408-AB5F-8F7AB939B4FB}" srcOrd="3" destOrd="0" presId="urn:microsoft.com/office/officeart/2005/8/layout/vList2"/>
    <dgm:cxn modelId="{0BB1D191-1763-4D9A-AB9B-C82638068CF2}" type="presParOf" srcId="{6A083039-CC2A-4C04-AD88-1735081EF877}" destId="{C9F0E69D-7BED-48B6-AFB3-64AB910B1F70}" srcOrd="4" destOrd="0" presId="urn:microsoft.com/office/officeart/2005/8/layout/vList2"/>
    <dgm:cxn modelId="{0FD0C86B-C5C1-4B57-8E24-92A32A78FB43}" type="presParOf" srcId="{6A083039-CC2A-4C04-AD88-1735081EF877}" destId="{2605C783-6C85-4E6F-AE3F-F40BEFC283D0}" srcOrd="5" destOrd="0" presId="urn:microsoft.com/office/officeart/2005/8/layout/vList2"/>
    <dgm:cxn modelId="{16E2D9AF-8397-430D-9EF6-6E2AB8B53BE9}" type="presParOf" srcId="{6A083039-CC2A-4C04-AD88-1735081EF877}" destId="{E57F1BED-EC7D-4DA9-BBD0-2DCD055D0C03}"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5F66E6-5EED-49F7-8E23-71626507991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3A8BD68-8AAF-4ADE-B0CD-60B86AB853C1}">
      <dgm:prSet custT="1"/>
      <dgm:spPr/>
      <dgm:t>
        <a:bodyPr/>
        <a:lstStyle/>
        <a:p>
          <a:pPr>
            <a:lnSpc>
              <a:spcPct val="100000"/>
            </a:lnSpc>
          </a:pPr>
          <a:r>
            <a:rPr lang="en-IN" sz="1800" dirty="0"/>
            <a:t>Microsoft Defender for cloud continuously assess our environment for security vulnerabilities and misconfigurations and giving you hardening guidance so that you can efficiently and effectively improve your secure score.</a:t>
          </a:r>
          <a:endParaRPr lang="en-US" sz="1800" dirty="0"/>
        </a:p>
      </dgm:t>
    </dgm:pt>
    <dgm:pt modelId="{C2858892-E8DB-4B10-9BC1-98A7E3DB65DD}" type="parTrans" cxnId="{673393EB-582E-4C76-9FC4-CD1FF40933F8}">
      <dgm:prSet/>
      <dgm:spPr/>
      <dgm:t>
        <a:bodyPr/>
        <a:lstStyle/>
        <a:p>
          <a:endParaRPr lang="en-US"/>
        </a:p>
      </dgm:t>
    </dgm:pt>
    <dgm:pt modelId="{E5EF9DFE-64C5-4B9B-BDF1-AA61E2DA3796}" type="sibTrans" cxnId="{673393EB-582E-4C76-9FC4-CD1FF40933F8}">
      <dgm:prSet/>
      <dgm:spPr/>
      <dgm:t>
        <a:bodyPr/>
        <a:lstStyle/>
        <a:p>
          <a:endParaRPr lang="en-US"/>
        </a:p>
      </dgm:t>
    </dgm:pt>
    <dgm:pt modelId="{D3402AC0-38EF-4E79-A62C-C51156A0B9CE}">
      <dgm:prSet/>
      <dgm:spPr/>
      <dgm:t>
        <a:bodyPr/>
        <a:lstStyle/>
        <a:p>
          <a:pPr>
            <a:lnSpc>
              <a:spcPct val="100000"/>
            </a:lnSpc>
          </a:pPr>
          <a:r>
            <a:rPr lang="en-US" b="0" i="0" dirty="0"/>
            <a:t>Cloud security posture management (CSPM) is a process of ensuring that cloud resources are configured and deployed according to best practices and compliance standards.  </a:t>
          </a:r>
          <a:endParaRPr lang="en-US" dirty="0"/>
        </a:p>
      </dgm:t>
    </dgm:pt>
    <dgm:pt modelId="{B2A95A8C-55F3-4813-80CB-ED66DE0C65F7}" type="parTrans" cxnId="{1C614497-15BF-4E32-8DC4-3DB7B500C042}">
      <dgm:prSet/>
      <dgm:spPr/>
      <dgm:t>
        <a:bodyPr/>
        <a:lstStyle/>
        <a:p>
          <a:endParaRPr lang="en-US"/>
        </a:p>
      </dgm:t>
    </dgm:pt>
    <dgm:pt modelId="{8F8C20A6-F329-4736-8522-12B1D949E0B5}" type="sibTrans" cxnId="{1C614497-15BF-4E32-8DC4-3DB7B500C042}">
      <dgm:prSet/>
      <dgm:spPr/>
      <dgm:t>
        <a:bodyPr/>
        <a:lstStyle/>
        <a:p>
          <a:endParaRPr lang="en-US"/>
        </a:p>
      </dgm:t>
    </dgm:pt>
    <dgm:pt modelId="{9DE8B3FE-5C27-4D73-A623-BC8428225386}" type="pres">
      <dgm:prSet presAssocID="{365F66E6-5EED-49F7-8E23-71626507991A}" presName="root" presStyleCnt="0">
        <dgm:presLayoutVars>
          <dgm:dir/>
          <dgm:resizeHandles val="exact"/>
        </dgm:presLayoutVars>
      </dgm:prSet>
      <dgm:spPr/>
    </dgm:pt>
    <dgm:pt modelId="{635B5CE1-F441-44C8-99AD-D3BD2EE66131}" type="pres">
      <dgm:prSet presAssocID="{03A8BD68-8AAF-4ADE-B0CD-60B86AB853C1}" presName="compNode" presStyleCnt="0"/>
      <dgm:spPr/>
    </dgm:pt>
    <dgm:pt modelId="{2D50B945-C14F-4E75-A8F7-B533FB474F3C}" type="pres">
      <dgm:prSet presAssocID="{03A8BD68-8AAF-4ADE-B0CD-60B86AB853C1}" presName="bgRect" presStyleLbl="bgShp" presStyleIdx="0" presStyleCnt="2"/>
      <dgm:spPr/>
    </dgm:pt>
    <dgm:pt modelId="{DFF940B8-653E-4FCF-A49D-31AA0F72BA09}" type="pres">
      <dgm:prSet presAssocID="{03A8BD68-8AAF-4ADE-B0CD-60B86AB853C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65A99479-3B88-45C6-A083-1B1FA2A10638}" type="pres">
      <dgm:prSet presAssocID="{03A8BD68-8AAF-4ADE-B0CD-60B86AB853C1}" presName="spaceRect" presStyleCnt="0"/>
      <dgm:spPr/>
    </dgm:pt>
    <dgm:pt modelId="{209A872B-AEF7-491C-8B04-39C96C1804FC}" type="pres">
      <dgm:prSet presAssocID="{03A8BD68-8AAF-4ADE-B0CD-60B86AB853C1}" presName="parTx" presStyleLbl="revTx" presStyleIdx="0" presStyleCnt="2" custLinFactNeighborX="-127" custLinFactNeighborY="-4706">
        <dgm:presLayoutVars>
          <dgm:chMax val="0"/>
          <dgm:chPref val="0"/>
        </dgm:presLayoutVars>
      </dgm:prSet>
      <dgm:spPr/>
    </dgm:pt>
    <dgm:pt modelId="{DC4219D2-85C7-4466-8B8C-BF61BB764818}" type="pres">
      <dgm:prSet presAssocID="{E5EF9DFE-64C5-4B9B-BDF1-AA61E2DA3796}" presName="sibTrans" presStyleCnt="0"/>
      <dgm:spPr/>
    </dgm:pt>
    <dgm:pt modelId="{1C2D7088-1337-4F9E-A5AD-9D380B62B4E9}" type="pres">
      <dgm:prSet presAssocID="{D3402AC0-38EF-4E79-A62C-C51156A0B9CE}" presName="compNode" presStyleCnt="0"/>
      <dgm:spPr/>
    </dgm:pt>
    <dgm:pt modelId="{60343133-A6A5-48D9-9EF6-51B9E0A0EA57}" type="pres">
      <dgm:prSet presAssocID="{D3402AC0-38EF-4E79-A62C-C51156A0B9CE}" presName="bgRect" presStyleLbl="bgShp" presStyleIdx="1" presStyleCnt="2"/>
      <dgm:spPr/>
    </dgm:pt>
    <dgm:pt modelId="{153FC852-4A4F-499F-973A-9356DE3DBEAB}" type="pres">
      <dgm:prSet presAssocID="{D3402AC0-38EF-4E79-A62C-C51156A0B9C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yncing Cloud"/>
        </a:ext>
      </dgm:extLst>
    </dgm:pt>
    <dgm:pt modelId="{08D6E91B-7EFD-471C-B8C9-EF70F64C774F}" type="pres">
      <dgm:prSet presAssocID="{D3402AC0-38EF-4E79-A62C-C51156A0B9CE}" presName="spaceRect" presStyleCnt="0"/>
      <dgm:spPr/>
    </dgm:pt>
    <dgm:pt modelId="{B9D7E299-9E23-41DF-9F1B-A8C5BEFB2F40}" type="pres">
      <dgm:prSet presAssocID="{D3402AC0-38EF-4E79-A62C-C51156A0B9CE}" presName="parTx" presStyleLbl="revTx" presStyleIdx="1" presStyleCnt="2">
        <dgm:presLayoutVars>
          <dgm:chMax val="0"/>
          <dgm:chPref val="0"/>
        </dgm:presLayoutVars>
      </dgm:prSet>
      <dgm:spPr/>
    </dgm:pt>
  </dgm:ptLst>
  <dgm:cxnLst>
    <dgm:cxn modelId="{C4D82001-8A74-443B-94D1-85C055019371}" type="presOf" srcId="{365F66E6-5EED-49F7-8E23-71626507991A}" destId="{9DE8B3FE-5C27-4D73-A623-BC8428225386}" srcOrd="0" destOrd="0" presId="urn:microsoft.com/office/officeart/2018/2/layout/IconVerticalSolidList"/>
    <dgm:cxn modelId="{D8EDA80E-34E5-4B66-9702-742FBAC6382D}" type="presOf" srcId="{D3402AC0-38EF-4E79-A62C-C51156A0B9CE}" destId="{B9D7E299-9E23-41DF-9F1B-A8C5BEFB2F40}" srcOrd="0" destOrd="0" presId="urn:microsoft.com/office/officeart/2018/2/layout/IconVerticalSolidList"/>
    <dgm:cxn modelId="{632B7077-D066-4DE0-810D-A6481280218C}" type="presOf" srcId="{03A8BD68-8AAF-4ADE-B0CD-60B86AB853C1}" destId="{209A872B-AEF7-491C-8B04-39C96C1804FC}" srcOrd="0" destOrd="0" presId="urn:microsoft.com/office/officeart/2018/2/layout/IconVerticalSolidList"/>
    <dgm:cxn modelId="{1C614497-15BF-4E32-8DC4-3DB7B500C042}" srcId="{365F66E6-5EED-49F7-8E23-71626507991A}" destId="{D3402AC0-38EF-4E79-A62C-C51156A0B9CE}" srcOrd="1" destOrd="0" parTransId="{B2A95A8C-55F3-4813-80CB-ED66DE0C65F7}" sibTransId="{8F8C20A6-F329-4736-8522-12B1D949E0B5}"/>
    <dgm:cxn modelId="{673393EB-582E-4C76-9FC4-CD1FF40933F8}" srcId="{365F66E6-5EED-49F7-8E23-71626507991A}" destId="{03A8BD68-8AAF-4ADE-B0CD-60B86AB853C1}" srcOrd="0" destOrd="0" parTransId="{C2858892-E8DB-4B10-9BC1-98A7E3DB65DD}" sibTransId="{E5EF9DFE-64C5-4B9B-BDF1-AA61E2DA3796}"/>
    <dgm:cxn modelId="{862E3BD3-589D-42F8-919D-CB6753700F83}" type="presParOf" srcId="{9DE8B3FE-5C27-4D73-A623-BC8428225386}" destId="{635B5CE1-F441-44C8-99AD-D3BD2EE66131}" srcOrd="0" destOrd="0" presId="urn:microsoft.com/office/officeart/2018/2/layout/IconVerticalSolidList"/>
    <dgm:cxn modelId="{D5F42702-9628-496A-8CAD-F8A84A7D7B96}" type="presParOf" srcId="{635B5CE1-F441-44C8-99AD-D3BD2EE66131}" destId="{2D50B945-C14F-4E75-A8F7-B533FB474F3C}" srcOrd="0" destOrd="0" presId="urn:microsoft.com/office/officeart/2018/2/layout/IconVerticalSolidList"/>
    <dgm:cxn modelId="{6F670BA0-606B-4EF2-A976-F795B0C38B0D}" type="presParOf" srcId="{635B5CE1-F441-44C8-99AD-D3BD2EE66131}" destId="{DFF940B8-653E-4FCF-A49D-31AA0F72BA09}" srcOrd="1" destOrd="0" presId="urn:microsoft.com/office/officeart/2018/2/layout/IconVerticalSolidList"/>
    <dgm:cxn modelId="{6A489248-E10C-40A9-973B-12F6AF0619D6}" type="presParOf" srcId="{635B5CE1-F441-44C8-99AD-D3BD2EE66131}" destId="{65A99479-3B88-45C6-A083-1B1FA2A10638}" srcOrd="2" destOrd="0" presId="urn:microsoft.com/office/officeart/2018/2/layout/IconVerticalSolidList"/>
    <dgm:cxn modelId="{0CB4E256-8F47-4797-A0A2-FB0034AFBA48}" type="presParOf" srcId="{635B5CE1-F441-44C8-99AD-D3BD2EE66131}" destId="{209A872B-AEF7-491C-8B04-39C96C1804FC}" srcOrd="3" destOrd="0" presId="urn:microsoft.com/office/officeart/2018/2/layout/IconVerticalSolidList"/>
    <dgm:cxn modelId="{D6F178FC-A5B9-4AD7-8E21-9D6776E95E50}" type="presParOf" srcId="{9DE8B3FE-5C27-4D73-A623-BC8428225386}" destId="{DC4219D2-85C7-4466-8B8C-BF61BB764818}" srcOrd="1" destOrd="0" presId="urn:microsoft.com/office/officeart/2018/2/layout/IconVerticalSolidList"/>
    <dgm:cxn modelId="{78447A95-995B-444B-ADF6-0A4F8793F83D}" type="presParOf" srcId="{9DE8B3FE-5C27-4D73-A623-BC8428225386}" destId="{1C2D7088-1337-4F9E-A5AD-9D380B62B4E9}" srcOrd="2" destOrd="0" presId="urn:microsoft.com/office/officeart/2018/2/layout/IconVerticalSolidList"/>
    <dgm:cxn modelId="{5343B83B-54C6-4905-861D-CD9D62E4DE41}" type="presParOf" srcId="{1C2D7088-1337-4F9E-A5AD-9D380B62B4E9}" destId="{60343133-A6A5-48D9-9EF6-51B9E0A0EA57}" srcOrd="0" destOrd="0" presId="urn:microsoft.com/office/officeart/2018/2/layout/IconVerticalSolidList"/>
    <dgm:cxn modelId="{BC068CEE-7901-49F1-8501-D6E5C7B4CD93}" type="presParOf" srcId="{1C2D7088-1337-4F9E-A5AD-9D380B62B4E9}" destId="{153FC852-4A4F-499F-973A-9356DE3DBEAB}" srcOrd="1" destOrd="0" presId="urn:microsoft.com/office/officeart/2018/2/layout/IconVerticalSolidList"/>
    <dgm:cxn modelId="{47B37C78-02B4-42A0-A01D-88041125C4C1}" type="presParOf" srcId="{1C2D7088-1337-4F9E-A5AD-9D380B62B4E9}" destId="{08D6E91B-7EFD-471C-B8C9-EF70F64C774F}" srcOrd="2" destOrd="0" presId="urn:microsoft.com/office/officeart/2018/2/layout/IconVerticalSolidList"/>
    <dgm:cxn modelId="{E91048D1-6F1C-4AF8-8500-BB2214278D67}" type="presParOf" srcId="{1C2D7088-1337-4F9E-A5AD-9D380B62B4E9}" destId="{B9D7E299-9E23-41DF-9F1B-A8C5BEFB2F4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7FFC03-06E2-4846-8C5A-FAE3F044367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288CC012-0AF8-4741-A898-83F42F22D315}">
      <dgm:prSet/>
      <dgm:spPr/>
      <dgm:t>
        <a:bodyPr/>
        <a:lstStyle/>
        <a:p>
          <a:r>
            <a:rPr lang="en-US" b="1" i="0" dirty="0"/>
            <a:t>Foundational CSPM</a:t>
          </a:r>
          <a:r>
            <a:rPr lang="en-US" b="0" i="0" dirty="0"/>
            <a:t> - Defender for Cloud offers foundational multicloud CSPM capabilities for free. These capabilities are automatically enabled by default for subscriptions and accounts that onboard to Defender for Cloud.</a:t>
          </a:r>
          <a:endParaRPr lang="en-IN" dirty="0"/>
        </a:p>
      </dgm:t>
    </dgm:pt>
    <dgm:pt modelId="{8B6B9845-28A6-409E-AE7C-D6CFC15A1D81}" type="parTrans" cxnId="{31B2CCA3-EA65-4AC7-8882-85434DAC7582}">
      <dgm:prSet/>
      <dgm:spPr/>
      <dgm:t>
        <a:bodyPr/>
        <a:lstStyle/>
        <a:p>
          <a:endParaRPr lang="en-IN"/>
        </a:p>
      </dgm:t>
    </dgm:pt>
    <dgm:pt modelId="{0A797BF4-9BAC-4274-BD98-9A0D22067ECD}" type="sibTrans" cxnId="{31B2CCA3-EA65-4AC7-8882-85434DAC7582}">
      <dgm:prSet/>
      <dgm:spPr/>
      <dgm:t>
        <a:bodyPr/>
        <a:lstStyle/>
        <a:p>
          <a:endParaRPr lang="en-IN"/>
        </a:p>
      </dgm:t>
    </dgm:pt>
    <dgm:pt modelId="{ABE704BA-0E1D-4634-923B-DEE9C83FD77D}">
      <dgm:prSet/>
      <dgm:spPr/>
      <dgm:t>
        <a:bodyPr/>
        <a:lstStyle/>
        <a:p>
          <a:r>
            <a:rPr lang="en-US" b="1" i="0"/>
            <a:t>Defender Cloud Security Posture Management (CSPM) plan</a:t>
          </a:r>
          <a:r>
            <a:rPr lang="en-US" b="0" i="0"/>
            <a:t> - The optional, paid Defender for Cloud Secure Posture Management plan provides more, advanced security posture features.</a:t>
          </a:r>
          <a:endParaRPr lang="en-IN"/>
        </a:p>
      </dgm:t>
    </dgm:pt>
    <dgm:pt modelId="{64265A23-E629-464C-A1C5-5C6C6E738194}" type="parTrans" cxnId="{D810DCE5-E75D-4182-8172-7260F150E690}">
      <dgm:prSet/>
      <dgm:spPr/>
      <dgm:t>
        <a:bodyPr/>
        <a:lstStyle/>
        <a:p>
          <a:endParaRPr lang="en-IN"/>
        </a:p>
      </dgm:t>
    </dgm:pt>
    <dgm:pt modelId="{E6D0D12D-3D21-464D-853F-43AFE5BED458}" type="sibTrans" cxnId="{D810DCE5-E75D-4182-8172-7260F150E690}">
      <dgm:prSet/>
      <dgm:spPr/>
      <dgm:t>
        <a:bodyPr/>
        <a:lstStyle/>
        <a:p>
          <a:endParaRPr lang="en-IN"/>
        </a:p>
      </dgm:t>
    </dgm:pt>
    <dgm:pt modelId="{1B0DFBEC-1301-4D5A-8937-A8FE80FFF0B2}">
      <dgm:prSet/>
      <dgm:spPr/>
      <dgm:t>
        <a:bodyPr/>
        <a:lstStyle/>
        <a:p>
          <a:r>
            <a:rPr lang="en-US" b="0" i="0" dirty="0"/>
            <a:t>Defender CSPM protects across all your multicloud workloads, but billing only applies for Servers, Database, and Storage accounts at $5/billable resource/month. </a:t>
          </a:r>
          <a:endParaRPr lang="en-IN" dirty="0"/>
        </a:p>
      </dgm:t>
    </dgm:pt>
    <dgm:pt modelId="{E9870C5D-3F88-4FE6-A5E8-47330C3FC73D}" type="parTrans" cxnId="{82880DCF-4FC2-46CC-A060-D3394DC8E0C0}">
      <dgm:prSet/>
      <dgm:spPr/>
      <dgm:t>
        <a:bodyPr/>
        <a:lstStyle/>
        <a:p>
          <a:endParaRPr lang="en-IN"/>
        </a:p>
      </dgm:t>
    </dgm:pt>
    <dgm:pt modelId="{44D83423-4F56-4516-B266-78D8E7EAEA28}" type="sibTrans" cxnId="{82880DCF-4FC2-46CC-A060-D3394DC8E0C0}">
      <dgm:prSet/>
      <dgm:spPr/>
      <dgm:t>
        <a:bodyPr/>
        <a:lstStyle/>
        <a:p>
          <a:endParaRPr lang="en-IN"/>
        </a:p>
      </dgm:t>
    </dgm:pt>
    <dgm:pt modelId="{2805ABEC-2BDC-45AF-B034-0C040F0C2AE7}">
      <dgm:prSet/>
      <dgm:spPr/>
      <dgm:t>
        <a:bodyPr/>
        <a:lstStyle/>
        <a:p>
          <a:r>
            <a:rPr lang="en-US" b="0" i="0" dirty="0"/>
            <a:t>Defender CSPM capabilities, such as identifying and remediating security configuration issues across multiple cloud providers, and threat protection capabilities, such as anomaly detection and behavior-based alerting. </a:t>
          </a:r>
          <a:endParaRPr lang="en-IN" dirty="0"/>
        </a:p>
      </dgm:t>
    </dgm:pt>
    <dgm:pt modelId="{C1369562-9F55-4AB7-B87E-8D4E387D73D4}" type="parTrans" cxnId="{6F085317-A33B-47D4-8A34-78F86FBB1407}">
      <dgm:prSet/>
      <dgm:spPr/>
      <dgm:t>
        <a:bodyPr/>
        <a:lstStyle/>
        <a:p>
          <a:endParaRPr lang="en-IN"/>
        </a:p>
      </dgm:t>
    </dgm:pt>
    <dgm:pt modelId="{00FA15FF-57D3-4C75-8D74-15D26A202A6F}" type="sibTrans" cxnId="{6F085317-A33B-47D4-8A34-78F86FBB1407}">
      <dgm:prSet/>
      <dgm:spPr/>
      <dgm:t>
        <a:bodyPr/>
        <a:lstStyle/>
        <a:p>
          <a:endParaRPr lang="en-IN"/>
        </a:p>
      </dgm:t>
    </dgm:pt>
    <dgm:pt modelId="{3C9D6261-E9F7-4392-BE99-7E0B9EE17746}" type="pres">
      <dgm:prSet presAssocID="{1C7FFC03-06E2-4846-8C5A-FAE3F0443673}" presName="Name0" presStyleCnt="0">
        <dgm:presLayoutVars>
          <dgm:chMax val="7"/>
          <dgm:dir/>
          <dgm:animLvl val="lvl"/>
          <dgm:resizeHandles val="exact"/>
        </dgm:presLayoutVars>
      </dgm:prSet>
      <dgm:spPr/>
    </dgm:pt>
    <dgm:pt modelId="{735318A8-2B6D-4979-9F2C-04903599D4A4}" type="pres">
      <dgm:prSet presAssocID="{288CC012-0AF8-4741-A898-83F42F22D315}" presName="circle1" presStyleLbl="node1" presStyleIdx="0" presStyleCnt="4"/>
      <dgm:spPr/>
    </dgm:pt>
    <dgm:pt modelId="{329F8835-6191-4A93-AE49-C45250FAE7BB}" type="pres">
      <dgm:prSet presAssocID="{288CC012-0AF8-4741-A898-83F42F22D315}" presName="space" presStyleCnt="0"/>
      <dgm:spPr/>
    </dgm:pt>
    <dgm:pt modelId="{66256124-6FF6-48AD-8850-49FB440B4AD1}" type="pres">
      <dgm:prSet presAssocID="{288CC012-0AF8-4741-A898-83F42F22D315}" presName="rect1" presStyleLbl="alignAcc1" presStyleIdx="0" presStyleCnt="4"/>
      <dgm:spPr/>
    </dgm:pt>
    <dgm:pt modelId="{C6CC6A61-30B8-4BA9-B80D-96BF96D21F6D}" type="pres">
      <dgm:prSet presAssocID="{ABE704BA-0E1D-4634-923B-DEE9C83FD77D}" presName="vertSpace2" presStyleLbl="node1" presStyleIdx="0" presStyleCnt="4"/>
      <dgm:spPr/>
    </dgm:pt>
    <dgm:pt modelId="{728ED86F-6E9D-4DF3-82D3-533B4325D8DD}" type="pres">
      <dgm:prSet presAssocID="{ABE704BA-0E1D-4634-923B-DEE9C83FD77D}" presName="circle2" presStyleLbl="node1" presStyleIdx="1" presStyleCnt="4"/>
      <dgm:spPr/>
    </dgm:pt>
    <dgm:pt modelId="{338525F6-6451-4F17-B6C8-C0CBF2F6287A}" type="pres">
      <dgm:prSet presAssocID="{ABE704BA-0E1D-4634-923B-DEE9C83FD77D}" presName="rect2" presStyleLbl="alignAcc1" presStyleIdx="1" presStyleCnt="4"/>
      <dgm:spPr/>
    </dgm:pt>
    <dgm:pt modelId="{14F03D3B-C70C-4A01-B316-0667793832FB}" type="pres">
      <dgm:prSet presAssocID="{1B0DFBEC-1301-4D5A-8937-A8FE80FFF0B2}" presName="vertSpace3" presStyleLbl="node1" presStyleIdx="1" presStyleCnt="4"/>
      <dgm:spPr/>
    </dgm:pt>
    <dgm:pt modelId="{611A32C5-395E-4EAC-8637-027E32CBEFFD}" type="pres">
      <dgm:prSet presAssocID="{1B0DFBEC-1301-4D5A-8937-A8FE80FFF0B2}" presName="circle3" presStyleLbl="node1" presStyleIdx="2" presStyleCnt="4"/>
      <dgm:spPr/>
    </dgm:pt>
    <dgm:pt modelId="{0B1DE838-AA48-4C17-8727-048F841D90F0}" type="pres">
      <dgm:prSet presAssocID="{1B0DFBEC-1301-4D5A-8937-A8FE80FFF0B2}" presName="rect3" presStyleLbl="alignAcc1" presStyleIdx="2" presStyleCnt="4"/>
      <dgm:spPr/>
    </dgm:pt>
    <dgm:pt modelId="{49E51112-E504-40B0-8FB9-AA2C0CD818DB}" type="pres">
      <dgm:prSet presAssocID="{2805ABEC-2BDC-45AF-B034-0C040F0C2AE7}" presName="vertSpace4" presStyleLbl="node1" presStyleIdx="2" presStyleCnt="4"/>
      <dgm:spPr/>
    </dgm:pt>
    <dgm:pt modelId="{0D51157A-104D-494E-83FA-9DD04C5789F0}" type="pres">
      <dgm:prSet presAssocID="{2805ABEC-2BDC-45AF-B034-0C040F0C2AE7}" presName="circle4" presStyleLbl="node1" presStyleIdx="3" presStyleCnt="4"/>
      <dgm:spPr/>
    </dgm:pt>
    <dgm:pt modelId="{0F51F142-0D69-4C58-B308-A1CFB07E3ABA}" type="pres">
      <dgm:prSet presAssocID="{2805ABEC-2BDC-45AF-B034-0C040F0C2AE7}" presName="rect4" presStyleLbl="alignAcc1" presStyleIdx="3" presStyleCnt="4"/>
      <dgm:spPr/>
    </dgm:pt>
    <dgm:pt modelId="{DDD56A60-214B-43BF-B8C9-AF419EEB582B}" type="pres">
      <dgm:prSet presAssocID="{288CC012-0AF8-4741-A898-83F42F22D315}" presName="rect1ParTxNoCh" presStyleLbl="alignAcc1" presStyleIdx="3" presStyleCnt="4">
        <dgm:presLayoutVars>
          <dgm:chMax val="1"/>
          <dgm:bulletEnabled val="1"/>
        </dgm:presLayoutVars>
      </dgm:prSet>
      <dgm:spPr/>
    </dgm:pt>
    <dgm:pt modelId="{80A63023-B1D7-4EE9-A572-5D30129FE9BC}" type="pres">
      <dgm:prSet presAssocID="{ABE704BA-0E1D-4634-923B-DEE9C83FD77D}" presName="rect2ParTxNoCh" presStyleLbl="alignAcc1" presStyleIdx="3" presStyleCnt="4">
        <dgm:presLayoutVars>
          <dgm:chMax val="1"/>
          <dgm:bulletEnabled val="1"/>
        </dgm:presLayoutVars>
      </dgm:prSet>
      <dgm:spPr/>
    </dgm:pt>
    <dgm:pt modelId="{8AE659D3-4498-42B4-BB23-831BA35231BB}" type="pres">
      <dgm:prSet presAssocID="{1B0DFBEC-1301-4D5A-8937-A8FE80FFF0B2}" presName="rect3ParTxNoCh" presStyleLbl="alignAcc1" presStyleIdx="3" presStyleCnt="4">
        <dgm:presLayoutVars>
          <dgm:chMax val="1"/>
          <dgm:bulletEnabled val="1"/>
        </dgm:presLayoutVars>
      </dgm:prSet>
      <dgm:spPr/>
    </dgm:pt>
    <dgm:pt modelId="{B7CEF13D-0FFC-4104-A63E-4C6B2BE820E6}" type="pres">
      <dgm:prSet presAssocID="{2805ABEC-2BDC-45AF-B034-0C040F0C2AE7}" presName="rect4ParTxNoCh" presStyleLbl="alignAcc1" presStyleIdx="3" presStyleCnt="4">
        <dgm:presLayoutVars>
          <dgm:chMax val="1"/>
          <dgm:bulletEnabled val="1"/>
        </dgm:presLayoutVars>
      </dgm:prSet>
      <dgm:spPr/>
    </dgm:pt>
  </dgm:ptLst>
  <dgm:cxnLst>
    <dgm:cxn modelId="{D4E40B12-A111-4ADF-92EF-19D28121F91F}" type="presOf" srcId="{ABE704BA-0E1D-4634-923B-DEE9C83FD77D}" destId="{80A63023-B1D7-4EE9-A572-5D30129FE9BC}" srcOrd="1" destOrd="0" presId="urn:microsoft.com/office/officeart/2005/8/layout/target3"/>
    <dgm:cxn modelId="{EF5C3613-81C2-4D15-9CE7-304A1C4B34F5}" type="presOf" srcId="{288CC012-0AF8-4741-A898-83F42F22D315}" destId="{DDD56A60-214B-43BF-B8C9-AF419EEB582B}" srcOrd="1" destOrd="0" presId="urn:microsoft.com/office/officeart/2005/8/layout/target3"/>
    <dgm:cxn modelId="{6F085317-A33B-47D4-8A34-78F86FBB1407}" srcId="{1C7FFC03-06E2-4846-8C5A-FAE3F0443673}" destId="{2805ABEC-2BDC-45AF-B034-0C040F0C2AE7}" srcOrd="3" destOrd="0" parTransId="{C1369562-9F55-4AB7-B87E-8D4E387D73D4}" sibTransId="{00FA15FF-57D3-4C75-8D74-15D26A202A6F}"/>
    <dgm:cxn modelId="{960FA641-4314-481E-96C8-E13E34285DCC}" type="presOf" srcId="{288CC012-0AF8-4741-A898-83F42F22D315}" destId="{66256124-6FF6-48AD-8850-49FB440B4AD1}" srcOrd="0" destOrd="0" presId="urn:microsoft.com/office/officeart/2005/8/layout/target3"/>
    <dgm:cxn modelId="{4281E147-A01D-468A-957F-90F7686EDD92}" type="presOf" srcId="{ABE704BA-0E1D-4634-923B-DEE9C83FD77D}" destId="{338525F6-6451-4F17-B6C8-C0CBF2F6287A}" srcOrd="0" destOrd="0" presId="urn:microsoft.com/office/officeart/2005/8/layout/target3"/>
    <dgm:cxn modelId="{55AB3189-3000-4FA3-92AE-8E1A640FE268}" type="presOf" srcId="{2805ABEC-2BDC-45AF-B034-0C040F0C2AE7}" destId="{B7CEF13D-0FFC-4104-A63E-4C6B2BE820E6}" srcOrd="1" destOrd="0" presId="urn:microsoft.com/office/officeart/2005/8/layout/target3"/>
    <dgm:cxn modelId="{31B2CCA3-EA65-4AC7-8882-85434DAC7582}" srcId="{1C7FFC03-06E2-4846-8C5A-FAE3F0443673}" destId="{288CC012-0AF8-4741-A898-83F42F22D315}" srcOrd="0" destOrd="0" parTransId="{8B6B9845-28A6-409E-AE7C-D6CFC15A1D81}" sibTransId="{0A797BF4-9BAC-4274-BD98-9A0D22067ECD}"/>
    <dgm:cxn modelId="{527DEBAB-F893-4D1B-BECB-1244309FEB2C}" type="presOf" srcId="{1B0DFBEC-1301-4D5A-8937-A8FE80FFF0B2}" destId="{0B1DE838-AA48-4C17-8727-048F841D90F0}" srcOrd="0" destOrd="0" presId="urn:microsoft.com/office/officeart/2005/8/layout/target3"/>
    <dgm:cxn modelId="{514A8FCE-CEE1-47BC-83CC-240CE085BF17}" type="presOf" srcId="{1C7FFC03-06E2-4846-8C5A-FAE3F0443673}" destId="{3C9D6261-E9F7-4392-BE99-7E0B9EE17746}" srcOrd="0" destOrd="0" presId="urn:microsoft.com/office/officeart/2005/8/layout/target3"/>
    <dgm:cxn modelId="{82880DCF-4FC2-46CC-A060-D3394DC8E0C0}" srcId="{1C7FFC03-06E2-4846-8C5A-FAE3F0443673}" destId="{1B0DFBEC-1301-4D5A-8937-A8FE80FFF0B2}" srcOrd="2" destOrd="0" parTransId="{E9870C5D-3F88-4FE6-A5E8-47330C3FC73D}" sibTransId="{44D83423-4F56-4516-B266-78D8E7EAEA28}"/>
    <dgm:cxn modelId="{D810DCE5-E75D-4182-8172-7260F150E690}" srcId="{1C7FFC03-06E2-4846-8C5A-FAE3F0443673}" destId="{ABE704BA-0E1D-4634-923B-DEE9C83FD77D}" srcOrd="1" destOrd="0" parTransId="{64265A23-E629-464C-A1C5-5C6C6E738194}" sibTransId="{E6D0D12D-3D21-464D-853F-43AFE5BED458}"/>
    <dgm:cxn modelId="{E4057AEA-8E5F-4851-9E88-5D0A4AF00ED6}" type="presOf" srcId="{1B0DFBEC-1301-4D5A-8937-A8FE80FFF0B2}" destId="{8AE659D3-4498-42B4-BB23-831BA35231BB}" srcOrd="1" destOrd="0" presId="urn:microsoft.com/office/officeart/2005/8/layout/target3"/>
    <dgm:cxn modelId="{82BF9CF0-67AB-46DF-B97E-B51A4C874913}" type="presOf" srcId="{2805ABEC-2BDC-45AF-B034-0C040F0C2AE7}" destId="{0F51F142-0D69-4C58-B308-A1CFB07E3ABA}" srcOrd="0" destOrd="0" presId="urn:microsoft.com/office/officeart/2005/8/layout/target3"/>
    <dgm:cxn modelId="{A127CDB4-CB16-4729-B55F-9626FBFC667A}" type="presParOf" srcId="{3C9D6261-E9F7-4392-BE99-7E0B9EE17746}" destId="{735318A8-2B6D-4979-9F2C-04903599D4A4}" srcOrd="0" destOrd="0" presId="urn:microsoft.com/office/officeart/2005/8/layout/target3"/>
    <dgm:cxn modelId="{F02AB68E-50AA-46D4-8DD7-C5151A48456F}" type="presParOf" srcId="{3C9D6261-E9F7-4392-BE99-7E0B9EE17746}" destId="{329F8835-6191-4A93-AE49-C45250FAE7BB}" srcOrd="1" destOrd="0" presId="urn:microsoft.com/office/officeart/2005/8/layout/target3"/>
    <dgm:cxn modelId="{6D744D8F-CFC0-4694-9252-1ADD1B8B2F81}" type="presParOf" srcId="{3C9D6261-E9F7-4392-BE99-7E0B9EE17746}" destId="{66256124-6FF6-48AD-8850-49FB440B4AD1}" srcOrd="2" destOrd="0" presId="urn:microsoft.com/office/officeart/2005/8/layout/target3"/>
    <dgm:cxn modelId="{F8FC54F4-6C41-41EC-A1C9-D0C3C14D3196}" type="presParOf" srcId="{3C9D6261-E9F7-4392-BE99-7E0B9EE17746}" destId="{C6CC6A61-30B8-4BA9-B80D-96BF96D21F6D}" srcOrd="3" destOrd="0" presId="urn:microsoft.com/office/officeart/2005/8/layout/target3"/>
    <dgm:cxn modelId="{8992D3F8-453F-4487-96BB-F91CBEB0F8DB}" type="presParOf" srcId="{3C9D6261-E9F7-4392-BE99-7E0B9EE17746}" destId="{728ED86F-6E9D-4DF3-82D3-533B4325D8DD}" srcOrd="4" destOrd="0" presId="urn:microsoft.com/office/officeart/2005/8/layout/target3"/>
    <dgm:cxn modelId="{52162A49-EB26-423F-BF91-9B993A85702B}" type="presParOf" srcId="{3C9D6261-E9F7-4392-BE99-7E0B9EE17746}" destId="{338525F6-6451-4F17-B6C8-C0CBF2F6287A}" srcOrd="5" destOrd="0" presId="urn:microsoft.com/office/officeart/2005/8/layout/target3"/>
    <dgm:cxn modelId="{0D54DB0E-FB5A-4387-86CF-747723FD28B1}" type="presParOf" srcId="{3C9D6261-E9F7-4392-BE99-7E0B9EE17746}" destId="{14F03D3B-C70C-4A01-B316-0667793832FB}" srcOrd="6" destOrd="0" presId="urn:microsoft.com/office/officeart/2005/8/layout/target3"/>
    <dgm:cxn modelId="{C0FEDD6C-5B53-4631-A515-7296A7FD5747}" type="presParOf" srcId="{3C9D6261-E9F7-4392-BE99-7E0B9EE17746}" destId="{611A32C5-395E-4EAC-8637-027E32CBEFFD}" srcOrd="7" destOrd="0" presId="urn:microsoft.com/office/officeart/2005/8/layout/target3"/>
    <dgm:cxn modelId="{977A7FC8-71FD-40D3-876D-6AC6CC72F0F5}" type="presParOf" srcId="{3C9D6261-E9F7-4392-BE99-7E0B9EE17746}" destId="{0B1DE838-AA48-4C17-8727-048F841D90F0}" srcOrd="8" destOrd="0" presId="urn:microsoft.com/office/officeart/2005/8/layout/target3"/>
    <dgm:cxn modelId="{CEE7A029-02E2-45C7-8F81-4A27C570288E}" type="presParOf" srcId="{3C9D6261-E9F7-4392-BE99-7E0B9EE17746}" destId="{49E51112-E504-40B0-8FB9-AA2C0CD818DB}" srcOrd="9" destOrd="0" presId="urn:microsoft.com/office/officeart/2005/8/layout/target3"/>
    <dgm:cxn modelId="{CF5AF42B-C03B-43C8-AD30-185EFBE44808}" type="presParOf" srcId="{3C9D6261-E9F7-4392-BE99-7E0B9EE17746}" destId="{0D51157A-104D-494E-83FA-9DD04C5789F0}" srcOrd="10" destOrd="0" presId="urn:microsoft.com/office/officeart/2005/8/layout/target3"/>
    <dgm:cxn modelId="{4C4B8FB8-C014-4689-AB90-891905F13C4B}" type="presParOf" srcId="{3C9D6261-E9F7-4392-BE99-7E0B9EE17746}" destId="{0F51F142-0D69-4C58-B308-A1CFB07E3ABA}" srcOrd="11" destOrd="0" presId="urn:microsoft.com/office/officeart/2005/8/layout/target3"/>
    <dgm:cxn modelId="{4C3567E9-D425-427B-809F-87EB83AC7015}" type="presParOf" srcId="{3C9D6261-E9F7-4392-BE99-7E0B9EE17746}" destId="{DDD56A60-214B-43BF-B8C9-AF419EEB582B}" srcOrd="12" destOrd="0" presId="urn:microsoft.com/office/officeart/2005/8/layout/target3"/>
    <dgm:cxn modelId="{B4BEC382-9536-40EB-B51A-597963A490E4}" type="presParOf" srcId="{3C9D6261-E9F7-4392-BE99-7E0B9EE17746}" destId="{80A63023-B1D7-4EE9-A572-5D30129FE9BC}" srcOrd="13" destOrd="0" presId="urn:microsoft.com/office/officeart/2005/8/layout/target3"/>
    <dgm:cxn modelId="{65B670D7-5767-4F2F-B601-ED011AFAD1D6}" type="presParOf" srcId="{3C9D6261-E9F7-4392-BE99-7E0B9EE17746}" destId="{8AE659D3-4498-42B4-BB23-831BA35231BB}" srcOrd="14" destOrd="0" presId="urn:microsoft.com/office/officeart/2005/8/layout/target3"/>
    <dgm:cxn modelId="{4B844D98-F465-40EC-AB51-E4A132E99824}" type="presParOf" srcId="{3C9D6261-E9F7-4392-BE99-7E0B9EE17746}" destId="{B7CEF13D-0FFC-4104-A63E-4C6B2BE820E6}" srcOrd="15"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CD1F3D-DD39-4AA2-B2F7-52366393F0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E5BE4EA-FC22-4450-81CE-9308A2C144BD}">
      <dgm:prSet/>
      <dgm:spPr/>
      <dgm:t>
        <a:bodyPr/>
        <a:lstStyle/>
        <a:p>
          <a:r>
            <a:rPr lang="en-US" b="0" i="0" dirty="0"/>
            <a:t>The system continuously analyzes data from various sources such as logs, events from the Azure environment to detect potential security threats.  </a:t>
          </a:r>
          <a:endParaRPr lang="en-IN" dirty="0"/>
        </a:p>
      </dgm:t>
    </dgm:pt>
    <dgm:pt modelId="{BE95EDCA-EFC3-4F80-828D-B8D7AE9422C5}" type="parTrans" cxnId="{584ADABF-BB46-428B-9E40-FFA4AF980B5D}">
      <dgm:prSet/>
      <dgm:spPr/>
      <dgm:t>
        <a:bodyPr/>
        <a:lstStyle/>
        <a:p>
          <a:endParaRPr lang="en-IN"/>
        </a:p>
      </dgm:t>
    </dgm:pt>
    <dgm:pt modelId="{456B20C5-790E-406D-B88F-1A7B818A4821}" type="sibTrans" cxnId="{584ADABF-BB46-428B-9E40-FFA4AF980B5D}">
      <dgm:prSet/>
      <dgm:spPr/>
      <dgm:t>
        <a:bodyPr/>
        <a:lstStyle/>
        <a:p>
          <a:endParaRPr lang="en-IN"/>
        </a:p>
      </dgm:t>
    </dgm:pt>
    <dgm:pt modelId="{5A81F36C-0ECD-433C-9412-D41B7A204A60}">
      <dgm:prSet/>
      <dgm:spPr/>
      <dgm:t>
        <a:bodyPr/>
        <a:lstStyle/>
        <a:p>
          <a:r>
            <a:rPr lang="en-US" b="0" i="0" dirty="0"/>
            <a:t>It then uses machine learning algorithms to identify patterns and anomalies in the data to identify potential security issues.  </a:t>
          </a:r>
          <a:endParaRPr lang="en-IN" dirty="0"/>
        </a:p>
      </dgm:t>
    </dgm:pt>
    <dgm:pt modelId="{B7F9BF9B-7EF8-4C2B-97B2-629457ED4784}" type="parTrans" cxnId="{9513D4CD-D6B3-4209-8CA9-8BFCB88C7DBC}">
      <dgm:prSet/>
      <dgm:spPr/>
      <dgm:t>
        <a:bodyPr/>
        <a:lstStyle/>
        <a:p>
          <a:endParaRPr lang="en-IN"/>
        </a:p>
      </dgm:t>
    </dgm:pt>
    <dgm:pt modelId="{14528342-4AE0-43D4-8B90-88CC39272862}" type="sibTrans" cxnId="{9513D4CD-D6B3-4209-8CA9-8BFCB88C7DBC}">
      <dgm:prSet/>
      <dgm:spPr/>
      <dgm:t>
        <a:bodyPr/>
        <a:lstStyle/>
        <a:p>
          <a:endParaRPr lang="en-IN"/>
        </a:p>
      </dgm:t>
    </dgm:pt>
    <dgm:pt modelId="{9552DB53-B453-4EDC-AF39-B317CAE64BB8}">
      <dgm:prSet/>
      <dgm:spPr/>
      <dgm:t>
        <a:bodyPr/>
        <a:lstStyle/>
        <a:p>
          <a:r>
            <a:rPr lang="en-US" b="0" i="0"/>
            <a:t>Based on this analysis, Microsoft Defender for Cloud Azure generates a set of recommendations that can help administrators address security issues and improve their overall security posture. </a:t>
          </a:r>
          <a:endParaRPr lang="en-IN"/>
        </a:p>
      </dgm:t>
    </dgm:pt>
    <dgm:pt modelId="{57540D74-2DF7-436D-85FF-9B0D10A3BDBC}" type="parTrans" cxnId="{D2CFAF7D-5498-4D0E-A541-05B684DBCDD8}">
      <dgm:prSet/>
      <dgm:spPr/>
      <dgm:t>
        <a:bodyPr/>
        <a:lstStyle/>
        <a:p>
          <a:endParaRPr lang="en-IN"/>
        </a:p>
      </dgm:t>
    </dgm:pt>
    <dgm:pt modelId="{1A976D97-A857-4963-938D-3B75F51A58E3}" type="sibTrans" cxnId="{D2CFAF7D-5498-4D0E-A541-05B684DBCDD8}">
      <dgm:prSet/>
      <dgm:spPr/>
      <dgm:t>
        <a:bodyPr/>
        <a:lstStyle/>
        <a:p>
          <a:endParaRPr lang="en-IN"/>
        </a:p>
      </dgm:t>
    </dgm:pt>
    <dgm:pt modelId="{DA7840CC-40CF-4D7A-9AC0-868E661DB785}" type="pres">
      <dgm:prSet presAssocID="{EDCD1F3D-DD39-4AA2-B2F7-52366393F07D}" presName="linear" presStyleCnt="0">
        <dgm:presLayoutVars>
          <dgm:animLvl val="lvl"/>
          <dgm:resizeHandles val="exact"/>
        </dgm:presLayoutVars>
      </dgm:prSet>
      <dgm:spPr/>
    </dgm:pt>
    <dgm:pt modelId="{150A8A2C-FEE0-4E5A-8008-94A699DF9704}" type="pres">
      <dgm:prSet presAssocID="{1E5BE4EA-FC22-4450-81CE-9308A2C144BD}" presName="parentText" presStyleLbl="node1" presStyleIdx="0" presStyleCnt="3">
        <dgm:presLayoutVars>
          <dgm:chMax val="0"/>
          <dgm:bulletEnabled val="1"/>
        </dgm:presLayoutVars>
      </dgm:prSet>
      <dgm:spPr/>
    </dgm:pt>
    <dgm:pt modelId="{BD164FC0-E7FC-4931-9713-37B3ED71E66C}" type="pres">
      <dgm:prSet presAssocID="{456B20C5-790E-406D-B88F-1A7B818A4821}" presName="spacer" presStyleCnt="0"/>
      <dgm:spPr/>
    </dgm:pt>
    <dgm:pt modelId="{E6AE6879-7155-4A11-BEE3-B4F15043C06F}" type="pres">
      <dgm:prSet presAssocID="{5A81F36C-0ECD-433C-9412-D41B7A204A60}" presName="parentText" presStyleLbl="node1" presStyleIdx="1" presStyleCnt="3">
        <dgm:presLayoutVars>
          <dgm:chMax val="0"/>
          <dgm:bulletEnabled val="1"/>
        </dgm:presLayoutVars>
      </dgm:prSet>
      <dgm:spPr/>
    </dgm:pt>
    <dgm:pt modelId="{C0ADBC2B-5FC4-4A77-965C-6C16BC309DE1}" type="pres">
      <dgm:prSet presAssocID="{14528342-4AE0-43D4-8B90-88CC39272862}" presName="spacer" presStyleCnt="0"/>
      <dgm:spPr/>
    </dgm:pt>
    <dgm:pt modelId="{1B6706BC-F9C8-499A-9865-7B0F9858F1F4}" type="pres">
      <dgm:prSet presAssocID="{9552DB53-B453-4EDC-AF39-B317CAE64BB8}" presName="parentText" presStyleLbl="node1" presStyleIdx="2" presStyleCnt="3">
        <dgm:presLayoutVars>
          <dgm:chMax val="0"/>
          <dgm:bulletEnabled val="1"/>
        </dgm:presLayoutVars>
      </dgm:prSet>
      <dgm:spPr/>
    </dgm:pt>
  </dgm:ptLst>
  <dgm:cxnLst>
    <dgm:cxn modelId="{8967BF70-C262-4F38-AFDD-E61B3E257680}" type="presOf" srcId="{EDCD1F3D-DD39-4AA2-B2F7-52366393F07D}" destId="{DA7840CC-40CF-4D7A-9AC0-868E661DB785}" srcOrd="0" destOrd="0" presId="urn:microsoft.com/office/officeart/2005/8/layout/vList2"/>
    <dgm:cxn modelId="{D2CFAF7D-5498-4D0E-A541-05B684DBCDD8}" srcId="{EDCD1F3D-DD39-4AA2-B2F7-52366393F07D}" destId="{9552DB53-B453-4EDC-AF39-B317CAE64BB8}" srcOrd="2" destOrd="0" parTransId="{57540D74-2DF7-436D-85FF-9B0D10A3BDBC}" sibTransId="{1A976D97-A857-4963-938D-3B75F51A58E3}"/>
    <dgm:cxn modelId="{AE760893-F708-4563-91A0-C43D2E75D1CC}" type="presOf" srcId="{1E5BE4EA-FC22-4450-81CE-9308A2C144BD}" destId="{150A8A2C-FEE0-4E5A-8008-94A699DF9704}" srcOrd="0" destOrd="0" presId="urn:microsoft.com/office/officeart/2005/8/layout/vList2"/>
    <dgm:cxn modelId="{584ADABF-BB46-428B-9E40-FFA4AF980B5D}" srcId="{EDCD1F3D-DD39-4AA2-B2F7-52366393F07D}" destId="{1E5BE4EA-FC22-4450-81CE-9308A2C144BD}" srcOrd="0" destOrd="0" parTransId="{BE95EDCA-EFC3-4F80-828D-B8D7AE9422C5}" sibTransId="{456B20C5-790E-406D-B88F-1A7B818A4821}"/>
    <dgm:cxn modelId="{9513D4CD-D6B3-4209-8CA9-8BFCB88C7DBC}" srcId="{EDCD1F3D-DD39-4AA2-B2F7-52366393F07D}" destId="{5A81F36C-0ECD-433C-9412-D41B7A204A60}" srcOrd="1" destOrd="0" parTransId="{B7F9BF9B-7EF8-4C2B-97B2-629457ED4784}" sibTransId="{14528342-4AE0-43D4-8B90-88CC39272862}"/>
    <dgm:cxn modelId="{005BE8F8-B912-4EA2-97D2-90FA09213D03}" type="presOf" srcId="{9552DB53-B453-4EDC-AF39-B317CAE64BB8}" destId="{1B6706BC-F9C8-499A-9865-7B0F9858F1F4}" srcOrd="0" destOrd="0" presId="urn:microsoft.com/office/officeart/2005/8/layout/vList2"/>
    <dgm:cxn modelId="{9AB35AFF-ED95-4124-BAFD-463E8572C7DF}" type="presOf" srcId="{5A81F36C-0ECD-433C-9412-D41B7A204A60}" destId="{E6AE6879-7155-4A11-BEE3-B4F15043C06F}" srcOrd="0" destOrd="0" presId="urn:microsoft.com/office/officeart/2005/8/layout/vList2"/>
    <dgm:cxn modelId="{D4903C55-E25C-4132-93A8-70D7343A1E57}" type="presParOf" srcId="{DA7840CC-40CF-4D7A-9AC0-868E661DB785}" destId="{150A8A2C-FEE0-4E5A-8008-94A699DF9704}" srcOrd="0" destOrd="0" presId="urn:microsoft.com/office/officeart/2005/8/layout/vList2"/>
    <dgm:cxn modelId="{EE14AA0D-2061-45A6-9EA0-1688CA2033DD}" type="presParOf" srcId="{DA7840CC-40CF-4D7A-9AC0-868E661DB785}" destId="{BD164FC0-E7FC-4931-9713-37B3ED71E66C}" srcOrd="1" destOrd="0" presId="urn:microsoft.com/office/officeart/2005/8/layout/vList2"/>
    <dgm:cxn modelId="{3F8E9AFE-4205-41CB-BBA6-2105504AE02C}" type="presParOf" srcId="{DA7840CC-40CF-4D7A-9AC0-868E661DB785}" destId="{E6AE6879-7155-4A11-BEE3-B4F15043C06F}" srcOrd="2" destOrd="0" presId="urn:microsoft.com/office/officeart/2005/8/layout/vList2"/>
    <dgm:cxn modelId="{CF2514BC-3C0E-40F4-8932-9E4323A0BB43}" type="presParOf" srcId="{DA7840CC-40CF-4D7A-9AC0-868E661DB785}" destId="{C0ADBC2B-5FC4-4A77-965C-6C16BC309DE1}" srcOrd="3" destOrd="0" presId="urn:microsoft.com/office/officeart/2005/8/layout/vList2"/>
    <dgm:cxn modelId="{4A66C53B-6A73-4C34-A58D-57168A11715E}" type="presParOf" srcId="{DA7840CC-40CF-4D7A-9AC0-868E661DB785}" destId="{1B6706BC-F9C8-499A-9865-7B0F9858F1F4}"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E6A814-F025-4627-BDEC-A29E365DC1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947B249-85E1-4B56-B4F5-0AB7D9C127C2}">
      <dgm:prSet/>
      <dgm:spPr/>
      <dgm:t>
        <a:bodyPr/>
        <a:lstStyle/>
        <a:p>
          <a:r>
            <a:rPr lang="en-US" b="0" i="0" dirty="0"/>
            <a:t>A secure score is a numerical value that represents the security posture of your cloud resources based on the security controls you have implemented. </a:t>
          </a:r>
          <a:endParaRPr lang="en-IN" dirty="0"/>
        </a:p>
      </dgm:t>
    </dgm:pt>
    <dgm:pt modelId="{37E8D918-EA54-4D6B-A874-B56C1B3B044A}" type="parTrans" cxnId="{9D7DD280-0D2C-4AAD-B60F-257D4EB300B1}">
      <dgm:prSet/>
      <dgm:spPr/>
      <dgm:t>
        <a:bodyPr/>
        <a:lstStyle/>
        <a:p>
          <a:endParaRPr lang="en-IN"/>
        </a:p>
      </dgm:t>
    </dgm:pt>
    <dgm:pt modelId="{7397F58E-0119-4862-9823-1A5220EF09C2}" type="sibTrans" cxnId="{9D7DD280-0D2C-4AAD-B60F-257D4EB300B1}">
      <dgm:prSet/>
      <dgm:spPr/>
      <dgm:t>
        <a:bodyPr/>
        <a:lstStyle/>
        <a:p>
          <a:endParaRPr lang="en-IN"/>
        </a:p>
      </dgm:t>
    </dgm:pt>
    <dgm:pt modelId="{B9407D54-F13D-45E6-9C2E-06AADE5776EC}">
      <dgm:prSet/>
      <dgm:spPr/>
      <dgm:t>
        <a:bodyPr/>
        <a:lstStyle/>
        <a:p>
          <a:r>
            <a:rPr lang="en-US" b="0" i="0" dirty="0"/>
            <a:t>The higher your secure score, the more secure your cloud environment is against potential threats and vulnerabilities. </a:t>
          </a:r>
          <a:endParaRPr lang="en-IN" dirty="0"/>
        </a:p>
      </dgm:t>
    </dgm:pt>
    <dgm:pt modelId="{86A27C46-D161-44EE-849E-44ADEAA14C9F}" type="parTrans" cxnId="{D7204645-936F-415B-8841-E8B32F6B8E80}">
      <dgm:prSet/>
      <dgm:spPr/>
      <dgm:t>
        <a:bodyPr/>
        <a:lstStyle/>
        <a:p>
          <a:endParaRPr lang="en-IN"/>
        </a:p>
      </dgm:t>
    </dgm:pt>
    <dgm:pt modelId="{78A53653-C770-4B8C-A987-EE9885B68BB2}" type="sibTrans" cxnId="{D7204645-936F-415B-8841-E8B32F6B8E80}">
      <dgm:prSet/>
      <dgm:spPr/>
      <dgm:t>
        <a:bodyPr/>
        <a:lstStyle/>
        <a:p>
          <a:endParaRPr lang="en-IN"/>
        </a:p>
      </dgm:t>
    </dgm:pt>
    <dgm:pt modelId="{C0241FB8-BB52-40B9-8115-7FEA02655805}" type="pres">
      <dgm:prSet presAssocID="{8AE6A814-F025-4627-BDEC-A29E365DC104}" presName="Name0" presStyleCnt="0">
        <dgm:presLayoutVars>
          <dgm:dir/>
          <dgm:animLvl val="lvl"/>
          <dgm:resizeHandles val="exact"/>
        </dgm:presLayoutVars>
      </dgm:prSet>
      <dgm:spPr/>
    </dgm:pt>
    <dgm:pt modelId="{647D3D11-371D-43F4-ADE4-CD7B407089D7}" type="pres">
      <dgm:prSet presAssocID="{D947B249-85E1-4B56-B4F5-0AB7D9C127C2}" presName="linNode" presStyleCnt="0"/>
      <dgm:spPr/>
    </dgm:pt>
    <dgm:pt modelId="{2FA0E663-6169-4B9C-81BF-1E20F6AB08D7}" type="pres">
      <dgm:prSet presAssocID="{D947B249-85E1-4B56-B4F5-0AB7D9C127C2}" presName="parentText" presStyleLbl="node1" presStyleIdx="0" presStyleCnt="2" custScaleX="206768">
        <dgm:presLayoutVars>
          <dgm:chMax val="1"/>
          <dgm:bulletEnabled val="1"/>
        </dgm:presLayoutVars>
      </dgm:prSet>
      <dgm:spPr/>
    </dgm:pt>
    <dgm:pt modelId="{E1385DAE-4731-41C1-9EE1-73329BD01BEC}" type="pres">
      <dgm:prSet presAssocID="{7397F58E-0119-4862-9823-1A5220EF09C2}" presName="sp" presStyleCnt="0"/>
      <dgm:spPr/>
    </dgm:pt>
    <dgm:pt modelId="{EF5B749E-4B17-412E-89F4-036127A38669}" type="pres">
      <dgm:prSet presAssocID="{B9407D54-F13D-45E6-9C2E-06AADE5776EC}" presName="linNode" presStyleCnt="0"/>
      <dgm:spPr/>
    </dgm:pt>
    <dgm:pt modelId="{26438434-9552-4CE9-85C0-9102E5834987}" type="pres">
      <dgm:prSet presAssocID="{B9407D54-F13D-45E6-9C2E-06AADE5776EC}" presName="parentText" presStyleLbl="node1" presStyleIdx="1" presStyleCnt="2" custScaleX="206182">
        <dgm:presLayoutVars>
          <dgm:chMax val="1"/>
          <dgm:bulletEnabled val="1"/>
        </dgm:presLayoutVars>
      </dgm:prSet>
      <dgm:spPr/>
    </dgm:pt>
  </dgm:ptLst>
  <dgm:cxnLst>
    <dgm:cxn modelId="{9A72E22B-5629-4192-AE64-058C8650ACF2}" type="presOf" srcId="{D947B249-85E1-4B56-B4F5-0AB7D9C127C2}" destId="{2FA0E663-6169-4B9C-81BF-1E20F6AB08D7}" srcOrd="0" destOrd="0" presId="urn:microsoft.com/office/officeart/2005/8/layout/vList5"/>
    <dgm:cxn modelId="{BF241C61-A7A8-4890-8099-673C284D3D4B}" type="presOf" srcId="{8AE6A814-F025-4627-BDEC-A29E365DC104}" destId="{C0241FB8-BB52-40B9-8115-7FEA02655805}" srcOrd="0" destOrd="0" presId="urn:microsoft.com/office/officeart/2005/8/layout/vList5"/>
    <dgm:cxn modelId="{D7204645-936F-415B-8841-E8B32F6B8E80}" srcId="{8AE6A814-F025-4627-BDEC-A29E365DC104}" destId="{B9407D54-F13D-45E6-9C2E-06AADE5776EC}" srcOrd="1" destOrd="0" parTransId="{86A27C46-D161-44EE-849E-44ADEAA14C9F}" sibTransId="{78A53653-C770-4B8C-A987-EE9885B68BB2}"/>
    <dgm:cxn modelId="{67F47E4B-E3C9-4548-A946-6A1B6488E8AF}" type="presOf" srcId="{B9407D54-F13D-45E6-9C2E-06AADE5776EC}" destId="{26438434-9552-4CE9-85C0-9102E5834987}" srcOrd="0" destOrd="0" presId="urn:microsoft.com/office/officeart/2005/8/layout/vList5"/>
    <dgm:cxn modelId="{9D7DD280-0D2C-4AAD-B60F-257D4EB300B1}" srcId="{8AE6A814-F025-4627-BDEC-A29E365DC104}" destId="{D947B249-85E1-4B56-B4F5-0AB7D9C127C2}" srcOrd="0" destOrd="0" parTransId="{37E8D918-EA54-4D6B-A874-B56C1B3B044A}" sibTransId="{7397F58E-0119-4862-9823-1A5220EF09C2}"/>
    <dgm:cxn modelId="{E191E64D-8E19-4A8E-9321-B883C31F989A}" type="presParOf" srcId="{C0241FB8-BB52-40B9-8115-7FEA02655805}" destId="{647D3D11-371D-43F4-ADE4-CD7B407089D7}" srcOrd="0" destOrd="0" presId="urn:microsoft.com/office/officeart/2005/8/layout/vList5"/>
    <dgm:cxn modelId="{0F053831-7590-483E-B61B-226EE2C815A1}" type="presParOf" srcId="{647D3D11-371D-43F4-ADE4-CD7B407089D7}" destId="{2FA0E663-6169-4B9C-81BF-1E20F6AB08D7}" srcOrd="0" destOrd="0" presId="urn:microsoft.com/office/officeart/2005/8/layout/vList5"/>
    <dgm:cxn modelId="{62D04358-C04F-40A9-9FBC-B2259ED05155}" type="presParOf" srcId="{C0241FB8-BB52-40B9-8115-7FEA02655805}" destId="{E1385DAE-4731-41C1-9EE1-73329BD01BEC}" srcOrd="1" destOrd="0" presId="urn:microsoft.com/office/officeart/2005/8/layout/vList5"/>
    <dgm:cxn modelId="{63AD18FC-3F3C-431B-8C1B-2FA06FB92FB8}" type="presParOf" srcId="{C0241FB8-BB52-40B9-8115-7FEA02655805}" destId="{EF5B749E-4B17-412E-89F4-036127A38669}" srcOrd="2" destOrd="0" presId="urn:microsoft.com/office/officeart/2005/8/layout/vList5"/>
    <dgm:cxn modelId="{910FEB5B-3F90-45F6-8809-962A8825B82C}" type="presParOf" srcId="{EF5B749E-4B17-412E-89F4-036127A38669}" destId="{26438434-9552-4CE9-85C0-9102E5834987}"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E5A45E-714D-4354-B92F-AFBC7D4004AB}"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A49229FB-2110-4C00-A8B3-7648D031E133}">
      <dgm:prSet/>
      <dgm:spPr/>
      <dgm:t>
        <a:bodyPr/>
        <a:lstStyle/>
        <a:p>
          <a:r>
            <a:rPr lang="en-IN" dirty="0"/>
            <a:t>Inventory assets in Microsoft Defender for Cloud is like having a detailed list of all your belongings, but for your Azure cloud resources.</a:t>
          </a:r>
        </a:p>
      </dgm:t>
    </dgm:pt>
    <dgm:pt modelId="{750CCE02-7F90-40A2-AD7E-45DEFD09A611}" type="parTrans" cxnId="{C52CEDFA-7CC3-42EE-990D-1A4648932764}">
      <dgm:prSet/>
      <dgm:spPr/>
      <dgm:t>
        <a:bodyPr/>
        <a:lstStyle/>
        <a:p>
          <a:endParaRPr lang="en-IN"/>
        </a:p>
      </dgm:t>
    </dgm:pt>
    <dgm:pt modelId="{4B1300AB-8CCA-4014-9EDB-FD735F181839}" type="sibTrans" cxnId="{C52CEDFA-7CC3-42EE-990D-1A4648932764}">
      <dgm:prSet/>
      <dgm:spPr/>
      <dgm:t>
        <a:bodyPr/>
        <a:lstStyle/>
        <a:p>
          <a:endParaRPr lang="en-IN"/>
        </a:p>
      </dgm:t>
    </dgm:pt>
    <dgm:pt modelId="{7D8738B2-86FF-473C-9C58-F830132674C3}">
      <dgm:prSet/>
      <dgm:spPr/>
      <dgm:t>
        <a:bodyPr/>
        <a:lstStyle/>
        <a:p>
          <a:r>
            <a:rPr lang="en-IN"/>
            <a:t>The purpose of maintaining an inventory of these assets is to help you understand what you have, where it is located, and how it is configured.</a:t>
          </a:r>
        </a:p>
      </dgm:t>
    </dgm:pt>
    <dgm:pt modelId="{3BC1B8E6-1E36-4997-A640-9FF396D612A6}" type="parTrans" cxnId="{C589180A-854B-4288-A3FB-1FE84BB2F5EC}">
      <dgm:prSet/>
      <dgm:spPr/>
      <dgm:t>
        <a:bodyPr/>
        <a:lstStyle/>
        <a:p>
          <a:endParaRPr lang="en-IN"/>
        </a:p>
      </dgm:t>
    </dgm:pt>
    <dgm:pt modelId="{4FBF9BD0-AF39-49F7-AC01-B30902306F1D}" type="sibTrans" cxnId="{C589180A-854B-4288-A3FB-1FE84BB2F5EC}">
      <dgm:prSet/>
      <dgm:spPr/>
      <dgm:t>
        <a:bodyPr/>
        <a:lstStyle/>
        <a:p>
          <a:endParaRPr lang="en-IN"/>
        </a:p>
      </dgm:t>
    </dgm:pt>
    <dgm:pt modelId="{DD705616-A39C-4FBC-9187-6015A94E661C}" type="pres">
      <dgm:prSet presAssocID="{FAE5A45E-714D-4354-B92F-AFBC7D4004AB}" presName="linearFlow" presStyleCnt="0">
        <dgm:presLayoutVars>
          <dgm:dir/>
          <dgm:resizeHandles val="exact"/>
        </dgm:presLayoutVars>
      </dgm:prSet>
      <dgm:spPr/>
    </dgm:pt>
    <dgm:pt modelId="{AAD64B76-406B-435D-B45F-135D636D5AFC}" type="pres">
      <dgm:prSet presAssocID="{A49229FB-2110-4C00-A8B3-7648D031E133}" presName="composite" presStyleCnt="0"/>
      <dgm:spPr/>
    </dgm:pt>
    <dgm:pt modelId="{8E65A6BA-38D5-49A0-9508-E01CF9484A93}" type="pres">
      <dgm:prSet presAssocID="{A49229FB-2110-4C00-A8B3-7648D031E133}" presName="imgShp" presStyleLbl="fgImgPlace1" presStyleIdx="0" presStyleCnt="2"/>
      <dgm:spPr/>
    </dgm:pt>
    <dgm:pt modelId="{F496264D-59CB-4D7A-B38D-E7DF3C8F8D56}" type="pres">
      <dgm:prSet presAssocID="{A49229FB-2110-4C00-A8B3-7648D031E133}" presName="txShp" presStyleLbl="node1" presStyleIdx="0" presStyleCnt="2" custLinFactNeighborX="-762" custLinFactNeighborY="-12315">
        <dgm:presLayoutVars>
          <dgm:bulletEnabled val="1"/>
        </dgm:presLayoutVars>
      </dgm:prSet>
      <dgm:spPr/>
    </dgm:pt>
    <dgm:pt modelId="{367826EE-E08E-450F-B905-55269E7252DE}" type="pres">
      <dgm:prSet presAssocID="{4B1300AB-8CCA-4014-9EDB-FD735F181839}" presName="spacing" presStyleCnt="0"/>
      <dgm:spPr/>
    </dgm:pt>
    <dgm:pt modelId="{808CC165-C1E4-44D4-A4CE-6841B2FF3B7F}" type="pres">
      <dgm:prSet presAssocID="{7D8738B2-86FF-473C-9C58-F830132674C3}" presName="composite" presStyleCnt="0"/>
      <dgm:spPr/>
    </dgm:pt>
    <dgm:pt modelId="{01F19681-E8D5-4D4E-8E4A-D489B3A75CA1}" type="pres">
      <dgm:prSet presAssocID="{7D8738B2-86FF-473C-9C58-F830132674C3}" presName="imgShp" presStyleLbl="fgImgPlace1" presStyleIdx="1" presStyleCnt="2"/>
      <dgm:spPr/>
    </dgm:pt>
    <dgm:pt modelId="{150E755D-52E9-4F1F-99DB-DDD1355DB359}" type="pres">
      <dgm:prSet presAssocID="{7D8738B2-86FF-473C-9C58-F830132674C3}" presName="txShp" presStyleLbl="node1" presStyleIdx="1" presStyleCnt="2">
        <dgm:presLayoutVars>
          <dgm:bulletEnabled val="1"/>
        </dgm:presLayoutVars>
      </dgm:prSet>
      <dgm:spPr/>
    </dgm:pt>
  </dgm:ptLst>
  <dgm:cxnLst>
    <dgm:cxn modelId="{B5C75605-BC0A-49BA-AE63-74CEBDCAC09C}" type="presOf" srcId="{FAE5A45E-714D-4354-B92F-AFBC7D4004AB}" destId="{DD705616-A39C-4FBC-9187-6015A94E661C}" srcOrd="0" destOrd="0" presId="urn:microsoft.com/office/officeart/2005/8/layout/vList3"/>
    <dgm:cxn modelId="{C589180A-854B-4288-A3FB-1FE84BB2F5EC}" srcId="{FAE5A45E-714D-4354-B92F-AFBC7D4004AB}" destId="{7D8738B2-86FF-473C-9C58-F830132674C3}" srcOrd="1" destOrd="0" parTransId="{3BC1B8E6-1E36-4997-A640-9FF396D612A6}" sibTransId="{4FBF9BD0-AF39-49F7-AC01-B30902306F1D}"/>
    <dgm:cxn modelId="{7F78D567-8AD7-4C4F-97A1-CCE000FA05E6}" type="presOf" srcId="{A49229FB-2110-4C00-A8B3-7648D031E133}" destId="{F496264D-59CB-4D7A-B38D-E7DF3C8F8D56}" srcOrd="0" destOrd="0" presId="urn:microsoft.com/office/officeart/2005/8/layout/vList3"/>
    <dgm:cxn modelId="{B7E67A5A-6E70-44F5-9719-102322A4E9D5}" type="presOf" srcId="{7D8738B2-86FF-473C-9C58-F830132674C3}" destId="{150E755D-52E9-4F1F-99DB-DDD1355DB359}" srcOrd="0" destOrd="0" presId="urn:microsoft.com/office/officeart/2005/8/layout/vList3"/>
    <dgm:cxn modelId="{C52CEDFA-7CC3-42EE-990D-1A4648932764}" srcId="{FAE5A45E-714D-4354-B92F-AFBC7D4004AB}" destId="{A49229FB-2110-4C00-A8B3-7648D031E133}" srcOrd="0" destOrd="0" parTransId="{750CCE02-7F90-40A2-AD7E-45DEFD09A611}" sibTransId="{4B1300AB-8CCA-4014-9EDB-FD735F181839}"/>
    <dgm:cxn modelId="{C727CE89-72ED-495E-82E1-534C10C67D8F}" type="presParOf" srcId="{DD705616-A39C-4FBC-9187-6015A94E661C}" destId="{AAD64B76-406B-435D-B45F-135D636D5AFC}" srcOrd="0" destOrd="0" presId="urn:microsoft.com/office/officeart/2005/8/layout/vList3"/>
    <dgm:cxn modelId="{AD1DFC86-7798-45F1-863F-E9D4AD21F637}" type="presParOf" srcId="{AAD64B76-406B-435D-B45F-135D636D5AFC}" destId="{8E65A6BA-38D5-49A0-9508-E01CF9484A93}" srcOrd="0" destOrd="0" presId="urn:microsoft.com/office/officeart/2005/8/layout/vList3"/>
    <dgm:cxn modelId="{0E3852CC-D8CB-4280-827B-64DBC4C41AC8}" type="presParOf" srcId="{AAD64B76-406B-435D-B45F-135D636D5AFC}" destId="{F496264D-59CB-4D7A-B38D-E7DF3C8F8D56}" srcOrd="1" destOrd="0" presId="urn:microsoft.com/office/officeart/2005/8/layout/vList3"/>
    <dgm:cxn modelId="{A2127285-5070-437A-87A1-C3B97AE79685}" type="presParOf" srcId="{DD705616-A39C-4FBC-9187-6015A94E661C}" destId="{367826EE-E08E-450F-B905-55269E7252DE}" srcOrd="1" destOrd="0" presId="urn:microsoft.com/office/officeart/2005/8/layout/vList3"/>
    <dgm:cxn modelId="{5C135565-4CAC-44B3-9D35-24001CD3692C}" type="presParOf" srcId="{DD705616-A39C-4FBC-9187-6015A94E661C}" destId="{808CC165-C1E4-44D4-A4CE-6841B2FF3B7F}" srcOrd="2" destOrd="0" presId="urn:microsoft.com/office/officeart/2005/8/layout/vList3"/>
    <dgm:cxn modelId="{71285B80-B1FF-42EF-8B83-3C5087D9E674}" type="presParOf" srcId="{808CC165-C1E4-44D4-A4CE-6841B2FF3B7F}" destId="{01F19681-E8D5-4D4E-8E4A-D489B3A75CA1}" srcOrd="0" destOrd="0" presId="urn:microsoft.com/office/officeart/2005/8/layout/vList3"/>
    <dgm:cxn modelId="{9531C878-64AD-47D6-9F53-0B234645E328}" type="presParOf" srcId="{808CC165-C1E4-44D4-A4CE-6841B2FF3B7F}" destId="{150E755D-52E9-4F1F-99DB-DDD1355DB359}"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BB5EEEC-6C91-4788-B477-AFADC5FDDB9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4D29EDA4-507E-4B1C-A68E-FDED1FC050A9}">
      <dgm:prSet custT="1"/>
      <dgm:spPr/>
      <dgm:t>
        <a:bodyPr/>
        <a:lstStyle/>
        <a:p>
          <a:r>
            <a:rPr lang="en-US" sz="2000" b="0" i="0" dirty="0"/>
            <a:t>Microsoft Defender for Cloud generates detailed security alerts and recommendations.</a:t>
          </a:r>
          <a:endParaRPr lang="en-IN" sz="2000" dirty="0"/>
        </a:p>
      </dgm:t>
    </dgm:pt>
    <dgm:pt modelId="{331B6A4A-8239-4D55-83AF-20CC0D5F19D0}" type="parTrans" cxnId="{22E07DCA-26A3-4521-B70D-FA1139B6EFC9}">
      <dgm:prSet/>
      <dgm:spPr/>
      <dgm:t>
        <a:bodyPr/>
        <a:lstStyle/>
        <a:p>
          <a:endParaRPr lang="en-IN"/>
        </a:p>
      </dgm:t>
    </dgm:pt>
    <dgm:pt modelId="{FDF112C7-8C33-44D9-B050-16391C58CDEE}" type="sibTrans" cxnId="{22E07DCA-26A3-4521-B70D-FA1139B6EFC9}">
      <dgm:prSet/>
      <dgm:spPr/>
      <dgm:t>
        <a:bodyPr/>
        <a:lstStyle/>
        <a:p>
          <a:endParaRPr lang="en-IN"/>
        </a:p>
      </dgm:t>
    </dgm:pt>
    <dgm:pt modelId="{63C59D1B-2889-4127-8050-F59ADBB8243A}">
      <dgm:prSet/>
      <dgm:spPr/>
      <dgm:t>
        <a:bodyPr/>
        <a:lstStyle/>
        <a:p>
          <a:r>
            <a:rPr lang="en-US" b="0" i="0" dirty="0"/>
            <a:t>To analyze the information that's in these alerts and recommendations, you can export them to Log Analytics in Azure Monitor, to Azure Event Hubs.</a:t>
          </a:r>
          <a:endParaRPr lang="en-IN" dirty="0"/>
        </a:p>
      </dgm:t>
    </dgm:pt>
    <dgm:pt modelId="{2E935254-EF1C-4D6A-83B1-161216D55AB5}" type="parTrans" cxnId="{72B83E43-D8A9-47BF-8D06-5D55BD3651AF}">
      <dgm:prSet/>
      <dgm:spPr/>
      <dgm:t>
        <a:bodyPr/>
        <a:lstStyle/>
        <a:p>
          <a:endParaRPr lang="en-IN"/>
        </a:p>
      </dgm:t>
    </dgm:pt>
    <dgm:pt modelId="{86D959E4-0028-4917-A3C0-92329E654A1C}" type="sibTrans" cxnId="{72B83E43-D8A9-47BF-8D06-5D55BD3651AF}">
      <dgm:prSet/>
      <dgm:spPr/>
      <dgm:t>
        <a:bodyPr/>
        <a:lstStyle/>
        <a:p>
          <a:endParaRPr lang="en-IN"/>
        </a:p>
      </dgm:t>
    </dgm:pt>
    <dgm:pt modelId="{499B140A-D26D-4667-97F5-7ED067172598}" type="pres">
      <dgm:prSet presAssocID="{CBB5EEEC-6C91-4788-B477-AFADC5FDDB94}" presName="Name0" presStyleCnt="0">
        <dgm:presLayoutVars>
          <dgm:chPref val="3"/>
          <dgm:dir/>
          <dgm:animLvl val="lvl"/>
          <dgm:resizeHandles/>
        </dgm:presLayoutVars>
      </dgm:prSet>
      <dgm:spPr/>
    </dgm:pt>
    <dgm:pt modelId="{535B54C4-CA9E-49C0-889C-92CEF849F55F}" type="pres">
      <dgm:prSet presAssocID="{4D29EDA4-507E-4B1C-A68E-FDED1FC050A9}" presName="horFlow" presStyleCnt="0"/>
      <dgm:spPr/>
    </dgm:pt>
    <dgm:pt modelId="{5C8B3D6A-2974-445D-8185-FFFC49655F28}" type="pres">
      <dgm:prSet presAssocID="{4D29EDA4-507E-4B1C-A68E-FDED1FC050A9}" presName="bigChev" presStyleLbl="node1" presStyleIdx="0" presStyleCnt="2" custScaleX="1288050" custScaleY="142117"/>
      <dgm:spPr/>
    </dgm:pt>
    <dgm:pt modelId="{C83BC2C8-64E5-4DD5-80FD-9DA955ECF4D2}" type="pres">
      <dgm:prSet presAssocID="{4D29EDA4-507E-4B1C-A68E-FDED1FC050A9}" presName="vSp" presStyleCnt="0"/>
      <dgm:spPr/>
    </dgm:pt>
    <dgm:pt modelId="{627A84CC-5125-437E-A885-1CC63F2B8861}" type="pres">
      <dgm:prSet presAssocID="{63C59D1B-2889-4127-8050-F59ADBB8243A}" presName="horFlow" presStyleCnt="0"/>
      <dgm:spPr/>
    </dgm:pt>
    <dgm:pt modelId="{47849F8B-2B4E-4CA2-B50B-C61840E4B9EA}" type="pres">
      <dgm:prSet presAssocID="{63C59D1B-2889-4127-8050-F59ADBB8243A}" presName="bigChev" presStyleLbl="node1" presStyleIdx="1" presStyleCnt="2" custScaleX="1286435" custScaleY="165076"/>
      <dgm:spPr/>
    </dgm:pt>
  </dgm:ptLst>
  <dgm:cxnLst>
    <dgm:cxn modelId="{92975836-EEE4-4454-93EC-57A3D09F4C83}" type="presOf" srcId="{4D29EDA4-507E-4B1C-A68E-FDED1FC050A9}" destId="{5C8B3D6A-2974-445D-8185-FFFC49655F28}" srcOrd="0" destOrd="0" presId="urn:microsoft.com/office/officeart/2005/8/layout/lProcess3"/>
    <dgm:cxn modelId="{72B83E43-D8A9-47BF-8D06-5D55BD3651AF}" srcId="{CBB5EEEC-6C91-4788-B477-AFADC5FDDB94}" destId="{63C59D1B-2889-4127-8050-F59ADBB8243A}" srcOrd="1" destOrd="0" parTransId="{2E935254-EF1C-4D6A-83B1-161216D55AB5}" sibTransId="{86D959E4-0028-4917-A3C0-92329E654A1C}"/>
    <dgm:cxn modelId="{8724628C-41DD-4141-8616-753CBA92F840}" type="presOf" srcId="{CBB5EEEC-6C91-4788-B477-AFADC5FDDB94}" destId="{499B140A-D26D-4667-97F5-7ED067172598}" srcOrd="0" destOrd="0" presId="urn:microsoft.com/office/officeart/2005/8/layout/lProcess3"/>
    <dgm:cxn modelId="{22E07DCA-26A3-4521-B70D-FA1139B6EFC9}" srcId="{CBB5EEEC-6C91-4788-B477-AFADC5FDDB94}" destId="{4D29EDA4-507E-4B1C-A68E-FDED1FC050A9}" srcOrd="0" destOrd="0" parTransId="{331B6A4A-8239-4D55-83AF-20CC0D5F19D0}" sibTransId="{FDF112C7-8C33-44D9-B050-16391C58CDEE}"/>
    <dgm:cxn modelId="{3EBF45E0-8121-4156-A6AE-CF99254A541F}" type="presOf" srcId="{63C59D1B-2889-4127-8050-F59ADBB8243A}" destId="{47849F8B-2B4E-4CA2-B50B-C61840E4B9EA}" srcOrd="0" destOrd="0" presId="urn:microsoft.com/office/officeart/2005/8/layout/lProcess3"/>
    <dgm:cxn modelId="{D5B52626-8082-47D8-AF7F-014F3E03B0F5}" type="presParOf" srcId="{499B140A-D26D-4667-97F5-7ED067172598}" destId="{535B54C4-CA9E-49C0-889C-92CEF849F55F}" srcOrd="0" destOrd="0" presId="urn:microsoft.com/office/officeart/2005/8/layout/lProcess3"/>
    <dgm:cxn modelId="{CEE6554D-3B2C-4FD1-ABA3-15E38EFD3806}" type="presParOf" srcId="{535B54C4-CA9E-49C0-889C-92CEF849F55F}" destId="{5C8B3D6A-2974-445D-8185-FFFC49655F28}" srcOrd="0" destOrd="0" presId="urn:microsoft.com/office/officeart/2005/8/layout/lProcess3"/>
    <dgm:cxn modelId="{CCEEA993-7761-45F1-81A8-E665415FD80E}" type="presParOf" srcId="{499B140A-D26D-4667-97F5-7ED067172598}" destId="{C83BC2C8-64E5-4DD5-80FD-9DA955ECF4D2}" srcOrd="1" destOrd="0" presId="urn:microsoft.com/office/officeart/2005/8/layout/lProcess3"/>
    <dgm:cxn modelId="{5FA8F472-DF9E-4244-827C-684203BE5A97}" type="presParOf" srcId="{499B140A-D26D-4667-97F5-7ED067172598}" destId="{627A84CC-5125-437E-A885-1CC63F2B8861}" srcOrd="2" destOrd="0" presId="urn:microsoft.com/office/officeart/2005/8/layout/lProcess3"/>
    <dgm:cxn modelId="{537CBD24-8A41-4672-BC4F-2F9F3F5BA875}" type="presParOf" srcId="{627A84CC-5125-437E-A885-1CC63F2B8861}" destId="{47849F8B-2B4E-4CA2-B50B-C61840E4B9EA}" srcOrd="0" destOrd="0" presId="urn:microsoft.com/office/officeart/2005/8/layout/l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E939AD-9B62-4BF1-B0A7-6DC3F2DC1AE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2C2CAAE-9CAF-4FBD-A184-4E32C6515917}">
      <dgm:prSet custT="1"/>
      <dgm:spPr/>
      <dgm:t>
        <a:bodyPr/>
        <a:lstStyle/>
        <a:p>
          <a:pPr algn="just"/>
          <a:r>
            <a:rPr lang="en-US" sz="1800" b="0" i="0" dirty="0">
              <a:latin typeface="Times New Roman" panose="02020603050405020304" pitchFamily="18" charset="0"/>
              <a:cs typeface="Times New Roman" panose="02020603050405020304" pitchFamily="18" charset="0"/>
            </a:rPr>
            <a:t>Defender for Cloud's security alerts is generated based on the detection of suspicious or malicious activity in an organization's Azure environment.  </a:t>
          </a:r>
          <a:endParaRPr lang="en-IN" sz="1800" dirty="0">
            <a:latin typeface="Times New Roman" panose="02020603050405020304" pitchFamily="18" charset="0"/>
            <a:cs typeface="Times New Roman" panose="02020603050405020304" pitchFamily="18" charset="0"/>
          </a:endParaRPr>
        </a:p>
      </dgm:t>
    </dgm:pt>
    <dgm:pt modelId="{46DD9603-9105-4B60-AFAC-17357D49C752}" type="parTrans" cxnId="{70D593F8-37D9-45CB-8F49-E8BB3DA38197}">
      <dgm:prSet/>
      <dgm:spPr/>
      <dgm:t>
        <a:bodyPr/>
        <a:lstStyle/>
        <a:p>
          <a:endParaRPr lang="en-IN"/>
        </a:p>
      </dgm:t>
    </dgm:pt>
    <dgm:pt modelId="{27A40E64-86F1-4A39-814D-641304D163C0}" type="sibTrans" cxnId="{70D593F8-37D9-45CB-8F49-E8BB3DA38197}">
      <dgm:prSet/>
      <dgm:spPr/>
      <dgm:t>
        <a:bodyPr/>
        <a:lstStyle/>
        <a:p>
          <a:endParaRPr lang="en-IN"/>
        </a:p>
      </dgm:t>
    </dgm:pt>
    <dgm:pt modelId="{E4485601-893C-45A8-9BEA-4C386A283CFD}">
      <dgm:prSet custT="1"/>
      <dgm:spPr/>
      <dgm:t>
        <a:bodyPr/>
        <a:lstStyle/>
        <a:p>
          <a:pPr algn="just"/>
          <a:r>
            <a:rPr lang="en-US" sz="1800" b="0" i="0" dirty="0">
              <a:latin typeface="Times New Roman" panose="02020603050405020304" pitchFamily="18" charset="0"/>
              <a:cs typeface="Times New Roman" panose="02020603050405020304" pitchFamily="18" charset="0"/>
            </a:rPr>
            <a:t>These alerts are generated by Microsoft's advanced threat protection capabilities, which leverage machine learning and behavioral analytics to identify potential threats and anomalies. </a:t>
          </a:r>
          <a:endParaRPr lang="en-IN" sz="1800" dirty="0">
            <a:latin typeface="Times New Roman" panose="02020603050405020304" pitchFamily="18" charset="0"/>
            <a:cs typeface="Times New Roman" panose="02020603050405020304" pitchFamily="18" charset="0"/>
          </a:endParaRPr>
        </a:p>
      </dgm:t>
    </dgm:pt>
    <dgm:pt modelId="{87111D39-659C-41C3-BD53-EB1FC91A7AE3}" type="parTrans" cxnId="{BCA11AAC-6019-4D73-ACDE-E4373F0F94CA}">
      <dgm:prSet/>
      <dgm:spPr/>
      <dgm:t>
        <a:bodyPr/>
        <a:lstStyle/>
        <a:p>
          <a:endParaRPr lang="en-IN"/>
        </a:p>
      </dgm:t>
    </dgm:pt>
    <dgm:pt modelId="{860AE1DE-8B2F-4553-AEEE-C171CC743F4A}" type="sibTrans" cxnId="{BCA11AAC-6019-4D73-ACDE-E4373F0F94CA}">
      <dgm:prSet/>
      <dgm:spPr/>
      <dgm:t>
        <a:bodyPr/>
        <a:lstStyle/>
        <a:p>
          <a:endParaRPr lang="en-IN"/>
        </a:p>
      </dgm:t>
    </dgm:pt>
    <dgm:pt modelId="{A621FD75-7844-4D5A-A872-A59E9A438FF1}">
      <dgm:prSet custT="1"/>
      <dgm:spPr/>
      <dgm:t>
        <a:bodyPr/>
        <a:lstStyle/>
        <a:p>
          <a:pPr algn="just"/>
          <a:r>
            <a:rPr lang="en-US" sz="1800" b="0" i="0" dirty="0">
              <a:latin typeface="Times New Roman" panose="02020603050405020304" pitchFamily="18" charset="0"/>
              <a:cs typeface="Times New Roman" panose="02020603050405020304" pitchFamily="18" charset="0"/>
            </a:rPr>
            <a:t>These alerts indicate possible malicious activities or vulnerabilities that could compromise your data and applications. </a:t>
          </a:r>
          <a:endParaRPr lang="en-IN" sz="1800" dirty="0">
            <a:latin typeface="Times New Roman" panose="02020603050405020304" pitchFamily="18" charset="0"/>
            <a:cs typeface="Times New Roman" panose="02020603050405020304" pitchFamily="18" charset="0"/>
          </a:endParaRPr>
        </a:p>
      </dgm:t>
    </dgm:pt>
    <dgm:pt modelId="{5A42A7EC-68F1-4882-864F-0F7B9A2EF4B4}" type="parTrans" cxnId="{2B3FB601-DEEF-4958-BF52-BD41C642A535}">
      <dgm:prSet/>
      <dgm:spPr/>
      <dgm:t>
        <a:bodyPr/>
        <a:lstStyle/>
        <a:p>
          <a:endParaRPr lang="en-IN"/>
        </a:p>
      </dgm:t>
    </dgm:pt>
    <dgm:pt modelId="{636F9A07-2B9C-45AD-9357-5D536392404C}" type="sibTrans" cxnId="{2B3FB601-DEEF-4958-BF52-BD41C642A535}">
      <dgm:prSet/>
      <dgm:spPr/>
      <dgm:t>
        <a:bodyPr/>
        <a:lstStyle/>
        <a:p>
          <a:endParaRPr lang="en-IN"/>
        </a:p>
      </dgm:t>
    </dgm:pt>
    <dgm:pt modelId="{03A41C6C-E343-4D97-B58C-DBE545BE52A6}" type="pres">
      <dgm:prSet presAssocID="{1CE939AD-9B62-4BF1-B0A7-6DC3F2DC1AED}" presName="linear" presStyleCnt="0">
        <dgm:presLayoutVars>
          <dgm:animLvl val="lvl"/>
          <dgm:resizeHandles val="exact"/>
        </dgm:presLayoutVars>
      </dgm:prSet>
      <dgm:spPr/>
    </dgm:pt>
    <dgm:pt modelId="{B95B1FA3-2367-4812-B758-B276EFD352DD}" type="pres">
      <dgm:prSet presAssocID="{B2C2CAAE-9CAF-4FBD-A184-4E32C6515917}" presName="parentText" presStyleLbl="node1" presStyleIdx="0" presStyleCnt="3">
        <dgm:presLayoutVars>
          <dgm:chMax val="0"/>
          <dgm:bulletEnabled val="1"/>
        </dgm:presLayoutVars>
      </dgm:prSet>
      <dgm:spPr/>
    </dgm:pt>
    <dgm:pt modelId="{E1450D0F-E8B7-4945-8D2E-749A330FFB0E}" type="pres">
      <dgm:prSet presAssocID="{27A40E64-86F1-4A39-814D-641304D163C0}" presName="spacer" presStyleCnt="0"/>
      <dgm:spPr/>
    </dgm:pt>
    <dgm:pt modelId="{B1D0B70C-4438-40CE-961D-3B286D349C96}" type="pres">
      <dgm:prSet presAssocID="{E4485601-893C-45A8-9BEA-4C386A283CFD}" presName="parentText" presStyleLbl="node1" presStyleIdx="1" presStyleCnt="3">
        <dgm:presLayoutVars>
          <dgm:chMax val="0"/>
          <dgm:bulletEnabled val="1"/>
        </dgm:presLayoutVars>
      </dgm:prSet>
      <dgm:spPr/>
    </dgm:pt>
    <dgm:pt modelId="{9AEE0EC7-5E76-48AD-9F0F-B94F9209A818}" type="pres">
      <dgm:prSet presAssocID="{860AE1DE-8B2F-4553-AEEE-C171CC743F4A}" presName="spacer" presStyleCnt="0"/>
      <dgm:spPr/>
    </dgm:pt>
    <dgm:pt modelId="{F54BB319-5EF1-4B1C-9336-78B144CC811D}" type="pres">
      <dgm:prSet presAssocID="{A621FD75-7844-4D5A-A872-A59E9A438FF1}" presName="parentText" presStyleLbl="node1" presStyleIdx="2" presStyleCnt="3">
        <dgm:presLayoutVars>
          <dgm:chMax val="0"/>
          <dgm:bulletEnabled val="1"/>
        </dgm:presLayoutVars>
      </dgm:prSet>
      <dgm:spPr/>
    </dgm:pt>
  </dgm:ptLst>
  <dgm:cxnLst>
    <dgm:cxn modelId="{2B3FB601-DEEF-4958-BF52-BD41C642A535}" srcId="{1CE939AD-9B62-4BF1-B0A7-6DC3F2DC1AED}" destId="{A621FD75-7844-4D5A-A872-A59E9A438FF1}" srcOrd="2" destOrd="0" parTransId="{5A42A7EC-68F1-4882-864F-0F7B9A2EF4B4}" sibTransId="{636F9A07-2B9C-45AD-9357-5D536392404C}"/>
    <dgm:cxn modelId="{79037421-76BF-4659-B9CD-BD74A0D17B2F}" type="presOf" srcId="{B2C2CAAE-9CAF-4FBD-A184-4E32C6515917}" destId="{B95B1FA3-2367-4812-B758-B276EFD352DD}" srcOrd="0" destOrd="0" presId="urn:microsoft.com/office/officeart/2005/8/layout/vList2"/>
    <dgm:cxn modelId="{DF221579-8B54-4B28-91B5-4893FF0C6D97}" type="presOf" srcId="{A621FD75-7844-4D5A-A872-A59E9A438FF1}" destId="{F54BB319-5EF1-4B1C-9336-78B144CC811D}" srcOrd="0" destOrd="0" presId="urn:microsoft.com/office/officeart/2005/8/layout/vList2"/>
    <dgm:cxn modelId="{227A4F9A-709D-4920-AF7D-EF34449F89C0}" type="presOf" srcId="{1CE939AD-9B62-4BF1-B0A7-6DC3F2DC1AED}" destId="{03A41C6C-E343-4D97-B58C-DBE545BE52A6}" srcOrd="0" destOrd="0" presId="urn:microsoft.com/office/officeart/2005/8/layout/vList2"/>
    <dgm:cxn modelId="{BCA11AAC-6019-4D73-ACDE-E4373F0F94CA}" srcId="{1CE939AD-9B62-4BF1-B0A7-6DC3F2DC1AED}" destId="{E4485601-893C-45A8-9BEA-4C386A283CFD}" srcOrd="1" destOrd="0" parTransId="{87111D39-659C-41C3-BD53-EB1FC91A7AE3}" sibTransId="{860AE1DE-8B2F-4553-AEEE-C171CC743F4A}"/>
    <dgm:cxn modelId="{BBC17BE9-7611-4486-9585-5D064FCA82CA}" type="presOf" srcId="{E4485601-893C-45A8-9BEA-4C386A283CFD}" destId="{B1D0B70C-4438-40CE-961D-3B286D349C96}" srcOrd="0" destOrd="0" presId="urn:microsoft.com/office/officeart/2005/8/layout/vList2"/>
    <dgm:cxn modelId="{70D593F8-37D9-45CB-8F49-E8BB3DA38197}" srcId="{1CE939AD-9B62-4BF1-B0A7-6DC3F2DC1AED}" destId="{B2C2CAAE-9CAF-4FBD-A184-4E32C6515917}" srcOrd="0" destOrd="0" parTransId="{46DD9603-9105-4B60-AFAC-17357D49C752}" sibTransId="{27A40E64-86F1-4A39-814D-641304D163C0}"/>
    <dgm:cxn modelId="{7F3C325B-A322-49DF-B73D-6E33A46E0155}" type="presParOf" srcId="{03A41C6C-E343-4D97-B58C-DBE545BE52A6}" destId="{B95B1FA3-2367-4812-B758-B276EFD352DD}" srcOrd="0" destOrd="0" presId="urn:microsoft.com/office/officeart/2005/8/layout/vList2"/>
    <dgm:cxn modelId="{BF4AE67E-9FC6-4C86-8281-81005646898D}" type="presParOf" srcId="{03A41C6C-E343-4D97-B58C-DBE545BE52A6}" destId="{E1450D0F-E8B7-4945-8D2E-749A330FFB0E}" srcOrd="1" destOrd="0" presId="urn:microsoft.com/office/officeart/2005/8/layout/vList2"/>
    <dgm:cxn modelId="{5AD50925-1356-483C-8B67-6D7FB771F143}" type="presParOf" srcId="{03A41C6C-E343-4D97-B58C-DBE545BE52A6}" destId="{B1D0B70C-4438-40CE-961D-3B286D349C96}" srcOrd="2" destOrd="0" presId="urn:microsoft.com/office/officeart/2005/8/layout/vList2"/>
    <dgm:cxn modelId="{D1F4A900-D819-4ED3-8EB9-01381DFFAF03}" type="presParOf" srcId="{03A41C6C-E343-4D97-B58C-DBE545BE52A6}" destId="{9AEE0EC7-5E76-48AD-9F0F-B94F9209A818}" srcOrd="3" destOrd="0" presId="urn:microsoft.com/office/officeart/2005/8/layout/vList2"/>
    <dgm:cxn modelId="{46A2D29E-9B8E-4F51-B638-4ABF733AE6DF}" type="presParOf" srcId="{03A41C6C-E343-4D97-B58C-DBE545BE52A6}" destId="{F54BB319-5EF1-4B1C-9336-78B144CC811D}"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40AC-85E6-42DB-A71D-F3EF0AF57461}">
      <dsp:nvSpPr>
        <dsp:cNvPr id="0" name=""/>
        <dsp:cNvSpPr/>
      </dsp:nvSpPr>
      <dsp:spPr>
        <a:xfrm>
          <a:off x="146615" y="1630"/>
          <a:ext cx="4711254" cy="4711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0" i="0" kern="1200"/>
            <a:t>Microsoft Defender for Cloud is a unified cloud native application for cloud security posture management and workload protection solution that finds weak spots across your cloud configuration, helps strengthen the overall security posture of your environment, and provides threat protection for workloads across multi-cloud and hybrid environments.</a:t>
          </a:r>
          <a:endParaRPr lang="en-IN" sz="1900" kern="1200"/>
        </a:p>
      </dsp:txBody>
      <dsp:txXfrm>
        <a:off x="836562" y="691577"/>
        <a:ext cx="3331360" cy="33313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66FE3-D2CF-4232-915C-0ED888B82C41}">
      <dsp:nvSpPr>
        <dsp:cNvPr id="0" name=""/>
        <dsp:cNvSpPr/>
      </dsp:nvSpPr>
      <dsp:spPr>
        <a:xfrm rot="10800000">
          <a:off x="2646329" y="196"/>
          <a:ext cx="9794953" cy="71671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052"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a:t>Microsoft Defender for cloud continuously compare the configuration of our resources with the requirement.</a:t>
          </a:r>
          <a:endParaRPr lang="en-IN" sz="2000" kern="1200"/>
        </a:p>
      </dsp:txBody>
      <dsp:txXfrm rot="10800000">
        <a:off x="2825508" y="196"/>
        <a:ext cx="9615774" cy="716716"/>
      </dsp:txXfrm>
    </dsp:sp>
    <dsp:sp modelId="{E36BC83F-1E2C-4F09-A279-61FC48E12544}">
      <dsp:nvSpPr>
        <dsp:cNvPr id="0" name=""/>
        <dsp:cNvSpPr/>
      </dsp:nvSpPr>
      <dsp:spPr>
        <a:xfrm>
          <a:off x="2287971" y="196"/>
          <a:ext cx="716716" cy="71671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7D4D03-8D84-4E07-8353-6BE9C2F07A6A}">
      <dsp:nvSpPr>
        <dsp:cNvPr id="0" name=""/>
        <dsp:cNvSpPr/>
      </dsp:nvSpPr>
      <dsp:spPr>
        <a:xfrm rot="10800000">
          <a:off x="2646329" y="896092"/>
          <a:ext cx="9794953" cy="71671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052"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b="0" i="0" kern="1200"/>
            <a:t>It is standard</a:t>
          </a:r>
          <a:r>
            <a:rPr lang="en-US" sz="2000" kern="1200"/>
            <a:t> and set of rules, As you can see Microsoft security benchmark is applied by default on my subscription</a:t>
          </a:r>
          <a:endParaRPr lang="en-IN" sz="2000" kern="1200"/>
        </a:p>
      </dsp:txBody>
      <dsp:txXfrm rot="10800000">
        <a:off x="2825508" y="896092"/>
        <a:ext cx="9615774" cy="716716"/>
      </dsp:txXfrm>
    </dsp:sp>
    <dsp:sp modelId="{4C1A6358-7BCE-4C49-AF30-8CF0D20FB918}">
      <dsp:nvSpPr>
        <dsp:cNvPr id="0" name=""/>
        <dsp:cNvSpPr/>
      </dsp:nvSpPr>
      <dsp:spPr>
        <a:xfrm>
          <a:off x="2287971" y="896092"/>
          <a:ext cx="716716" cy="71671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F9AF1-99C6-4728-B7F9-7BEF21CB4E96}">
      <dsp:nvSpPr>
        <dsp:cNvPr id="0" name=""/>
        <dsp:cNvSpPr/>
      </dsp:nvSpPr>
      <dsp:spPr>
        <a:xfrm>
          <a:off x="6306" y="4085"/>
          <a:ext cx="2630536" cy="13152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A feature that helps identify and prioritize security risks in cloud environments. </a:t>
          </a:r>
          <a:endParaRPr lang="en-IN" sz="1800" kern="1200"/>
        </a:p>
      </dsp:txBody>
      <dsp:txXfrm>
        <a:off x="6306" y="4085"/>
        <a:ext cx="2630536" cy="1315268"/>
      </dsp:txXfrm>
    </dsp:sp>
    <dsp:sp modelId="{BBB55AAA-E0D2-4DF2-9FDA-4DA92111F610}">
      <dsp:nvSpPr>
        <dsp:cNvPr id="0" name=""/>
        <dsp:cNvSpPr/>
      </dsp:nvSpPr>
      <dsp:spPr>
        <a:xfrm>
          <a:off x="3189255" y="4085"/>
          <a:ext cx="2630536" cy="13152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 It uses graph-based algorithms to map out the possible paths that an attacker can take to compromise resources. </a:t>
          </a:r>
          <a:endParaRPr lang="en-IN" sz="1800" kern="1200" dirty="0"/>
        </a:p>
      </dsp:txBody>
      <dsp:txXfrm>
        <a:off x="3189255" y="4085"/>
        <a:ext cx="2630536" cy="1315268"/>
      </dsp:txXfrm>
    </dsp:sp>
    <dsp:sp modelId="{49F1A455-CB91-48AA-A72F-D9792513A03F}">
      <dsp:nvSpPr>
        <dsp:cNvPr id="0" name=""/>
        <dsp:cNvSpPr/>
      </dsp:nvSpPr>
      <dsp:spPr>
        <a:xfrm>
          <a:off x="6372205" y="4085"/>
          <a:ext cx="2630536" cy="13152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It provides recommendations and actions to mitigate the threats and reduce the attack surface. </a:t>
          </a:r>
          <a:endParaRPr lang="en-IN" sz="1800" kern="1200" dirty="0"/>
        </a:p>
      </dsp:txBody>
      <dsp:txXfrm>
        <a:off x="6372205" y="4085"/>
        <a:ext cx="2630536" cy="1315268"/>
      </dsp:txXfrm>
    </dsp:sp>
    <dsp:sp modelId="{29F41F50-84E5-4444-B0A5-086CAC5B3DC8}">
      <dsp:nvSpPr>
        <dsp:cNvPr id="0" name=""/>
        <dsp:cNvSpPr/>
      </dsp:nvSpPr>
      <dsp:spPr>
        <a:xfrm>
          <a:off x="9555154" y="4085"/>
          <a:ext cx="2630536" cy="13152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These techniques provide valuable insights into the security posture and vulnerabilities that attackers may exploit. </a:t>
          </a:r>
          <a:endParaRPr lang="en-IN" sz="1800" kern="1200" dirty="0"/>
        </a:p>
      </dsp:txBody>
      <dsp:txXfrm>
        <a:off x="9555154" y="4085"/>
        <a:ext cx="2630536" cy="13152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D11D8-BAB6-4C3E-9242-2902AF2D669E}">
      <dsp:nvSpPr>
        <dsp:cNvPr id="0" name=""/>
        <dsp:cNvSpPr/>
      </dsp:nvSpPr>
      <dsp:spPr>
        <a:xfrm>
          <a:off x="0" y="14528"/>
          <a:ext cx="3263900" cy="2267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0" kern="1200"/>
            <a:t>Cloud Workload Protection Management in Microsoft Defender for Cloud is a feature that provides security for your workloads across virtual machines (VMs), containers, databases, storage, app services, and more. </a:t>
          </a:r>
          <a:endParaRPr lang="en-IN" sz="1700" kern="1200"/>
        </a:p>
      </dsp:txBody>
      <dsp:txXfrm>
        <a:off x="110688" y="125216"/>
        <a:ext cx="3042524" cy="2046084"/>
      </dsp:txXfrm>
    </dsp:sp>
    <dsp:sp modelId="{8E719E88-8EAA-44C3-9628-8D6855859F13}">
      <dsp:nvSpPr>
        <dsp:cNvPr id="0" name=""/>
        <dsp:cNvSpPr/>
      </dsp:nvSpPr>
      <dsp:spPr>
        <a:xfrm>
          <a:off x="0" y="2345476"/>
          <a:ext cx="3263900" cy="2267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0" kern="1200"/>
            <a:t>CWPM helps organizations protect their cloud workloads against cyber threats and attacks.  </a:t>
          </a:r>
          <a:endParaRPr lang="en-IN" sz="1700" kern="1200"/>
        </a:p>
      </dsp:txBody>
      <dsp:txXfrm>
        <a:off x="110688" y="2456164"/>
        <a:ext cx="3042524" cy="20460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978B8-7575-4319-BE2E-1111ADB5A7DF}">
      <dsp:nvSpPr>
        <dsp:cNvPr id="0" name=""/>
        <dsp:cNvSpPr/>
      </dsp:nvSpPr>
      <dsp:spPr>
        <a:xfrm rot="5400000">
          <a:off x="7733135" y="-3202547"/>
          <a:ext cx="1114848" cy="780287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N" sz="1600" kern="1200"/>
            <a:t>Instead of using Defender Vulnerability Management, Defender for Cloud offers the option to deploy a Qualys scanner to find vulnerabilities. The scanner will identify any security issues, and you don't need your own Qualys license or account to use it.</a:t>
          </a:r>
        </a:p>
      </dsp:txBody>
      <dsp:txXfrm rot="-5400000">
        <a:off x="4389120" y="195890"/>
        <a:ext cx="7748457" cy="1006004"/>
      </dsp:txXfrm>
    </dsp:sp>
    <dsp:sp modelId="{12422B40-EF45-48C9-885F-F929CCA48FE4}">
      <dsp:nvSpPr>
        <dsp:cNvPr id="0" name=""/>
        <dsp:cNvSpPr/>
      </dsp:nvSpPr>
      <dsp:spPr>
        <a:xfrm>
          <a:off x="0" y="2111"/>
          <a:ext cx="4389119" cy="1393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a:t>Vulnerability assessment powered by qualyis:</a:t>
          </a:r>
          <a:endParaRPr lang="en-IN" sz="2700" kern="1200"/>
        </a:p>
      </dsp:txBody>
      <dsp:txXfrm>
        <a:off x="68028" y="70139"/>
        <a:ext cx="4253063" cy="1257504"/>
      </dsp:txXfrm>
    </dsp:sp>
    <dsp:sp modelId="{26683CBC-4D34-4733-BE69-D75E1718BA23}">
      <dsp:nvSpPr>
        <dsp:cNvPr id="0" name=""/>
        <dsp:cNvSpPr/>
      </dsp:nvSpPr>
      <dsp:spPr>
        <a:xfrm rot="5400000">
          <a:off x="7733135" y="-1739309"/>
          <a:ext cx="1114848" cy="780287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If  we have any important or sensitive information like passwords and credit card details without any encryption, it scans and provide recommendations to secure it.</a:t>
          </a:r>
          <a:endParaRPr lang="en-IN" sz="1600" kern="1200"/>
        </a:p>
        <a:p>
          <a:pPr marL="171450" lvl="1" indent="-171450" algn="l" defTabSz="711200">
            <a:lnSpc>
              <a:spcPct val="90000"/>
            </a:lnSpc>
            <a:spcBef>
              <a:spcPct val="0"/>
            </a:spcBef>
            <a:spcAft>
              <a:spcPct val="15000"/>
            </a:spcAft>
            <a:buChar char="•"/>
          </a:pPr>
          <a:r>
            <a:rPr lang="en-IN" sz="1600" kern="1200"/>
            <a:t>It's a simple and efficient way to ensure that your sensitive data is kept safe, without adding any extra burden to your systems.</a:t>
          </a:r>
        </a:p>
      </dsp:txBody>
      <dsp:txXfrm rot="-5400000">
        <a:off x="4389120" y="1659128"/>
        <a:ext cx="7748457" cy="1006004"/>
      </dsp:txXfrm>
    </dsp:sp>
    <dsp:sp modelId="{247F248D-4F89-43F5-A0EA-6B58387481DB}">
      <dsp:nvSpPr>
        <dsp:cNvPr id="0" name=""/>
        <dsp:cNvSpPr/>
      </dsp:nvSpPr>
      <dsp:spPr>
        <a:xfrm>
          <a:off x="0" y="1465350"/>
          <a:ext cx="4389119" cy="1393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a:t>Agent less secrete scanning:</a:t>
          </a:r>
          <a:endParaRPr lang="en-IN" sz="2700" kern="1200"/>
        </a:p>
      </dsp:txBody>
      <dsp:txXfrm>
        <a:off x="68028" y="1533378"/>
        <a:ext cx="4253063" cy="1257504"/>
      </dsp:txXfrm>
    </dsp:sp>
    <dsp:sp modelId="{DDA38B1D-35D2-4002-A88B-B198D331AC58}">
      <dsp:nvSpPr>
        <dsp:cNvPr id="0" name=""/>
        <dsp:cNvSpPr/>
      </dsp:nvSpPr>
      <dsp:spPr>
        <a:xfrm rot="5400000">
          <a:off x="7733135" y="-276070"/>
          <a:ext cx="1114848" cy="780287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It offers instructions to understand and deal with any security threats that are found. These guidelines help you figure out what the threat is, how serious it is, and what steps you can take to fix or lessen the risk.</a:t>
          </a:r>
        </a:p>
      </dsp:txBody>
      <dsp:txXfrm rot="-5400000">
        <a:off x="4389120" y="3122367"/>
        <a:ext cx="7748457" cy="1006004"/>
      </dsp:txXfrm>
    </dsp:sp>
    <dsp:sp modelId="{0C5BB809-5D3D-4698-AFBB-6982E5374452}">
      <dsp:nvSpPr>
        <dsp:cNvPr id="0" name=""/>
        <dsp:cNvSpPr/>
      </dsp:nvSpPr>
      <dsp:spPr>
        <a:xfrm>
          <a:off x="0" y="2928588"/>
          <a:ext cx="4389119" cy="1393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b="1" kern="1200"/>
            <a:t>Provides guidelines to help investigate and mitigate identified threats:</a:t>
          </a:r>
          <a:endParaRPr lang="en-IN" sz="2700" kern="1200"/>
        </a:p>
      </dsp:txBody>
      <dsp:txXfrm>
        <a:off x="68028" y="2996616"/>
        <a:ext cx="4253063" cy="125750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614D5-DC87-45C7-AB6A-A8B523488934}">
      <dsp:nvSpPr>
        <dsp:cNvPr id="0" name=""/>
        <dsp:cNvSpPr/>
      </dsp:nvSpPr>
      <dsp:spPr>
        <a:xfrm>
          <a:off x="0" y="182075"/>
          <a:ext cx="121920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kern="1200"/>
            <a:t>Agentless malware detection :</a:t>
          </a:r>
          <a:endParaRPr lang="en-IN" sz="2700" kern="1200"/>
        </a:p>
      </dsp:txBody>
      <dsp:txXfrm>
        <a:off x="31613" y="213688"/>
        <a:ext cx="12128774" cy="584369"/>
      </dsp:txXfrm>
    </dsp:sp>
    <dsp:sp modelId="{16511628-FD8B-4CE1-8352-00A420E51B80}">
      <dsp:nvSpPr>
        <dsp:cNvPr id="0" name=""/>
        <dsp:cNvSpPr/>
      </dsp:nvSpPr>
      <dsp:spPr>
        <a:xfrm>
          <a:off x="0" y="829670"/>
          <a:ext cx="12192000"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709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IN" sz="2100" kern="1200"/>
            <a:t>Agentless malware scanning capability that scans and detects malware and viruses. The scanner is available for Azure virtual machines (VM), AWS EC2 instances and GCP VM instances.</a:t>
          </a:r>
        </a:p>
        <a:p>
          <a:pPr marL="228600" lvl="1" indent="-228600" algn="l" defTabSz="933450">
            <a:lnSpc>
              <a:spcPct val="90000"/>
            </a:lnSpc>
            <a:spcBef>
              <a:spcPct val="0"/>
            </a:spcBef>
            <a:spcAft>
              <a:spcPct val="20000"/>
            </a:spcAft>
            <a:buChar char="•"/>
          </a:pPr>
          <a:r>
            <a:rPr lang="en-IN" sz="2100" kern="1200"/>
            <a:t>Security alerts that are generated when malware is detected. These alerts provide extra details and context for investigations, and are sent to both the Defender for Cloud Alerts page and Defender XDR.</a:t>
          </a:r>
        </a:p>
      </dsp:txBody>
      <dsp:txXfrm>
        <a:off x="0" y="829670"/>
        <a:ext cx="12192000" cy="1313414"/>
      </dsp:txXfrm>
    </dsp:sp>
    <dsp:sp modelId="{A8A26FBD-7EFD-48FD-A0B7-2E00EC5E2EFC}">
      <dsp:nvSpPr>
        <dsp:cNvPr id="0" name=""/>
        <dsp:cNvSpPr/>
      </dsp:nvSpPr>
      <dsp:spPr>
        <a:xfrm>
          <a:off x="0" y="2143085"/>
          <a:ext cx="121920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kern="1200"/>
            <a:t>Resolve missing software updates gaps with Azure Update Manager:</a:t>
          </a:r>
          <a:endParaRPr lang="en-IN" sz="2700" kern="1200"/>
        </a:p>
      </dsp:txBody>
      <dsp:txXfrm>
        <a:off x="31613" y="2174698"/>
        <a:ext cx="12128774" cy="584369"/>
      </dsp:txXfrm>
    </dsp:sp>
    <dsp:sp modelId="{B48F0797-3321-4992-BD61-987D69BE450D}">
      <dsp:nvSpPr>
        <dsp:cNvPr id="0" name=""/>
        <dsp:cNvSpPr/>
      </dsp:nvSpPr>
      <dsp:spPr>
        <a:xfrm>
          <a:off x="0" y="2790679"/>
          <a:ext cx="12192000" cy="162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709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IN" sz="2100" kern="1200"/>
            <a:t>Azure Update Manager helps fill in the gaps where software updates are missing on your Azure virtual machines.</a:t>
          </a:r>
        </a:p>
        <a:p>
          <a:pPr marL="228600" lvl="1" indent="-228600" algn="l" defTabSz="933450">
            <a:lnSpc>
              <a:spcPct val="90000"/>
            </a:lnSpc>
            <a:spcBef>
              <a:spcPct val="0"/>
            </a:spcBef>
            <a:spcAft>
              <a:spcPct val="20000"/>
            </a:spcAft>
            <a:buChar char="•"/>
          </a:pPr>
          <a:r>
            <a:rPr lang="en-IN" sz="2100" kern="1200"/>
            <a:t>It's like having a handy assistant that ensures your virtual machines are always up-to-date with the latest security patches and improvements. So, instead of manually checking and installing updates, Azure Update Manager does it automatically, keeping your virtual machines secure and running smoothly.</a:t>
          </a:r>
        </a:p>
      </dsp:txBody>
      <dsp:txXfrm>
        <a:off x="0" y="2790679"/>
        <a:ext cx="12192000" cy="16208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3D0A8-4599-4FEE-8D1B-6F0894BADCB7}">
      <dsp:nvSpPr>
        <dsp:cNvPr id="0" name=""/>
        <dsp:cNvSpPr/>
      </dsp:nvSpPr>
      <dsp:spPr>
        <a:xfrm>
          <a:off x="5678" y="44"/>
          <a:ext cx="11565903" cy="17805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dirty="0"/>
            <a:t>DNS registrar as a big directory that keeps track of website addresses. Sometimes, when a website is shut down or changed, its address might still be listed in this directory, but it doesn't lead anywhere.</a:t>
          </a:r>
        </a:p>
      </dsp:txBody>
      <dsp:txXfrm>
        <a:off x="92599" y="86965"/>
        <a:ext cx="11392061" cy="1606735"/>
      </dsp:txXfrm>
    </dsp:sp>
    <dsp:sp modelId="{AB7232AC-8C39-4783-8A2F-BB297A9021D7}">
      <dsp:nvSpPr>
        <dsp:cNvPr id="0" name=""/>
        <dsp:cNvSpPr/>
      </dsp:nvSpPr>
      <dsp:spPr>
        <a:xfrm>
          <a:off x="5678" y="1869650"/>
          <a:ext cx="11628707" cy="17805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dirty="0"/>
            <a:t>If we created one website or app service and you associated one domain name after some days, you deleted app service but domain name is still active but you are unable to open app because of it deleted. So by using domain names attacker bind their own apps like malicious apps. Now any one of us try hit the domain then they are to get hacked because they went to malicious apps. These type domains names are identified by dangling DNS detection.</a:t>
          </a:r>
        </a:p>
      </dsp:txBody>
      <dsp:txXfrm>
        <a:off x="92599" y="1956571"/>
        <a:ext cx="11454865" cy="16067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20026-E75A-475E-846F-0C2CAE863853}">
      <dsp:nvSpPr>
        <dsp:cNvPr id="0" name=""/>
        <dsp:cNvSpPr/>
      </dsp:nvSpPr>
      <dsp:spPr>
        <a:xfrm>
          <a:off x="0" y="302"/>
          <a:ext cx="12191997" cy="7077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6E223-B5D1-4C53-8B74-871F139BF239}">
      <dsp:nvSpPr>
        <dsp:cNvPr id="0" name=""/>
        <dsp:cNvSpPr/>
      </dsp:nvSpPr>
      <dsp:spPr>
        <a:xfrm>
          <a:off x="214083" y="159537"/>
          <a:ext cx="389242" cy="389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B8EA24-3652-40B5-A1A8-545EBD2398CA}">
      <dsp:nvSpPr>
        <dsp:cNvPr id="0" name=""/>
        <dsp:cNvSpPr/>
      </dsp:nvSpPr>
      <dsp:spPr>
        <a:xfrm>
          <a:off x="817408" y="302"/>
          <a:ext cx="11374588" cy="707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0" tIns="74900" rIns="74900" bIns="74900" numCol="1" spcCol="1270" anchor="ctr" anchorCtr="0">
          <a:noAutofit/>
        </a:bodyPr>
        <a:lstStyle/>
        <a:p>
          <a:pPr marL="0" lvl="0" indent="0" algn="l" defTabSz="622300">
            <a:lnSpc>
              <a:spcPct val="100000"/>
            </a:lnSpc>
            <a:spcBef>
              <a:spcPct val="0"/>
            </a:spcBef>
            <a:spcAft>
              <a:spcPct val="35000"/>
            </a:spcAft>
            <a:buNone/>
          </a:pPr>
          <a:r>
            <a:rPr lang="en-IN" sz="1400" kern="1200"/>
            <a:t>It is the deployment and management service for Azure. It provides a management layer that enables you to create, update, and delete resources in your Azure account. You use management features, like access control, locks, and tags, to secure and organize your resources after deployment.</a:t>
          </a:r>
          <a:endParaRPr lang="en-US" sz="1400" kern="1200"/>
        </a:p>
      </dsp:txBody>
      <dsp:txXfrm>
        <a:off x="817408" y="302"/>
        <a:ext cx="11374588" cy="707713"/>
      </dsp:txXfrm>
    </dsp:sp>
    <dsp:sp modelId="{884BAB3C-E1C7-4BCD-9601-C1FFB9208D50}">
      <dsp:nvSpPr>
        <dsp:cNvPr id="0" name=""/>
        <dsp:cNvSpPr/>
      </dsp:nvSpPr>
      <dsp:spPr>
        <a:xfrm>
          <a:off x="0" y="884943"/>
          <a:ext cx="12191997" cy="7077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14DFA-D1F1-4C1B-B336-93DB5ACDD4FA}">
      <dsp:nvSpPr>
        <dsp:cNvPr id="0" name=""/>
        <dsp:cNvSpPr/>
      </dsp:nvSpPr>
      <dsp:spPr>
        <a:xfrm>
          <a:off x="214083" y="1044179"/>
          <a:ext cx="389242" cy="389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833914-47B0-4E56-BDE2-135998F0BADF}">
      <dsp:nvSpPr>
        <dsp:cNvPr id="0" name=""/>
        <dsp:cNvSpPr/>
      </dsp:nvSpPr>
      <dsp:spPr>
        <a:xfrm>
          <a:off x="817408" y="884943"/>
          <a:ext cx="11374588" cy="707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0" tIns="74900" rIns="74900" bIns="74900" numCol="1" spcCol="1270" anchor="ctr" anchorCtr="0">
          <a:noAutofit/>
        </a:bodyPr>
        <a:lstStyle/>
        <a:p>
          <a:pPr marL="0" lvl="0" indent="0" algn="l" defTabSz="622300">
            <a:lnSpc>
              <a:spcPct val="100000"/>
            </a:lnSpc>
            <a:spcBef>
              <a:spcPct val="0"/>
            </a:spcBef>
            <a:spcAft>
              <a:spcPct val="35000"/>
            </a:spcAft>
            <a:buNone/>
          </a:pPr>
          <a:r>
            <a:rPr lang="en-IN" sz="1400" kern="1200" dirty="0"/>
            <a:t>Microsoft Defender for Resource Manager automatically monitors the resource management operations in your organization, whether they're performed through the Azure portal, Azure REST APIs, Azure CLI, or other Azure programmatic clients.</a:t>
          </a:r>
          <a:endParaRPr lang="en-US" sz="1400" kern="1200" dirty="0"/>
        </a:p>
      </dsp:txBody>
      <dsp:txXfrm>
        <a:off x="817408" y="884943"/>
        <a:ext cx="11374588" cy="707713"/>
      </dsp:txXfrm>
    </dsp:sp>
    <dsp:sp modelId="{FCE86BD3-A6BC-48B2-AC03-AB0F7BED8250}">
      <dsp:nvSpPr>
        <dsp:cNvPr id="0" name=""/>
        <dsp:cNvSpPr/>
      </dsp:nvSpPr>
      <dsp:spPr>
        <a:xfrm>
          <a:off x="0" y="1769585"/>
          <a:ext cx="12191997" cy="7077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EA842-691E-45AF-BE82-C0362B8F1B9A}">
      <dsp:nvSpPr>
        <dsp:cNvPr id="0" name=""/>
        <dsp:cNvSpPr/>
      </dsp:nvSpPr>
      <dsp:spPr>
        <a:xfrm>
          <a:off x="214083" y="1928820"/>
          <a:ext cx="389242" cy="389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790739-5505-4D49-A5C9-B3032F95C107}">
      <dsp:nvSpPr>
        <dsp:cNvPr id="0" name=""/>
        <dsp:cNvSpPr/>
      </dsp:nvSpPr>
      <dsp:spPr>
        <a:xfrm>
          <a:off x="817408" y="1769585"/>
          <a:ext cx="11374588" cy="707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0" tIns="74900" rIns="74900" bIns="74900" numCol="1" spcCol="1270" anchor="ctr" anchorCtr="0">
          <a:noAutofit/>
        </a:bodyPr>
        <a:lstStyle/>
        <a:p>
          <a:pPr marL="0" lvl="0" indent="0" algn="l" defTabSz="622300">
            <a:lnSpc>
              <a:spcPct val="100000"/>
            </a:lnSpc>
            <a:spcBef>
              <a:spcPct val="0"/>
            </a:spcBef>
            <a:spcAft>
              <a:spcPct val="35000"/>
            </a:spcAft>
            <a:buNone/>
          </a:pPr>
          <a:r>
            <a:rPr lang="en-IN" sz="1400" kern="1200"/>
            <a:t>Defender for Cloud runs advanced security analytics to detect threats and alerts you about suspicious activity.</a:t>
          </a:r>
          <a:endParaRPr lang="en-US" sz="1400" kern="1200"/>
        </a:p>
      </dsp:txBody>
      <dsp:txXfrm>
        <a:off x="817408" y="1769585"/>
        <a:ext cx="11374588" cy="70771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5ABD5-0433-4A71-934D-D8927B54740D}">
      <dsp:nvSpPr>
        <dsp:cNvPr id="0" name=""/>
        <dsp:cNvSpPr/>
      </dsp:nvSpPr>
      <dsp:spPr>
        <a:xfrm>
          <a:off x="2731607" y="1986"/>
          <a:ext cx="6728783" cy="13109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t>Suspicious resource management operations</a:t>
          </a:r>
          <a:r>
            <a:rPr lang="en-IN" sz="2000" kern="1200" dirty="0"/>
            <a:t>, such as operations from malicious IP addresses, disabling antimalware, and suspicious scripts running in VM extensions.</a:t>
          </a:r>
        </a:p>
      </dsp:txBody>
      <dsp:txXfrm>
        <a:off x="2795604" y="65983"/>
        <a:ext cx="6600789" cy="1182989"/>
      </dsp:txXfrm>
    </dsp:sp>
    <dsp:sp modelId="{AB1BEBAF-4526-4DA4-981A-171FA1838C0E}">
      <dsp:nvSpPr>
        <dsp:cNvPr id="0" name=""/>
        <dsp:cNvSpPr/>
      </dsp:nvSpPr>
      <dsp:spPr>
        <a:xfrm>
          <a:off x="2757986" y="1427956"/>
          <a:ext cx="6639684" cy="13109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t>Use of exploitation toolkits</a:t>
          </a:r>
          <a:r>
            <a:rPr lang="en-IN" sz="2000" kern="1200" dirty="0"/>
            <a:t> like Microburst or </a:t>
          </a:r>
          <a:r>
            <a:rPr lang="en-IN" sz="2000" kern="1200" dirty="0" err="1"/>
            <a:t>PowerZure</a:t>
          </a:r>
          <a:r>
            <a:rPr lang="en-IN" sz="2000" kern="1200" dirty="0"/>
            <a:t>. are like digital toolboxes for hackers.</a:t>
          </a:r>
        </a:p>
      </dsp:txBody>
      <dsp:txXfrm>
        <a:off x="2821983" y="1491953"/>
        <a:ext cx="6511690" cy="1182989"/>
      </dsp:txXfrm>
    </dsp:sp>
    <dsp:sp modelId="{404EAC49-084B-4CB3-A0F5-14D607B7FABE}">
      <dsp:nvSpPr>
        <dsp:cNvPr id="0" name=""/>
        <dsp:cNvSpPr/>
      </dsp:nvSpPr>
      <dsp:spPr>
        <a:xfrm>
          <a:off x="2731607" y="2755052"/>
          <a:ext cx="6692441" cy="13109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t>Lateral movement</a:t>
          </a:r>
          <a:r>
            <a:rPr lang="en-IN" sz="2000" kern="1200" dirty="0"/>
            <a:t> from the Azure management layer to the Azure resources data plane.</a:t>
          </a:r>
        </a:p>
      </dsp:txBody>
      <dsp:txXfrm>
        <a:off x="2795604" y="2819049"/>
        <a:ext cx="6564447" cy="118298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327B3-D11F-4604-9EBF-C870F1B57E5C}">
      <dsp:nvSpPr>
        <dsp:cNvPr id="0" name=""/>
        <dsp:cNvSpPr/>
      </dsp:nvSpPr>
      <dsp:spPr>
        <a:xfrm>
          <a:off x="0" y="85771"/>
          <a:ext cx="11924268"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Azure Key Vault is a cloud service that safeguards encryption keys and secrets like certificates, connection strings, and passwords.</a:t>
          </a:r>
        </a:p>
      </dsp:txBody>
      <dsp:txXfrm>
        <a:off x="44664" y="130435"/>
        <a:ext cx="11834940" cy="825612"/>
      </dsp:txXfrm>
    </dsp:sp>
    <dsp:sp modelId="{4DB85511-6F1B-4673-A3F7-9BBF8A833E77}">
      <dsp:nvSpPr>
        <dsp:cNvPr id="0" name=""/>
        <dsp:cNvSpPr/>
      </dsp:nvSpPr>
      <dsp:spPr>
        <a:xfrm>
          <a:off x="0" y="1066951"/>
          <a:ext cx="11924268"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Enable </a:t>
          </a:r>
          <a:r>
            <a:rPr lang="en-IN" sz="2300" b="1" kern="1200"/>
            <a:t>Microsoft Defender for Key Vault</a:t>
          </a:r>
          <a:r>
            <a:rPr lang="en-IN" sz="2300" kern="1200"/>
            <a:t> for Azure-native, advanced threat protection for Azure Key Vault, providing an additional layer of security intelligence.</a:t>
          </a:r>
        </a:p>
      </dsp:txBody>
      <dsp:txXfrm>
        <a:off x="44664" y="1111615"/>
        <a:ext cx="11834940" cy="825612"/>
      </dsp:txXfrm>
    </dsp:sp>
    <dsp:sp modelId="{BF9AFA63-80E9-412D-9C3C-D61A63798E99}">
      <dsp:nvSpPr>
        <dsp:cNvPr id="0" name=""/>
        <dsp:cNvSpPr/>
      </dsp:nvSpPr>
      <dsp:spPr>
        <a:xfrm>
          <a:off x="0" y="2048131"/>
          <a:ext cx="11924268"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Benefits:</a:t>
          </a:r>
        </a:p>
      </dsp:txBody>
      <dsp:txXfrm>
        <a:off x="44664" y="2092795"/>
        <a:ext cx="11834940" cy="825612"/>
      </dsp:txXfrm>
    </dsp:sp>
    <dsp:sp modelId="{2593799C-6C15-42B5-9AE7-9DBD4CFFA6C2}">
      <dsp:nvSpPr>
        <dsp:cNvPr id="0" name=""/>
        <dsp:cNvSpPr/>
      </dsp:nvSpPr>
      <dsp:spPr>
        <a:xfrm>
          <a:off x="0" y="2963071"/>
          <a:ext cx="11924268" cy="166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8596" tIns="29210" rIns="163576" bIns="29210" numCol="1" spcCol="1270" anchor="t" anchorCtr="0">
          <a:noAutofit/>
        </a:bodyPr>
        <a:lstStyle/>
        <a:p>
          <a:pPr marL="171450" lvl="1" indent="-171450" algn="just" defTabSz="800100">
            <a:lnSpc>
              <a:spcPct val="90000"/>
            </a:lnSpc>
            <a:spcBef>
              <a:spcPct val="0"/>
            </a:spcBef>
            <a:spcAft>
              <a:spcPct val="20000"/>
            </a:spcAft>
            <a:buChar char="•"/>
          </a:pPr>
          <a:r>
            <a:rPr lang="en-IN" sz="1800" kern="1200"/>
            <a:t>Microsoft Defender for Key Vault detects unusual and potentially harmful attempts to access or exploit Key Vault accounts. This layer of protection helps you address threats even if you're not a security expert, and without the need to manage third-party security monitoring systems.</a:t>
          </a:r>
        </a:p>
        <a:p>
          <a:pPr marL="171450" lvl="1" indent="-171450" algn="just" defTabSz="800100">
            <a:lnSpc>
              <a:spcPct val="90000"/>
            </a:lnSpc>
            <a:spcBef>
              <a:spcPct val="0"/>
            </a:spcBef>
            <a:spcAft>
              <a:spcPct val="20000"/>
            </a:spcAft>
            <a:buChar char="•"/>
          </a:pPr>
          <a:r>
            <a:rPr lang="en-IN" sz="1800" kern="1200" dirty="0"/>
            <a:t>When anomalous activities occur, Defender for Key Vault shows alerts and optionally sends them via email to relevant members of your organization. These alerts include the details of the suspicious activity and recommendations on how to investigate and remediate threats.</a:t>
          </a:r>
        </a:p>
      </dsp:txBody>
      <dsp:txXfrm>
        <a:off x="0" y="2963071"/>
        <a:ext cx="11924268" cy="16663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9899B-5183-4923-8520-4E18805CFCC4}">
      <dsp:nvSpPr>
        <dsp:cNvPr id="0" name=""/>
        <dsp:cNvSpPr/>
      </dsp:nvSpPr>
      <dsp:spPr>
        <a:xfrm>
          <a:off x="2485194" y="43"/>
          <a:ext cx="6298973" cy="17299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u="none" kern="1200" dirty="0">
              <a:solidFill>
                <a:schemeClr val="bg1"/>
              </a:solidFill>
            </a:rPr>
            <a:t>When you receive an alert from </a:t>
          </a:r>
          <a:r>
            <a:rPr lang="en-IN" sz="2100" u="none"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Microsoft Defender for Key Vault</a:t>
          </a:r>
          <a:r>
            <a:rPr lang="en-IN" sz="2100" u="none" kern="1200" dirty="0">
              <a:solidFill>
                <a:schemeClr val="bg1"/>
              </a:solidFill>
            </a:rPr>
            <a:t>, we recommend you investigate and respond to the alert.</a:t>
          </a:r>
        </a:p>
      </dsp:txBody>
      <dsp:txXfrm>
        <a:off x="2569641" y="84490"/>
        <a:ext cx="6130079" cy="1561009"/>
      </dsp:txXfrm>
    </dsp:sp>
    <dsp:sp modelId="{69E75BA5-7256-48D5-8A5C-586ED0C6C679}">
      <dsp:nvSpPr>
        <dsp:cNvPr id="0" name=""/>
        <dsp:cNvSpPr/>
      </dsp:nvSpPr>
      <dsp:spPr>
        <a:xfrm>
          <a:off x="2485194" y="1816442"/>
          <a:ext cx="6348400" cy="17299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dirty="0"/>
            <a:t>Microsoft Defender for Key Vault protects applications and credentials, so even if you're familiar with the application or user that triggered the alert, it's important to verify the situation surrounding every alert.</a:t>
          </a:r>
        </a:p>
      </dsp:txBody>
      <dsp:txXfrm>
        <a:off x="2569641" y="1900889"/>
        <a:ext cx="6179506" cy="1561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CD4E9-F843-4746-B1A9-90E91C141606}">
      <dsp:nvSpPr>
        <dsp:cNvPr id="0" name=""/>
        <dsp:cNvSpPr/>
      </dsp:nvSpPr>
      <dsp:spPr>
        <a:xfrm>
          <a:off x="1488" y="142815"/>
          <a:ext cx="3482577" cy="1741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dirty="0"/>
            <a:t>By using Microsoft defender for cloud we can enhance our security in the environment. It protect our critical assets and reduce the risk of cyber attacks and any type of attacks.</a:t>
          </a:r>
        </a:p>
      </dsp:txBody>
      <dsp:txXfrm>
        <a:off x="52489" y="193816"/>
        <a:ext cx="3380575" cy="1639286"/>
      </dsp:txXfrm>
    </dsp:sp>
    <dsp:sp modelId="{22CE7229-504B-41F0-81D3-A6320420FFA4}">
      <dsp:nvSpPr>
        <dsp:cNvPr id="0" name=""/>
        <dsp:cNvSpPr/>
      </dsp:nvSpPr>
      <dsp:spPr>
        <a:xfrm>
          <a:off x="4354709" y="142815"/>
          <a:ext cx="3482577" cy="1741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a:t>It provides us the features and tools that detect , investigate and respond to advance threats.</a:t>
          </a:r>
        </a:p>
      </dsp:txBody>
      <dsp:txXfrm>
        <a:off x="4405710" y="193816"/>
        <a:ext cx="3380575" cy="1639286"/>
      </dsp:txXfrm>
    </dsp:sp>
    <dsp:sp modelId="{7F8329A5-413D-4D50-9DC6-F5EB53EBADEB}">
      <dsp:nvSpPr>
        <dsp:cNvPr id="0" name=""/>
        <dsp:cNvSpPr/>
      </dsp:nvSpPr>
      <dsp:spPr>
        <a:xfrm>
          <a:off x="8707931" y="142815"/>
          <a:ext cx="3482577" cy="1741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dirty="0"/>
            <a:t>So Microsoft has three components such as:</a:t>
          </a:r>
        </a:p>
      </dsp:txBody>
      <dsp:txXfrm>
        <a:off x="8758932" y="193816"/>
        <a:ext cx="3380575" cy="163928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9F890-6F40-4F3E-B103-7B58F05250D9}">
      <dsp:nvSpPr>
        <dsp:cNvPr id="0" name=""/>
        <dsp:cNvSpPr/>
      </dsp:nvSpPr>
      <dsp:spPr>
        <a:xfrm rot="10800000">
          <a:off x="3079356" y="0"/>
          <a:ext cx="11225609" cy="21633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3969"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1" kern="1200" dirty="0"/>
            <a:t>Microsoft Defender for Storage</a:t>
          </a:r>
          <a:r>
            <a:rPr lang="en-IN" sz="1900" kern="1200" dirty="0"/>
            <a:t> is an Azure-native layer of security intelligence that detects potential threats to your storage accounts.</a:t>
          </a:r>
          <a:br>
            <a:rPr lang="en-IN" sz="1900" kern="1200" dirty="0"/>
          </a:br>
          <a:r>
            <a:rPr lang="en-IN" sz="1900" kern="1200" dirty="0"/>
            <a:t>It helps prevent the three major impacts on your data and workload: malicious file uploads, sensitive data exfiltration, and data corruption.</a:t>
          </a:r>
        </a:p>
      </dsp:txBody>
      <dsp:txXfrm rot="10800000">
        <a:off x="3620189" y="0"/>
        <a:ext cx="10684776" cy="2163332"/>
      </dsp:txXfrm>
    </dsp:sp>
    <dsp:sp modelId="{583A83A7-9BC6-406C-A283-8704EFCBBAE6}">
      <dsp:nvSpPr>
        <dsp:cNvPr id="0" name=""/>
        <dsp:cNvSpPr/>
      </dsp:nvSpPr>
      <dsp:spPr>
        <a:xfrm>
          <a:off x="1964562" y="594"/>
          <a:ext cx="2163332" cy="216333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30F4E8-AA05-44BC-94CF-4C75DDC60B1A}">
      <dsp:nvSpPr>
        <dsp:cNvPr id="0" name=""/>
        <dsp:cNvSpPr/>
      </dsp:nvSpPr>
      <dsp:spPr>
        <a:xfrm rot="10800000">
          <a:off x="3079356" y="2556765"/>
          <a:ext cx="11225609" cy="21633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3969" tIns="72390" rIns="135128" bIns="72390" numCol="1" spcCol="1270" anchor="t" anchorCtr="0">
          <a:noAutofit/>
        </a:bodyPr>
        <a:lstStyle/>
        <a:p>
          <a:pPr marL="0" lvl="0" indent="0" algn="l" defTabSz="844550">
            <a:lnSpc>
              <a:spcPct val="90000"/>
            </a:lnSpc>
            <a:spcBef>
              <a:spcPct val="0"/>
            </a:spcBef>
            <a:spcAft>
              <a:spcPct val="35000"/>
            </a:spcAft>
            <a:buNone/>
          </a:pPr>
          <a:r>
            <a:rPr lang="en-IN" sz="1900" kern="1200"/>
            <a:t>Defender for Storage includes:</a:t>
          </a:r>
        </a:p>
        <a:p>
          <a:pPr marL="114300" lvl="1" indent="-114300" algn="l" defTabSz="666750">
            <a:lnSpc>
              <a:spcPct val="90000"/>
            </a:lnSpc>
            <a:spcBef>
              <a:spcPct val="0"/>
            </a:spcBef>
            <a:spcAft>
              <a:spcPct val="15000"/>
            </a:spcAft>
            <a:buChar char="•"/>
          </a:pPr>
          <a:r>
            <a:rPr lang="en-IN" sz="1500" kern="1200"/>
            <a:t>Activity Monitoring</a:t>
          </a:r>
        </a:p>
        <a:p>
          <a:pPr marL="114300" lvl="1" indent="-114300" algn="l" defTabSz="666750">
            <a:lnSpc>
              <a:spcPct val="90000"/>
            </a:lnSpc>
            <a:spcBef>
              <a:spcPct val="0"/>
            </a:spcBef>
            <a:spcAft>
              <a:spcPct val="15000"/>
            </a:spcAft>
            <a:buChar char="•"/>
          </a:pPr>
          <a:r>
            <a:rPr lang="en-IN" sz="1500" kern="1200"/>
            <a:t>Sensitive data threat detection (preview feature, new plan only)</a:t>
          </a:r>
        </a:p>
        <a:p>
          <a:pPr marL="114300" lvl="1" indent="-114300" algn="l" defTabSz="666750">
            <a:lnSpc>
              <a:spcPct val="90000"/>
            </a:lnSpc>
            <a:spcBef>
              <a:spcPct val="0"/>
            </a:spcBef>
            <a:spcAft>
              <a:spcPct val="15000"/>
            </a:spcAft>
            <a:buChar char="•"/>
          </a:pPr>
          <a:r>
            <a:rPr lang="en-IN" sz="1500" kern="1200" dirty="0"/>
            <a:t>Malware Scanning (new plan only)</a:t>
          </a:r>
        </a:p>
        <a:p>
          <a:pPr marL="114300" lvl="1" indent="-114300" algn="l" defTabSz="666750">
            <a:lnSpc>
              <a:spcPct val="90000"/>
            </a:lnSpc>
            <a:spcBef>
              <a:spcPct val="0"/>
            </a:spcBef>
            <a:spcAft>
              <a:spcPct val="15000"/>
            </a:spcAft>
            <a:buChar char="•"/>
          </a:pPr>
          <a:r>
            <a:rPr lang="en-IN" sz="1500" b="1" kern="1200" dirty="0"/>
            <a:t>Benefits of defender for storage:</a:t>
          </a:r>
          <a:br>
            <a:rPr lang="en-IN" sz="1500" b="1" kern="1200" dirty="0"/>
          </a:br>
          <a:r>
            <a:rPr lang="en-IN" sz="1500" b="1" kern="1200" dirty="0"/>
            <a:t>Better protection against malware</a:t>
          </a:r>
          <a:r>
            <a:rPr lang="en-IN" sz="1500" kern="1200" dirty="0"/>
            <a:t>: The Malware Scanning scans and detects in near real-time all file types, including archives of every uploaded blob, and provides fast and reliable results, helping you prevent your storage accounts from acting as an entry and distribution point for threats.</a:t>
          </a:r>
        </a:p>
      </dsp:txBody>
      <dsp:txXfrm rot="10800000">
        <a:off x="3620189" y="2556765"/>
        <a:ext cx="10684776" cy="2163332"/>
      </dsp:txXfrm>
    </dsp:sp>
    <dsp:sp modelId="{225CFDF3-820D-42D6-8372-593DF108DCCC}">
      <dsp:nvSpPr>
        <dsp:cNvPr id="0" name=""/>
        <dsp:cNvSpPr/>
      </dsp:nvSpPr>
      <dsp:spPr>
        <a:xfrm>
          <a:off x="1964562" y="2704759"/>
          <a:ext cx="2163332" cy="216333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BA324-9F1C-48BA-B4FE-44C057F87454}">
      <dsp:nvSpPr>
        <dsp:cNvPr id="0" name=""/>
        <dsp:cNvSpPr/>
      </dsp:nvSpPr>
      <dsp:spPr>
        <a:xfrm>
          <a:off x="0" y="43957"/>
          <a:ext cx="12191999"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a:t>Detection of entities without identities</a:t>
          </a:r>
          <a:r>
            <a:rPr lang="en-IN" sz="2200" kern="1200"/>
            <a:t>: Defender for Storage helps detect and alert you about potential unauthorized access to your files caused by leaked or compromised keys, allowing you to tighten security and prevent data breaches.</a:t>
          </a:r>
        </a:p>
      </dsp:txBody>
      <dsp:txXfrm>
        <a:off x="59057" y="103014"/>
        <a:ext cx="12073885" cy="1091666"/>
      </dsp:txXfrm>
    </dsp:sp>
    <dsp:sp modelId="{D354BEC3-C59D-4BC0-A80E-3362D5864214}">
      <dsp:nvSpPr>
        <dsp:cNvPr id="0" name=""/>
        <dsp:cNvSpPr/>
      </dsp:nvSpPr>
      <dsp:spPr>
        <a:xfrm>
          <a:off x="0" y="1317097"/>
          <a:ext cx="12191999"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a:t>Comprehensive security without enabling logs: </a:t>
          </a:r>
          <a:r>
            <a:rPr lang="en-IN" sz="2200" kern="1200"/>
            <a:t>When you turn on Microsoft Defender for Storage, It keeps an eye on everything happening in Azure Blob Storage, Azure Files, and Azure Data Lake Storage without needing you to specifically turn on logs for it to work.</a:t>
          </a:r>
        </a:p>
      </dsp:txBody>
      <dsp:txXfrm>
        <a:off x="59057" y="1376154"/>
        <a:ext cx="12073885" cy="1091666"/>
      </dsp:txXfrm>
    </dsp:sp>
    <dsp:sp modelId="{3990D663-B4CA-4726-89AA-08BEF9117AE9}">
      <dsp:nvSpPr>
        <dsp:cNvPr id="0" name=""/>
        <dsp:cNvSpPr/>
      </dsp:nvSpPr>
      <dsp:spPr>
        <a:xfrm>
          <a:off x="0" y="2590238"/>
          <a:ext cx="12191999"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a:t>Activity monitoring</a:t>
          </a:r>
          <a:endParaRPr lang="en-IN" sz="2200" kern="1200"/>
        </a:p>
      </dsp:txBody>
      <dsp:txXfrm>
        <a:off x="59057" y="2649295"/>
        <a:ext cx="12073885" cy="1091666"/>
      </dsp:txXfrm>
    </dsp:sp>
    <dsp:sp modelId="{39264BB5-D2F7-4691-9102-5DB80B37EDA0}">
      <dsp:nvSpPr>
        <dsp:cNvPr id="0" name=""/>
        <dsp:cNvSpPr/>
      </dsp:nvSpPr>
      <dsp:spPr>
        <a:xfrm>
          <a:off x="0" y="3800018"/>
          <a:ext cx="12191999" cy="107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709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a:t>When you enable it, it automatically keeps an eye on your storage accounts, checking both the data you store and the controls you have in place. You don't have to separately turn on any extra logging to get these security benefits.</a:t>
          </a:r>
        </a:p>
        <a:p>
          <a:pPr marL="171450" lvl="1" indent="-171450" algn="l" defTabSz="755650">
            <a:lnSpc>
              <a:spcPct val="90000"/>
            </a:lnSpc>
            <a:spcBef>
              <a:spcPct val="0"/>
            </a:spcBef>
            <a:spcAft>
              <a:spcPct val="20000"/>
            </a:spcAft>
            <a:buChar char="•"/>
          </a:pPr>
          <a:r>
            <a:rPr lang="en-IN" sz="1700" kern="1200"/>
            <a:t>It sends you alerts if it notices anything suspicious, but it's smart enough not to bombard you with too many alerts about the same thing. Plus, it does all this without slowing down your storage or causing any problems accessing your data.</a:t>
          </a:r>
        </a:p>
      </dsp:txBody>
      <dsp:txXfrm>
        <a:off x="0" y="3800018"/>
        <a:ext cx="12191999" cy="107019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19378-489F-4D0A-9CE6-55BDA05068CD}">
      <dsp:nvSpPr>
        <dsp:cNvPr id="0" name=""/>
        <dsp:cNvSpPr/>
      </dsp:nvSpPr>
      <dsp:spPr>
        <a:xfrm>
          <a:off x="1576698" y="2051"/>
          <a:ext cx="8964424" cy="135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i="0" kern="1200" dirty="0"/>
            <a:t>Azure Cosmos DB is like a super-powered database in the cloud. It can store and manage massive amounts of data from any where in the world, and it's designed to be really fast and scalable.</a:t>
          </a:r>
          <a:endParaRPr lang="en-IN" sz="1800" kern="1200" dirty="0"/>
        </a:p>
      </dsp:txBody>
      <dsp:txXfrm>
        <a:off x="1642805" y="68158"/>
        <a:ext cx="8832210" cy="1221997"/>
      </dsp:txXfrm>
    </dsp:sp>
    <dsp:sp modelId="{37803666-8885-4ED3-BB68-7DEBC31434F9}">
      <dsp:nvSpPr>
        <dsp:cNvPr id="0" name=""/>
        <dsp:cNvSpPr/>
      </dsp:nvSpPr>
      <dsp:spPr>
        <a:xfrm>
          <a:off x="1576698" y="1423973"/>
          <a:ext cx="9038600" cy="135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Microsoft Defender for Azure Cosmos DB detects potential SQL injections, known bad actors based on Microsoft Threat Intelligence, suspicious access patterns, and potential exploitation of your database through compromised identities, or malicious insiders.</a:t>
          </a:r>
        </a:p>
      </dsp:txBody>
      <dsp:txXfrm>
        <a:off x="1642805" y="1490080"/>
        <a:ext cx="8906386" cy="1221997"/>
      </dsp:txXfrm>
    </dsp:sp>
    <dsp:sp modelId="{1B04F112-2B88-45F6-8681-1B2870D3065F}">
      <dsp:nvSpPr>
        <dsp:cNvPr id="0" name=""/>
        <dsp:cNvSpPr/>
      </dsp:nvSpPr>
      <dsp:spPr>
        <a:xfrm>
          <a:off x="1576698" y="2845895"/>
          <a:ext cx="9038600" cy="135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You can enable protection for all your databases (recommended), or enable Microsoft defender for azure cosmos DB at either the subscription level, or the resource level.</a:t>
          </a:r>
        </a:p>
      </dsp:txBody>
      <dsp:txXfrm>
        <a:off x="1642805" y="2912002"/>
        <a:ext cx="8906386" cy="122199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D081A-1D1C-4D79-A707-5C0CC9E2F7D2}">
      <dsp:nvSpPr>
        <dsp:cNvPr id="0" name=""/>
        <dsp:cNvSpPr/>
      </dsp:nvSpPr>
      <dsp:spPr>
        <a:xfrm rot="10800000">
          <a:off x="2957998" y="0"/>
          <a:ext cx="9989429" cy="138226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540" tIns="80010" rIns="149352" bIns="80010" numCol="1" spcCol="1270" anchor="ctr" anchorCtr="0">
          <a:noAutofit/>
        </a:bodyPr>
        <a:lstStyle/>
        <a:p>
          <a:pPr marL="0" lvl="0" indent="0" algn="ctr" defTabSz="933450">
            <a:lnSpc>
              <a:spcPct val="90000"/>
            </a:lnSpc>
            <a:spcBef>
              <a:spcPct val="0"/>
            </a:spcBef>
            <a:spcAft>
              <a:spcPct val="35000"/>
            </a:spcAft>
            <a:buNone/>
          </a:pPr>
          <a:r>
            <a:rPr lang="en-IN" sz="2100" kern="1200"/>
            <a:t>Microsoft Defender for Azure Cosmos DB uses advanced threat detection capabilities and Microsoft Threat Intelligence data. Defender for Azure Cosmos DB continuously monitors your Azure Cosmos DB accounts for threats such as SQL injection, compromised identities and data exfiltration.</a:t>
          </a:r>
        </a:p>
      </dsp:txBody>
      <dsp:txXfrm rot="10800000">
        <a:off x="3303564" y="0"/>
        <a:ext cx="9643863" cy="1382264"/>
      </dsp:txXfrm>
    </dsp:sp>
    <dsp:sp modelId="{2A27E03F-037D-409E-9FA7-2FAA1A3E7B4E}">
      <dsp:nvSpPr>
        <dsp:cNvPr id="0" name=""/>
        <dsp:cNvSpPr/>
      </dsp:nvSpPr>
      <dsp:spPr>
        <a:xfrm>
          <a:off x="2170568" y="590"/>
          <a:ext cx="1382264" cy="138226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A174D4-4F79-4E57-B1F9-E080D49A0590}">
      <dsp:nvSpPr>
        <dsp:cNvPr id="0" name=""/>
        <dsp:cNvSpPr/>
      </dsp:nvSpPr>
      <dsp:spPr>
        <a:xfrm rot="10800000">
          <a:off x="2861700" y="1728421"/>
          <a:ext cx="9989429" cy="138226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540" tIns="80010" rIns="149352" bIns="80010" numCol="1" spcCol="1270" anchor="ctr" anchorCtr="0">
          <a:noAutofit/>
        </a:bodyPr>
        <a:lstStyle/>
        <a:p>
          <a:pPr marL="0" lvl="0" indent="0" algn="ctr" defTabSz="933450">
            <a:lnSpc>
              <a:spcPct val="90000"/>
            </a:lnSpc>
            <a:spcBef>
              <a:spcPct val="0"/>
            </a:spcBef>
            <a:spcAft>
              <a:spcPct val="35000"/>
            </a:spcAft>
            <a:buNone/>
          </a:pPr>
          <a:r>
            <a:rPr lang="en-IN" sz="2100" kern="1200" dirty="0"/>
            <a:t>This service provides action-oriented security alerts in Microsoft Defender for Cloud with details of the suspicious activity and guidance on how to mitigate (how to fix them) the threats. You can use this information to quickly remediate security issues and improve the security of your Azure Cosmos DB accounts.</a:t>
          </a:r>
        </a:p>
      </dsp:txBody>
      <dsp:txXfrm rot="10800000">
        <a:off x="3207266" y="1728421"/>
        <a:ext cx="9643863" cy="1382264"/>
      </dsp:txXfrm>
    </dsp:sp>
    <dsp:sp modelId="{8ACE3243-A5BF-420C-8FF5-E05E7B5CAB9C}">
      <dsp:nvSpPr>
        <dsp:cNvPr id="0" name=""/>
        <dsp:cNvSpPr/>
      </dsp:nvSpPr>
      <dsp:spPr>
        <a:xfrm>
          <a:off x="2170568" y="1728421"/>
          <a:ext cx="1382264" cy="138226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200E33-9670-4E84-9395-79A1C0A5A54F}">
      <dsp:nvSpPr>
        <dsp:cNvPr id="0" name=""/>
        <dsp:cNvSpPr/>
      </dsp:nvSpPr>
      <dsp:spPr>
        <a:xfrm rot="10800000">
          <a:off x="2861700" y="3456251"/>
          <a:ext cx="9989429" cy="138226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540" tIns="80010" rIns="149352" bIns="80010" numCol="1" spcCol="1270" anchor="ctr" anchorCtr="0">
          <a:noAutofit/>
        </a:bodyPr>
        <a:lstStyle/>
        <a:p>
          <a:pPr marL="0" lvl="0" indent="0" algn="ctr" defTabSz="933450">
            <a:lnSpc>
              <a:spcPct val="90000"/>
            </a:lnSpc>
            <a:spcBef>
              <a:spcPct val="0"/>
            </a:spcBef>
            <a:spcAft>
              <a:spcPct val="35000"/>
            </a:spcAft>
            <a:buNone/>
          </a:pPr>
          <a:r>
            <a:rPr lang="en-IN" sz="2100" kern="1200"/>
            <a:t>Alerts include details of the incident that triggered them, and recommendations on how to investigate and remediate threats. Alerts can be exported to Microsoft Sentinel or any other third-party SIEM or any other external tool.</a:t>
          </a:r>
        </a:p>
      </dsp:txBody>
      <dsp:txXfrm rot="10800000">
        <a:off x="3207266" y="3456251"/>
        <a:ext cx="9643863" cy="1382264"/>
      </dsp:txXfrm>
    </dsp:sp>
    <dsp:sp modelId="{2FB6E46D-631B-40A2-ACA9-464B8937990B}">
      <dsp:nvSpPr>
        <dsp:cNvPr id="0" name=""/>
        <dsp:cNvSpPr/>
      </dsp:nvSpPr>
      <dsp:spPr>
        <a:xfrm>
          <a:off x="2170568" y="3456251"/>
          <a:ext cx="1382264" cy="138226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A5B73-A603-40ED-BFEC-E76701CC2BBA}">
      <dsp:nvSpPr>
        <dsp:cNvPr id="0" name=""/>
        <dsp:cNvSpPr/>
      </dsp:nvSpPr>
      <dsp:spPr>
        <a:xfrm>
          <a:off x="0" y="147114"/>
          <a:ext cx="11635946"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a:t>Potential SQL injection attacks</a:t>
          </a:r>
          <a:r>
            <a:rPr lang="en-IN" sz="1700" kern="1200"/>
            <a:t>:</a:t>
          </a:r>
          <a:br>
            <a:rPr lang="en-IN" sz="1700" kern="1200"/>
          </a:br>
          <a:r>
            <a:rPr lang="en-IN" sz="1700" kern="1200"/>
            <a:t>Due to the structure and capabilities of Azure Cosmos DB queries, many known SQL injection attacks can’t work in Azure Cosmos DB. In Azure Cosmos DB, the way queries are set up makes it really hard for sneaky hackers to use SQL injection attacks.</a:t>
          </a:r>
        </a:p>
      </dsp:txBody>
      <dsp:txXfrm>
        <a:off x="45635" y="192749"/>
        <a:ext cx="11544676" cy="843560"/>
      </dsp:txXfrm>
    </dsp:sp>
    <dsp:sp modelId="{9E87C4DB-23F5-47B8-B8FD-837DF77FD55E}">
      <dsp:nvSpPr>
        <dsp:cNvPr id="0" name=""/>
        <dsp:cNvSpPr/>
      </dsp:nvSpPr>
      <dsp:spPr>
        <a:xfrm>
          <a:off x="0" y="1130904"/>
          <a:ext cx="11635946"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Defender for Azure Cosmos DB detects both successful and failed attempts, and helps you harden your environment to prevent these threats.</a:t>
          </a:r>
        </a:p>
      </dsp:txBody>
      <dsp:txXfrm>
        <a:off x="45635" y="1176539"/>
        <a:ext cx="11544676" cy="843560"/>
      </dsp:txXfrm>
    </dsp:sp>
    <dsp:sp modelId="{C9F0E69D-7BED-48B6-AFB3-64AB910B1F70}">
      <dsp:nvSpPr>
        <dsp:cNvPr id="0" name=""/>
        <dsp:cNvSpPr/>
      </dsp:nvSpPr>
      <dsp:spPr>
        <a:xfrm>
          <a:off x="0" y="2114694"/>
          <a:ext cx="11635946"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t>Anomalous database access patterns</a:t>
          </a:r>
          <a:r>
            <a:rPr lang="en-IN" sz="1700" kern="1200" dirty="0"/>
            <a:t>:</a:t>
          </a:r>
          <a:br>
            <a:rPr lang="en-IN" sz="1700" kern="1200" dirty="0"/>
          </a:br>
          <a:r>
            <a:rPr lang="en-IN" sz="1700" kern="1200" dirty="0"/>
            <a:t>For example, access from a TOR exit node, known suspicious IP addresses, unusual applications, and unusual locations.</a:t>
          </a:r>
        </a:p>
      </dsp:txBody>
      <dsp:txXfrm>
        <a:off x="45635" y="2160329"/>
        <a:ext cx="11544676" cy="843560"/>
      </dsp:txXfrm>
    </dsp:sp>
    <dsp:sp modelId="{E57F1BED-EC7D-4DA9-BBD0-2DCD055D0C03}">
      <dsp:nvSpPr>
        <dsp:cNvPr id="0" name=""/>
        <dsp:cNvSpPr/>
      </dsp:nvSpPr>
      <dsp:spPr>
        <a:xfrm>
          <a:off x="0" y="3098484"/>
          <a:ext cx="11635946"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a:t>Suspicious database activity</a:t>
          </a:r>
          <a:r>
            <a:rPr lang="en-IN" sz="1700" kern="1200"/>
            <a:t>:</a:t>
          </a:r>
          <a:br>
            <a:rPr lang="en-IN" sz="1700" kern="1200"/>
          </a:br>
          <a:r>
            <a:rPr lang="en-IN" sz="1700" kern="1200"/>
            <a:t>For example, suspicious key-listing patterns that resemble known malicious lateral movement techniques and suspicious data extraction patterns.</a:t>
          </a:r>
        </a:p>
      </dsp:txBody>
      <dsp:txXfrm>
        <a:off x="45635" y="3144119"/>
        <a:ext cx="11544676" cy="843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0B945-C14F-4E75-A8F7-B533FB474F3C}">
      <dsp:nvSpPr>
        <dsp:cNvPr id="0" name=""/>
        <dsp:cNvSpPr/>
      </dsp:nvSpPr>
      <dsp:spPr>
        <a:xfrm>
          <a:off x="0" y="106572"/>
          <a:ext cx="12177583" cy="7235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F940B8-653E-4FCF-A49D-31AA0F72BA09}">
      <dsp:nvSpPr>
        <dsp:cNvPr id="0" name=""/>
        <dsp:cNvSpPr/>
      </dsp:nvSpPr>
      <dsp:spPr>
        <a:xfrm>
          <a:off x="218880" y="269375"/>
          <a:ext cx="397964" cy="397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9A872B-AEF7-491C-8B04-39C96C1804FC}">
      <dsp:nvSpPr>
        <dsp:cNvPr id="0" name=""/>
        <dsp:cNvSpPr/>
      </dsp:nvSpPr>
      <dsp:spPr>
        <a:xfrm>
          <a:off x="821320" y="72521"/>
          <a:ext cx="11341858" cy="72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8" tIns="76578" rIns="76578" bIns="76578" numCol="1" spcCol="1270" anchor="ctr" anchorCtr="0">
          <a:noAutofit/>
        </a:bodyPr>
        <a:lstStyle/>
        <a:p>
          <a:pPr marL="0" lvl="0" indent="0" algn="l" defTabSz="800100">
            <a:lnSpc>
              <a:spcPct val="100000"/>
            </a:lnSpc>
            <a:spcBef>
              <a:spcPct val="0"/>
            </a:spcBef>
            <a:spcAft>
              <a:spcPct val="35000"/>
            </a:spcAft>
            <a:buNone/>
          </a:pPr>
          <a:r>
            <a:rPr lang="en-IN" sz="1800" kern="1200" dirty="0"/>
            <a:t>Microsoft Defender for cloud continuously assess our environment for security vulnerabilities and misconfigurations and giving you hardening guidance so that you can efficiently and effectively improve your secure score.</a:t>
          </a:r>
          <a:endParaRPr lang="en-US" sz="1800" kern="1200" dirty="0"/>
        </a:p>
      </dsp:txBody>
      <dsp:txXfrm>
        <a:off x="821320" y="72521"/>
        <a:ext cx="11341858" cy="723571"/>
      </dsp:txXfrm>
    </dsp:sp>
    <dsp:sp modelId="{60343133-A6A5-48D9-9EF6-51B9E0A0EA57}">
      <dsp:nvSpPr>
        <dsp:cNvPr id="0" name=""/>
        <dsp:cNvSpPr/>
      </dsp:nvSpPr>
      <dsp:spPr>
        <a:xfrm>
          <a:off x="0" y="964761"/>
          <a:ext cx="12177583" cy="7235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FC852-4A4F-499F-973A-9356DE3DBEAB}">
      <dsp:nvSpPr>
        <dsp:cNvPr id="0" name=""/>
        <dsp:cNvSpPr/>
      </dsp:nvSpPr>
      <dsp:spPr>
        <a:xfrm>
          <a:off x="218880" y="1127564"/>
          <a:ext cx="397964" cy="3979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D7E299-9E23-41DF-9F1B-A8C5BEFB2F40}">
      <dsp:nvSpPr>
        <dsp:cNvPr id="0" name=""/>
        <dsp:cNvSpPr/>
      </dsp:nvSpPr>
      <dsp:spPr>
        <a:xfrm>
          <a:off x="835724" y="964761"/>
          <a:ext cx="11341858" cy="72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8" tIns="76578" rIns="76578" bIns="76578" numCol="1" spcCol="1270" anchor="ctr" anchorCtr="0">
          <a:noAutofit/>
        </a:bodyPr>
        <a:lstStyle/>
        <a:p>
          <a:pPr marL="0" lvl="0" indent="0" algn="l" defTabSz="800100">
            <a:lnSpc>
              <a:spcPct val="100000"/>
            </a:lnSpc>
            <a:spcBef>
              <a:spcPct val="0"/>
            </a:spcBef>
            <a:spcAft>
              <a:spcPct val="35000"/>
            </a:spcAft>
            <a:buNone/>
          </a:pPr>
          <a:r>
            <a:rPr lang="en-US" sz="1800" b="0" i="0" kern="1200" dirty="0"/>
            <a:t>Cloud security posture management (CSPM) is a process of ensuring that cloud resources are configured and deployed according to best practices and compliance standards.  </a:t>
          </a:r>
          <a:endParaRPr lang="en-US" sz="1800" kern="1200" dirty="0"/>
        </a:p>
      </dsp:txBody>
      <dsp:txXfrm>
        <a:off x="835724" y="964761"/>
        <a:ext cx="11341858" cy="7235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318A8-2B6D-4979-9F2C-04903599D4A4}">
      <dsp:nvSpPr>
        <dsp:cNvPr id="0" name=""/>
        <dsp:cNvSpPr/>
      </dsp:nvSpPr>
      <dsp:spPr>
        <a:xfrm>
          <a:off x="0" y="0"/>
          <a:ext cx="2862321" cy="286232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256124-6FF6-48AD-8850-49FB440B4AD1}">
      <dsp:nvSpPr>
        <dsp:cNvPr id="0" name=""/>
        <dsp:cNvSpPr/>
      </dsp:nvSpPr>
      <dsp:spPr>
        <a:xfrm>
          <a:off x="1431160" y="0"/>
          <a:ext cx="10616677" cy="286232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Foundational CSPM</a:t>
          </a:r>
          <a:r>
            <a:rPr lang="en-US" sz="1700" b="0" i="0" kern="1200" dirty="0"/>
            <a:t> - Defender for Cloud offers foundational multicloud CSPM capabilities for free. These capabilities are automatically enabled by default for subscriptions and accounts that onboard to Defender for Cloud.</a:t>
          </a:r>
          <a:endParaRPr lang="en-IN" sz="1700" kern="1200" dirty="0"/>
        </a:p>
      </dsp:txBody>
      <dsp:txXfrm>
        <a:off x="1431160" y="0"/>
        <a:ext cx="10616677" cy="608243"/>
      </dsp:txXfrm>
    </dsp:sp>
    <dsp:sp modelId="{728ED86F-6E9D-4DF3-82D3-533B4325D8DD}">
      <dsp:nvSpPr>
        <dsp:cNvPr id="0" name=""/>
        <dsp:cNvSpPr/>
      </dsp:nvSpPr>
      <dsp:spPr>
        <a:xfrm>
          <a:off x="375679" y="608243"/>
          <a:ext cx="2110962" cy="211096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8525F6-6451-4F17-B6C8-C0CBF2F6287A}">
      <dsp:nvSpPr>
        <dsp:cNvPr id="0" name=""/>
        <dsp:cNvSpPr/>
      </dsp:nvSpPr>
      <dsp:spPr>
        <a:xfrm>
          <a:off x="1431160" y="608243"/>
          <a:ext cx="10616677" cy="211096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Defender Cloud Security Posture Management (CSPM) plan</a:t>
          </a:r>
          <a:r>
            <a:rPr lang="en-US" sz="1700" b="0" i="0" kern="1200"/>
            <a:t> - The optional, paid Defender for Cloud Secure Posture Management plan provides more, advanced security posture features.</a:t>
          </a:r>
          <a:endParaRPr lang="en-IN" sz="1700" kern="1200"/>
        </a:p>
      </dsp:txBody>
      <dsp:txXfrm>
        <a:off x="1431160" y="608243"/>
        <a:ext cx="10616677" cy="608243"/>
      </dsp:txXfrm>
    </dsp:sp>
    <dsp:sp modelId="{611A32C5-395E-4EAC-8637-027E32CBEFFD}">
      <dsp:nvSpPr>
        <dsp:cNvPr id="0" name=""/>
        <dsp:cNvSpPr/>
      </dsp:nvSpPr>
      <dsp:spPr>
        <a:xfrm>
          <a:off x="751359" y="1216486"/>
          <a:ext cx="1359602" cy="135960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1DE838-AA48-4C17-8727-048F841D90F0}">
      <dsp:nvSpPr>
        <dsp:cNvPr id="0" name=""/>
        <dsp:cNvSpPr/>
      </dsp:nvSpPr>
      <dsp:spPr>
        <a:xfrm>
          <a:off x="1431160" y="1216486"/>
          <a:ext cx="10616677" cy="135960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Defender CSPM protects across all your multicloud workloads, but billing only applies for Servers, Database, and Storage accounts at $5/billable resource/month. </a:t>
          </a:r>
          <a:endParaRPr lang="en-IN" sz="1700" kern="1200" dirty="0"/>
        </a:p>
      </dsp:txBody>
      <dsp:txXfrm>
        <a:off x="1431160" y="1216486"/>
        <a:ext cx="10616677" cy="608243"/>
      </dsp:txXfrm>
    </dsp:sp>
    <dsp:sp modelId="{0D51157A-104D-494E-83FA-9DD04C5789F0}">
      <dsp:nvSpPr>
        <dsp:cNvPr id="0" name=""/>
        <dsp:cNvSpPr/>
      </dsp:nvSpPr>
      <dsp:spPr>
        <a:xfrm>
          <a:off x="1127039" y="1824730"/>
          <a:ext cx="608243" cy="60824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51F142-0D69-4C58-B308-A1CFB07E3ABA}">
      <dsp:nvSpPr>
        <dsp:cNvPr id="0" name=""/>
        <dsp:cNvSpPr/>
      </dsp:nvSpPr>
      <dsp:spPr>
        <a:xfrm>
          <a:off x="1431160" y="1824730"/>
          <a:ext cx="10616677" cy="60824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Defender CSPM capabilities, such as identifying and remediating security configuration issues across multiple cloud providers, and threat protection capabilities, such as anomaly detection and behavior-based alerting. </a:t>
          </a:r>
          <a:endParaRPr lang="en-IN" sz="1700" kern="1200" dirty="0"/>
        </a:p>
      </dsp:txBody>
      <dsp:txXfrm>
        <a:off x="1431160" y="1824730"/>
        <a:ext cx="10616677" cy="6082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A8A2C-FEE0-4E5A-8008-94A699DF9704}">
      <dsp:nvSpPr>
        <dsp:cNvPr id="0" name=""/>
        <dsp:cNvSpPr/>
      </dsp:nvSpPr>
      <dsp:spPr>
        <a:xfrm>
          <a:off x="0" y="87484"/>
          <a:ext cx="4386649" cy="14786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The system continuously analyzes data from various sources such as logs, events from the Azure environment to detect potential security threats.  </a:t>
          </a:r>
          <a:endParaRPr lang="en-IN" sz="1700" kern="1200" dirty="0"/>
        </a:p>
      </dsp:txBody>
      <dsp:txXfrm>
        <a:off x="72184" y="159668"/>
        <a:ext cx="4242281" cy="1334329"/>
      </dsp:txXfrm>
    </dsp:sp>
    <dsp:sp modelId="{E6AE6879-7155-4A11-BEE3-B4F15043C06F}">
      <dsp:nvSpPr>
        <dsp:cNvPr id="0" name=""/>
        <dsp:cNvSpPr/>
      </dsp:nvSpPr>
      <dsp:spPr>
        <a:xfrm>
          <a:off x="0" y="1615141"/>
          <a:ext cx="4386649" cy="14786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It then uses machine learning algorithms to identify patterns and anomalies in the data to identify potential security issues.  </a:t>
          </a:r>
          <a:endParaRPr lang="en-IN" sz="1700" kern="1200" dirty="0"/>
        </a:p>
      </dsp:txBody>
      <dsp:txXfrm>
        <a:off x="72184" y="1687325"/>
        <a:ext cx="4242281" cy="1334329"/>
      </dsp:txXfrm>
    </dsp:sp>
    <dsp:sp modelId="{1B6706BC-F9C8-499A-9865-7B0F9858F1F4}">
      <dsp:nvSpPr>
        <dsp:cNvPr id="0" name=""/>
        <dsp:cNvSpPr/>
      </dsp:nvSpPr>
      <dsp:spPr>
        <a:xfrm>
          <a:off x="0" y="3142799"/>
          <a:ext cx="4386649" cy="14786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Based on this analysis, Microsoft Defender for Cloud Azure generates a set of recommendations that can help administrators address security issues and improve their overall security posture. </a:t>
          </a:r>
          <a:endParaRPr lang="en-IN" sz="1700" kern="1200"/>
        </a:p>
      </dsp:txBody>
      <dsp:txXfrm>
        <a:off x="72184" y="3214983"/>
        <a:ext cx="4242281" cy="13343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0E663-6169-4B9C-81BF-1E20F6AB08D7}">
      <dsp:nvSpPr>
        <dsp:cNvPr id="0" name=""/>
        <dsp:cNvSpPr/>
      </dsp:nvSpPr>
      <dsp:spPr>
        <a:xfrm>
          <a:off x="1495175" y="19"/>
          <a:ext cx="8707377" cy="7826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0" kern="1200" dirty="0"/>
            <a:t>A secure score is a numerical value that represents the security posture of your cloud resources based on the security controls you have implemented. </a:t>
          </a:r>
          <a:endParaRPr lang="en-IN" sz="2000" kern="1200" dirty="0"/>
        </a:p>
      </dsp:txBody>
      <dsp:txXfrm>
        <a:off x="1533383" y="38227"/>
        <a:ext cx="8630961" cy="706279"/>
      </dsp:txXfrm>
    </dsp:sp>
    <dsp:sp modelId="{26438434-9552-4CE9-85C0-9102E5834987}">
      <dsp:nvSpPr>
        <dsp:cNvPr id="0" name=""/>
        <dsp:cNvSpPr/>
      </dsp:nvSpPr>
      <dsp:spPr>
        <a:xfrm>
          <a:off x="1495175" y="821849"/>
          <a:ext cx="8682700" cy="7826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0" i="0" kern="1200" dirty="0"/>
            <a:t>The higher your secure score, the more secure your cloud environment is against potential threats and vulnerabilities. </a:t>
          </a:r>
          <a:endParaRPr lang="en-IN" sz="1900" kern="1200" dirty="0"/>
        </a:p>
      </dsp:txBody>
      <dsp:txXfrm>
        <a:off x="1533383" y="860057"/>
        <a:ext cx="8606284" cy="7062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6264D-59CB-4D7A-B38D-E7DF3C8F8D56}">
      <dsp:nvSpPr>
        <dsp:cNvPr id="0" name=""/>
        <dsp:cNvSpPr/>
      </dsp:nvSpPr>
      <dsp:spPr>
        <a:xfrm rot="10800000">
          <a:off x="2194716" y="0"/>
          <a:ext cx="8107678" cy="85734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066"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kern="1200" dirty="0"/>
            <a:t>Inventory assets in Microsoft Defender for Cloud is like having a detailed list of all your belongings, but for your Azure cloud resources.</a:t>
          </a:r>
        </a:p>
      </dsp:txBody>
      <dsp:txXfrm rot="10800000">
        <a:off x="2409053" y="0"/>
        <a:ext cx="7893341" cy="857347"/>
      </dsp:txXfrm>
    </dsp:sp>
    <dsp:sp modelId="{8E65A6BA-38D5-49A0-9508-E01CF9484A93}">
      <dsp:nvSpPr>
        <dsp:cNvPr id="0" name=""/>
        <dsp:cNvSpPr/>
      </dsp:nvSpPr>
      <dsp:spPr>
        <a:xfrm>
          <a:off x="1827822" y="235"/>
          <a:ext cx="857347" cy="85734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0E755D-52E9-4F1F-99DB-DDD1355DB359}">
      <dsp:nvSpPr>
        <dsp:cNvPr id="0" name=""/>
        <dsp:cNvSpPr/>
      </dsp:nvSpPr>
      <dsp:spPr>
        <a:xfrm rot="10800000">
          <a:off x="2256496" y="1071919"/>
          <a:ext cx="8107678" cy="85734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066"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kern="1200"/>
            <a:t>The purpose of maintaining an inventory of these assets is to help you understand what you have, where it is located, and how it is configured.</a:t>
          </a:r>
        </a:p>
      </dsp:txBody>
      <dsp:txXfrm rot="10800000">
        <a:off x="2470833" y="1071919"/>
        <a:ext cx="7893341" cy="857347"/>
      </dsp:txXfrm>
    </dsp:sp>
    <dsp:sp modelId="{01F19681-E8D5-4D4E-8E4A-D489B3A75CA1}">
      <dsp:nvSpPr>
        <dsp:cNvPr id="0" name=""/>
        <dsp:cNvSpPr/>
      </dsp:nvSpPr>
      <dsp:spPr>
        <a:xfrm>
          <a:off x="1827822" y="1071919"/>
          <a:ext cx="857347" cy="85734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B3D6A-2974-445D-8185-FFFC49655F28}">
      <dsp:nvSpPr>
        <dsp:cNvPr id="0" name=""/>
        <dsp:cNvSpPr/>
      </dsp:nvSpPr>
      <dsp:spPr>
        <a:xfrm>
          <a:off x="1" y="54733"/>
          <a:ext cx="12191995" cy="53808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a:t>Microsoft Defender for Cloud generates detailed security alerts and recommendations.</a:t>
          </a:r>
          <a:endParaRPr lang="en-IN" sz="2000" kern="1200" dirty="0"/>
        </a:p>
      </dsp:txBody>
      <dsp:txXfrm>
        <a:off x="269042" y="54733"/>
        <a:ext cx="11653914" cy="538081"/>
      </dsp:txXfrm>
    </dsp:sp>
    <dsp:sp modelId="{47849F8B-2B4E-4CA2-B50B-C61840E4B9EA}">
      <dsp:nvSpPr>
        <dsp:cNvPr id="0" name=""/>
        <dsp:cNvSpPr/>
      </dsp:nvSpPr>
      <dsp:spPr>
        <a:xfrm>
          <a:off x="1" y="645821"/>
          <a:ext cx="12176708" cy="6250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b="0" i="0" kern="1200" dirty="0"/>
            <a:t>To analyze the information that's in these alerts and recommendations, you can export them to Log Analytics in Azure Monitor, to Azure Event Hubs.</a:t>
          </a:r>
          <a:endParaRPr lang="en-IN" sz="2100" kern="1200" dirty="0"/>
        </a:p>
      </dsp:txBody>
      <dsp:txXfrm>
        <a:off x="312505" y="645821"/>
        <a:ext cx="11551700" cy="6250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B1FA3-2367-4812-B758-B276EFD352DD}">
      <dsp:nvSpPr>
        <dsp:cNvPr id="0" name=""/>
        <dsp:cNvSpPr/>
      </dsp:nvSpPr>
      <dsp:spPr>
        <a:xfrm>
          <a:off x="0" y="13167"/>
          <a:ext cx="4092575" cy="14671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Defender for Cloud's security alerts is generated based on the detection of suspicious or malicious activity in an organization's Azure environment.  </a:t>
          </a:r>
          <a:endParaRPr lang="en-IN" sz="1800" kern="1200" dirty="0">
            <a:latin typeface="Times New Roman" panose="02020603050405020304" pitchFamily="18" charset="0"/>
            <a:cs typeface="Times New Roman" panose="02020603050405020304" pitchFamily="18" charset="0"/>
          </a:endParaRPr>
        </a:p>
      </dsp:txBody>
      <dsp:txXfrm>
        <a:off x="71622" y="84789"/>
        <a:ext cx="3949331" cy="1323936"/>
      </dsp:txXfrm>
    </dsp:sp>
    <dsp:sp modelId="{B1D0B70C-4438-40CE-961D-3B286D349C96}">
      <dsp:nvSpPr>
        <dsp:cNvPr id="0" name=""/>
        <dsp:cNvSpPr/>
      </dsp:nvSpPr>
      <dsp:spPr>
        <a:xfrm>
          <a:off x="0" y="1572507"/>
          <a:ext cx="4092575" cy="14671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These alerts are generated by Microsoft's advanced threat protection capabilities, which leverage machine learning and behavioral analytics to identify potential threats and anomalies. </a:t>
          </a:r>
          <a:endParaRPr lang="en-IN" sz="1800" kern="1200" dirty="0">
            <a:latin typeface="Times New Roman" panose="02020603050405020304" pitchFamily="18" charset="0"/>
            <a:cs typeface="Times New Roman" panose="02020603050405020304" pitchFamily="18" charset="0"/>
          </a:endParaRPr>
        </a:p>
      </dsp:txBody>
      <dsp:txXfrm>
        <a:off x="71622" y="1644129"/>
        <a:ext cx="3949331" cy="1323936"/>
      </dsp:txXfrm>
    </dsp:sp>
    <dsp:sp modelId="{F54BB319-5EF1-4B1C-9336-78B144CC811D}">
      <dsp:nvSpPr>
        <dsp:cNvPr id="0" name=""/>
        <dsp:cNvSpPr/>
      </dsp:nvSpPr>
      <dsp:spPr>
        <a:xfrm>
          <a:off x="0" y="3131847"/>
          <a:ext cx="4092575" cy="14671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These alerts indicate possible malicious activities or vulnerabilities that could compromise your data and applications. </a:t>
          </a:r>
          <a:endParaRPr lang="en-IN" sz="1800" kern="1200" dirty="0">
            <a:latin typeface="Times New Roman" panose="02020603050405020304" pitchFamily="18" charset="0"/>
            <a:cs typeface="Times New Roman" panose="02020603050405020304" pitchFamily="18" charset="0"/>
          </a:endParaRPr>
        </a:p>
      </dsp:txBody>
      <dsp:txXfrm>
        <a:off x="71622" y="3203469"/>
        <a:ext cx="3949331" cy="132393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D73EE-CDE1-4A9F-90C9-FE8283F51A11}" type="datetimeFigureOut">
              <a:rPr lang="en-IN" smtClean="0"/>
              <a:t>28-02-2024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D5E5D-79E1-45D1-9FD7-2099A893F90B}" type="slidenum">
              <a:rPr lang="en-IN" smtClean="0"/>
              <a:t>‹#›</a:t>
            </a:fld>
            <a:endParaRPr lang="en-IN"/>
          </a:p>
        </p:txBody>
      </p:sp>
    </p:spTree>
    <p:extLst>
      <p:ext uri="{BB962C8B-B14F-4D97-AF65-F5344CB8AC3E}">
        <p14:creationId xmlns:p14="http://schemas.microsoft.com/office/powerpoint/2010/main" val="26313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93AB012-F049-4935-8A37-0507BA48F04A}" type="slidenum">
              <a:rPr lang="en-US" smtClean="0"/>
              <a:t>2</a:t>
            </a:fld>
            <a:endParaRPr lang="en-US"/>
          </a:p>
        </p:txBody>
      </p:sp>
    </p:spTree>
    <p:extLst>
      <p:ext uri="{BB962C8B-B14F-4D97-AF65-F5344CB8AC3E}">
        <p14:creationId xmlns:p14="http://schemas.microsoft.com/office/powerpoint/2010/main" val="92736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So, just like checking if you have all your toys or clothes, you can use this inventory to make sure all your digital stuff is where it's supposed to be in the Azure cloud. It's like a superhero organizer for your virtual belongings.</a:t>
            </a:r>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12</a:t>
            </a:fld>
            <a:endParaRPr lang="en-IN"/>
          </a:p>
        </p:txBody>
      </p:sp>
    </p:spTree>
    <p:extLst>
      <p:ext uri="{BB962C8B-B14F-4D97-AF65-F5344CB8AC3E}">
        <p14:creationId xmlns:p14="http://schemas.microsoft.com/office/powerpoint/2010/main" val="136886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making a copy of important information about your digital security. </a:t>
            </a:r>
          </a:p>
          <a:p>
            <a:r>
              <a:rPr lang="en-US" b="0" i="0" dirty="0">
                <a:solidFill>
                  <a:srgbClr val="374151"/>
                </a:solidFill>
                <a:effectLst/>
                <a:latin typeface="Söhne"/>
              </a:rPr>
              <a:t>Think of it as creating a backup of your security details, so you have a handy reference or can share key information when needed.</a:t>
            </a:r>
          </a:p>
          <a:p>
            <a:r>
              <a:rPr lang="en-US" b="0" i="0" dirty="0">
                <a:solidFill>
                  <a:srgbClr val="374151"/>
                </a:solidFill>
                <a:effectLst/>
                <a:latin typeface="Söhne"/>
              </a:rPr>
              <a:t>Analyze--, visualize—before the 6months data, insights—how the data should be process</a:t>
            </a:r>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13</a:t>
            </a:fld>
            <a:endParaRPr lang="en-IN"/>
          </a:p>
        </p:txBody>
      </p:sp>
    </p:spTree>
    <p:extLst>
      <p:ext uri="{BB962C8B-B14F-4D97-AF65-F5344CB8AC3E}">
        <p14:creationId xmlns:p14="http://schemas.microsoft.com/office/powerpoint/2010/main" val="3002960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14</a:t>
            </a:fld>
            <a:endParaRPr lang="en-IN"/>
          </a:p>
        </p:txBody>
      </p:sp>
    </p:spTree>
    <p:extLst>
      <p:ext uri="{BB962C8B-B14F-4D97-AF65-F5344CB8AC3E}">
        <p14:creationId xmlns:p14="http://schemas.microsoft.com/office/powerpoint/2010/main" val="1570440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15</a:t>
            </a:fld>
            <a:endParaRPr lang="en-IN"/>
          </a:p>
        </p:txBody>
      </p:sp>
    </p:spTree>
    <p:extLst>
      <p:ext uri="{BB962C8B-B14F-4D97-AF65-F5344CB8AC3E}">
        <p14:creationId xmlns:p14="http://schemas.microsoft.com/office/powerpoint/2010/main" val="3759920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16</a:t>
            </a:fld>
            <a:endParaRPr lang="en-IN"/>
          </a:p>
        </p:txBody>
      </p:sp>
    </p:spTree>
    <p:extLst>
      <p:ext uri="{BB962C8B-B14F-4D97-AF65-F5344CB8AC3E}">
        <p14:creationId xmlns:p14="http://schemas.microsoft.com/office/powerpoint/2010/main" val="2801432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17</a:t>
            </a:fld>
            <a:endParaRPr lang="en-IN"/>
          </a:p>
        </p:txBody>
      </p:sp>
    </p:spTree>
    <p:extLst>
      <p:ext uri="{BB962C8B-B14F-4D97-AF65-F5344CB8AC3E}">
        <p14:creationId xmlns:p14="http://schemas.microsoft.com/office/powerpoint/2010/main" val="199737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latin typeface="Söhne"/>
              </a:rPr>
              <a:t>Devices are what you use to access and interact with your resources in the cloud, like your computer, tablet, or phone. They're the tools you use to connect to Azure services.</a:t>
            </a:r>
          </a:p>
          <a:p>
            <a:pPr algn="l">
              <a:buFont typeface="Arial" panose="020B0604020202020204" pitchFamily="34" charset="0"/>
              <a:buChar char="•"/>
            </a:pPr>
            <a:r>
              <a:rPr lang="en-US" b="0" i="0" dirty="0">
                <a:solidFill>
                  <a:srgbClr val="0D0D0D"/>
                </a:solidFill>
                <a:effectLst/>
                <a:latin typeface="Söhne"/>
              </a:rPr>
              <a:t>Servers, on the other hand, are the machines in the cloud that actually store and run your applications or services. They provide the computing power and storage needed to host your software or website.</a:t>
            </a:r>
          </a:p>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18</a:t>
            </a:fld>
            <a:endParaRPr lang="en-IN"/>
          </a:p>
        </p:txBody>
      </p:sp>
    </p:spTree>
    <p:extLst>
      <p:ext uri="{BB962C8B-B14F-4D97-AF65-F5344CB8AC3E}">
        <p14:creationId xmlns:p14="http://schemas.microsoft.com/office/powerpoint/2010/main" val="364203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19</a:t>
            </a:fld>
            <a:endParaRPr lang="en-IN"/>
          </a:p>
        </p:txBody>
      </p:sp>
    </p:spTree>
    <p:extLst>
      <p:ext uri="{BB962C8B-B14F-4D97-AF65-F5344CB8AC3E}">
        <p14:creationId xmlns:p14="http://schemas.microsoft.com/office/powerpoint/2010/main" val="3708008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20</a:t>
            </a:fld>
            <a:endParaRPr lang="en-IN"/>
          </a:p>
        </p:txBody>
      </p:sp>
    </p:spTree>
    <p:extLst>
      <p:ext uri="{BB962C8B-B14F-4D97-AF65-F5344CB8AC3E}">
        <p14:creationId xmlns:p14="http://schemas.microsoft.com/office/powerpoint/2010/main" val="4089123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0D0D0D"/>
                </a:solidFill>
                <a:effectLst/>
                <a:latin typeface="Söhne"/>
              </a:rPr>
              <a:t>eXtended</a:t>
            </a:r>
            <a:r>
              <a:rPr lang="en-US" b="0" i="0" dirty="0">
                <a:solidFill>
                  <a:srgbClr val="0D0D0D"/>
                </a:solidFill>
                <a:effectLst/>
                <a:latin typeface="Söhne"/>
              </a:rPr>
              <a:t> Detection and Response, in Defender for Cloud in Azure is like having a super smart security system for your cloud environment.</a:t>
            </a:r>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21</a:t>
            </a:fld>
            <a:endParaRPr lang="en-IN"/>
          </a:p>
        </p:txBody>
      </p:sp>
    </p:spTree>
    <p:extLst>
      <p:ext uri="{BB962C8B-B14F-4D97-AF65-F5344CB8AC3E}">
        <p14:creationId xmlns:p14="http://schemas.microsoft.com/office/powerpoint/2010/main" val="167531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4</a:t>
            </a:fld>
            <a:endParaRPr lang="en-IN"/>
          </a:p>
        </p:txBody>
      </p:sp>
    </p:spTree>
    <p:extLst>
      <p:ext uri="{BB962C8B-B14F-4D97-AF65-F5344CB8AC3E}">
        <p14:creationId xmlns:p14="http://schemas.microsoft.com/office/powerpoint/2010/main" val="792055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It watches the traffic flowing between your computers, servers, and other devices in the cloud, keeping an eye out for any signs of trouble, like suspicious activity or attempts to break in.</a:t>
            </a:r>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22</a:t>
            </a:fld>
            <a:endParaRPr lang="en-IN"/>
          </a:p>
        </p:txBody>
      </p:sp>
    </p:spTree>
    <p:extLst>
      <p:ext uri="{BB962C8B-B14F-4D97-AF65-F5344CB8AC3E}">
        <p14:creationId xmlns:p14="http://schemas.microsoft.com/office/powerpoint/2010/main" val="2757056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23</a:t>
            </a:fld>
            <a:endParaRPr lang="en-IN"/>
          </a:p>
        </p:txBody>
      </p:sp>
    </p:spTree>
    <p:extLst>
      <p:ext uri="{BB962C8B-B14F-4D97-AF65-F5344CB8AC3E}">
        <p14:creationId xmlns:p14="http://schemas.microsoft.com/office/powerpoint/2010/main" val="287521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24</a:t>
            </a:fld>
            <a:endParaRPr lang="en-IN"/>
          </a:p>
        </p:txBody>
      </p:sp>
    </p:spTree>
    <p:extLst>
      <p:ext uri="{BB962C8B-B14F-4D97-AF65-F5344CB8AC3E}">
        <p14:creationId xmlns:p14="http://schemas.microsoft.com/office/powerpoint/2010/main" val="2681327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25</a:t>
            </a:fld>
            <a:endParaRPr lang="en-IN"/>
          </a:p>
        </p:txBody>
      </p:sp>
    </p:spTree>
    <p:extLst>
      <p:ext uri="{BB962C8B-B14F-4D97-AF65-F5344CB8AC3E}">
        <p14:creationId xmlns:p14="http://schemas.microsoft.com/office/powerpoint/2010/main" val="4056593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26</a:t>
            </a:fld>
            <a:endParaRPr lang="en-IN"/>
          </a:p>
        </p:txBody>
      </p:sp>
    </p:spTree>
    <p:extLst>
      <p:ext uri="{BB962C8B-B14F-4D97-AF65-F5344CB8AC3E}">
        <p14:creationId xmlns:p14="http://schemas.microsoft.com/office/powerpoint/2010/main" val="3665637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27</a:t>
            </a:fld>
            <a:endParaRPr lang="en-IN"/>
          </a:p>
        </p:txBody>
      </p:sp>
    </p:spTree>
    <p:extLst>
      <p:ext uri="{BB962C8B-B14F-4D97-AF65-F5344CB8AC3E}">
        <p14:creationId xmlns:p14="http://schemas.microsoft.com/office/powerpoint/2010/main" val="2228102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28</a:t>
            </a:fld>
            <a:endParaRPr lang="en-IN"/>
          </a:p>
        </p:txBody>
      </p:sp>
    </p:spTree>
    <p:extLst>
      <p:ext uri="{BB962C8B-B14F-4D97-AF65-F5344CB8AC3E}">
        <p14:creationId xmlns:p14="http://schemas.microsoft.com/office/powerpoint/2010/main" val="2122690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29</a:t>
            </a:fld>
            <a:endParaRPr lang="en-IN"/>
          </a:p>
        </p:txBody>
      </p:sp>
    </p:spTree>
    <p:extLst>
      <p:ext uri="{BB962C8B-B14F-4D97-AF65-F5344CB8AC3E}">
        <p14:creationId xmlns:p14="http://schemas.microsoft.com/office/powerpoint/2010/main" val="901363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374151"/>
                </a:solidFill>
                <a:effectLst/>
                <a:latin typeface="Times New Roman" panose="02020603050405020304" pitchFamily="18" charset="0"/>
                <a:ea typeface="Times New Roman" panose="02020603050405020304" pitchFamily="18" charset="0"/>
              </a:rPr>
              <a:t>They contain software that helps them find weaknesses or "exploits" in computer systems or networks.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30</a:t>
            </a:fld>
            <a:endParaRPr lang="en-IN"/>
          </a:p>
        </p:txBody>
      </p:sp>
    </p:spTree>
    <p:extLst>
      <p:ext uri="{BB962C8B-B14F-4D97-AF65-F5344CB8AC3E}">
        <p14:creationId xmlns:p14="http://schemas.microsoft.com/office/powerpoint/2010/main" val="179532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31</a:t>
            </a:fld>
            <a:endParaRPr lang="en-IN"/>
          </a:p>
        </p:txBody>
      </p:sp>
    </p:spTree>
    <p:extLst>
      <p:ext uri="{BB962C8B-B14F-4D97-AF65-F5344CB8AC3E}">
        <p14:creationId xmlns:p14="http://schemas.microsoft.com/office/powerpoint/2010/main" val="133318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Microsoft Defender for Cloud is like a security guard for your online stuff. It checks your cloud setup for any vulnerabilities, helps fix them to make everything more secure, and protects your data and applications from online threats, even if they're spread across different cloud services or a mix of online and offline environments.</a:t>
            </a:r>
          </a:p>
          <a:p>
            <a:r>
              <a:rPr lang="en-US" b="0" i="0" dirty="0">
                <a:solidFill>
                  <a:srgbClr val="1F1F1F"/>
                </a:solidFill>
                <a:effectLst/>
                <a:latin typeface="Google Sans"/>
              </a:rPr>
              <a:t>provides a variety of security services to help protect your cloud resources.</a:t>
            </a:r>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5</a:t>
            </a:fld>
            <a:endParaRPr lang="en-IN"/>
          </a:p>
        </p:txBody>
      </p:sp>
    </p:spTree>
    <p:extLst>
      <p:ext uri="{BB962C8B-B14F-4D97-AF65-F5344CB8AC3E}">
        <p14:creationId xmlns:p14="http://schemas.microsoft.com/office/powerpoint/2010/main" val="3631351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32</a:t>
            </a:fld>
            <a:endParaRPr lang="en-IN"/>
          </a:p>
        </p:txBody>
      </p:sp>
    </p:spTree>
    <p:extLst>
      <p:ext uri="{BB962C8B-B14F-4D97-AF65-F5344CB8AC3E}">
        <p14:creationId xmlns:p14="http://schemas.microsoft.com/office/powerpoint/2010/main" val="306278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33</a:t>
            </a:fld>
            <a:endParaRPr lang="en-IN"/>
          </a:p>
        </p:txBody>
      </p:sp>
    </p:spTree>
    <p:extLst>
      <p:ext uri="{BB962C8B-B14F-4D97-AF65-F5344CB8AC3E}">
        <p14:creationId xmlns:p14="http://schemas.microsoft.com/office/powerpoint/2010/main" val="1652589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r>
              <a:rPr lang="en-US" b="0" i="0" dirty="0">
                <a:solidFill>
                  <a:srgbClr val="0D0D0D"/>
                </a:solidFill>
                <a:effectLst/>
                <a:latin typeface="Söhne"/>
              </a:rPr>
              <a:t>is designed to protect your data and resources thoroughly without needing to record detailed logs of every action or event that occurs. without needing to constantly monitor and record every movement inside. The security measures in place ensure protection without the need for detailed logging of activities.</a:t>
            </a:r>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34</a:t>
            </a:fld>
            <a:endParaRPr lang="en-IN"/>
          </a:p>
        </p:txBody>
      </p:sp>
    </p:spTree>
    <p:extLst>
      <p:ext uri="{BB962C8B-B14F-4D97-AF65-F5344CB8AC3E}">
        <p14:creationId xmlns:p14="http://schemas.microsoft.com/office/powerpoint/2010/main" val="2126545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35</a:t>
            </a:fld>
            <a:endParaRPr lang="en-IN"/>
          </a:p>
        </p:txBody>
      </p:sp>
    </p:spTree>
    <p:extLst>
      <p:ext uri="{BB962C8B-B14F-4D97-AF65-F5344CB8AC3E}">
        <p14:creationId xmlns:p14="http://schemas.microsoft.com/office/powerpoint/2010/main" val="4257527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36</a:t>
            </a:fld>
            <a:endParaRPr lang="en-IN"/>
          </a:p>
        </p:txBody>
      </p:sp>
    </p:spTree>
    <p:extLst>
      <p:ext uri="{BB962C8B-B14F-4D97-AF65-F5344CB8AC3E}">
        <p14:creationId xmlns:p14="http://schemas.microsoft.com/office/powerpoint/2010/main" val="3777559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37</a:t>
            </a:fld>
            <a:endParaRPr lang="en-IN"/>
          </a:p>
        </p:txBody>
      </p:sp>
    </p:spTree>
    <p:extLst>
      <p:ext uri="{BB962C8B-B14F-4D97-AF65-F5344CB8AC3E}">
        <p14:creationId xmlns:p14="http://schemas.microsoft.com/office/powerpoint/2010/main" val="20139462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D0D0D"/>
                </a:solidFill>
                <a:effectLst/>
                <a:latin typeface="Segoe UI" panose="020B0502040204020203" pitchFamily="34" charset="0"/>
                <a:ea typeface="Times New Roman" panose="02020603050405020304" pitchFamily="18" charset="0"/>
              </a:rPr>
              <a:t>MITRE ATT&amp;CK framework categorizes different types of cyber threats, making it easier for you to grasp what's happening and how serious it is.</a:t>
            </a:r>
            <a:endParaRPr lang="en-IN" sz="12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38</a:t>
            </a:fld>
            <a:endParaRPr lang="en-IN"/>
          </a:p>
        </p:txBody>
      </p:sp>
    </p:spTree>
    <p:extLst>
      <p:ext uri="{BB962C8B-B14F-4D97-AF65-F5344CB8AC3E}">
        <p14:creationId xmlns:p14="http://schemas.microsoft.com/office/powerpoint/2010/main" val="41634153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D0D0D"/>
                </a:solidFill>
                <a:effectLst/>
                <a:latin typeface="Segoe UI" panose="020B0502040204020203" pitchFamily="34" charset="0"/>
                <a:ea typeface="Times New Roman" panose="02020603050405020304" pitchFamily="18" charset="0"/>
              </a:rPr>
              <a:t>if you're using Amazon EKS to run your Kubernetes clusters, Azure Defender for Cloud can help protect those clusters from security threats and vulnerabilities, even though they're not hosted on Azure.</a:t>
            </a:r>
            <a:endParaRPr lang="en-IN" sz="1200" kern="0" dirty="0">
              <a:solidFill>
                <a:srgbClr val="161616"/>
              </a:solidFill>
              <a:latin typeface="Segoe UI" panose="020B0502040204020203" pitchFamily="34"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39</a:t>
            </a:fld>
            <a:endParaRPr lang="en-IN"/>
          </a:p>
        </p:txBody>
      </p:sp>
    </p:spTree>
    <p:extLst>
      <p:ext uri="{BB962C8B-B14F-4D97-AF65-F5344CB8AC3E}">
        <p14:creationId xmlns:p14="http://schemas.microsoft.com/office/powerpoint/2010/main" val="22042076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D0D0D"/>
                </a:solidFill>
                <a:effectLst/>
                <a:latin typeface="Segoe UI" panose="020B0502040204020203" pitchFamily="34" charset="0"/>
                <a:ea typeface="Times New Roman" panose="02020603050405020304" pitchFamily="18" charset="0"/>
              </a:rPr>
              <a:t>By registering Gatekeeper as a web hook to Kubernetes admission control, it means that every or pod has to go through Gatekeeper before it's allowed to grow. This helps you enforce rules and keep your cluster healthy and organized. And because it's centralized, you can apply these rules consistently across all the different parts of your cluster.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0" dirty="0">
                <a:solidFill>
                  <a:srgbClr val="0D0D0D"/>
                </a:solidFill>
                <a:effectLst/>
                <a:latin typeface="Segoe UI" panose="020B0502040204020203" pitchFamily="34" charset="0"/>
                <a:ea typeface="Times New Roman" panose="02020603050405020304" pitchFamily="18" charset="0"/>
              </a:rPr>
              <a:t>So, only one node in your cluster has the rulebook, while the others might not know about it</a:t>
            </a:r>
            <a:r>
              <a:rPr lang="en-IN" sz="1200" kern="0" dirty="0">
                <a:solidFill>
                  <a:srgbClr val="0D0D0D"/>
                </a:solidFill>
                <a:effectLst/>
                <a:latin typeface="Segoe UI" panose="020B0502040204020203" pitchFamily="34"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40</a:t>
            </a:fld>
            <a:endParaRPr lang="en-IN"/>
          </a:p>
        </p:txBody>
      </p:sp>
    </p:spTree>
    <p:extLst>
      <p:ext uri="{BB962C8B-B14F-4D97-AF65-F5344CB8AC3E}">
        <p14:creationId xmlns:p14="http://schemas.microsoft.com/office/powerpoint/2010/main" val="2100519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41</a:t>
            </a:fld>
            <a:endParaRPr lang="en-IN"/>
          </a:p>
        </p:txBody>
      </p:sp>
    </p:spTree>
    <p:extLst>
      <p:ext uri="{BB962C8B-B14F-4D97-AF65-F5344CB8AC3E}">
        <p14:creationId xmlns:p14="http://schemas.microsoft.com/office/powerpoint/2010/main" val="294696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6</a:t>
            </a:fld>
            <a:endParaRPr lang="en-IN"/>
          </a:p>
        </p:txBody>
      </p:sp>
    </p:spTree>
    <p:extLst>
      <p:ext uri="{BB962C8B-B14F-4D97-AF65-F5344CB8AC3E}">
        <p14:creationId xmlns:p14="http://schemas.microsoft.com/office/powerpoint/2010/main" val="2613076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PSIA--When applications create SQL statements incorrectly, it can create vulnerabilities in your database security. It's like leaving a weak spot in the lock of your digital door, making it easier for sneaky burglars to break in.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Vulnerability assessment helps by keeping an eye on these changes and making sure your database stays safe and secure.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a:p>
            <a:r>
              <a:rPr lang="en-IN" sz="1200" dirty="0">
                <a:solidFill>
                  <a:srgbClr val="0D0D0D"/>
                </a:solidFill>
                <a:effectLst/>
                <a:latin typeface="Segoe UI" panose="020B0502040204020203" pitchFamily="34" charset="0"/>
                <a:ea typeface="Times New Roman" panose="02020603050405020304" pitchFamily="18" charset="0"/>
              </a:rPr>
              <a:t>These are settings that determine who can do what within a system or application.</a:t>
            </a:r>
          </a:p>
          <a:p>
            <a:r>
              <a:rPr lang="en-IN" sz="1200" dirty="0">
                <a:solidFill>
                  <a:srgbClr val="0D0D0D"/>
                </a:solidFill>
                <a:effectLst/>
                <a:latin typeface="Segoe UI" panose="020B0502040204020203" pitchFamily="34" charset="0"/>
                <a:ea typeface="Times New Roman" panose="02020603050405020304" pitchFamily="18" charset="0"/>
              </a:rPr>
              <a:t>This refers to how different features or functions within a system or application are set up.</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D0D0D"/>
                </a:solidFill>
                <a:effectLst/>
                <a:latin typeface="Segoe UI" panose="020B0502040204020203" pitchFamily="34" charset="0"/>
                <a:ea typeface="Times New Roman" panose="02020603050405020304" pitchFamily="18" charset="0"/>
              </a:rPr>
              <a:t>Databases are like organized collections of data, and they have settings that determine how they operate. ideal configurations for things like access controls, encryption, backups, etc.</a:t>
            </a:r>
            <a:endParaRPr lang="en-IN" sz="12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42</a:t>
            </a:fld>
            <a:endParaRPr lang="en-IN"/>
          </a:p>
        </p:txBody>
      </p:sp>
    </p:spTree>
    <p:extLst>
      <p:ext uri="{BB962C8B-B14F-4D97-AF65-F5344CB8AC3E}">
        <p14:creationId xmlns:p14="http://schemas.microsoft.com/office/powerpoint/2010/main" val="35324032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43</a:t>
            </a:fld>
            <a:endParaRPr lang="en-IN"/>
          </a:p>
        </p:txBody>
      </p:sp>
    </p:spTree>
    <p:extLst>
      <p:ext uri="{BB962C8B-B14F-4D97-AF65-F5344CB8AC3E}">
        <p14:creationId xmlns:p14="http://schemas.microsoft.com/office/powerpoint/2010/main" val="27338574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44</a:t>
            </a:fld>
            <a:endParaRPr lang="en-IN"/>
          </a:p>
        </p:txBody>
      </p:sp>
    </p:spTree>
    <p:extLst>
      <p:ext uri="{BB962C8B-B14F-4D97-AF65-F5344CB8AC3E}">
        <p14:creationId xmlns:p14="http://schemas.microsoft.com/office/powerpoint/2010/main" val="2172229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161616"/>
                </a:solidFill>
                <a:effectLst/>
                <a:latin typeface="Segoe UI" panose="020B0502040204020203" pitchFamily="34" charset="0"/>
                <a:ea typeface="Times New Roman" panose="02020603050405020304" pitchFamily="18" charset="0"/>
              </a:rPr>
              <a:t>Defender for Cloud populates with alerts when it detects suspicious database activities, potentially harmful attempts to access or exploit SQL machines, SQL injection attacks, anomalous database access, and query patterns.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45</a:t>
            </a:fld>
            <a:endParaRPr lang="en-IN"/>
          </a:p>
        </p:txBody>
      </p:sp>
    </p:spTree>
    <p:extLst>
      <p:ext uri="{BB962C8B-B14F-4D97-AF65-F5344CB8AC3E}">
        <p14:creationId xmlns:p14="http://schemas.microsoft.com/office/powerpoint/2010/main" val="17214996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46</a:t>
            </a:fld>
            <a:endParaRPr lang="en-IN"/>
          </a:p>
        </p:txBody>
      </p:sp>
    </p:spTree>
    <p:extLst>
      <p:ext uri="{BB962C8B-B14F-4D97-AF65-F5344CB8AC3E}">
        <p14:creationId xmlns:p14="http://schemas.microsoft.com/office/powerpoint/2010/main" val="418211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47</a:t>
            </a:fld>
            <a:endParaRPr lang="en-IN"/>
          </a:p>
        </p:txBody>
      </p:sp>
    </p:spTree>
    <p:extLst>
      <p:ext uri="{BB962C8B-B14F-4D97-AF65-F5344CB8AC3E}">
        <p14:creationId xmlns:p14="http://schemas.microsoft.com/office/powerpoint/2010/main" val="36098646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48</a:t>
            </a:fld>
            <a:endParaRPr lang="en-IN"/>
          </a:p>
        </p:txBody>
      </p:sp>
    </p:spTree>
    <p:extLst>
      <p:ext uri="{BB962C8B-B14F-4D97-AF65-F5344CB8AC3E}">
        <p14:creationId xmlns:p14="http://schemas.microsoft.com/office/powerpoint/2010/main" val="9770970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49</a:t>
            </a:fld>
            <a:endParaRPr lang="en-IN"/>
          </a:p>
        </p:txBody>
      </p:sp>
    </p:spTree>
    <p:extLst>
      <p:ext uri="{BB962C8B-B14F-4D97-AF65-F5344CB8AC3E}">
        <p14:creationId xmlns:p14="http://schemas.microsoft.com/office/powerpoint/2010/main" val="896905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50</a:t>
            </a:fld>
            <a:endParaRPr lang="en-IN"/>
          </a:p>
        </p:txBody>
      </p:sp>
    </p:spTree>
    <p:extLst>
      <p:ext uri="{BB962C8B-B14F-4D97-AF65-F5344CB8AC3E}">
        <p14:creationId xmlns:p14="http://schemas.microsoft.com/office/powerpoint/2010/main" val="21548101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51</a:t>
            </a:fld>
            <a:endParaRPr lang="en-IN"/>
          </a:p>
        </p:txBody>
      </p:sp>
    </p:spTree>
    <p:extLst>
      <p:ext uri="{BB962C8B-B14F-4D97-AF65-F5344CB8AC3E}">
        <p14:creationId xmlns:p14="http://schemas.microsoft.com/office/powerpoint/2010/main" val="889873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It's a process that makes sure all your cloud resources are set up the right way, following the best rules and guidelines. Imagine it as a security checklist for your cloud space – ensuring everything is in order, safe, and meets the rules everyone agrees upon.</a:t>
            </a:r>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7</a:t>
            </a:fld>
            <a:endParaRPr lang="en-IN"/>
          </a:p>
        </p:txBody>
      </p:sp>
    </p:spTree>
    <p:extLst>
      <p:ext uri="{BB962C8B-B14F-4D97-AF65-F5344CB8AC3E}">
        <p14:creationId xmlns:p14="http://schemas.microsoft.com/office/powerpoint/2010/main" val="3140525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52</a:t>
            </a:fld>
            <a:endParaRPr lang="en-IN"/>
          </a:p>
        </p:txBody>
      </p:sp>
    </p:spTree>
    <p:extLst>
      <p:ext uri="{BB962C8B-B14F-4D97-AF65-F5344CB8AC3E}">
        <p14:creationId xmlns:p14="http://schemas.microsoft.com/office/powerpoint/2010/main" val="13476745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53</a:t>
            </a:fld>
            <a:endParaRPr lang="en-IN"/>
          </a:p>
        </p:txBody>
      </p:sp>
    </p:spTree>
    <p:extLst>
      <p:ext uri="{BB962C8B-B14F-4D97-AF65-F5344CB8AC3E}">
        <p14:creationId xmlns:p14="http://schemas.microsoft.com/office/powerpoint/2010/main" val="23966044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54</a:t>
            </a:fld>
            <a:endParaRPr lang="en-IN"/>
          </a:p>
        </p:txBody>
      </p:sp>
    </p:spTree>
    <p:extLst>
      <p:ext uri="{BB962C8B-B14F-4D97-AF65-F5344CB8AC3E}">
        <p14:creationId xmlns:p14="http://schemas.microsoft.com/office/powerpoint/2010/main" val="18899651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55</a:t>
            </a:fld>
            <a:endParaRPr lang="en-IN"/>
          </a:p>
        </p:txBody>
      </p:sp>
    </p:spTree>
    <p:extLst>
      <p:ext uri="{BB962C8B-B14F-4D97-AF65-F5344CB8AC3E}">
        <p14:creationId xmlns:p14="http://schemas.microsoft.com/office/powerpoint/2010/main" val="42407693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56</a:t>
            </a:fld>
            <a:endParaRPr lang="en-IN"/>
          </a:p>
        </p:txBody>
      </p:sp>
    </p:spTree>
    <p:extLst>
      <p:ext uri="{BB962C8B-B14F-4D97-AF65-F5344CB8AC3E}">
        <p14:creationId xmlns:p14="http://schemas.microsoft.com/office/powerpoint/2010/main" val="3233161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Multi cloud--using services from different cloud providers rather than sticking to a single one.</a:t>
            </a:r>
          </a:p>
          <a:p>
            <a:r>
              <a:rPr lang="en-US" b="0" i="0" dirty="0">
                <a:solidFill>
                  <a:srgbClr val="374151"/>
                </a:solidFill>
                <a:effectLst/>
                <a:latin typeface="Söhne"/>
              </a:rPr>
              <a:t>Imagine having a security guard for your entire house, but you only pay for protecting your computer, important files, and storage spaces.</a:t>
            </a:r>
          </a:p>
          <a:p>
            <a:r>
              <a:rPr lang="en-US" b="0" i="0" dirty="0">
                <a:solidFill>
                  <a:srgbClr val="374151"/>
                </a:solidFill>
                <a:effectLst/>
                <a:latin typeface="Söhne"/>
              </a:rPr>
              <a:t>First, it can find and fix security problems in how your digital stuff is set up, whether it's in Google Cloud, AWS, or others. Second, it has a radar for unusual activities and warns you about them. </a:t>
            </a:r>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8</a:t>
            </a:fld>
            <a:endParaRPr lang="en-IN"/>
          </a:p>
        </p:txBody>
      </p:sp>
    </p:spTree>
    <p:extLst>
      <p:ext uri="{BB962C8B-B14F-4D97-AF65-F5344CB8AC3E}">
        <p14:creationId xmlns:p14="http://schemas.microsoft.com/office/powerpoint/2010/main" val="105693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Microsoft Defender for Cloud is like a security guard for your online stuff. It checks your cloud setup for any vulnerabilities, helps fix them to make everything more secure, and protects your data and applications from online threats, even if they're spread across different cloud services or a mix of online and offline environments.</a:t>
            </a:r>
          </a:p>
          <a:p>
            <a:r>
              <a:rPr lang="en-US" b="0" i="0" dirty="0">
                <a:solidFill>
                  <a:srgbClr val="1F1F1F"/>
                </a:solidFill>
                <a:effectLst/>
                <a:latin typeface="Google Sans"/>
              </a:rPr>
              <a:t>provides a variety of security services to help protect your cloud resources.</a:t>
            </a:r>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9</a:t>
            </a:fld>
            <a:endParaRPr lang="en-IN"/>
          </a:p>
        </p:txBody>
      </p:sp>
    </p:spTree>
    <p:extLst>
      <p:ext uri="{BB962C8B-B14F-4D97-AF65-F5344CB8AC3E}">
        <p14:creationId xmlns:p14="http://schemas.microsoft.com/office/powerpoint/2010/main" val="3353846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"Data Analyzer," constantly looks at different types of information, like logs (think of them as detailed records), events (like actions happening), and telemetry (data about how things are working) in your Azure space. </a:t>
            </a:r>
          </a:p>
          <a:p>
            <a:r>
              <a:rPr lang="en-US" b="0" i="0" dirty="0">
                <a:solidFill>
                  <a:srgbClr val="374151"/>
                </a:solidFill>
                <a:effectLst/>
                <a:latin typeface="Söhne"/>
              </a:rPr>
              <a:t>when the Data Analyzer sees something acting out of the ordinary, it's like your detective's alarm bells ringing. the ability to learn from past experiences and quickly spot anything that doesn't quite fit the normal pattern—ML.</a:t>
            </a:r>
          </a:p>
          <a:p>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10</a:t>
            </a:fld>
            <a:endParaRPr lang="en-IN"/>
          </a:p>
        </p:txBody>
      </p:sp>
    </p:spTree>
    <p:extLst>
      <p:ext uri="{BB962C8B-B14F-4D97-AF65-F5344CB8AC3E}">
        <p14:creationId xmlns:p14="http://schemas.microsoft.com/office/powerpoint/2010/main" val="317073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Think of a secure score like a grade for how safe your digital stuff is. The higher the score, the better your security. </a:t>
            </a:r>
            <a:endParaRPr lang="en-IN" dirty="0"/>
          </a:p>
        </p:txBody>
      </p:sp>
      <p:sp>
        <p:nvSpPr>
          <p:cNvPr id="4" name="Slide Number Placeholder 3"/>
          <p:cNvSpPr>
            <a:spLocks noGrp="1"/>
          </p:cNvSpPr>
          <p:nvPr>
            <p:ph type="sldNum" sz="quarter" idx="5"/>
          </p:nvPr>
        </p:nvSpPr>
        <p:spPr/>
        <p:txBody>
          <a:bodyPr/>
          <a:lstStyle/>
          <a:p>
            <a:fld id="{8B3D5E5D-79E1-45D1-9FD7-2099A893F90B}" type="slidenum">
              <a:rPr lang="en-IN" smtClean="0"/>
              <a:t>11</a:t>
            </a:fld>
            <a:endParaRPr lang="en-IN"/>
          </a:p>
        </p:txBody>
      </p:sp>
    </p:spTree>
    <p:extLst>
      <p:ext uri="{BB962C8B-B14F-4D97-AF65-F5344CB8AC3E}">
        <p14:creationId xmlns:p14="http://schemas.microsoft.com/office/powerpoint/2010/main" val="50729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A83C-FF39-EB4F-3945-11CA2DAE1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6C3A06-46CB-4569-6650-523D420711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939A40-43A7-DB87-FEC0-FCE33568629B}"/>
              </a:ext>
            </a:extLst>
          </p:cNvPr>
          <p:cNvSpPr>
            <a:spLocks noGrp="1"/>
          </p:cNvSpPr>
          <p:nvPr>
            <p:ph type="dt" sz="half" idx="10"/>
          </p:nvPr>
        </p:nvSpPr>
        <p:spPr/>
        <p:txBody>
          <a:bodyPr/>
          <a:lstStyle/>
          <a:p>
            <a:fld id="{EFD06455-CAAE-40B1-9C4D-1453FE5C815E}" type="datetimeFigureOut">
              <a:rPr lang="en-IN" smtClean="0"/>
              <a:t>28-02-2024</a:t>
            </a:fld>
            <a:endParaRPr lang="en-IN"/>
          </a:p>
        </p:txBody>
      </p:sp>
      <p:sp>
        <p:nvSpPr>
          <p:cNvPr id="5" name="Footer Placeholder 4">
            <a:extLst>
              <a:ext uri="{FF2B5EF4-FFF2-40B4-BE49-F238E27FC236}">
                <a16:creationId xmlns:a16="http://schemas.microsoft.com/office/drawing/2014/main" id="{F2EAC164-D3EB-BF43-1BAC-0354571EB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671BD-BBF2-656C-4F4A-CC6B71E269C9}"/>
              </a:ext>
            </a:extLst>
          </p:cNvPr>
          <p:cNvSpPr>
            <a:spLocks noGrp="1"/>
          </p:cNvSpPr>
          <p:nvPr>
            <p:ph type="sldNum" sz="quarter" idx="12"/>
          </p:nvPr>
        </p:nvSpPr>
        <p:spPr/>
        <p:txBody>
          <a:bodyPr/>
          <a:lstStyle/>
          <a:p>
            <a:fld id="{E97E42A2-023D-47CE-8BBB-65520AC52A98}" type="slidenum">
              <a:rPr lang="en-IN" smtClean="0"/>
              <a:t>‹#›</a:t>
            </a:fld>
            <a:endParaRPr lang="en-IN"/>
          </a:p>
        </p:txBody>
      </p:sp>
    </p:spTree>
    <p:extLst>
      <p:ext uri="{BB962C8B-B14F-4D97-AF65-F5344CB8AC3E}">
        <p14:creationId xmlns:p14="http://schemas.microsoft.com/office/powerpoint/2010/main" val="73623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2C67-B233-EAE9-687F-943B39E4B2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413FB1-00BC-B243-7D0D-CC61CB3733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75E979-9CD0-B648-CE55-CD233A3F14D3}"/>
              </a:ext>
            </a:extLst>
          </p:cNvPr>
          <p:cNvSpPr>
            <a:spLocks noGrp="1"/>
          </p:cNvSpPr>
          <p:nvPr>
            <p:ph type="dt" sz="half" idx="10"/>
          </p:nvPr>
        </p:nvSpPr>
        <p:spPr/>
        <p:txBody>
          <a:bodyPr/>
          <a:lstStyle/>
          <a:p>
            <a:fld id="{EFD06455-CAAE-40B1-9C4D-1453FE5C815E}" type="datetimeFigureOut">
              <a:rPr lang="en-IN" smtClean="0"/>
              <a:t>28-02-2024</a:t>
            </a:fld>
            <a:endParaRPr lang="en-IN"/>
          </a:p>
        </p:txBody>
      </p:sp>
      <p:sp>
        <p:nvSpPr>
          <p:cNvPr id="5" name="Footer Placeholder 4">
            <a:extLst>
              <a:ext uri="{FF2B5EF4-FFF2-40B4-BE49-F238E27FC236}">
                <a16:creationId xmlns:a16="http://schemas.microsoft.com/office/drawing/2014/main" id="{3B0E4248-F80C-AB54-0DE5-37D70E725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C839F-6E3B-EA43-C538-432B0C5B42E2}"/>
              </a:ext>
            </a:extLst>
          </p:cNvPr>
          <p:cNvSpPr>
            <a:spLocks noGrp="1"/>
          </p:cNvSpPr>
          <p:nvPr>
            <p:ph type="sldNum" sz="quarter" idx="12"/>
          </p:nvPr>
        </p:nvSpPr>
        <p:spPr/>
        <p:txBody>
          <a:bodyPr/>
          <a:lstStyle/>
          <a:p>
            <a:fld id="{E97E42A2-023D-47CE-8BBB-65520AC52A98}" type="slidenum">
              <a:rPr lang="en-IN" smtClean="0"/>
              <a:t>‹#›</a:t>
            </a:fld>
            <a:endParaRPr lang="en-IN"/>
          </a:p>
        </p:txBody>
      </p:sp>
    </p:spTree>
    <p:extLst>
      <p:ext uri="{BB962C8B-B14F-4D97-AF65-F5344CB8AC3E}">
        <p14:creationId xmlns:p14="http://schemas.microsoft.com/office/powerpoint/2010/main" val="393510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D29BD4-A650-3A12-3A4D-A311390033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BB216-4C3B-D86E-EBBF-98EA0FD00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1F155-1C0D-B462-E677-EDB2E52B15C5}"/>
              </a:ext>
            </a:extLst>
          </p:cNvPr>
          <p:cNvSpPr>
            <a:spLocks noGrp="1"/>
          </p:cNvSpPr>
          <p:nvPr>
            <p:ph type="dt" sz="half" idx="10"/>
          </p:nvPr>
        </p:nvSpPr>
        <p:spPr/>
        <p:txBody>
          <a:bodyPr/>
          <a:lstStyle/>
          <a:p>
            <a:fld id="{EFD06455-CAAE-40B1-9C4D-1453FE5C815E}" type="datetimeFigureOut">
              <a:rPr lang="en-IN" smtClean="0"/>
              <a:t>28-02-2024</a:t>
            </a:fld>
            <a:endParaRPr lang="en-IN"/>
          </a:p>
        </p:txBody>
      </p:sp>
      <p:sp>
        <p:nvSpPr>
          <p:cNvPr id="5" name="Footer Placeholder 4">
            <a:extLst>
              <a:ext uri="{FF2B5EF4-FFF2-40B4-BE49-F238E27FC236}">
                <a16:creationId xmlns:a16="http://schemas.microsoft.com/office/drawing/2014/main" id="{F56DFDD2-0F5A-9F18-811E-121A2BAA0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ADE7B-7BA9-1101-2AF7-8BD53A6951B6}"/>
              </a:ext>
            </a:extLst>
          </p:cNvPr>
          <p:cNvSpPr>
            <a:spLocks noGrp="1"/>
          </p:cNvSpPr>
          <p:nvPr>
            <p:ph type="sldNum" sz="quarter" idx="12"/>
          </p:nvPr>
        </p:nvSpPr>
        <p:spPr/>
        <p:txBody>
          <a:bodyPr/>
          <a:lstStyle/>
          <a:p>
            <a:fld id="{E97E42A2-023D-47CE-8BBB-65520AC52A98}" type="slidenum">
              <a:rPr lang="en-IN" smtClean="0"/>
              <a:t>‹#›</a:t>
            </a:fld>
            <a:endParaRPr lang="en-IN"/>
          </a:p>
        </p:txBody>
      </p:sp>
    </p:spTree>
    <p:extLst>
      <p:ext uri="{BB962C8B-B14F-4D97-AF65-F5344CB8AC3E}">
        <p14:creationId xmlns:p14="http://schemas.microsoft.com/office/powerpoint/2010/main" val="1845176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userDrawn="1"/>
        </p:nvGrpSpPr>
        <p:grpSpPr>
          <a:xfrm>
            <a:off x="436378" y="6431026"/>
            <a:ext cx="11326085" cy="94962"/>
            <a:chOff x="445128" y="6559056"/>
            <a:chExt cx="11553197" cy="96853"/>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07507"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351704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BC0C-8BD0-8094-0F98-8B8336B06D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575E88-A003-9C0C-9899-B6E174631F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929F1-0043-2D36-99D2-693AB174855F}"/>
              </a:ext>
            </a:extLst>
          </p:cNvPr>
          <p:cNvSpPr>
            <a:spLocks noGrp="1"/>
          </p:cNvSpPr>
          <p:nvPr>
            <p:ph type="dt" sz="half" idx="10"/>
          </p:nvPr>
        </p:nvSpPr>
        <p:spPr/>
        <p:txBody>
          <a:bodyPr/>
          <a:lstStyle/>
          <a:p>
            <a:fld id="{EFD06455-CAAE-40B1-9C4D-1453FE5C815E}" type="datetimeFigureOut">
              <a:rPr lang="en-IN" smtClean="0"/>
              <a:t>28-02-2024</a:t>
            </a:fld>
            <a:endParaRPr lang="en-IN"/>
          </a:p>
        </p:txBody>
      </p:sp>
      <p:sp>
        <p:nvSpPr>
          <p:cNvPr id="5" name="Footer Placeholder 4">
            <a:extLst>
              <a:ext uri="{FF2B5EF4-FFF2-40B4-BE49-F238E27FC236}">
                <a16:creationId xmlns:a16="http://schemas.microsoft.com/office/drawing/2014/main" id="{DF5654E7-F977-8591-EE2D-854121201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E97078-08D2-BA1C-0F82-F3991DFC54D4}"/>
              </a:ext>
            </a:extLst>
          </p:cNvPr>
          <p:cNvSpPr>
            <a:spLocks noGrp="1"/>
          </p:cNvSpPr>
          <p:nvPr>
            <p:ph type="sldNum" sz="quarter" idx="12"/>
          </p:nvPr>
        </p:nvSpPr>
        <p:spPr/>
        <p:txBody>
          <a:bodyPr/>
          <a:lstStyle/>
          <a:p>
            <a:fld id="{E97E42A2-023D-47CE-8BBB-65520AC52A98}" type="slidenum">
              <a:rPr lang="en-IN" smtClean="0"/>
              <a:t>‹#›</a:t>
            </a:fld>
            <a:endParaRPr lang="en-IN"/>
          </a:p>
        </p:txBody>
      </p:sp>
    </p:spTree>
    <p:extLst>
      <p:ext uri="{BB962C8B-B14F-4D97-AF65-F5344CB8AC3E}">
        <p14:creationId xmlns:p14="http://schemas.microsoft.com/office/powerpoint/2010/main" val="4185351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CCA9-76AB-D1C9-2C55-23332A63E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6567B7-D457-2BD7-FA50-7BBEBB35D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EB9BAD-04A6-39F2-8666-F07F943D1DA7}"/>
              </a:ext>
            </a:extLst>
          </p:cNvPr>
          <p:cNvSpPr>
            <a:spLocks noGrp="1"/>
          </p:cNvSpPr>
          <p:nvPr>
            <p:ph type="dt" sz="half" idx="10"/>
          </p:nvPr>
        </p:nvSpPr>
        <p:spPr/>
        <p:txBody>
          <a:bodyPr/>
          <a:lstStyle/>
          <a:p>
            <a:fld id="{EFD06455-CAAE-40B1-9C4D-1453FE5C815E}" type="datetimeFigureOut">
              <a:rPr lang="en-IN" smtClean="0"/>
              <a:t>28-02-2024</a:t>
            </a:fld>
            <a:endParaRPr lang="en-IN"/>
          </a:p>
        </p:txBody>
      </p:sp>
      <p:sp>
        <p:nvSpPr>
          <p:cNvPr id="5" name="Footer Placeholder 4">
            <a:extLst>
              <a:ext uri="{FF2B5EF4-FFF2-40B4-BE49-F238E27FC236}">
                <a16:creationId xmlns:a16="http://schemas.microsoft.com/office/drawing/2014/main" id="{73722159-D3BE-22E6-305C-99F6FA36D2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99DD0E-2E43-DF69-091C-2D05710FD9EC}"/>
              </a:ext>
            </a:extLst>
          </p:cNvPr>
          <p:cNvSpPr>
            <a:spLocks noGrp="1"/>
          </p:cNvSpPr>
          <p:nvPr>
            <p:ph type="sldNum" sz="quarter" idx="12"/>
          </p:nvPr>
        </p:nvSpPr>
        <p:spPr/>
        <p:txBody>
          <a:bodyPr/>
          <a:lstStyle/>
          <a:p>
            <a:fld id="{E97E42A2-023D-47CE-8BBB-65520AC52A98}" type="slidenum">
              <a:rPr lang="en-IN" smtClean="0"/>
              <a:t>‹#›</a:t>
            </a:fld>
            <a:endParaRPr lang="en-IN"/>
          </a:p>
        </p:txBody>
      </p:sp>
    </p:spTree>
    <p:extLst>
      <p:ext uri="{BB962C8B-B14F-4D97-AF65-F5344CB8AC3E}">
        <p14:creationId xmlns:p14="http://schemas.microsoft.com/office/powerpoint/2010/main" val="245314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34AD-E7E6-DEC0-37B1-DD66F007ED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60A1DC-89E9-CBFD-6C19-3FE0AEEA7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948BCE-85FE-B8E9-65D1-1D7AC5AD2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8677AF-300E-DE49-4773-073785418E21}"/>
              </a:ext>
            </a:extLst>
          </p:cNvPr>
          <p:cNvSpPr>
            <a:spLocks noGrp="1"/>
          </p:cNvSpPr>
          <p:nvPr>
            <p:ph type="dt" sz="half" idx="10"/>
          </p:nvPr>
        </p:nvSpPr>
        <p:spPr/>
        <p:txBody>
          <a:bodyPr/>
          <a:lstStyle/>
          <a:p>
            <a:fld id="{EFD06455-CAAE-40B1-9C4D-1453FE5C815E}" type="datetimeFigureOut">
              <a:rPr lang="en-IN" smtClean="0"/>
              <a:t>28-02-2024</a:t>
            </a:fld>
            <a:endParaRPr lang="en-IN"/>
          </a:p>
        </p:txBody>
      </p:sp>
      <p:sp>
        <p:nvSpPr>
          <p:cNvPr id="6" name="Footer Placeholder 5">
            <a:extLst>
              <a:ext uri="{FF2B5EF4-FFF2-40B4-BE49-F238E27FC236}">
                <a16:creationId xmlns:a16="http://schemas.microsoft.com/office/drawing/2014/main" id="{0A0676F7-04CA-DCDA-E393-E20A7C7376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9EE1F0-08A2-32D7-6F25-AA039A0EFE3A}"/>
              </a:ext>
            </a:extLst>
          </p:cNvPr>
          <p:cNvSpPr>
            <a:spLocks noGrp="1"/>
          </p:cNvSpPr>
          <p:nvPr>
            <p:ph type="sldNum" sz="quarter" idx="12"/>
          </p:nvPr>
        </p:nvSpPr>
        <p:spPr/>
        <p:txBody>
          <a:bodyPr/>
          <a:lstStyle/>
          <a:p>
            <a:fld id="{E97E42A2-023D-47CE-8BBB-65520AC52A98}" type="slidenum">
              <a:rPr lang="en-IN" smtClean="0"/>
              <a:t>‹#›</a:t>
            </a:fld>
            <a:endParaRPr lang="en-IN"/>
          </a:p>
        </p:txBody>
      </p:sp>
    </p:spTree>
    <p:extLst>
      <p:ext uri="{BB962C8B-B14F-4D97-AF65-F5344CB8AC3E}">
        <p14:creationId xmlns:p14="http://schemas.microsoft.com/office/powerpoint/2010/main" val="16899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101D-956F-6324-9D71-CAFC6764A3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CC4D18-4B56-F728-5BA5-AAF1CA968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6F7450-9A0A-7D3C-146E-51D35E3DB4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68AAAC-4C7E-5164-5BC1-C3CB2D45C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1BFAF-EFB9-ED64-D5FD-C38E12D04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330385-AE41-D30E-F399-806DB39C8A95}"/>
              </a:ext>
            </a:extLst>
          </p:cNvPr>
          <p:cNvSpPr>
            <a:spLocks noGrp="1"/>
          </p:cNvSpPr>
          <p:nvPr>
            <p:ph type="dt" sz="half" idx="10"/>
          </p:nvPr>
        </p:nvSpPr>
        <p:spPr/>
        <p:txBody>
          <a:bodyPr/>
          <a:lstStyle/>
          <a:p>
            <a:fld id="{EFD06455-CAAE-40B1-9C4D-1453FE5C815E}" type="datetimeFigureOut">
              <a:rPr lang="en-IN" smtClean="0"/>
              <a:t>28-02-2024</a:t>
            </a:fld>
            <a:endParaRPr lang="en-IN"/>
          </a:p>
        </p:txBody>
      </p:sp>
      <p:sp>
        <p:nvSpPr>
          <p:cNvPr id="8" name="Footer Placeholder 7">
            <a:extLst>
              <a:ext uri="{FF2B5EF4-FFF2-40B4-BE49-F238E27FC236}">
                <a16:creationId xmlns:a16="http://schemas.microsoft.com/office/drawing/2014/main" id="{781F5668-0E20-5443-AA10-5AA5845EB9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037BF2-D02B-A3EA-8EAB-83D608883D3B}"/>
              </a:ext>
            </a:extLst>
          </p:cNvPr>
          <p:cNvSpPr>
            <a:spLocks noGrp="1"/>
          </p:cNvSpPr>
          <p:nvPr>
            <p:ph type="sldNum" sz="quarter" idx="12"/>
          </p:nvPr>
        </p:nvSpPr>
        <p:spPr/>
        <p:txBody>
          <a:bodyPr/>
          <a:lstStyle/>
          <a:p>
            <a:fld id="{E97E42A2-023D-47CE-8BBB-65520AC52A98}" type="slidenum">
              <a:rPr lang="en-IN" smtClean="0"/>
              <a:t>‹#›</a:t>
            </a:fld>
            <a:endParaRPr lang="en-IN"/>
          </a:p>
        </p:txBody>
      </p:sp>
    </p:spTree>
    <p:extLst>
      <p:ext uri="{BB962C8B-B14F-4D97-AF65-F5344CB8AC3E}">
        <p14:creationId xmlns:p14="http://schemas.microsoft.com/office/powerpoint/2010/main" val="51284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DE0F-FED7-AA81-1D5E-CA091BE080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F7206C-57E1-0534-D44D-AFB70CC239F3}"/>
              </a:ext>
            </a:extLst>
          </p:cNvPr>
          <p:cNvSpPr>
            <a:spLocks noGrp="1"/>
          </p:cNvSpPr>
          <p:nvPr>
            <p:ph type="dt" sz="half" idx="10"/>
          </p:nvPr>
        </p:nvSpPr>
        <p:spPr/>
        <p:txBody>
          <a:bodyPr/>
          <a:lstStyle/>
          <a:p>
            <a:fld id="{EFD06455-CAAE-40B1-9C4D-1453FE5C815E}" type="datetimeFigureOut">
              <a:rPr lang="en-IN" smtClean="0"/>
              <a:t>28-02-2024</a:t>
            </a:fld>
            <a:endParaRPr lang="en-IN"/>
          </a:p>
        </p:txBody>
      </p:sp>
      <p:sp>
        <p:nvSpPr>
          <p:cNvPr id="4" name="Footer Placeholder 3">
            <a:extLst>
              <a:ext uri="{FF2B5EF4-FFF2-40B4-BE49-F238E27FC236}">
                <a16:creationId xmlns:a16="http://schemas.microsoft.com/office/drawing/2014/main" id="{DBBEAD72-75E9-1A6F-A834-BCB23B91E7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DAAE6C-EC67-C374-29C4-4E8DAC1818BF}"/>
              </a:ext>
            </a:extLst>
          </p:cNvPr>
          <p:cNvSpPr>
            <a:spLocks noGrp="1"/>
          </p:cNvSpPr>
          <p:nvPr>
            <p:ph type="sldNum" sz="quarter" idx="12"/>
          </p:nvPr>
        </p:nvSpPr>
        <p:spPr/>
        <p:txBody>
          <a:bodyPr/>
          <a:lstStyle/>
          <a:p>
            <a:fld id="{E97E42A2-023D-47CE-8BBB-65520AC52A98}" type="slidenum">
              <a:rPr lang="en-IN" smtClean="0"/>
              <a:t>‹#›</a:t>
            </a:fld>
            <a:endParaRPr lang="en-IN"/>
          </a:p>
        </p:txBody>
      </p:sp>
    </p:spTree>
    <p:extLst>
      <p:ext uri="{BB962C8B-B14F-4D97-AF65-F5344CB8AC3E}">
        <p14:creationId xmlns:p14="http://schemas.microsoft.com/office/powerpoint/2010/main" val="410696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2B6405-538C-4665-183C-6FC6E0149A25}"/>
              </a:ext>
            </a:extLst>
          </p:cNvPr>
          <p:cNvSpPr>
            <a:spLocks noGrp="1"/>
          </p:cNvSpPr>
          <p:nvPr>
            <p:ph type="dt" sz="half" idx="10"/>
          </p:nvPr>
        </p:nvSpPr>
        <p:spPr/>
        <p:txBody>
          <a:bodyPr/>
          <a:lstStyle/>
          <a:p>
            <a:fld id="{EFD06455-CAAE-40B1-9C4D-1453FE5C815E}" type="datetimeFigureOut">
              <a:rPr lang="en-IN" smtClean="0"/>
              <a:t>28-02-2024</a:t>
            </a:fld>
            <a:endParaRPr lang="en-IN"/>
          </a:p>
        </p:txBody>
      </p:sp>
      <p:sp>
        <p:nvSpPr>
          <p:cNvPr id="3" name="Footer Placeholder 2">
            <a:extLst>
              <a:ext uri="{FF2B5EF4-FFF2-40B4-BE49-F238E27FC236}">
                <a16:creationId xmlns:a16="http://schemas.microsoft.com/office/drawing/2014/main" id="{13A78BEA-E9DE-7216-1DEB-9B8A32FE49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1C0752-155A-0C78-B398-0B5BB1E7F786}"/>
              </a:ext>
            </a:extLst>
          </p:cNvPr>
          <p:cNvSpPr>
            <a:spLocks noGrp="1"/>
          </p:cNvSpPr>
          <p:nvPr>
            <p:ph type="sldNum" sz="quarter" idx="12"/>
          </p:nvPr>
        </p:nvSpPr>
        <p:spPr/>
        <p:txBody>
          <a:bodyPr/>
          <a:lstStyle/>
          <a:p>
            <a:fld id="{E97E42A2-023D-47CE-8BBB-65520AC52A98}" type="slidenum">
              <a:rPr lang="en-IN" smtClean="0"/>
              <a:t>‹#›</a:t>
            </a:fld>
            <a:endParaRPr lang="en-IN"/>
          </a:p>
        </p:txBody>
      </p:sp>
    </p:spTree>
    <p:extLst>
      <p:ext uri="{BB962C8B-B14F-4D97-AF65-F5344CB8AC3E}">
        <p14:creationId xmlns:p14="http://schemas.microsoft.com/office/powerpoint/2010/main" val="349044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75DD-4095-6F29-6557-6762C32D3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7DCBEB-FA28-5135-4B5C-6AD1CC861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541BEE-2445-FB82-4C38-10ED68D7A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55097-7CF6-C5AC-0194-F74242A47DD2}"/>
              </a:ext>
            </a:extLst>
          </p:cNvPr>
          <p:cNvSpPr>
            <a:spLocks noGrp="1"/>
          </p:cNvSpPr>
          <p:nvPr>
            <p:ph type="dt" sz="half" idx="10"/>
          </p:nvPr>
        </p:nvSpPr>
        <p:spPr/>
        <p:txBody>
          <a:bodyPr/>
          <a:lstStyle/>
          <a:p>
            <a:fld id="{EFD06455-CAAE-40B1-9C4D-1453FE5C815E}" type="datetimeFigureOut">
              <a:rPr lang="en-IN" smtClean="0"/>
              <a:t>28-02-2024</a:t>
            </a:fld>
            <a:endParaRPr lang="en-IN"/>
          </a:p>
        </p:txBody>
      </p:sp>
      <p:sp>
        <p:nvSpPr>
          <p:cNvPr id="6" name="Footer Placeholder 5">
            <a:extLst>
              <a:ext uri="{FF2B5EF4-FFF2-40B4-BE49-F238E27FC236}">
                <a16:creationId xmlns:a16="http://schemas.microsoft.com/office/drawing/2014/main" id="{D6107A30-7BDB-FDCA-DA03-A359583C82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F1388B-43CA-C955-741C-1FA9424F4CE1}"/>
              </a:ext>
            </a:extLst>
          </p:cNvPr>
          <p:cNvSpPr>
            <a:spLocks noGrp="1"/>
          </p:cNvSpPr>
          <p:nvPr>
            <p:ph type="sldNum" sz="quarter" idx="12"/>
          </p:nvPr>
        </p:nvSpPr>
        <p:spPr/>
        <p:txBody>
          <a:bodyPr/>
          <a:lstStyle/>
          <a:p>
            <a:fld id="{E97E42A2-023D-47CE-8BBB-65520AC52A98}" type="slidenum">
              <a:rPr lang="en-IN" smtClean="0"/>
              <a:t>‹#›</a:t>
            </a:fld>
            <a:endParaRPr lang="en-IN"/>
          </a:p>
        </p:txBody>
      </p:sp>
    </p:spTree>
    <p:extLst>
      <p:ext uri="{BB962C8B-B14F-4D97-AF65-F5344CB8AC3E}">
        <p14:creationId xmlns:p14="http://schemas.microsoft.com/office/powerpoint/2010/main" val="182659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50C5-0D3E-E9E5-9913-A4F196401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E40C94-0FDA-8226-C09B-5337817AD6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71C183-8501-3B8B-6A7B-1F41A316C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0B4995-1104-7258-5503-D3A0873CCA27}"/>
              </a:ext>
            </a:extLst>
          </p:cNvPr>
          <p:cNvSpPr>
            <a:spLocks noGrp="1"/>
          </p:cNvSpPr>
          <p:nvPr>
            <p:ph type="dt" sz="half" idx="10"/>
          </p:nvPr>
        </p:nvSpPr>
        <p:spPr/>
        <p:txBody>
          <a:bodyPr/>
          <a:lstStyle/>
          <a:p>
            <a:fld id="{EFD06455-CAAE-40B1-9C4D-1453FE5C815E}" type="datetimeFigureOut">
              <a:rPr lang="en-IN" smtClean="0"/>
              <a:t>28-02-2024</a:t>
            </a:fld>
            <a:endParaRPr lang="en-IN"/>
          </a:p>
        </p:txBody>
      </p:sp>
      <p:sp>
        <p:nvSpPr>
          <p:cNvPr id="6" name="Footer Placeholder 5">
            <a:extLst>
              <a:ext uri="{FF2B5EF4-FFF2-40B4-BE49-F238E27FC236}">
                <a16:creationId xmlns:a16="http://schemas.microsoft.com/office/drawing/2014/main" id="{DE4DB4A5-0B76-8F51-EEF4-E31E9D1A1C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575071-5A6E-592E-9B10-EB30F952E954}"/>
              </a:ext>
            </a:extLst>
          </p:cNvPr>
          <p:cNvSpPr>
            <a:spLocks noGrp="1"/>
          </p:cNvSpPr>
          <p:nvPr>
            <p:ph type="sldNum" sz="quarter" idx="12"/>
          </p:nvPr>
        </p:nvSpPr>
        <p:spPr/>
        <p:txBody>
          <a:bodyPr/>
          <a:lstStyle/>
          <a:p>
            <a:fld id="{E97E42A2-023D-47CE-8BBB-65520AC52A98}" type="slidenum">
              <a:rPr lang="en-IN" smtClean="0"/>
              <a:t>‹#›</a:t>
            </a:fld>
            <a:endParaRPr lang="en-IN"/>
          </a:p>
        </p:txBody>
      </p:sp>
    </p:spTree>
    <p:extLst>
      <p:ext uri="{BB962C8B-B14F-4D97-AF65-F5344CB8AC3E}">
        <p14:creationId xmlns:p14="http://schemas.microsoft.com/office/powerpoint/2010/main" val="310499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077596-6817-BAE3-BAF2-0E9F483FD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BDB018-2359-383E-17E2-C845050DD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A3D6BF-F695-82C2-6ED3-D082052408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06455-CAAE-40B1-9C4D-1453FE5C815E}" type="datetimeFigureOut">
              <a:rPr lang="en-IN" smtClean="0"/>
              <a:t>28-02-2024</a:t>
            </a:fld>
            <a:endParaRPr lang="en-IN"/>
          </a:p>
        </p:txBody>
      </p:sp>
      <p:sp>
        <p:nvSpPr>
          <p:cNvPr id="5" name="Footer Placeholder 4">
            <a:extLst>
              <a:ext uri="{FF2B5EF4-FFF2-40B4-BE49-F238E27FC236}">
                <a16:creationId xmlns:a16="http://schemas.microsoft.com/office/drawing/2014/main" id="{4F7ECA39-55A3-0F2F-C9B2-B96E586B6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CF859C-9A13-18EA-33CC-93453DCC5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E42A2-023D-47CE-8BBB-65520AC52A98}" type="slidenum">
              <a:rPr lang="en-IN" smtClean="0"/>
              <a:t>‹#›</a:t>
            </a:fld>
            <a:endParaRPr lang="en-IN"/>
          </a:p>
        </p:txBody>
      </p:sp>
    </p:spTree>
    <p:extLst>
      <p:ext uri="{BB962C8B-B14F-4D97-AF65-F5344CB8AC3E}">
        <p14:creationId xmlns:p14="http://schemas.microsoft.com/office/powerpoint/2010/main" val="341277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sales@snp.com" TargetMode="External"/><Relationship Id="rId5" Type="http://schemas.openxmlformats.org/officeDocument/2006/relationships/hyperlink" Target="http://www.snp.com/"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6.jpeg"/><Relationship Id="rId7" Type="http://schemas.openxmlformats.org/officeDocument/2006/relationships/diagramQuickStyle" Target="../diagrams/quickStyle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image" Target="../media/image27.png"/><Relationship Id="rId4" Type="http://schemas.openxmlformats.org/officeDocument/2006/relationships/image" Target="../media/image18.pn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6.jpeg"/><Relationship Id="rId7" Type="http://schemas.openxmlformats.org/officeDocument/2006/relationships/diagramQuickStyle" Target="../diagrams/quickStyle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28.png"/><Relationship Id="rId4" Type="http://schemas.openxmlformats.org/officeDocument/2006/relationships/image" Target="../media/image18.png"/><Relationship Id="rId9" Type="http://schemas.microsoft.com/office/2007/relationships/diagramDrawing" Target="../diagrams/drawing6.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6.jpeg"/><Relationship Id="rId7" Type="http://schemas.openxmlformats.org/officeDocument/2006/relationships/diagramQuickStyle" Target="../diagrams/quickStyle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10" Type="http://schemas.openxmlformats.org/officeDocument/2006/relationships/image" Target="../media/image29.png"/><Relationship Id="rId4" Type="http://schemas.openxmlformats.org/officeDocument/2006/relationships/image" Target="../media/image18.png"/><Relationship Id="rId9" Type="http://schemas.microsoft.com/office/2007/relationships/diagramDrawing" Target="../diagrams/drawing7.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6.jpeg"/><Relationship Id="rId7" Type="http://schemas.openxmlformats.org/officeDocument/2006/relationships/diagramQuickStyle" Target="../diagrams/quickStyle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30.png"/><Relationship Id="rId4" Type="http://schemas.openxmlformats.org/officeDocument/2006/relationships/image" Target="../media/image18.png"/><Relationship Id="rId9" Type="http://schemas.microsoft.com/office/2007/relationships/diagramDrawing" Target="../diagrams/drawing8.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6.jpeg"/><Relationship Id="rId7" Type="http://schemas.openxmlformats.org/officeDocument/2006/relationships/diagramQuickStyle" Target="../diagrams/quickStyle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10" Type="http://schemas.openxmlformats.org/officeDocument/2006/relationships/image" Target="../media/image31.png"/><Relationship Id="rId4" Type="http://schemas.openxmlformats.org/officeDocument/2006/relationships/image" Target="../media/image18.png"/><Relationship Id="rId9" Type="http://schemas.microsoft.com/office/2007/relationships/diagramDrawing" Target="../diagrams/drawing9.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16.jpeg"/><Relationship Id="rId7" Type="http://schemas.openxmlformats.org/officeDocument/2006/relationships/diagramQuickStyle" Target="../diagrams/quickStyle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10" Type="http://schemas.openxmlformats.org/officeDocument/2006/relationships/image" Target="../media/image32.png"/><Relationship Id="rId4" Type="http://schemas.openxmlformats.org/officeDocument/2006/relationships/image" Target="../media/image18.png"/><Relationship Id="rId9" Type="http://schemas.microsoft.com/office/2007/relationships/diagramDrawing" Target="../diagrams/drawing10.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16.jpeg"/><Relationship Id="rId7" Type="http://schemas.openxmlformats.org/officeDocument/2006/relationships/diagramQuickStyle" Target="../diagrams/quickStyle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10" Type="http://schemas.openxmlformats.org/officeDocument/2006/relationships/image" Target="../media/image33.png"/><Relationship Id="rId4" Type="http://schemas.openxmlformats.org/officeDocument/2006/relationships/image" Target="../media/image18.png"/><Relationship Id="rId9" Type="http://schemas.microsoft.com/office/2007/relationships/diagramDrawing" Target="../diagrams/drawing11.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16.jpeg"/><Relationship Id="rId7" Type="http://schemas.openxmlformats.org/officeDocument/2006/relationships/diagramQuickStyle" Target="../diagrams/quickStyle1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10" Type="http://schemas.openxmlformats.org/officeDocument/2006/relationships/image" Target="../media/image34.png"/><Relationship Id="rId4" Type="http://schemas.openxmlformats.org/officeDocument/2006/relationships/image" Target="../media/image18.png"/><Relationship Id="rId9" Type="http://schemas.microsoft.com/office/2007/relationships/diagramDrawing" Target="../diagrams/drawing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hyperlink" Target="https://www.snp.com/company/news-and-events/snp-technologies-inc-has-earned-its-fourth-microsoft-azure-advanced-specialization-azure-virtual-desktop" TargetMode="Externa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hyperlink" Target="https://www.snp.com/company/news-and-events/snp-technologies-inc-has-earned-its-sixth-microsoft-azure-advanced-specialization-in-networking-services" TargetMode="Externa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hyperlink" Target="https://www.snp.com/company/news-and-events/snp-technologies-inc-has-earned-its-7th-microsoft-advanced-specialization-analytics-on-azure" TargetMode="External"/><Relationship Id="rId11" Type="http://schemas.openxmlformats.org/officeDocument/2006/relationships/hyperlink" Target="https://www.snp.com/company/news-and-events/snp-technologies-inc-has-earned-windows-server-and-sql-server-migration" TargetMode="External"/><Relationship Id="rId5" Type="http://schemas.openxmlformats.org/officeDocument/2006/relationships/image" Target="../media/image6.png"/><Relationship Id="rId15" Type="http://schemas.openxmlformats.org/officeDocument/2006/relationships/image" Target="../media/image10.jpeg"/><Relationship Id="rId10" Type="http://schemas.openxmlformats.org/officeDocument/2006/relationships/hyperlink" Target="https://www.snp.com/company/news-and-events/snp-technologies-inc-has-earned-migrate-enterprise-apps-microsoft-azure" TargetMode="External"/><Relationship Id="rId19"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hyperlink" Target="https://www.snp.com/company/news-and-events/snp-technologies-inc-has-earned-kubernetes-microsoft-azure-advanced-specialization" TargetMode="External"/><Relationship Id="rId1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16.jpeg"/><Relationship Id="rId7" Type="http://schemas.openxmlformats.org/officeDocument/2006/relationships/diagramQuickStyle" Target="../diagrams/quickStyle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18.png"/><Relationship Id="rId9" Type="http://schemas.microsoft.com/office/2007/relationships/diagramDrawing" Target="../diagrams/drawing13.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16.jpeg"/><Relationship Id="rId7" Type="http://schemas.openxmlformats.org/officeDocument/2006/relationships/diagramQuickStyle" Target="../diagrams/quickStyle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18.png"/><Relationship Id="rId9" Type="http://schemas.microsoft.com/office/2007/relationships/diagramDrawing" Target="../diagrams/drawing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learn.microsoft.com/en-us/azure/firewall/rule-processing" TargetMode="External"/><Relationship Id="rId5" Type="http://schemas.openxmlformats.org/officeDocument/2006/relationships/hyperlink" Target="https://learn.microsoft.com/en-us/azure/virtual-network/network-security-groups-overview#security-rules" TargetMode="Externa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16.jpeg"/><Relationship Id="rId7" Type="http://schemas.openxmlformats.org/officeDocument/2006/relationships/diagramQuickStyle" Target="../diagrams/quickStyle1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image" Target="../media/image18.png"/><Relationship Id="rId9" Type="http://schemas.microsoft.com/office/2007/relationships/diagramDrawing" Target="../diagrams/drawing15.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image" Target="../media/image16.jpeg"/><Relationship Id="rId7" Type="http://schemas.openxmlformats.org/officeDocument/2006/relationships/diagramLayout" Target="../diagrams/layout1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Data" Target="../diagrams/data16.xml"/><Relationship Id="rId5" Type="http://schemas.openxmlformats.org/officeDocument/2006/relationships/image" Target="../media/image36.png"/><Relationship Id="rId10" Type="http://schemas.microsoft.com/office/2007/relationships/diagramDrawing" Target="../diagrams/drawing16.xml"/><Relationship Id="rId4" Type="http://schemas.openxmlformats.org/officeDocument/2006/relationships/image" Target="../media/image18.png"/><Relationship Id="rId9" Type="http://schemas.openxmlformats.org/officeDocument/2006/relationships/diagramColors" Target="../diagrams/colors16.xml"/></Relationships>
</file>

<file path=ppt/slides/_rels/slide3.xml.rels><?xml version="1.0" encoding="UTF-8" standalone="yes"?>
<Relationships xmlns="http://schemas.openxmlformats.org/package/2006/relationships"><Relationship Id="rId8" Type="http://schemas.openxmlformats.org/officeDocument/2006/relationships/hyperlink" Target="https://www.snp.com/industries/financial-services" TargetMode="External"/><Relationship Id="rId3" Type="http://schemas.openxmlformats.org/officeDocument/2006/relationships/image" Target="../media/image17.png"/><Relationship Id="rId7" Type="http://schemas.openxmlformats.org/officeDocument/2006/relationships/hyperlink" Target="https://www.snp.com/industries/healthcare" TargetMode="External"/><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hyperlink" Target="https://www.snp.com/industries-customers" TargetMode="External"/><Relationship Id="rId11" Type="http://schemas.openxmlformats.org/officeDocument/2006/relationships/hyperlink" Target="https://www.snp.com/industries/engineering-architectural-firms" TargetMode="External"/><Relationship Id="rId5" Type="http://schemas.openxmlformats.org/officeDocument/2006/relationships/image" Target="../media/image18.png"/><Relationship Id="rId10" Type="http://schemas.openxmlformats.org/officeDocument/2006/relationships/hyperlink" Target="https://www.snp.com/industries/professional-services" TargetMode="External"/><Relationship Id="rId4" Type="http://schemas.openxmlformats.org/officeDocument/2006/relationships/image" Target="../media/image5.png"/><Relationship Id="rId9" Type="http://schemas.openxmlformats.org/officeDocument/2006/relationships/hyperlink" Target="https://www.snp.com/industries/manufacturing" TargetMode="External"/></Relationships>
</file>

<file path=ppt/slides/_rels/slide30.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16.jpeg"/><Relationship Id="rId7" Type="http://schemas.openxmlformats.org/officeDocument/2006/relationships/diagramQuickStyle" Target="../diagrams/quickStyle1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Layout" Target="../diagrams/layout17.xml"/><Relationship Id="rId5" Type="http://schemas.openxmlformats.org/officeDocument/2006/relationships/diagramData" Target="../diagrams/data17.xml"/><Relationship Id="rId4" Type="http://schemas.openxmlformats.org/officeDocument/2006/relationships/image" Target="../media/image18.png"/><Relationship Id="rId9" Type="http://schemas.microsoft.com/office/2007/relationships/diagramDrawing" Target="../diagrams/drawing17.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18.xml"/><Relationship Id="rId3" Type="http://schemas.openxmlformats.org/officeDocument/2006/relationships/image" Target="../media/image16.jpeg"/><Relationship Id="rId7" Type="http://schemas.openxmlformats.org/officeDocument/2006/relationships/diagramQuickStyle" Target="../diagrams/quickStyle1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Layout" Target="../diagrams/layout18.xml"/><Relationship Id="rId5" Type="http://schemas.openxmlformats.org/officeDocument/2006/relationships/diagramData" Target="../diagrams/data18.xml"/><Relationship Id="rId4" Type="http://schemas.openxmlformats.org/officeDocument/2006/relationships/image" Target="../media/image18.png"/><Relationship Id="rId9" Type="http://schemas.microsoft.com/office/2007/relationships/diagramDrawing" Target="../diagrams/drawing18.xml"/></Relationships>
</file>

<file path=ppt/slides/_rels/slide32.xml.rels><?xml version="1.0" encoding="UTF-8" standalone="yes"?>
<Relationships xmlns="http://schemas.openxmlformats.org/package/2006/relationships"><Relationship Id="rId8" Type="http://schemas.openxmlformats.org/officeDocument/2006/relationships/diagramColors" Target="../diagrams/colors19.xml"/><Relationship Id="rId3" Type="http://schemas.openxmlformats.org/officeDocument/2006/relationships/image" Target="../media/image16.jpeg"/><Relationship Id="rId7" Type="http://schemas.openxmlformats.org/officeDocument/2006/relationships/diagramQuickStyle" Target="../diagrams/quickStyle19.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Layout" Target="../diagrams/layout19.xml"/><Relationship Id="rId5" Type="http://schemas.openxmlformats.org/officeDocument/2006/relationships/diagramData" Target="../diagrams/data19.xml"/><Relationship Id="rId4" Type="http://schemas.openxmlformats.org/officeDocument/2006/relationships/image" Target="../media/image18.png"/><Relationship Id="rId9" Type="http://schemas.microsoft.com/office/2007/relationships/diagramDrawing" Target="../diagrams/drawing19.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20.xml"/><Relationship Id="rId3" Type="http://schemas.openxmlformats.org/officeDocument/2006/relationships/image" Target="../media/image16.jpeg"/><Relationship Id="rId7" Type="http://schemas.openxmlformats.org/officeDocument/2006/relationships/diagramQuickStyle" Target="../diagrams/quickStyle2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Layout" Target="../diagrams/layout20.xml"/><Relationship Id="rId5" Type="http://schemas.openxmlformats.org/officeDocument/2006/relationships/diagramData" Target="../diagrams/data20.xml"/><Relationship Id="rId4" Type="http://schemas.openxmlformats.org/officeDocument/2006/relationships/image" Target="../media/image18.png"/><Relationship Id="rId9" Type="http://schemas.microsoft.com/office/2007/relationships/diagramDrawing" Target="../diagrams/drawing20.xml"/></Relationships>
</file>

<file path=ppt/slides/_rels/slide34.xml.rels><?xml version="1.0" encoding="UTF-8" standalone="yes"?>
<Relationships xmlns="http://schemas.openxmlformats.org/package/2006/relationships"><Relationship Id="rId8" Type="http://schemas.openxmlformats.org/officeDocument/2006/relationships/diagramColors" Target="../diagrams/colors21.xml"/><Relationship Id="rId3" Type="http://schemas.openxmlformats.org/officeDocument/2006/relationships/image" Target="../media/image16.jpeg"/><Relationship Id="rId7" Type="http://schemas.openxmlformats.org/officeDocument/2006/relationships/diagramQuickStyle" Target="../diagrams/quickStyle2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Layout" Target="../diagrams/layout21.xml"/><Relationship Id="rId5" Type="http://schemas.openxmlformats.org/officeDocument/2006/relationships/diagramData" Target="../diagrams/data21.xml"/><Relationship Id="rId4" Type="http://schemas.openxmlformats.org/officeDocument/2006/relationships/image" Target="../media/image18.png"/><Relationship Id="rId9" Type="http://schemas.microsoft.com/office/2007/relationships/diagramDrawing" Target="../diagrams/drawing21.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learn.microsoft.com/en-us/azure/defender-for-cloud/agentless-vulnerability-assessment-azure" TargetMode="Externa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learn.microsoft.com/en-us/azure/defender-for-cloud/defender-for-cloud-glossary#defender-agent" TargetMode="Externa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s://github.com/open-policy-agent/gatekeeper" TargetMode="Externa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s://learn.microsoft.com/en-us/azure/defender-for-cloud/defender-for-databases-usage?view=azuresql#enable-enhanced-security" TargetMode="Externa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8" Type="http://schemas.openxmlformats.org/officeDocument/2006/relationships/diagramColors" Target="../diagrams/colors22.xml"/><Relationship Id="rId3" Type="http://schemas.openxmlformats.org/officeDocument/2006/relationships/image" Target="../media/image16.jpeg"/><Relationship Id="rId7" Type="http://schemas.openxmlformats.org/officeDocument/2006/relationships/diagramQuickStyle" Target="../diagrams/quickStyle22.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Layout" Target="../diagrams/layout22.xml"/><Relationship Id="rId5" Type="http://schemas.openxmlformats.org/officeDocument/2006/relationships/diagramData" Target="../diagrams/data22.xml"/><Relationship Id="rId4" Type="http://schemas.openxmlformats.org/officeDocument/2006/relationships/image" Target="../media/image18.png"/><Relationship Id="rId9" Type="http://schemas.microsoft.com/office/2007/relationships/diagramDrawing" Target="../diagrams/drawing22.xml"/></Relationships>
</file>

<file path=ppt/slides/_rels/slide49.xml.rels><?xml version="1.0" encoding="UTF-8" standalone="yes"?>
<Relationships xmlns="http://schemas.openxmlformats.org/package/2006/relationships"><Relationship Id="rId8" Type="http://schemas.openxmlformats.org/officeDocument/2006/relationships/diagramColors" Target="../diagrams/colors23.xml"/><Relationship Id="rId3" Type="http://schemas.openxmlformats.org/officeDocument/2006/relationships/image" Target="../media/image16.jpeg"/><Relationship Id="rId7" Type="http://schemas.openxmlformats.org/officeDocument/2006/relationships/diagramQuickStyle" Target="../diagrams/quickStyle23.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Layout" Target="../diagrams/layout23.xml"/><Relationship Id="rId5" Type="http://schemas.openxmlformats.org/officeDocument/2006/relationships/diagramData" Target="../diagrams/data23.xml"/><Relationship Id="rId4" Type="http://schemas.openxmlformats.org/officeDocument/2006/relationships/image" Target="../media/image18.png"/><Relationship Id="rId9" Type="http://schemas.microsoft.com/office/2007/relationships/diagramDrawing" Target="../diagrams/drawing23.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image" Target="../media/image18.png"/></Relationships>
</file>

<file path=ppt/slides/_rels/slide50.xml.rels><?xml version="1.0" encoding="UTF-8" standalone="yes"?>
<Relationships xmlns="http://schemas.openxmlformats.org/package/2006/relationships"><Relationship Id="rId8" Type="http://schemas.openxmlformats.org/officeDocument/2006/relationships/diagramColors" Target="../diagrams/colors24.xml"/><Relationship Id="rId3" Type="http://schemas.openxmlformats.org/officeDocument/2006/relationships/image" Target="../media/image16.jpeg"/><Relationship Id="rId7" Type="http://schemas.openxmlformats.org/officeDocument/2006/relationships/diagramQuickStyle" Target="../diagrams/quickStyle24.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Layout" Target="../diagrams/layout24.xml"/><Relationship Id="rId5" Type="http://schemas.openxmlformats.org/officeDocument/2006/relationships/diagramData" Target="../diagrams/data24.xml"/><Relationship Id="rId4" Type="http://schemas.openxmlformats.org/officeDocument/2006/relationships/image" Target="../media/image18.png"/><Relationship Id="rId9" Type="http://schemas.microsoft.com/office/2007/relationships/diagramDrawing" Target="../diagrams/drawing24.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learn.microsoft.com/en-us/azure/defender-for-cloud/concept-cloud-security-posture-management" TargetMode="External"/><Relationship Id="rId5" Type="http://schemas.openxmlformats.org/officeDocument/2006/relationships/hyperlink" Target="https://owasp.org/www-project-api-security/" TargetMode="Externa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image" Target="../media/image44.jpeg"/><Relationship Id="rId2" Type="http://schemas.openxmlformats.org/officeDocument/2006/relationships/hyperlink" Target="mailto:sachin@snp.com" TargetMode="External"/><Relationship Id="rId1" Type="http://schemas.openxmlformats.org/officeDocument/2006/relationships/slideLayout" Target="../slideLayouts/slideLayout12.xml"/><Relationship Id="rId6" Type="http://schemas.openxmlformats.org/officeDocument/2006/relationships/image" Target="../media/image43.jpeg"/><Relationship Id="rId5" Type="http://schemas.openxmlformats.org/officeDocument/2006/relationships/hyperlink" Target="mailto:phil@snp.com" TargetMode="External"/><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6.jpeg"/><Relationship Id="rId7" Type="http://schemas.openxmlformats.org/officeDocument/2006/relationships/diagramLayout" Target="../diagrams/layout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20.jpeg"/><Relationship Id="rId10" Type="http://schemas.microsoft.com/office/2007/relationships/diagramDrawing" Target="../diagrams/drawing2.xml"/><Relationship Id="rId4" Type="http://schemas.openxmlformats.org/officeDocument/2006/relationships/image" Target="../media/image18.pn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6.jpeg"/><Relationship Id="rId7" Type="http://schemas.openxmlformats.org/officeDocument/2006/relationships/diagramQuickStyle" Target="../diagrams/quickStyle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25.png"/><Relationship Id="rId4" Type="http://schemas.openxmlformats.org/officeDocument/2006/relationships/image" Target="../media/image18.png"/><Relationship Id="rId9" Type="http://schemas.microsoft.com/office/2007/relationships/diagramDrawing" Target="../diagrams/drawing3.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6.jpeg"/><Relationship Id="rId7"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8.png"/><Relationship Id="rId9" Type="http://schemas.microsoft.com/office/2007/relationships/diagramDrawing" Target="../diagrams/drawing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65E968-34F5-4341-8296-8756A30AD7AA}"/>
              </a:ext>
            </a:extLst>
          </p:cNvPr>
          <p:cNvSpPr/>
          <p:nvPr/>
        </p:nvSpPr>
        <p:spPr>
          <a:xfrm>
            <a:off x="-21745" y="-188487"/>
            <a:ext cx="12192000" cy="7045377"/>
          </a:xfrm>
          <a:prstGeom prst="rect">
            <a:avLst/>
          </a:prstGeom>
          <a:solidFill>
            <a:srgbClr val="000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logo&#10;&#10;Description automatically generated">
            <a:extLst>
              <a:ext uri="{FF2B5EF4-FFF2-40B4-BE49-F238E27FC236}">
                <a16:creationId xmlns:a16="http://schemas.microsoft.com/office/drawing/2014/main" id="{E852ECF5-DB65-774B-80D4-E4E498A211A2}"/>
              </a:ext>
            </a:extLst>
          </p:cNvPr>
          <p:cNvPicPr>
            <a:picLocks noChangeAspect="1"/>
          </p:cNvPicPr>
          <p:nvPr/>
        </p:nvPicPr>
        <p:blipFill>
          <a:blip r:embed="rId2"/>
          <a:stretch>
            <a:fillRect/>
          </a:stretch>
        </p:blipFill>
        <p:spPr>
          <a:xfrm>
            <a:off x="-247844" y="0"/>
            <a:ext cx="6858000" cy="6858000"/>
          </a:xfrm>
          <a:prstGeom prst="rect">
            <a:avLst/>
          </a:prstGeom>
        </p:spPr>
      </p:pic>
      <p:sp>
        <p:nvSpPr>
          <p:cNvPr id="13" name="TextBox 12">
            <a:extLst>
              <a:ext uri="{FF2B5EF4-FFF2-40B4-BE49-F238E27FC236}">
                <a16:creationId xmlns:a16="http://schemas.microsoft.com/office/drawing/2014/main" id="{1D5149A7-8A75-0D44-B25F-27C631CEAF9D}"/>
              </a:ext>
            </a:extLst>
          </p:cNvPr>
          <p:cNvSpPr txBox="1"/>
          <p:nvPr/>
        </p:nvSpPr>
        <p:spPr>
          <a:xfrm>
            <a:off x="6610156" y="3068056"/>
            <a:ext cx="3947246" cy="430887"/>
          </a:xfrm>
          <a:prstGeom prst="rect">
            <a:avLst/>
          </a:prstGeom>
          <a:noFill/>
        </p:spPr>
        <p:txBody>
          <a:bodyPr wrap="square" rtlCol="0">
            <a:spAutoFit/>
          </a:bodyPr>
          <a:lstStyle/>
          <a:p>
            <a:pPr algn="ctr"/>
            <a:r>
              <a:rPr lang="en-US" sz="2200" b="1">
                <a:solidFill>
                  <a:srgbClr val="0070C0"/>
                </a:solidFill>
                <a:latin typeface="Open Sans" panose="020B0606030504020204" pitchFamily="34" charset="0"/>
                <a:ea typeface="Open Sans" panose="020B0606030504020204" pitchFamily="34" charset="0"/>
                <a:cs typeface="Open Sans" panose="020B0606030504020204" pitchFamily="34" charset="0"/>
              </a:rPr>
              <a:t>Migrate. Innovate. Enable</a:t>
            </a:r>
          </a:p>
        </p:txBody>
      </p:sp>
      <p:sp>
        <p:nvSpPr>
          <p:cNvPr id="5" name="Oval 4">
            <a:extLst>
              <a:ext uri="{FF2B5EF4-FFF2-40B4-BE49-F238E27FC236}">
                <a16:creationId xmlns:a16="http://schemas.microsoft.com/office/drawing/2014/main" id="{30589A08-6101-EB4F-A48F-2BE3EF3D3CFC}"/>
              </a:ext>
            </a:extLst>
          </p:cNvPr>
          <p:cNvSpPr/>
          <p:nvPr/>
        </p:nvSpPr>
        <p:spPr>
          <a:xfrm>
            <a:off x="1638574" y="1872881"/>
            <a:ext cx="3083483" cy="308348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a:p>
        </p:txBody>
      </p:sp>
      <p:sp>
        <p:nvSpPr>
          <p:cNvPr id="7" name="TextBox 6">
            <a:extLst>
              <a:ext uri="{FF2B5EF4-FFF2-40B4-BE49-F238E27FC236}">
                <a16:creationId xmlns:a16="http://schemas.microsoft.com/office/drawing/2014/main" id="{21ECBB78-E3D4-485F-B0E7-867036B0FFF3}"/>
              </a:ext>
            </a:extLst>
          </p:cNvPr>
          <p:cNvSpPr txBox="1"/>
          <p:nvPr/>
        </p:nvSpPr>
        <p:spPr>
          <a:xfrm>
            <a:off x="6754149" y="3514915"/>
            <a:ext cx="3947246" cy="338554"/>
          </a:xfrm>
          <a:prstGeom prst="rect">
            <a:avLst/>
          </a:prstGeom>
          <a:noFill/>
        </p:spPr>
        <p:txBody>
          <a:bodyPr wrap="square" rtlCol="0">
            <a:spAutoFit/>
          </a:bodyPr>
          <a:lstStyle/>
          <a:p>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Unlock the full power of Azure  </a:t>
            </a:r>
          </a:p>
        </p:txBody>
      </p:sp>
      <p:sp>
        <p:nvSpPr>
          <p:cNvPr id="9" name="TextBox 8">
            <a:extLst>
              <a:ext uri="{FF2B5EF4-FFF2-40B4-BE49-F238E27FC236}">
                <a16:creationId xmlns:a16="http://schemas.microsoft.com/office/drawing/2014/main" id="{00DDAA09-BBE0-4ECB-930A-61BC81B4DD94}"/>
              </a:ext>
            </a:extLst>
          </p:cNvPr>
          <p:cNvSpPr txBox="1"/>
          <p:nvPr/>
        </p:nvSpPr>
        <p:spPr>
          <a:xfrm>
            <a:off x="6772810" y="4018971"/>
            <a:ext cx="3317247" cy="430887"/>
          </a:xfrm>
          <a:prstGeom prst="rect">
            <a:avLst/>
          </a:prstGeom>
          <a:noFill/>
        </p:spPr>
        <p:txBody>
          <a:bodyPr wrap="square" lIns="91440" tIns="45720" rIns="91440" bIns="45720" rtlCol="0" anchor="t">
            <a:spAutoFit/>
          </a:bodyPr>
          <a:lstStyle/>
          <a:p>
            <a:r>
              <a:rPr lang="en-US" sz="2200" b="1" dirty="0">
                <a:solidFill>
                  <a:schemeClr val="accent2"/>
                </a:solidFill>
                <a:latin typeface="Open Sans"/>
                <a:ea typeface="Open Sans"/>
                <a:cs typeface="Open Sans"/>
              </a:rPr>
              <a:t>Internal presentation</a:t>
            </a:r>
            <a:endParaRPr lang="en-US" sz="22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BE0B5ECD-3B6B-4D71-AB9C-BF2DA601F8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4149" y="2435875"/>
            <a:ext cx="3335909" cy="430888"/>
          </a:xfrm>
          <a:prstGeom prst="rect">
            <a:avLst/>
          </a:prstGeom>
        </p:spPr>
      </p:pic>
      <p:sp>
        <p:nvSpPr>
          <p:cNvPr id="11" name="TextBox 10">
            <a:extLst>
              <a:ext uri="{FF2B5EF4-FFF2-40B4-BE49-F238E27FC236}">
                <a16:creationId xmlns:a16="http://schemas.microsoft.com/office/drawing/2014/main" id="{FDBFE9F4-2569-4ACF-B503-2A63AA627B35}"/>
              </a:ext>
            </a:extLst>
          </p:cNvPr>
          <p:cNvSpPr txBox="1"/>
          <p:nvPr/>
        </p:nvSpPr>
        <p:spPr>
          <a:xfrm>
            <a:off x="5495989" y="6153473"/>
            <a:ext cx="2776824" cy="276999"/>
          </a:xfrm>
          <a:prstGeom prst="rect">
            <a:avLst/>
          </a:prstGeom>
          <a:noFill/>
        </p:spPr>
        <p:txBody>
          <a:bodyPr wrap="square" lIns="91440" tIns="45720" rIns="91440" bIns="45720" rtlCol="0" anchor="t">
            <a:spAutoFit/>
          </a:bodyPr>
          <a:lstStyle/>
          <a:p>
            <a:pPr algn="r"/>
            <a:r>
              <a:rPr lang="en-US" sz="1200" b="1" u="sng">
                <a:solidFill>
                  <a:srgbClr val="0070C0"/>
                </a:solidFill>
                <a:latin typeface="Open Sans"/>
                <a:ea typeface="Open Sans"/>
                <a:cs typeface="Open Sans"/>
                <a:hlinkClick r:id="rId5">
                  <a:extLst>
                    <a:ext uri="{A12FA001-AC4F-418D-AE19-62706E023703}">
                      <ahyp:hlinkClr xmlns:ahyp="http://schemas.microsoft.com/office/drawing/2018/hyperlinkcolor" val="tx"/>
                    </a:ext>
                  </a:extLst>
                </a:hlinkClick>
              </a:rPr>
              <a:t>Website: </a:t>
            </a:r>
            <a:r>
              <a:rPr lang="en-US" sz="1200" b="1">
                <a:solidFill>
                  <a:srgbClr val="0070C0"/>
                </a:solidFill>
                <a:latin typeface="Open Sans"/>
                <a:ea typeface="Open Sans"/>
                <a:cs typeface="Open Sans"/>
                <a:hlinkClick r:id="rId5">
                  <a:extLst>
                    <a:ext uri="{A12FA001-AC4F-418D-AE19-62706E023703}">
                      <ahyp:hlinkClr xmlns:ahyp="http://schemas.microsoft.com/office/drawing/2018/hyperlinkcolor" val="tx"/>
                    </a:ext>
                  </a:extLst>
                </a:hlinkClick>
              </a:rPr>
              <a:t>www.snp.com</a:t>
            </a:r>
            <a:endParaRPr lang="en-US" sz="1200">
              <a:solidFill>
                <a:srgbClr val="0070C0"/>
              </a:solidFill>
              <a:cs typeface="Calibri" panose="020F0502020204030204"/>
            </a:endParaRPr>
          </a:p>
        </p:txBody>
      </p:sp>
      <p:sp>
        <p:nvSpPr>
          <p:cNvPr id="12" name="TextBox 11">
            <a:extLst>
              <a:ext uri="{FF2B5EF4-FFF2-40B4-BE49-F238E27FC236}">
                <a16:creationId xmlns:a16="http://schemas.microsoft.com/office/drawing/2014/main" id="{DC2AD622-050D-4BB9-9A8B-7043760BD468}"/>
              </a:ext>
            </a:extLst>
          </p:cNvPr>
          <p:cNvSpPr txBox="1"/>
          <p:nvPr/>
        </p:nvSpPr>
        <p:spPr>
          <a:xfrm>
            <a:off x="9075545" y="6175069"/>
            <a:ext cx="2547086" cy="276999"/>
          </a:xfrm>
          <a:prstGeom prst="rect">
            <a:avLst/>
          </a:prstGeom>
          <a:noFill/>
        </p:spPr>
        <p:txBody>
          <a:bodyPr wrap="square" lIns="91440" tIns="45720" rIns="91440" bIns="45720" rtlCol="0" anchor="t">
            <a:spAutoFit/>
          </a:bodyPr>
          <a:lstStyle/>
          <a:p>
            <a:pPr algn="r"/>
            <a:r>
              <a:rPr lang="en-US" sz="1200" b="1">
                <a:solidFill>
                  <a:srgbClr val="0070C0"/>
                </a:solidFill>
                <a:latin typeface="Open Sans"/>
                <a:ea typeface="Open Sans"/>
                <a:cs typeface="Open Sans"/>
                <a:hlinkClick r:id="rId6">
                  <a:extLst>
                    <a:ext uri="{A12FA001-AC4F-418D-AE19-62706E023703}">
                      <ahyp:hlinkClr xmlns:ahyp="http://schemas.microsoft.com/office/drawing/2018/hyperlinkcolor" val="tx"/>
                    </a:ext>
                  </a:extLst>
                </a:hlinkClick>
              </a:rPr>
              <a:t>Contact Email: sales@snp.com</a:t>
            </a:r>
            <a:endParaRPr lang="en-US" sz="1200">
              <a:solidFill>
                <a:srgbClr val="0070C0"/>
              </a:solidFill>
              <a:cs typeface="Calibri" panose="020F0502020204030204"/>
            </a:endParaRPr>
          </a:p>
        </p:txBody>
      </p:sp>
    </p:spTree>
    <p:extLst>
      <p:ext uri="{BB962C8B-B14F-4D97-AF65-F5344CB8AC3E}">
        <p14:creationId xmlns:p14="http://schemas.microsoft.com/office/powerpoint/2010/main" val="314723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451622"/>
            <a:ext cx="10515600" cy="1325563"/>
          </a:xfrm>
        </p:spPr>
        <p:txBody>
          <a:bodyPr/>
          <a:lstStyle/>
          <a:p>
            <a:r>
              <a:rPr lang="en-US" b="0" i="0" dirty="0">
                <a:solidFill>
                  <a:srgbClr val="2F5496"/>
                </a:solidFill>
                <a:effectLst/>
                <a:latin typeface="WordVisi_MSFontService"/>
              </a:rPr>
              <a:t>Security Recommendations:</a:t>
            </a:r>
            <a:endParaRPr lang="en-IN" dirty="0"/>
          </a:p>
        </p:txBody>
      </p:sp>
      <p:graphicFrame>
        <p:nvGraphicFramePr>
          <p:cNvPr id="2" name="Diagram 1">
            <a:extLst>
              <a:ext uri="{FF2B5EF4-FFF2-40B4-BE49-F238E27FC236}">
                <a16:creationId xmlns:a16="http://schemas.microsoft.com/office/drawing/2014/main" id="{3D705F38-0AAC-A2DC-2099-BF6A2C58A6DE}"/>
              </a:ext>
            </a:extLst>
          </p:cNvPr>
          <p:cNvGraphicFramePr/>
          <p:nvPr>
            <p:extLst>
              <p:ext uri="{D42A27DB-BD31-4B8C-83A1-F6EECF244321}">
                <p14:modId xmlns:p14="http://schemas.microsoft.com/office/powerpoint/2010/main" val="2364548169"/>
              </p:ext>
            </p:extLst>
          </p:nvPr>
        </p:nvGraphicFramePr>
        <p:xfrm>
          <a:off x="0" y="1480623"/>
          <a:ext cx="4386649" cy="47089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074" name="Picture 2">
            <a:extLst>
              <a:ext uri="{FF2B5EF4-FFF2-40B4-BE49-F238E27FC236}">
                <a16:creationId xmlns:a16="http://schemas.microsoft.com/office/drawing/2014/main" id="{60B440C9-9B3E-F9CF-9BA9-B9BA92C4A0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6649" y="1890362"/>
            <a:ext cx="7718852" cy="3564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313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lstStyle/>
          <a:p>
            <a:r>
              <a:rPr lang="en-US" sz="4400" b="0" i="0" dirty="0">
                <a:solidFill>
                  <a:srgbClr val="2F5496"/>
                </a:solidFill>
                <a:effectLst/>
                <a:latin typeface="Calibri Light" panose="020F0302020204030204" pitchFamily="34" charset="0"/>
              </a:rPr>
              <a:t>Secure score :</a:t>
            </a:r>
            <a:endParaRPr lang="en-IN" dirty="0"/>
          </a:p>
        </p:txBody>
      </p:sp>
      <p:graphicFrame>
        <p:nvGraphicFramePr>
          <p:cNvPr id="2" name="Diagram 1">
            <a:extLst>
              <a:ext uri="{FF2B5EF4-FFF2-40B4-BE49-F238E27FC236}">
                <a16:creationId xmlns:a16="http://schemas.microsoft.com/office/drawing/2014/main" id="{3F4CED8E-49B1-9B89-3C97-4F9BA2440551}"/>
              </a:ext>
            </a:extLst>
          </p:cNvPr>
          <p:cNvGraphicFramePr/>
          <p:nvPr>
            <p:extLst>
              <p:ext uri="{D42A27DB-BD31-4B8C-83A1-F6EECF244321}">
                <p14:modId xmlns:p14="http://schemas.microsoft.com/office/powerpoint/2010/main" val="3502854186"/>
              </p:ext>
            </p:extLst>
          </p:nvPr>
        </p:nvGraphicFramePr>
        <p:xfrm>
          <a:off x="127687" y="2001567"/>
          <a:ext cx="11697729" cy="16045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100" name="Picture 4">
            <a:extLst>
              <a:ext uri="{FF2B5EF4-FFF2-40B4-BE49-F238E27FC236}">
                <a16:creationId xmlns:a16="http://schemas.microsoft.com/office/drawing/2014/main" id="{AD7A2E4B-B4A5-719B-03C3-F1FEBF07B1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251" y="3786761"/>
            <a:ext cx="77343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823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666885"/>
          </a:xfrm>
        </p:spPr>
        <p:txBody>
          <a:bodyPr>
            <a:normAutofit/>
          </a:bodyPr>
          <a:lstStyle/>
          <a:p>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Inventory assets:</a:t>
            </a:r>
            <a:endParaRPr lang="en-IN" sz="3200" dirty="0"/>
          </a:p>
        </p:txBody>
      </p:sp>
      <p:graphicFrame>
        <p:nvGraphicFramePr>
          <p:cNvPr id="2" name="Diagram 1">
            <a:extLst>
              <a:ext uri="{FF2B5EF4-FFF2-40B4-BE49-F238E27FC236}">
                <a16:creationId xmlns:a16="http://schemas.microsoft.com/office/drawing/2014/main" id="{1F663BD0-AC4D-EA6F-C463-B23E573C38A2}"/>
              </a:ext>
            </a:extLst>
          </p:cNvPr>
          <p:cNvGraphicFramePr/>
          <p:nvPr>
            <p:extLst>
              <p:ext uri="{D42A27DB-BD31-4B8C-83A1-F6EECF244321}">
                <p14:modId xmlns:p14="http://schemas.microsoft.com/office/powerpoint/2010/main" val="734055409"/>
              </p:ext>
            </p:extLst>
          </p:nvPr>
        </p:nvGraphicFramePr>
        <p:xfrm>
          <a:off x="-165116" y="1226446"/>
          <a:ext cx="12191998" cy="19295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Picture 6">
            <a:extLst>
              <a:ext uri="{FF2B5EF4-FFF2-40B4-BE49-F238E27FC236}">
                <a16:creationId xmlns:a16="http://schemas.microsoft.com/office/drawing/2014/main" id="{C79EBA85-247A-BC4E-90B8-475481F7C68A}"/>
              </a:ext>
            </a:extLst>
          </p:cNvPr>
          <p:cNvPicPr>
            <a:picLocks noChangeAspect="1"/>
          </p:cNvPicPr>
          <p:nvPr/>
        </p:nvPicPr>
        <p:blipFill>
          <a:blip r:embed="rId10"/>
          <a:stretch>
            <a:fillRect/>
          </a:stretch>
        </p:blipFill>
        <p:spPr>
          <a:xfrm>
            <a:off x="1382566" y="3276000"/>
            <a:ext cx="9426865" cy="3026781"/>
          </a:xfrm>
          <a:prstGeom prst="rect">
            <a:avLst/>
          </a:prstGeom>
        </p:spPr>
      </p:pic>
    </p:spTree>
    <p:extLst>
      <p:ext uri="{BB962C8B-B14F-4D97-AF65-F5344CB8AC3E}">
        <p14:creationId xmlns:p14="http://schemas.microsoft.com/office/powerpoint/2010/main" val="46890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lstStyle/>
          <a:p>
            <a:r>
              <a:rPr lang="en-IN" dirty="0"/>
              <a:t>Data exporting:</a:t>
            </a:r>
          </a:p>
        </p:txBody>
      </p:sp>
      <p:graphicFrame>
        <p:nvGraphicFramePr>
          <p:cNvPr id="2" name="Diagram 1">
            <a:extLst>
              <a:ext uri="{FF2B5EF4-FFF2-40B4-BE49-F238E27FC236}">
                <a16:creationId xmlns:a16="http://schemas.microsoft.com/office/drawing/2014/main" id="{20EAEF21-A8C7-71AB-BE7C-8672636D9EB0}"/>
              </a:ext>
            </a:extLst>
          </p:cNvPr>
          <p:cNvGraphicFramePr/>
          <p:nvPr>
            <p:extLst>
              <p:ext uri="{D42A27DB-BD31-4B8C-83A1-F6EECF244321}">
                <p14:modId xmlns:p14="http://schemas.microsoft.com/office/powerpoint/2010/main" val="672237936"/>
              </p:ext>
            </p:extLst>
          </p:nvPr>
        </p:nvGraphicFramePr>
        <p:xfrm>
          <a:off x="0" y="1599334"/>
          <a:ext cx="12191998" cy="13255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Picture 6">
            <a:extLst>
              <a:ext uri="{FF2B5EF4-FFF2-40B4-BE49-F238E27FC236}">
                <a16:creationId xmlns:a16="http://schemas.microsoft.com/office/drawing/2014/main" id="{BF6D34CE-2A2D-529F-BBD1-49D24AA44AE1}"/>
              </a:ext>
            </a:extLst>
          </p:cNvPr>
          <p:cNvPicPr>
            <a:picLocks noChangeAspect="1"/>
          </p:cNvPicPr>
          <p:nvPr/>
        </p:nvPicPr>
        <p:blipFill>
          <a:blip r:embed="rId10"/>
          <a:stretch>
            <a:fillRect/>
          </a:stretch>
        </p:blipFill>
        <p:spPr>
          <a:xfrm>
            <a:off x="1903284" y="3461629"/>
            <a:ext cx="7670800" cy="2720367"/>
          </a:xfrm>
          <a:prstGeom prst="rect">
            <a:avLst/>
          </a:prstGeom>
        </p:spPr>
      </p:pic>
    </p:spTree>
    <p:extLst>
      <p:ext uri="{BB962C8B-B14F-4D97-AF65-F5344CB8AC3E}">
        <p14:creationId xmlns:p14="http://schemas.microsoft.com/office/powerpoint/2010/main" val="255443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342562"/>
            <a:ext cx="10515600" cy="1325563"/>
          </a:xfrm>
        </p:spPr>
        <p:txBody>
          <a:bodyPr>
            <a:normAutofit/>
          </a:bodyPr>
          <a:lstStyle/>
          <a:p>
            <a:r>
              <a:rPr lang="en-US" sz="3600" b="0" i="0" dirty="0">
                <a:effectLst/>
                <a:latin typeface="Times New Roman" panose="02020603050405020304" pitchFamily="18" charset="0"/>
                <a:cs typeface="Times New Roman" panose="02020603050405020304" pitchFamily="18" charset="0"/>
              </a:rPr>
              <a:t>Security Alerts: </a:t>
            </a:r>
            <a:endParaRPr lang="en-IN" sz="3600" dirty="0">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203A5F7A-AAE1-83D5-E2CB-3A3CD3766039}"/>
              </a:ext>
            </a:extLst>
          </p:cNvPr>
          <p:cNvGraphicFramePr/>
          <p:nvPr>
            <p:extLst>
              <p:ext uri="{D42A27DB-BD31-4B8C-83A1-F6EECF244321}">
                <p14:modId xmlns:p14="http://schemas.microsoft.com/office/powerpoint/2010/main" val="2024951244"/>
              </p:ext>
            </p:extLst>
          </p:nvPr>
        </p:nvGraphicFramePr>
        <p:xfrm>
          <a:off x="111125" y="1479686"/>
          <a:ext cx="4092575" cy="46121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122" name="Picture 2">
            <a:extLst>
              <a:ext uri="{FF2B5EF4-FFF2-40B4-BE49-F238E27FC236}">
                <a16:creationId xmlns:a16="http://schemas.microsoft.com/office/drawing/2014/main" id="{94F34B5E-ECA8-6677-9AE8-E2343FD091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0750" y="2034060"/>
            <a:ext cx="7526336"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41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normAutofit/>
          </a:bodyPr>
          <a:lstStyle/>
          <a:p>
            <a:r>
              <a:rPr lang="en-IN" sz="3600" dirty="0">
                <a:latin typeface="Times New Roman" panose="02020603050405020304" pitchFamily="18" charset="0"/>
                <a:cs typeface="Times New Roman" panose="02020603050405020304" pitchFamily="18" charset="0"/>
              </a:rPr>
              <a:t>Regulatory compliance:</a:t>
            </a:r>
          </a:p>
        </p:txBody>
      </p:sp>
      <p:graphicFrame>
        <p:nvGraphicFramePr>
          <p:cNvPr id="3" name="Diagram 2">
            <a:extLst>
              <a:ext uri="{FF2B5EF4-FFF2-40B4-BE49-F238E27FC236}">
                <a16:creationId xmlns:a16="http://schemas.microsoft.com/office/drawing/2014/main" id="{3B56F052-C40C-80B7-2D07-CB0B5F0F41B0}"/>
              </a:ext>
            </a:extLst>
          </p:cNvPr>
          <p:cNvGraphicFramePr/>
          <p:nvPr>
            <p:extLst>
              <p:ext uri="{D42A27DB-BD31-4B8C-83A1-F6EECF244321}">
                <p14:modId xmlns:p14="http://schemas.microsoft.com/office/powerpoint/2010/main" val="2881954878"/>
              </p:ext>
            </p:extLst>
          </p:nvPr>
        </p:nvGraphicFramePr>
        <p:xfrm>
          <a:off x="-1421026" y="1815995"/>
          <a:ext cx="14729254" cy="16130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 name="Picture 5">
            <a:extLst>
              <a:ext uri="{FF2B5EF4-FFF2-40B4-BE49-F238E27FC236}">
                <a16:creationId xmlns:a16="http://schemas.microsoft.com/office/drawing/2014/main" id="{369FC386-A585-A5C9-E941-EF2AD5BBB603}"/>
              </a:ext>
            </a:extLst>
          </p:cNvPr>
          <p:cNvPicPr>
            <a:picLocks noChangeAspect="1"/>
          </p:cNvPicPr>
          <p:nvPr/>
        </p:nvPicPr>
        <p:blipFill rotWithShape="1">
          <a:blip r:embed="rId10"/>
          <a:srcRect b="21311"/>
          <a:stretch/>
        </p:blipFill>
        <p:spPr>
          <a:xfrm>
            <a:off x="838200" y="3644130"/>
            <a:ext cx="10515600" cy="2462436"/>
          </a:xfrm>
          <a:prstGeom prst="rect">
            <a:avLst/>
          </a:prstGeom>
        </p:spPr>
      </p:pic>
    </p:spTree>
    <p:extLst>
      <p:ext uri="{BB962C8B-B14F-4D97-AF65-F5344CB8AC3E}">
        <p14:creationId xmlns:p14="http://schemas.microsoft.com/office/powerpoint/2010/main" val="325557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458017"/>
            <a:ext cx="10515600" cy="1216296"/>
          </a:xfrm>
        </p:spPr>
        <p:txBody>
          <a:bodyPr>
            <a:normAutofit/>
          </a:bodyPr>
          <a:lstStyle/>
          <a:p>
            <a:r>
              <a:rPr lang="en-US" sz="4000" b="0" i="0" dirty="0">
                <a:effectLst/>
                <a:latin typeface="Times New Roman" panose="02020603050405020304" pitchFamily="18" charset="0"/>
                <a:cs typeface="Times New Roman" panose="02020603050405020304" pitchFamily="18" charset="0"/>
              </a:rPr>
              <a:t>Attack Path Analysis: </a:t>
            </a:r>
            <a:endParaRPr lang="en-IN" sz="4000" dirty="0">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8067BA78-840D-4893-46C5-77A1F872F626}"/>
              </a:ext>
            </a:extLst>
          </p:cNvPr>
          <p:cNvGraphicFramePr/>
          <p:nvPr>
            <p:extLst>
              <p:ext uri="{D42A27DB-BD31-4B8C-83A1-F6EECF244321}">
                <p14:modId xmlns:p14="http://schemas.microsoft.com/office/powerpoint/2010/main" val="2662638324"/>
              </p:ext>
            </p:extLst>
          </p:nvPr>
        </p:nvGraphicFramePr>
        <p:xfrm>
          <a:off x="0" y="1330209"/>
          <a:ext cx="12191998" cy="132343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Picture 6">
            <a:extLst>
              <a:ext uri="{FF2B5EF4-FFF2-40B4-BE49-F238E27FC236}">
                <a16:creationId xmlns:a16="http://schemas.microsoft.com/office/drawing/2014/main" id="{0B1B7894-82F1-801B-8A66-C833E2272B1D}"/>
              </a:ext>
            </a:extLst>
          </p:cNvPr>
          <p:cNvPicPr>
            <a:picLocks noChangeAspect="1"/>
          </p:cNvPicPr>
          <p:nvPr/>
        </p:nvPicPr>
        <p:blipFill>
          <a:blip r:embed="rId10"/>
          <a:stretch>
            <a:fillRect/>
          </a:stretch>
        </p:blipFill>
        <p:spPr>
          <a:xfrm>
            <a:off x="1455628" y="2990238"/>
            <a:ext cx="7604343" cy="3141647"/>
          </a:xfrm>
          <a:prstGeom prst="rect">
            <a:avLst/>
          </a:prstGeom>
        </p:spPr>
      </p:pic>
    </p:spTree>
    <p:extLst>
      <p:ext uri="{BB962C8B-B14F-4D97-AF65-F5344CB8AC3E}">
        <p14:creationId xmlns:p14="http://schemas.microsoft.com/office/powerpoint/2010/main" val="999259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normAutofit/>
          </a:bodyPr>
          <a:lstStyle/>
          <a:p>
            <a:r>
              <a:rPr lang="en-IN" sz="3600" dirty="0">
                <a:latin typeface="Times New Roman" panose="02020603050405020304" pitchFamily="18" charset="0"/>
                <a:cs typeface="Times New Roman" panose="02020603050405020304" pitchFamily="18" charset="0"/>
              </a:rPr>
              <a:t>Cloud Security Workload Protection:</a:t>
            </a:r>
          </a:p>
        </p:txBody>
      </p:sp>
      <p:graphicFrame>
        <p:nvGraphicFramePr>
          <p:cNvPr id="2" name="Diagram 1">
            <a:extLst>
              <a:ext uri="{FF2B5EF4-FFF2-40B4-BE49-F238E27FC236}">
                <a16:creationId xmlns:a16="http://schemas.microsoft.com/office/drawing/2014/main" id="{FC473BF9-8AB3-706B-AD75-8FE29D7176B6}"/>
              </a:ext>
            </a:extLst>
          </p:cNvPr>
          <p:cNvGraphicFramePr/>
          <p:nvPr>
            <p:extLst>
              <p:ext uri="{D42A27DB-BD31-4B8C-83A1-F6EECF244321}">
                <p14:modId xmlns:p14="http://schemas.microsoft.com/office/powerpoint/2010/main" val="655205426"/>
              </p:ext>
            </p:extLst>
          </p:nvPr>
        </p:nvGraphicFramePr>
        <p:xfrm>
          <a:off x="44450" y="1663385"/>
          <a:ext cx="3263900" cy="46129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 name="Picture 9">
            <a:extLst>
              <a:ext uri="{FF2B5EF4-FFF2-40B4-BE49-F238E27FC236}">
                <a16:creationId xmlns:a16="http://schemas.microsoft.com/office/drawing/2014/main" id="{297A110A-9F4A-43D8-9401-A5AE146BE278}"/>
              </a:ext>
            </a:extLst>
          </p:cNvPr>
          <p:cNvPicPr>
            <a:picLocks noChangeAspect="1"/>
          </p:cNvPicPr>
          <p:nvPr/>
        </p:nvPicPr>
        <p:blipFill>
          <a:blip r:embed="rId10"/>
          <a:stretch>
            <a:fillRect/>
          </a:stretch>
        </p:blipFill>
        <p:spPr>
          <a:xfrm>
            <a:off x="3701612" y="1886631"/>
            <a:ext cx="8490386" cy="4051508"/>
          </a:xfrm>
          <a:prstGeom prst="rect">
            <a:avLst/>
          </a:prstGeom>
        </p:spPr>
      </p:pic>
    </p:spTree>
    <p:extLst>
      <p:ext uri="{BB962C8B-B14F-4D97-AF65-F5344CB8AC3E}">
        <p14:creationId xmlns:p14="http://schemas.microsoft.com/office/powerpoint/2010/main" val="1799964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86497" y="243518"/>
            <a:ext cx="10515600" cy="1325563"/>
          </a:xfrm>
        </p:spPr>
        <p:txBody>
          <a:bodyPr>
            <a:normAutofit/>
          </a:bodyPr>
          <a:lstStyle/>
          <a:p>
            <a:r>
              <a:rPr lang="en-IN" sz="3600" dirty="0">
                <a:latin typeface="Times New Roman" panose="02020603050405020304" pitchFamily="18" charset="0"/>
                <a:cs typeface="Times New Roman" panose="02020603050405020304" pitchFamily="18" charset="0"/>
              </a:rPr>
              <a:t>Defender for servers:</a:t>
            </a:r>
          </a:p>
        </p:txBody>
      </p:sp>
      <p:sp>
        <p:nvSpPr>
          <p:cNvPr id="3" name="TextBox 2">
            <a:extLst>
              <a:ext uri="{FF2B5EF4-FFF2-40B4-BE49-F238E27FC236}">
                <a16:creationId xmlns:a16="http://schemas.microsoft.com/office/drawing/2014/main" id="{507BDC99-E956-1D1E-1B13-14589D7B8B7A}"/>
              </a:ext>
            </a:extLst>
          </p:cNvPr>
          <p:cNvSpPr txBox="1"/>
          <p:nvPr/>
        </p:nvSpPr>
        <p:spPr>
          <a:xfrm>
            <a:off x="222422" y="1569081"/>
            <a:ext cx="11825416" cy="4708981"/>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Enabling Defender for Servers on a subscription doesn't automatically protect the attached workspace. To ensure coverage for the workspace, you must separately enable Defender for Servers on the Log Analytics workspace itself.</a:t>
            </a:r>
          </a:p>
          <a:p>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Defender for endpoint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Defender for Servers focuses on safeguarding your servers, while Defender for     Endpoint watches over your devices. </a:t>
            </a: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Defender for Endpoint is like a guardian for each individual computer or device in your network. It protects them from viruses, malware, and other threats that could harm your system. </a:t>
            </a:r>
            <a:endParaRPr lang="en-IN" sz="2000" kern="0" dirty="0">
              <a:latin typeface="Times New Roman" panose="02020603050405020304" pitchFamily="18" charset="0"/>
              <a:cs typeface="Times New Roman" panose="02020603050405020304" pitchFamily="18" charset="0"/>
            </a:endParaRPr>
          </a:p>
          <a:p>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Automatic agent onboarding, alert and data integration</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buFont typeface="Symbol" panose="05050102010706020507" pitchFamily="18" charset="2"/>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Automatic Agent Onboarding: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This feature automatically installs necessary agents on your devices or servers without you having to do it manually.</a:t>
            </a:r>
          </a:p>
          <a:p>
            <a:pPr marL="342900" lvl="0" indent="-342900" algn="just">
              <a:buFont typeface="Symbol" panose="05050102010706020507" pitchFamily="18" charset="2"/>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Alert Integration: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It ensures that alerts from different sources are gathered and managed in one place, making it easier for you to stay on top of any potential issues.</a:t>
            </a:r>
          </a:p>
          <a:p>
            <a:pPr marL="342900" lvl="0" indent="-342900" algn="just">
              <a:buFont typeface="Symbol" panose="05050102010706020507" pitchFamily="18" charset="2"/>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Data Integration: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This feature seamlessly combines data from various sources, providing a comprehensive view of your system's health and security.</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392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DB0E2385-B2A4-C87E-06BD-BBF563E74C32}"/>
              </a:ext>
            </a:extLst>
          </p:cNvPr>
          <p:cNvSpPr txBox="1"/>
          <p:nvPr/>
        </p:nvSpPr>
        <p:spPr>
          <a:xfrm>
            <a:off x="0" y="855136"/>
            <a:ext cx="7500809" cy="5447645"/>
          </a:xfrm>
          <a:prstGeom prst="rect">
            <a:avLst/>
          </a:prstGeom>
          <a:noFill/>
        </p:spPr>
        <p:txBody>
          <a:bodyPr wrap="square">
            <a:spAutoFit/>
          </a:bodyPr>
          <a:lstStyle/>
          <a:p>
            <a:pPr marL="228600" algn="just"/>
            <a:r>
              <a:rPr lang="en-IN" sz="2800" b="1" dirty="0">
                <a:effectLst/>
                <a:latin typeface="Times New Roman" panose="02020603050405020304" pitchFamily="18" charset="0"/>
                <a:ea typeface="Times New Roman" panose="02020603050405020304" pitchFamily="18" charset="0"/>
              </a:rPr>
              <a:t>Agentless scanning--</a:t>
            </a:r>
            <a:r>
              <a:rPr lang="en-IN" sz="2000" dirty="0">
                <a:effectLst/>
                <a:latin typeface="Times New Roman" panose="02020603050405020304" pitchFamily="18" charset="0"/>
                <a:ea typeface="Times New Roman" panose="02020603050405020304" pitchFamily="18" charset="0"/>
              </a:rPr>
              <a:t> Agentless scanning for VMs gathers information using cloud APIs. . On the other hand, agent-based methods use the operating system's own tools while it's running to constantly collect security-related data. It's like comparing two ways of gathering information.</a:t>
            </a:r>
          </a:p>
          <a:p>
            <a:pPr marL="342900" lvl="0" indent="-342900" algn="just">
              <a:buFont typeface="Symbol" panose="05050102010706020507" pitchFamily="18" charset="2"/>
              <a:buChar char=""/>
            </a:pPr>
            <a:r>
              <a:rPr lang="en-IN" sz="2000"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rPr>
              <a:t>Defender for Cloud takes snapshots of VM disks and performs an out-of-band, deep analysis of the operating system configuration and file system stored in the snapshot. The copied snapshot remains in the same region as the VM. The VM isn't affected by the scan.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2000"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rPr>
              <a:t>After acquiring the necessary metadata is acquired from the copied disk, Defender for Cloud immediately deletes the copied snapshot of the disk and sends the metadata to Microsoft engines to detect configuration gaps and potential threats.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20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T</a:t>
            </a:r>
            <a:r>
              <a:rPr lang="en-IN" sz="2000"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rPr>
              <a:t>he analysis is done by Defender Vulnerability Management. The results are displayed in Defender for Cloud, which consolidates both the agent-based and agentless results on the Security alerts page.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endParaRPr lang="en-IN" sz="20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1B2BCE55-7F29-C0B7-593C-E5EFB8BF4A1E}"/>
              </a:ext>
            </a:extLst>
          </p:cNvPr>
          <p:cNvPicPr>
            <a:picLocks noChangeAspect="1"/>
          </p:cNvPicPr>
          <p:nvPr/>
        </p:nvPicPr>
        <p:blipFill>
          <a:blip r:embed="rId5"/>
          <a:stretch>
            <a:fillRect/>
          </a:stretch>
        </p:blipFill>
        <p:spPr>
          <a:xfrm>
            <a:off x="7500809" y="2235267"/>
            <a:ext cx="4299894" cy="2508250"/>
          </a:xfrm>
          <a:prstGeom prst="rect">
            <a:avLst/>
          </a:prstGeom>
        </p:spPr>
      </p:pic>
    </p:spTree>
    <p:extLst>
      <p:ext uri="{BB962C8B-B14F-4D97-AF65-F5344CB8AC3E}">
        <p14:creationId xmlns:p14="http://schemas.microsoft.com/office/powerpoint/2010/main" val="376820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CE6A63-C969-B149-B2E1-D593CD79F44E}"/>
              </a:ext>
            </a:extLst>
          </p:cNvPr>
          <p:cNvSpPr txBox="1"/>
          <p:nvPr/>
        </p:nvSpPr>
        <p:spPr>
          <a:xfrm>
            <a:off x="736629" y="-21684"/>
            <a:ext cx="4783237" cy="499678"/>
          </a:xfrm>
          <a:prstGeom prst="rect">
            <a:avLst/>
          </a:prstGeom>
          <a:noFill/>
        </p:spPr>
        <p:txBody>
          <a:bodyPr wrap="square" rtlCol="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C192A"/>
                </a:solidFill>
                <a:effectLst/>
                <a:uLnTx/>
                <a:uFillTx/>
                <a:latin typeface="Open Sans" panose="020B0606030504020204" pitchFamily="34" charset="0"/>
                <a:ea typeface="Open Sans" panose="020B0606030504020204" pitchFamily="34" charset="0"/>
                <a:cs typeface="Open Sans" panose="020B0606030504020204" pitchFamily="34" charset="0"/>
              </a:rPr>
              <a:t>About SNP</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3"/>
          <a:srcRect l="34990" t="97" r="43443" b="52079"/>
          <a:stretch/>
        </p:blipFill>
        <p:spPr>
          <a:xfrm>
            <a:off x="0" y="-10401"/>
            <a:ext cx="717401" cy="429058"/>
          </a:xfrm>
          <a:prstGeom prst="rect">
            <a:avLst/>
          </a:prstGeom>
        </p:spPr>
      </p:pic>
      <p:sp>
        <p:nvSpPr>
          <p:cNvPr id="11" name="TextBox 10">
            <a:extLst>
              <a:ext uri="{FF2B5EF4-FFF2-40B4-BE49-F238E27FC236}">
                <a16:creationId xmlns:a16="http://schemas.microsoft.com/office/drawing/2014/main" id="{F2DCC001-3EEC-EB48-8931-FE36354B316E}"/>
              </a:ext>
            </a:extLst>
          </p:cNvPr>
          <p:cNvSpPr txBox="1"/>
          <p:nvPr/>
        </p:nvSpPr>
        <p:spPr>
          <a:xfrm>
            <a:off x="127591" y="415820"/>
            <a:ext cx="5375840" cy="738664"/>
          </a:xfrm>
          <a:prstGeom prst="rect">
            <a:avLst/>
          </a:prstGeom>
          <a:noFill/>
        </p:spPr>
        <p:txBody>
          <a:bodyPr wrap="square" rtlCol="0">
            <a:spAutoFit/>
          </a:bodyPr>
          <a:lstStyle/>
          <a:p>
            <a:pPr defTabSz="457200">
              <a:defRPr/>
            </a:pPr>
            <a:r>
              <a:rPr lang="en-US" sz="1050">
                <a:latin typeface="Open Sans" panose="020B0606030504020204" pitchFamily="34" charset="0"/>
                <a:ea typeface="Open Sans" panose="020B0606030504020204" pitchFamily="34" charset="0"/>
                <a:cs typeface="Open Sans" panose="020B0606030504020204" pitchFamily="34" charset="0"/>
              </a:rPr>
              <a:t>SNP is </a:t>
            </a:r>
            <a:r>
              <a:rPr lang="en-US" sz="1050" b="1">
                <a:solidFill>
                  <a:srgbClr val="0070C0"/>
                </a:solidFill>
                <a:latin typeface="Open Sans" panose="020B0606030504020204" pitchFamily="34" charset="0"/>
                <a:ea typeface="Open Sans" panose="020B0606030504020204" pitchFamily="34" charset="0"/>
                <a:cs typeface="Open Sans" panose="020B0606030504020204" pitchFamily="34" charset="0"/>
              </a:rPr>
              <a:t>Azure Innovate Ready </a:t>
            </a:r>
            <a:r>
              <a:rPr lang="en-US" sz="1050">
                <a:latin typeface="Open Sans" panose="020B0606030504020204" pitchFamily="34" charset="0"/>
                <a:ea typeface="Open Sans" panose="020B0606030504020204" pitchFamily="34" charset="0"/>
                <a:cs typeface="Open Sans" panose="020B0606030504020204" pitchFamily="34" charset="0"/>
              </a:rPr>
              <a:t>helping transform businesses with innovative, cloud-based solutions that harness the power of Microsoft Azure. We are </a:t>
            </a:r>
            <a:r>
              <a:rPr kumimoji="0" lang="en-IN" sz="1050" u="none" strike="noStrike" kern="1200" cap="none" spc="0" normalizeH="0" baseline="0" noProof="0">
                <a:ln>
                  <a:noFill/>
                </a:ln>
                <a:solidFill>
                  <a:srgbClr val="555555"/>
                </a:solidFill>
                <a:effectLst/>
                <a:uLnTx/>
                <a:uFillTx/>
                <a:latin typeface="Open Sans" panose="020B0606030504020204" pitchFamily="34" charset="0"/>
                <a:ea typeface="Open Sans" panose="020B0606030504020204" pitchFamily="34" charset="0"/>
                <a:cs typeface="Open Sans" panose="020B0606030504020204" pitchFamily="34" charset="0"/>
              </a:rPr>
              <a:t>100% Azure Focused. 100% SMC Focused. and 100% Certified for Different Microsoft Funding Programs</a:t>
            </a:r>
            <a:r>
              <a:rPr lang="en-IN" sz="1050">
                <a:solidFill>
                  <a:srgbClr val="555555"/>
                </a:solidFill>
                <a:latin typeface="Open Sans" panose="020B0606030504020204" pitchFamily="34" charset="0"/>
                <a:ea typeface="Open Sans" panose="020B0606030504020204" pitchFamily="34" charset="0"/>
                <a:cs typeface="Open Sans" panose="020B0606030504020204" pitchFamily="34" charset="0"/>
              </a:rPr>
              <a:t> like </a:t>
            </a:r>
            <a:r>
              <a:rPr kumimoji="0" lang="en-IN" sz="1050" u="none" strike="noStrike" kern="1200" cap="none" spc="0" normalizeH="0" baseline="0" noProof="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SA, PIE, ECIF, AMM</a:t>
            </a:r>
            <a:r>
              <a:rPr lang="en-IN" sz="1050">
                <a:solidFill>
                  <a:srgbClr val="0070C0"/>
                </a:solidFill>
                <a:latin typeface="Open Sans" panose="020B0606030504020204" pitchFamily="34" charset="0"/>
                <a:ea typeface="Open Sans" panose="020B0606030504020204" pitchFamily="34" charset="0"/>
                <a:cs typeface="Open Sans" panose="020B0606030504020204" pitchFamily="34" charset="0"/>
              </a:rPr>
              <a:t> and </a:t>
            </a:r>
            <a:r>
              <a:rPr kumimoji="0" lang="en-IN" sz="1050" u="none" strike="noStrike" kern="1200" cap="none" spc="0" normalizeH="0" baseline="0" noProof="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AAAP</a:t>
            </a:r>
            <a:r>
              <a:rPr kumimoji="0" lang="en-IN" sz="1050" u="none" strike="noStrike" kern="1200" cap="none" spc="0" normalizeH="0" baseline="0" noProof="0">
                <a:ln>
                  <a:noFill/>
                </a:ln>
                <a:solidFill>
                  <a:srgbClr val="555555"/>
                </a:solidFill>
                <a:effectLst/>
                <a:uLnTx/>
                <a:uFillTx/>
                <a:latin typeface="Open Sans" panose="020B0606030504020204" pitchFamily="34" charset="0"/>
                <a:ea typeface="Open Sans" panose="020B0606030504020204" pitchFamily="34" charset="0"/>
                <a:cs typeface="Open Sans" panose="020B0606030504020204" pitchFamily="34" charset="0"/>
              </a:rPr>
              <a:t>. </a:t>
            </a:r>
            <a:endParaRPr kumimoji="0" lang="en-US" sz="1050" u="none" strike="noStrike" kern="1200" cap="none" spc="0" normalizeH="0" baseline="0" noProof="0">
              <a:ln>
                <a:noFill/>
              </a:ln>
              <a:solidFill>
                <a:srgbClr val="555555"/>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5B07B459-6DC0-0D4A-B552-6775D3D990CB}"/>
              </a:ext>
            </a:extLst>
          </p:cNvPr>
          <p:cNvSpPr txBox="1"/>
          <p:nvPr/>
        </p:nvSpPr>
        <p:spPr>
          <a:xfrm>
            <a:off x="5504844" y="361034"/>
            <a:ext cx="1813033" cy="318366"/>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50" b="1">
                <a:solidFill>
                  <a:schemeClr val="accent2"/>
                </a:solidFill>
                <a:latin typeface="Open Sans" panose="020B0606030504020204" pitchFamily="34" charset="0"/>
                <a:ea typeface="Open Sans" panose="020B0606030504020204" pitchFamily="34" charset="0"/>
                <a:cs typeface="Open Sans" panose="020B0606030504020204" pitchFamily="34" charset="0"/>
              </a:rPr>
              <a:t>SECURITY</a:t>
            </a:r>
            <a:endParaRPr kumimoji="0" lang="en-US" sz="1050" b="1"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4"/>
          <a:stretch>
            <a:fillRect/>
          </a:stretch>
        </p:blipFill>
        <p:spPr>
          <a:xfrm>
            <a:off x="5280765" y="6537643"/>
            <a:ext cx="1630470" cy="285332"/>
          </a:xfrm>
          <a:prstGeom prst="rect">
            <a:avLst/>
          </a:prstGeom>
        </p:spPr>
      </p:pic>
      <p:sp>
        <p:nvSpPr>
          <p:cNvPr id="92" name="TextBox 91">
            <a:extLst>
              <a:ext uri="{FF2B5EF4-FFF2-40B4-BE49-F238E27FC236}">
                <a16:creationId xmlns:a16="http://schemas.microsoft.com/office/drawing/2014/main" id="{9CA15162-E02A-B24D-9985-9EFB1938E780}"/>
              </a:ext>
            </a:extLst>
          </p:cNvPr>
          <p:cNvSpPr txBox="1"/>
          <p:nvPr/>
        </p:nvSpPr>
        <p:spPr>
          <a:xfrm>
            <a:off x="5485616" y="1139564"/>
            <a:ext cx="3176791" cy="314772"/>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050" b="1"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rPr>
              <a:t>APPS &amp; INFRASTRUCTURE</a:t>
            </a:r>
            <a:endParaRPr kumimoji="0" lang="en-US" sz="1050" b="0"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08" name="Straight Connector 107">
            <a:extLst>
              <a:ext uri="{FF2B5EF4-FFF2-40B4-BE49-F238E27FC236}">
                <a16:creationId xmlns:a16="http://schemas.microsoft.com/office/drawing/2014/main" id="{28594D93-86D6-7E42-8227-AE895E230ED0}"/>
              </a:ext>
            </a:extLst>
          </p:cNvPr>
          <p:cNvCxnSpPr>
            <a:cxnSpLocks/>
          </p:cNvCxnSpPr>
          <p:nvPr/>
        </p:nvCxnSpPr>
        <p:spPr>
          <a:xfrm>
            <a:off x="5560217" y="1147200"/>
            <a:ext cx="64073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C35BDFC7-BABA-4240-8E5B-82D9E437C87F}"/>
              </a:ext>
            </a:extLst>
          </p:cNvPr>
          <p:cNvSpPr txBox="1"/>
          <p:nvPr/>
        </p:nvSpPr>
        <p:spPr>
          <a:xfrm>
            <a:off x="5485616" y="154285"/>
            <a:ext cx="6034241" cy="264372"/>
          </a:xfrm>
          <a:prstGeom prst="rect">
            <a:avLst/>
          </a:prstGeom>
          <a:noFill/>
        </p:spPr>
        <p:txBody>
          <a:bodyPr wrap="square" rtlCol="0" anchor="b"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1B9D1"/>
                </a:solidFill>
                <a:effectLst/>
                <a:uLnTx/>
                <a:uFillTx/>
                <a:latin typeface="Open Sans" panose="020B0606030504020204" pitchFamily="34" charset="0"/>
                <a:ea typeface="Open Sans" panose="020B0606030504020204" pitchFamily="34" charset="0"/>
                <a:cs typeface="Open Sans" panose="020B0606030504020204" pitchFamily="34" charset="0"/>
              </a:rPr>
              <a:t>Driving Innovation &amp; Business Excellence with Microsoft Azure in: </a:t>
            </a:r>
            <a:endParaRPr kumimoji="0" lang="en-US" sz="1400" b="0" i="0" u="none" strike="noStrike" kern="1200" cap="none" spc="0" normalizeH="0" baseline="0" noProof="0">
              <a:ln>
                <a:noFill/>
              </a:ln>
              <a:solidFill>
                <a:srgbClr val="51B9D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13" name="Straight Connector 112">
            <a:extLst>
              <a:ext uri="{FF2B5EF4-FFF2-40B4-BE49-F238E27FC236}">
                <a16:creationId xmlns:a16="http://schemas.microsoft.com/office/drawing/2014/main" id="{332C3006-D103-194C-A960-B139AD68A951}"/>
              </a:ext>
            </a:extLst>
          </p:cNvPr>
          <p:cNvCxnSpPr>
            <a:cxnSpLocks/>
          </p:cNvCxnSpPr>
          <p:nvPr/>
        </p:nvCxnSpPr>
        <p:spPr>
          <a:xfrm>
            <a:off x="5575414" y="400948"/>
            <a:ext cx="59487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6A25280-6F7E-4E71-A54C-35006AF4FC46}"/>
              </a:ext>
            </a:extLst>
          </p:cNvPr>
          <p:cNvSpPr txBox="1"/>
          <p:nvPr/>
        </p:nvSpPr>
        <p:spPr>
          <a:xfrm>
            <a:off x="5539159" y="4889324"/>
            <a:ext cx="2963577" cy="302645"/>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50" b="1">
                <a:solidFill>
                  <a:schemeClr val="accent2"/>
                </a:solidFill>
                <a:latin typeface="Open Sans" panose="020B0606030504020204" pitchFamily="34" charset="0"/>
                <a:ea typeface="Open Sans" panose="020B0606030504020204" pitchFamily="34" charset="0"/>
                <a:cs typeface="Open Sans" panose="020B0606030504020204" pitchFamily="34" charset="0"/>
              </a:rPr>
              <a:t>AZURE</a:t>
            </a:r>
            <a:r>
              <a:rPr kumimoji="0" lang="en-US" sz="1050" b="1"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rPr>
              <a:t> MANAGED SERVICES</a:t>
            </a:r>
            <a:endParaRPr kumimoji="0" lang="en-US" sz="1050" b="0"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5" name="TextBox 54">
            <a:extLst>
              <a:ext uri="{FF2B5EF4-FFF2-40B4-BE49-F238E27FC236}">
                <a16:creationId xmlns:a16="http://schemas.microsoft.com/office/drawing/2014/main" id="{8190953A-D340-4340-93A1-4885C383DCF0}"/>
              </a:ext>
            </a:extLst>
          </p:cNvPr>
          <p:cNvSpPr txBox="1"/>
          <p:nvPr/>
        </p:nvSpPr>
        <p:spPr>
          <a:xfrm>
            <a:off x="5519866" y="1416935"/>
            <a:ext cx="2933214" cy="46628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Migrate and Modernize Your Infrastructure and Workloads </a:t>
            </a:r>
            <a:r>
              <a:rPr lang="en-US" sz="900" b="0" i="0" u="none" strike="noStrike" kern="12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900" b="0" kern="1200" spc="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WS/SQL on Azure; Linux/OSS DB on Azure; AVS; AVD</a:t>
            </a:r>
            <a:endParaRPr lang="en-IN" sz="900" b="0" i="0" u="none" strike="noStrike">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0" name="TextBox 59">
            <a:extLst>
              <a:ext uri="{FF2B5EF4-FFF2-40B4-BE49-F238E27FC236}">
                <a16:creationId xmlns:a16="http://schemas.microsoft.com/office/drawing/2014/main" id="{4795A888-0A85-4E8E-BE6D-61FE01FC473D}"/>
              </a:ext>
            </a:extLst>
          </p:cNvPr>
          <p:cNvSpPr txBox="1"/>
          <p:nvPr/>
        </p:nvSpPr>
        <p:spPr>
          <a:xfrm>
            <a:off x="3045719" y="1228886"/>
            <a:ext cx="2817708" cy="416803"/>
          </a:xfrm>
          <a:prstGeom prst="rect">
            <a:avLst/>
          </a:prstGeom>
          <a:noFill/>
        </p:spPr>
        <p:txBody>
          <a:bodyPr wrap="square" lIns="91440" tIns="45720" rIns="91440" bIns="45720" rtlCol="0" anchor="b" anchorCtr="0">
            <a:noAutofit/>
          </a:bodyPr>
          <a:lstStyle/>
          <a:p>
            <a:pPr defTabSz="457200">
              <a:defRPr/>
            </a:pPr>
            <a:r>
              <a:rPr lang="en-US" sz="1050" b="1">
                <a:solidFill>
                  <a:schemeClr val="accent2"/>
                </a:solidFill>
                <a:latin typeface="Open Sans"/>
                <a:ea typeface="Open Sans"/>
                <a:cs typeface="Open Sans"/>
              </a:rPr>
              <a:t>MICROSOFT ADVANCED </a:t>
            </a:r>
            <a:endParaRPr lang="en-US" sz="1050" b="1">
              <a:solidFill>
                <a:schemeClr val="accent2"/>
              </a:solidFill>
              <a:latin typeface="Open Sans"/>
              <a:ea typeface="Open Sans"/>
              <a:cs typeface="Calibri"/>
            </a:endParaRPr>
          </a:p>
          <a:p>
            <a:pPr defTabSz="457200">
              <a:defRPr/>
            </a:pPr>
            <a:r>
              <a:rPr lang="en-US" sz="1050" b="1">
                <a:solidFill>
                  <a:schemeClr val="accent2"/>
                </a:solidFill>
                <a:latin typeface="Open Sans"/>
                <a:ea typeface="Open Sans"/>
                <a:cs typeface="Open Sans"/>
              </a:rPr>
              <a:t>SPECIALIZATIONS</a:t>
            </a:r>
            <a:endParaRPr lang="en-US" sz="1050" b="1">
              <a:solidFill>
                <a:schemeClr val="accent2"/>
              </a:solidFill>
            </a:endParaRPr>
          </a:p>
        </p:txBody>
      </p:sp>
      <p:sp>
        <p:nvSpPr>
          <p:cNvPr id="99" name="TextBox 98">
            <a:extLst>
              <a:ext uri="{FF2B5EF4-FFF2-40B4-BE49-F238E27FC236}">
                <a16:creationId xmlns:a16="http://schemas.microsoft.com/office/drawing/2014/main" id="{D6B36FB7-9EA8-412F-8739-F07A6B75CAC0}"/>
              </a:ext>
            </a:extLst>
          </p:cNvPr>
          <p:cNvSpPr txBox="1"/>
          <p:nvPr/>
        </p:nvSpPr>
        <p:spPr>
          <a:xfrm>
            <a:off x="5508244" y="646206"/>
            <a:ext cx="2669105" cy="497444"/>
          </a:xfrm>
          <a:prstGeom prst="rect">
            <a:avLst/>
          </a:prstGeom>
          <a:noFill/>
        </p:spPr>
        <p:txBody>
          <a:bodyPr wrap="square" rtlCol="0">
            <a:spAutoFit/>
          </a:bodyPr>
          <a:lstStyle/>
          <a:p>
            <a:pPr marL="171450" lvl="0" indent="-171450">
              <a:buFont typeface="Wingdings" panose="05000000000000000000" pitchFamily="2" charset="2"/>
              <a:buChar char="§"/>
            </a:pPr>
            <a:r>
              <a:rPr lang="en-US" sz="900" b="0" i="0" u="none" strike="noStrike" noProof="0">
                <a:latin typeface="Open Sans" panose="020B0606030504020204" pitchFamily="34" charset="0"/>
                <a:ea typeface="Open Sans" panose="020B0606030504020204" pitchFamily="34" charset="0"/>
                <a:cs typeface="Open Sans" panose="020B0606030504020204" pitchFamily="34" charset="0"/>
              </a:rPr>
              <a:t>Defend Against Threats with SIEM Plus XDR</a:t>
            </a:r>
          </a:p>
          <a:p>
            <a:pPr marL="171450" indent="-171450" algn="l" rtl="0" eaLnBrk="1" fontAlgn="ctr" latinLnBrk="0" hangingPunct="1">
              <a:spcBef>
                <a:spcPts val="0"/>
              </a:spcBef>
              <a:spcAft>
                <a:spcPts val="0"/>
              </a:spcAft>
              <a:buFont typeface="Wingdings" panose="05000000000000000000" pitchFamily="2" charset="2"/>
              <a:buChar char="§"/>
            </a:pPr>
            <a:r>
              <a:rPr lang="en-US" sz="900" b="0" i="0" u="none" strike="noStrike" kern="1200" spc="-30" baseline="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Secure Multi Cloud Environments</a:t>
            </a:r>
            <a:endParaRPr lang="en-IN" sz="900" b="0" i="0" u="none" strike="noStrike">
              <a:effectLst/>
              <a:latin typeface="Open Sans" panose="020B0606030504020204" pitchFamily="34" charset="0"/>
              <a:ea typeface="Open Sans" panose="020B0606030504020204" pitchFamily="34" charset="0"/>
              <a:cs typeface="Open Sans" panose="020B0606030504020204" pitchFamily="34" charset="0"/>
            </a:endParaRPr>
          </a:p>
          <a:p>
            <a:pPr marL="116586" marR="0" indent="-171450" algn="l" rtl="0" eaLnBrk="1" fontAlgn="ctr" latinLnBrk="0" hangingPunct="1">
              <a:lnSpc>
                <a:spcPct val="90000"/>
              </a:lnSpc>
              <a:spcBef>
                <a:spcPts val="0"/>
              </a:spcBef>
              <a:spcAft>
                <a:spcPts val="0"/>
              </a:spcAft>
              <a:buFont typeface="Wingdings" panose="05000000000000000000" pitchFamily="2" charset="2"/>
              <a:buChar char="§"/>
            </a:pPr>
            <a:r>
              <a:rPr lang="en-US" sz="900" b="0" i="0" u="none" strike="noStrike" kern="12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Secure Identities and Access</a:t>
            </a:r>
            <a:endParaRPr lang="en-IN" sz="900" b="0" i="0" u="none" strike="noStrike">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FE15EFE8-C6B5-4EE4-A55D-A506F396B65A}"/>
              </a:ext>
            </a:extLst>
          </p:cNvPr>
          <p:cNvPicPr>
            <a:picLocks noChangeAspect="1"/>
          </p:cNvPicPr>
          <p:nvPr/>
        </p:nvPicPr>
        <p:blipFill>
          <a:blip r:embed="rId5"/>
          <a:stretch>
            <a:fillRect/>
          </a:stretch>
        </p:blipFill>
        <p:spPr>
          <a:xfrm>
            <a:off x="-1" y="6510230"/>
            <a:ext cx="12192001" cy="347770"/>
          </a:xfrm>
          <a:prstGeom prst="rect">
            <a:avLst/>
          </a:prstGeom>
        </p:spPr>
      </p:pic>
      <p:cxnSp>
        <p:nvCxnSpPr>
          <p:cNvPr id="115" name="Straight Connector 114">
            <a:extLst>
              <a:ext uri="{FF2B5EF4-FFF2-40B4-BE49-F238E27FC236}">
                <a16:creationId xmlns:a16="http://schemas.microsoft.com/office/drawing/2014/main" id="{944D34B0-B255-4FCA-99FF-76B5C832990C}"/>
              </a:ext>
            </a:extLst>
          </p:cNvPr>
          <p:cNvCxnSpPr>
            <a:cxnSpLocks/>
          </p:cNvCxnSpPr>
          <p:nvPr/>
        </p:nvCxnSpPr>
        <p:spPr>
          <a:xfrm>
            <a:off x="5594157" y="2677681"/>
            <a:ext cx="64073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A635C132-4F4B-497C-A89C-B0308264D3EB}"/>
              </a:ext>
            </a:extLst>
          </p:cNvPr>
          <p:cNvSpPr txBox="1"/>
          <p:nvPr/>
        </p:nvSpPr>
        <p:spPr>
          <a:xfrm>
            <a:off x="5584115" y="2674595"/>
            <a:ext cx="5132771" cy="314772"/>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50" b="1">
                <a:solidFill>
                  <a:schemeClr val="accent2"/>
                </a:solidFill>
                <a:latin typeface="Open Sans" panose="020B0606030504020204" pitchFamily="34" charset="0"/>
                <a:ea typeface="Open Sans" panose="020B0606030504020204" pitchFamily="34" charset="0"/>
                <a:cs typeface="Open Sans" panose="020B0606030504020204" pitchFamily="34" charset="0"/>
              </a:rPr>
              <a:t>DATA, ANALYTICS &amp; AI</a:t>
            </a:r>
            <a:endParaRPr kumimoji="0" lang="en-US" sz="1050" b="1"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25" name="Straight Connector 124">
            <a:extLst>
              <a:ext uri="{FF2B5EF4-FFF2-40B4-BE49-F238E27FC236}">
                <a16:creationId xmlns:a16="http://schemas.microsoft.com/office/drawing/2014/main" id="{E5512203-DEBC-4CE5-882E-8B2F282E8CE2}"/>
              </a:ext>
            </a:extLst>
          </p:cNvPr>
          <p:cNvCxnSpPr>
            <a:cxnSpLocks/>
          </p:cNvCxnSpPr>
          <p:nvPr/>
        </p:nvCxnSpPr>
        <p:spPr>
          <a:xfrm>
            <a:off x="5598739" y="4896754"/>
            <a:ext cx="64073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778D05CE-D8DD-4AD5-B7D9-552B21DA6F9E}"/>
              </a:ext>
            </a:extLst>
          </p:cNvPr>
          <p:cNvSpPr txBox="1"/>
          <p:nvPr/>
        </p:nvSpPr>
        <p:spPr>
          <a:xfrm>
            <a:off x="5539159" y="5163393"/>
            <a:ext cx="2867963" cy="818173"/>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kumimoji="0" lang="en-US" sz="900" b="0" u="none" strike="noStrike" kern="1200" cap="none" spc="0" normalizeH="0" baseline="0">
                <a:ln>
                  <a:noFill/>
                </a:ln>
                <a:solidFill>
                  <a:schemeClr val="tx1"/>
                </a:solidFill>
                <a:effectLst/>
                <a:uLnTx/>
                <a:uFillTx/>
                <a:latin typeface="Open Sans" panose="020B0606030504020204" pitchFamily="34" charset="0"/>
                <a:ea typeface="Open Sans" panose="020B0606030504020204" pitchFamily="34" charset="0"/>
                <a:cs typeface="Open Sans" panose="020B0606030504020204" pitchFamily="34" charset="0"/>
              </a:rPr>
              <a:t>CSP Hosting Services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a:latin typeface="Open Sans" panose="020B0606030504020204" pitchFamily="34" charset="0"/>
                <a:ea typeface="Open Sans" panose="020B0606030504020204" pitchFamily="34" charset="0"/>
                <a:cs typeface="Open Sans" panose="020B0606030504020204" pitchFamily="34" charset="0"/>
              </a:rPr>
              <a:t>Support Desk Operations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u="none" strike="noStrike"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Managed Azure Infrastructure Operations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a:latin typeface="Open Sans" panose="020B0606030504020204" pitchFamily="34" charset="0"/>
                <a:ea typeface="Open Sans" panose="020B0606030504020204" pitchFamily="34" charset="0"/>
                <a:cs typeface="Open Sans" panose="020B0606030504020204" pitchFamily="34" charset="0"/>
              </a:rPr>
              <a:t>Managed Security Operations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a:solidFill>
                  <a:srgbClr val="201F1E"/>
                </a:solidFill>
                <a:effectLst/>
                <a:latin typeface="Calibri" panose="020F0502020204030204" pitchFamily="34" charset="0"/>
              </a:rPr>
              <a:t>Managed App Services and Kubernetes.</a:t>
            </a:r>
            <a:endParaRPr lang="en-US" sz="900" b="0" u="none" strike="noStrike" kern="120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127" name="TextBox 126">
            <a:extLst>
              <a:ext uri="{FF2B5EF4-FFF2-40B4-BE49-F238E27FC236}">
                <a16:creationId xmlns:a16="http://schemas.microsoft.com/office/drawing/2014/main" id="{A439AA76-7DCB-4CC6-82D9-35BA903CB306}"/>
              </a:ext>
            </a:extLst>
          </p:cNvPr>
          <p:cNvSpPr txBox="1"/>
          <p:nvPr/>
        </p:nvSpPr>
        <p:spPr>
          <a:xfrm>
            <a:off x="8751880" y="5213509"/>
            <a:ext cx="3126364" cy="667875"/>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a:latin typeface="Open Sans" panose="020B0606030504020204" pitchFamily="34" charset="0"/>
                <a:ea typeface="Open Sans" panose="020B0606030504020204" pitchFamily="34" charset="0"/>
                <a:cs typeface="Open Sans" panose="020B0606030504020204" pitchFamily="34" charset="0"/>
              </a:rPr>
              <a:t>Optimization Services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a:latin typeface="Open Sans" panose="020B0606030504020204" pitchFamily="34" charset="0"/>
                <a:ea typeface="Open Sans" panose="020B0606030504020204" pitchFamily="34" charset="0"/>
                <a:cs typeface="Open Sans" panose="020B0606030504020204" pitchFamily="34" charset="0"/>
              </a:rPr>
              <a:t>Managed DR &amp; Backup Operations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u="none" strike="noStrike"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Managed Data O</a:t>
            </a:r>
            <a:r>
              <a:rPr lang="en-US" sz="900">
                <a:latin typeface="Open Sans" panose="020B0606030504020204" pitchFamily="34" charset="0"/>
                <a:ea typeface="Open Sans" panose="020B0606030504020204" pitchFamily="34" charset="0"/>
                <a:cs typeface="Open Sans" panose="020B0606030504020204" pitchFamily="34" charset="0"/>
              </a:rPr>
              <a:t>perations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u="none" strike="noStrike"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Managed DevOps Services</a:t>
            </a:r>
          </a:p>
        </p:txBody>
      </p:sp>
      <p:sp>
        <p:nvSpPr>
          <p:cNvPr id="90" name="TextBox 89">
            <a:extLst>
              <a:ext uri="{FF2B5EF4-FFF2-40B4-BE49-F238E27FC236}">
                <a16:creationId xmlns:a16="http://schemas.microsoft.com/office/drawing/2014/main" id="{C823485C-14EF-E0A2-CAB6-F778D03D92F9}"/>
              </a:ext>
            </a:extLst>
          </p:cNvPr>
          <p:cNvSpPr txBox="1"/>
          <p:nvPr/>
        </p:nvSpPr>
        <p:spPr>
          <a:xfrm>
            <a:off x="8760795" y="578344"/>
            <a:ext cx="2261139" cy="661720"/>
          </a:xfrm>
          <a:prstGeom prst="rect">
            <a:avLst/>
          </a:prstGeom>
          <a:noFill/>
        </p:spPr>
        <p:txBody>
          <a:bodyPr wrap="square" rtlCol="0">
            <a:spAutoFit/>
          </a:bodyPr>
          <a:lstStyle/>
          <a:p>
            <a:pPr marL="171450" indent="-171450" algn="l" rtl="0" eaLnBrk="1" fontAlgn="ctr" latinLnBrk="0" hangingPunct="1">
              <a:spcBef>
                <a:spcPts val="0"/>
              </a:spcBef>
              <a:spcAft>
                <a:spcPts val="0"/>
              </a:spcAft>
              <a:buFont typeface="Wingdings" panose="05000000000000000000" pitchFamily="2" charset="2"/>
              <a:buChar char="§"/>
            </a:pPr>
            <a:r>
              <a:rPr lang="en-US" sz="900" b="0" i="0" u="none" strike="noStrike" kern="1200" spc="-30" baseline="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Protect and Govern Sensitive Data</a:t>
            </a:r>
            <a:endParaRPr lang="en-IN" sz="900" b="0" i="0" u="none" strike="noStrike">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rtl="0" eaLnBrk="1" fontAlgn="ctr" latinLnBrk="0" hangingPunct="1">
              <a:spcBef>
                <a:spcPts val="0"/>
              </a:spcBef>
              <a:spcAft>
                <a:spcPts val="0"/>
              </a:spcAft>
              <a:buFont typeface="Wingdings" panose="05000000000000000000" pitchFamily="2" charset="2"/>
              <a:buChar char="§"/>
            </a:pPr>
            <a:r>
              <a:rPr lang="en-US" sz="900" b="0" i="0" u="none" strike="noStrike" kern="1200" spc="-30" baseline="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Mitigate Compliance and Privacy Risks</a:t>
            </a:r>
          </a:p>
          <a:p>
            <a:pPr marL="171450" indent="-171450" algn="l" rtl="0" eaLnBrk="1" fontAlgn="ctr" latinLnBrk="0" hangingPunct="1">
              <a:spcBef>
                <a:spcPts val="0"/>
              </a:spcBef>
              <a:spcAft>
                <a:spcPts val="0"/>
              </a:spcAft>
              <a:buFont typeface="Wingdings" panose="05000000000000000000" pitchFamily="2" charset="2"/>
              <a:buChar char="§"/>
            </a:pPr>
            <a:r>
              <a:rPr lang="en-US" sz="900" spc="-30">
                <a:solidFill>
                  <a:srgbClr val="000000"/>
                </a:solidFill>
                <a:latin typeface="Open Sans" panose="020B0606030504020204" pitchFamily="34" charset="0"/>
                <a:ea typeface="Open Sans" panose="020B0606030504020204" pitchFamily="34" charset="0"/>
                <a:cs typeface="Open Sans" panose="020B0606030504020204" pitchFamily="34" charset="0"/>
              </a:rPr>
              <a:t>DevSec Ops</a:t>
            </a:r>
            <a:endParaRPr lang="en-IN" sz="900" b="0" i="0" u="none" strike="noStrike">
              <a:effectLst/>
              <a:latin typeface="Open Sans" panose="020B0606030504020204" pitchFamily="34" charset="0"/>
              <a:ea typeface="Open Sans" panose="020B0606030504020204" pitchFamily="34" charset="0"/>
              <a:cs typeface="Open Sans" panose="020B0606030504020204" pitchFamily="34" charset="0"/>
            </a:endParaRPr>
          </a:p>
          <a:p>
            <a:pPr lvl="0">
              <a:buNone/>
            </a:pPr>
            <a:endParaRPr lang="en-US" sz="1000" b="0">
              <a:latin typeface="+mn-lt"/>
            </a:endParaRPr>
          </a:p>
        </p:txBody>
      </p:sp>
      <p:sp>
        <p:nvSpPr>
          <p:cNvPr id="91" name="TextBox 90">
            <a:extLst>
              <a:ext uri="{FF2B5EF4-FFF2-40B4-BE49-F238E27FC236}">
                <a16:creationId xmlns:a16="http://schemas.microsoft.com/office/drawing/2014/main" id="{6E214556-048D-E0E7-8E14-A241E6FBF2F6}"/>
              </a:ext>
            </a:extLst>
          </p:cNvPr>
          <p:cNvSpPr txBox="1"/>
          <p:nvPr/>
        </p:nvSpPr>
        <p:spPr>
          <a:xfrm>
            <a:off x="8758999" y="1386396"/>
            <a:ext cx="3242549" cy="507831"/>
          </a:xfrm>
          <a:prstGeom prst="rect">
            <a:avLst/>
          </a:prstGeom>
          <a:noFill/>
        </p:spPr>
        <p:txBody>
          <a:bodyPr wrap="square" rtlCol="0">
            <a:spAutoFit/>
          </a:bodyPr>
          <a:lstStyle/>
          <a:p>
            <a:pPr marL="171450" indent="-171450" algn="l" rtl="0" eaLnBrk="1" fontAlgn="ctr" latinLnBrk="0" hangingPunct="1">
              <a:spcBef>
                <a:spcPts val="0"/>
              </a:spcBef>
              <a:spcAft>
                <a:spcPts val="0"/>
              </a:spcAft>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Protect Your Data and Ensure Business Resiliency with BCDR-</a:t>
            </a:r>
            <a:r>
              <a:rPr lang="en-US" sz="900" b="0" i="0" u="none" strike="noStrike" kern="120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Azure Backup, Azure Site Recovery, BCDR Solutions</a:t>
            </a:r>
          </a:p>
        </p:txBody>
      </p:sp>
      <p:sp>
        <p:nvSpPr>
          <p:cNvPr id="93" name="TextBox 92">
            <a:extLst>
              <a:ext uri="{FF2B5EF4-FFF2-40B4-BE49-F238E27FC236}">
                <a16:creationId xmlns:a16="http://schemas.microsoft.com/office/drawing/2014/main" id="{E86E9878-719A-EE83-2410-EC0B76B5A7A9}"/>
              </a:ext>
            </a:extLst>
          </p:cNvPr>
          <p:cNvSpPr txBox="1"/>
          <p:nvPr/>
        </p:nvSpPr>
        <p:spPr>
          <a:xfrm>
            <a:off x="5540223" y="2916418"/>
            <a:ext cx="3156067" cy="507831"/>
          </a:xfrm>
          <a:prstGeom prst="rect">
            <a:avLst/>
          </a:prstGeom>
          <a:noFill/>
        </p:spPr>
        <p:txBody>
          <a:bodyPr wrap="square" rtlCol="0">
            <a:spAutoFit/>
          </a:bodyPr>
          <a:lstStyle/>
          <a:p>
            <a:pPr marL="171450" indent="-171450" fontAlgn="ctr">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Migrate and Modernize Your Data Estate- </a:t>
            </a:r>
            <a:r>
              <a:rPr kumimoji="0" lang="en-US" sz="90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Azure SQL MI, Azure SQL IaaS, Azure Arc Data, Azure Cosmos DB, Azure PostgreSQL​, Azure MySQL                                   </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94" name="TextBox 93">
            <a:extLst>
              <a:ext uri="{FF2B5EF4-FFF2-40B4-BE49-F238E27FC236}">
                <a16:creationId xmlns:a16="http://schemas.microsoft.com/office/drawing/2014/main" id="{1B2938B6-81D1-20CC-2E4A-0E43B3ECD3DC}"/>
              </a:ext>
            </a:extLst>
          </p:cNvPr>
          <p:cNvSpPr txBox="1"/>
          <p:nvPr/>
        </p:nvSpPr>
        <p:spPr>
          <a:xfrm>
            <a:off x="8720651" y="2766669"/>
            <a:ext cx="3293126" cy="59093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Innovate with AI and Cloud Scale Databases in Every App-</a:t>
            </a:r>
            <a:r>
              <a:rPr lang="en-US" sz="900" b="0" i="0" u="none" strike="noStrike" kern="12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sz="90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Azure Cognitive Services, Azure Applied AI Services, Azure Cosmos DB, Azure MySQL &amp; PostgreSQL, Azure SQL DB, Azure ML</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cxnSp>
        <p:nvCxnSpPr>
          <p:cNvPr id="95" name="Straight Connector 94">
            <a:extLst>
              <a:ext uri="{FF2B5EF4-FFF2-40B4-BE49-F238E27FC236}">
                <a16:creationId xmlns:a16="http://schemas.microsoft.com/office/drawing/2014/main" id="{A2718645-8551-708B-0A6C-97D746EE4661}"/>
              </a:ext>
            </a:extLst>
          </p:cNvPr>
          <p:cNvCxnSpPr>
            <a:cxnSpLocks/>
          </p:cNvCxnSpPr>
          <p:nvPr/>
        </p:nvCxnSpPr>
        <p:spPr>
          <a:xfrm>
            <a:off x="5608342" y="3813327"/>
            <a:ext cx="64073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6E2C13C-3B8C-764B-72D6-DE3A9D862DBE}"/>
              </a:ext>
            </a:extLst>
          </p:cNvPr>
          <p:cNvSpPr txBox="1"/>
          <p:nvPr/>
        </p:nvSpPr>
        <p:spPr>
          <a:xfrm>
            <a:off x="5560217" y="3774104"/>
            <a:ext cx="3627295" cy="314772"/>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50" b="1">
                <a:solidFill>
                  <a:schemeClr val="accent2"/>
                </a:solidFill>
                <a:latin typeface="Open Sans" panose="020B0606030504020204" pitchFamily="34" charset="0"/>
                <a:ea typeface="Open Sans" panose="020B0606030504020204" pitchFamily="34" charset="0"/>
                <a:cs typeface="Open Sans" panose="020B0606030504020204" pitchFamily="34" charset="0"/>
              </a:rPr>
              <a:t>DIGITAL &amp; APPLICATION INNOVATION</a:t>
            </a:r>
            <a:endParaRPr kumimoji="0" lang="en-US" sz="1050" b="1"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1" name="TextBox 100">
            <a:extLst>
              <a:ext uri="{FF2B5EF4-FFF2-40B4-BE49-F238E27FC236}">
                <a16:creationId xmlns:a16="http://schemas.microsoft.com/office/drawing/2014/main" id="{EAC0F20C-0F9D-EF57-BBA7-618C172985C7}"/>
              </a:ext>
            </a:extLst>
          </p:cNvPr>
          <p:cNvSpPr txBox="1"/>
          <p:nvPr/>
        </p:nvSpPr>
        <p:spPr>
          <a:xfrm>
            <a:off x="5532722" y="4087941"/>
            <a:ext cx="3097486" cy="46628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Modernize Enterprise Applications- </a:t>
            </a:r>
            <a:r>
              <a:rPr kumimoji="0" lang="en-US" sz="900" b="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Azure App Service , Azure Spring Cloud, API Management, Logic Apps, Power Apps, AKS</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02" name="TextBox 101">
            <a:extLst>
              <a:ext uri="{FF2B5EF4-FFF2-40B4-BE49-F238E27FC236}">
                <a16:creationId xmlns:a16="http://schemas.microsoft.com/office/drawing/2014/main" id="{F5563DD0-5F74-2DDE-AF4A-EF15A5F0697E}"/>
              </a:ext>
            </a:extLst>
          </p:cNvPr>
          <p:cNvSpPr txBox="1"/>
          <p:nvPr/>
        </p:nvSpPr>
        <p:spPr>
          <a:xfrm>
            <a:off x="5532722" y="4530873"/>
            <a:ext cx="3097486" cy="369332"/>
          </a:xfrm>
          <a:prstGeom prst="rect">
            <a:avLst/>
          </a:prstGeom>
          <a:noFill/>
        </p:spPr>
        <p:txBody>
          <a:bodyPr wrap="square" rtlCol="0">
            <a:spAutoFit/>
          </a:bodyPr>
          <a:lstStyle/>
          <a:p>
            <a:pPr marL="171450" indent="-171450" algn="l" rtl="0" eaLnBrk="1" fontAlgn="ctr" latinLnBrk="0" hangingPunct="1">
              <a:spcBef>
                <a:spcPts val="0"/>
              </a:spcBef>
              <a:spcAft>
                <a:spcPts val="0"/>
              </a:spcAft>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Accelerate Innovation with Low Code</a:t>
            </a:r>
            <a:r>
              <a:rPr lang="en-US" sz="900" b="0" i="0" u="none" strike="noStrike" kern="120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GitHub, Visual Studio</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04" name="TextBox 103">
            <a:extLst>
              <a:ext uri="{FF2B5EF4-FFF2-40B4-BE49-F238E27FC236}">
                <a16:creationId xmlns:a16="http://schemas.microsoft.com/office/drawing/2014/main" id="{67EB79D9-2CE2-190A-1440-B24AF7543AB9}"/>
              </a:ext>
            </a:extLst>
          </p:cNvPr>
          <p:cNvSpPr txBox="1"/>
          <p:nvPr/>
        </p:nvSpPr>
        <p:spPr>
          <a:xfrm>
            <a:off x="5585220" y="6001808"/>
            <a:ext cx="2963577" cy="302645"/>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050" b="1"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rPr>
              <a:t>LICENSE RESALE</a:t>
            </a:r>
            <a:endParaRPr kumimoji="0" lang="en-US" sz="1050" b="0"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6" name="TextBox 105">
            <a:extLst>
              <a:ext uri="{FF2B5EF4-FFF2-40B4-BE49-F238E27FC236}">
                <a16:creationId xmlns:a16="http://schemas.microsoft.com/office/drawing/2014/main" id="{FCEED634-9146-CFE2-D757-A9AE17B8CCBD}"/>
              </a:ext>
            </a:extLst>
          </p:cNvPr>
          <p:cNvSpPr txBox="1"/>
          <p:nvPr/>
        </p:nvSpPr>
        <p:spPr>
          <a:xfrm>
            <a:off x="5600210" y="6270714"/>
            <a:ext cx="2685174" cy="216982"/>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kumimoji="0" lang="en-US" sz="900" b="0" u="none" strike="noStrike" kern="1200" cap="none" spc="0" normalizeH="0" baseline="0">
                <a:ln>
                  <a:noFill/>
                </a:ln>
                <a:solidFill>
                  <a:schemeClr val="tx1"/>
                </a:solidFill>
                <a:effectLst/>
                <a:uLnTx/>
                <a:uFillTx/>
                <a:latin typeface="Open Sans" panose="020B0606030504020204" pitchFamily="34" charset="0"/>
                <a:ea typeface="Open Sans" panose="020B0606030504020204" pitchFamily="34" charset="0"/>
                <a:cs typeface="Open Sans" panose="020B0606030504020204" pitchFamily="34" charset="0"/>
              </a:rPr>
              <a:t>Cloud Cost Optimization</a:t>
            </a:r>
          </a:p>
        </p:txBody>
      </p:sp>
      <p:sp>
        <p:nvSpPr>
          <p:cNvPr id="110" name="TextBox 109">
            <a:extLst>
              <a:ext uri="{FF2B5EF4-FFF2-40B4-BE49-F238E27FC236}">
                <a16:creationId xmlns:a16="http://schemas.microsoft.com/office/drawing/2014/main" id="{E208BE5C-08BC-D851-CCFA-8034348623CF}"/>
              </a:ext>
            </a:extLst>
          </p:cNvPr>
          <p:cNvSpPr txBox="1"/>
          <p:nvPr/>
        </p:nvSpPr>
        <p:spPr>
          <a:xfrm>
            <a:off x="8797852" y="6123113"/>
            <a:ext cx="4660884" cy="367280"/>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a:latin typeface="Open Sans" panose="020B0606030504020204" pitchFamily="34" charset="0"/>
                <a:ea typeface="Open Sans" panose="020B0606030504020204" pitchFamily="34" charset="0"/>
                <a:cs typeface="Open Sans" panose="020B0606030504020204" pitchFamily="34" charset="0"/>
              </a:rPr>
              <a:t>Azure Billing &amp; Subscription Management</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kumimoji="0" lang="en-US" sz="900" b="0" u="none" strike="noStrike" kern="1200" cap="none" spc="0" normalizeH="0" baseline="0">
                <a:ln>
                  <a:noFill/>
                </a:ln>
                <a:solidFill>
                  <a:schemeClr val="tx1"/>
                </a:solidFill>
                <a:effectLst/>
                <a:uLnTx/>
                <a:uFillTx/>
                <a:latin typeface="Open Sans" panose="020B0606030504020204" pitchFamily="34" charset="0"/>
                <a:ea typeface="Open Sans" panose="020B0606030504020204" pitchFamily="34" charset="0"/>
                <a:cs typeface="Open Sans" panose="020B0606030504020204" pitchFamily="34" charset="0"/>
              </a:rPr>
              <a:t>CSP Management</a:t>
            </a:r>
          </a:p>
        </p:txBody>
      </p:sp>
      <p:cxnSp>
        <p:nvCxnSpPr>
          <p:cNvPr id="132" name="Straight Connector 131">
            <a:extLst>
              <a:ext uri="{FF2B5EF4-FFF2-40B4-BE49-F238E27FC236}">
                <a16:creationId xmlns:a16="http://schemas.microsoft.com/office/drawing/2014/main" id="{A79F569C-F1DF-E8F0-2A8F-6E48F86A2A6D}"/>
              </a:ext>
            </a:extLst>
          </p:cNvPr>
          <p:cNvCxnSpPr>
            <a:cxnSpLocks/>
          </p:cNvCxnSpPr>
          <p:nvPr/>
        </p:nvCxnSpPr>
        <p:spPr>
          <a:xfrm>
            <a:off x="5606386" y="5995875"/>
            <a:ext cx="64073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929E936C-D134-46DA-0946-392EFA3CAB94}"/>
              </a:ext>
            </a:extLst>
          </p:cNvPr>
          <p:cNvSpPr txBox="1"/>
          <p:nvPr/>
        </p:nvSpPr>
        <p:spPr>
          <a:xfrm>
            <a:off x="5503431" y="1875371"/>
            <a:ext cx="3156067" cy="46628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Modernize Your Workloads with Azure at any Scale with HPC plus AI- </a:t>
            </a:r>
            <a:r>
              <a:rPr lang="en-US" sz="900" b="0" kern="1200" spc="0" noProof="0">
                <a:solidFill>
                  <a:srgbClr val="0070C0"/>
                </a:solidFill>
                <a:latin typeface="Open Sans" panose="020B0606030504020204" pitchFamily="34" charset="0"/>
                <a:ea typeface="Open Sans" panose="020B0606030504020204" pitchFamily="34" charset="0"/>
                <a:cs typeface="Open Sans" panose="020B0606030504020204" pitchFamily="34" charset="0"/>
              </a:rPr>
              <a:t>Azure specialized VMs, Azure Cycle/Batch, Storage Services, Networking Services</a:t>
            </a:r>
            <a:r>
              <a:rPr lang="en-US" sz="900" b="0" kern="1200" spc="0" noProof="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IN" sz="900" b="0" i="0" u="none" strike="noStrike">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68" name="TextBox 167">
            <a:extLst>
              <a:ext uri="{FF2B5EF4-FFF2-40B4-BE49-F238E27FC236}">
                <a16:creationId xmlns:a16="http://schemas.microsoft.com/office/drawing/2014/main" id="{0B56D5C3-C445-BAB0-2DDE-9B4883CB7CD8}"/>
              </a:ext>
            </a:extLst>
          </p:cNvPr>
          <p:cNvSpPr txBox="1"/>
          <p:nvPr/>
        </p:nvSpPr>
        <p:spPr>
          <a:xfrm>
            <a:off x="8751880" y="1834129"/>
            <a:ext cx="3287919" cy="507831"/>
          </a:xfrm>
          <a:prstGeom prst="rect">
            <a:avLst/>
          </a:prstGeom>
          <a:noFill/>
        </p:spPr>
        <p:txBody>
          <a:bodyPr wrap="square" rtlCol="0">
            <a:spAutoFit/>
          </a:bodyPr>
          <a:lstStyle/>
          <a:p>
            <a:pPr marL="171450" indent="-171450" fontAlgn="ctr">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Innovate Across Hybrid and Edge with Azure Arc-</a:t>
            </a:r>
            <a:r>
              <a:rPr lang="en-US" sz="900" b="0" i="0" u="none" strike="noStrike" kern="120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Azure Arc, </a:t>
            </a:r>
            <a:r>
              <a:rPr lang="en-US" sz="900" b="0" kern="1200" spc="0">
                <a:solidFill>
                  <a:srgbClr val="0070C0"/>
                </a:solidFill>
                <a:latin typeface="Open Sans" panose="020B0606030504020204" pitchFamily="34" charset="0"/>
                <a:ea typeface="Open Sans" panose="020B0606030504020204" pitchFamily="34" charset="0"/>
                <a:cs typeface="Open Sans" panose="020B0606030504020204" pitchFamily="34" charset="0"/>
              </a:rPr>
              <a:t>Arc-enabled data and ML, AKS, Microsoft Defender, Azure Monitor ,Azure Stack HCI</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69" name="TextBox 168">
            <a:extLst>
              <a:ext uri="{FF2B5EF4-FFF2-40B4-BE49-F238E27FC236}">
                <a16:creationId xmlns:a16="http://schemas.microsoft.com/office/drawing/2014/main" id="{476C1955-2C0A-ED66-9C3E-BF32F67D02AB}"/>
              </a:ext>
            </a:extLst>
          </p:cNvPr>
          <p:cNvSpPr txBox="1"/>
          <p:nvPr/>
        </p:nvSpPr>
        <p:spPr>
          <a:xfrm>
            <a:off x="5539159" y="3436013"/>
            <a:ext cx="3156067" cy="341632"/>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Power Business Decisions with Cloud Scale Analytics</a:t>
            </a:r>
            <a:r>
              <a:rPr lang="en-US" sz="900" b="0" i="0" u="none" strike="noStrike" kern="120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sz="90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Azure Synapse, Azure ML, Azure Databricks &amp; PBI</a:t>
            </a:r>
          </a:p>
        </p:txBody>
      </p:sp>
      <p:sp>
        <p:nvSpPr>
          <p:cNvPr id="171" name="TextBox 170">
            <a:extLst>
              <a:ext uri="{FF2B5EF4-FFF2-40B4-BE49-F238E27FC236}">
                <a16:creationId xmlns:a16="http://schemas.microsoft.com/office/drawing/2014/main" id="{2CF8C3E3-A87F-2458-2548-5071703359C9}"/>
              </a:ext>
            </a:extLst>
          </p:cNvPr>
          <p:cNvSpPr txBox="1"/>
          <p:nvPr/>
        </p:nvSpPr>
        <p:spPr>
          <a:xfrm>
            <a:off x="8773695" y="4086503"/>
            <a:ext cx="3097486" cy="46628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Innovate and Scale with Cloud Native Apps -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AKS, </a:t>
            </a:r>
            <a:r>
              <a:rPr kumimoji="0" lang="en-US" sz="900" b="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Azure Functions, Azure Container Apps, </a:t>
            </a:r>
            <a:r>
              <a:rPr lang="en-US" sz="900" b="0" i="0">
                <a:solidFill>
                  <a:srgbClr val="0070C0"/>
                </a:solidFill>
                <a:latin typeface="Open Sans" panose="020B0606030504020204" pitchFamily="34" charset="0"/>
                <a:ea typeface="Open Sans" panose="020B0606030504020204" pitchFamily="34" charset="0"/>
                <a:cs typeface="Open Sans" panose="020B0606030504020204" pitchFamily="34" charset="0"/>
              </a:rPr>
              <a:t>Azure DB for PostgreSQL, Azure Cosmos DB, Azure Arc </a:t>
            </a:r>
            <a:endParaRPr lang="en-US" sz="900" b="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72" name="TextBox 171">
            <a:extLst>
              <a:ext uri="{FF2B5EF4-FFF2-40B4-BE49-F238E27FC236}">
                <a16:creationId xmlns:a16="http://schemas.microsoft.com/office/drawing/2014/main" id="{43B5C6C4-4A56-352F-EB39-8902F191EE50}"/>
              </a:ext>
            </a:extLst>
          </p:cNvPr>
          <p:cNvSpPr txBox="1"/>
          <p:nvPr/>
        </p:nvSpPr>
        <p:spPr>
          <a:xfrm>
            <a:off x="8778898" y="4519228"/>
            <a:ext cx="3097486" cy="369332"/>
          </a:xfrm>
          <a:prstGeom prst="rect">
            <a:avLst/>
          </a:prstGeom>
          <a:noFill/>
        </p:spPr>
        <p:txBody>
          <a:bodyPr wrap="square" rtlCol="0">
            <a:spAutoFit/>
          </a:bodyPr>
          <a:lstStyle/>
          <a:p>
            <a:pPr marL="171450" indent="-171450" fontAlgn="ctr">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Enable Developer Productivity and Accelerate Delivery-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Power Apps, Power Automate</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16ECA9BF-B4DF-ACC6-3DB1-B67C27C405F6}"/>
              </a:ext>
            </a:extLst>
          </p:cNvPr>
          <p:cNvSpPr txBox="1"/>
          <p:nvPr/>
        </p:nvSpPr>
        <p:spPr>
          <a:xfrm>
            <a:off x="3036808" y="1624609"/>
            <a:ext cx="2388626" cy="1846659"/>
          </a:xfrm>
          <a:prstGeom prst="rect">
            <a:avLst/>
          </a:prstGeom>
          <a:noFill/>
        </p:spPr>
        <p:txBody>
          <a:bodyPr wrap="square" lIns="91440" tIns="45720" rIns="91440" bIns="45720" rtlCol="0" anchor="t">
            <a:spAutoFit/>
          </a:bodyPr>
          <a:lstStyle/>
          <a:p>
            <a:pPr marL="171450" indent="-171450" algn="l" fontAlgn="base">
              <a:buFont typeface="Wingdings" panose="05000000000000000000" pitchFamily="2" charset="2"/>
              <a:buChar char="§"/>
            </a:pPr>
            <a:r>
              <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hlinkClick r:id="rId6">
                  <a:extLst>
                    <a:ext uri="{A12FA001-AC4F-418D-AE19-62706E023703}">
                      <ahyp:hlinkClr xmlns:ahyp="http://schemas.microsoft.com/office/drawing/2018/hyperlinkcolor" val="tx"/>
                    </a:ext>
                  </a:extLst>
                </a:hlinkClick>
              </a:rPr>
              <a:t>ANALYTICS ON MICROSOFT AZURE</a:t>
            </a:r>
            <a:endPar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ahyp="http://schemas.microsoft.com/office/drawing/2018/hyperlinkcolor" val="tx"/>
                    </a:ext>
                  </a:extLst>
                </a:hlinkClick>
              </a:rPr>
              <a:t>NETWORKING SERVICES</a:t>
            </a:r>
            <a:endParaRPr lang="en-IN" sz="950" cap="all">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hlinkClick r:id="rId8">
                  <a:extLst>
                    <a:ext uri="{A12FA001-AC4F-418D-AE19-62706E023703}">
                      <ahyp:hlinkClr xmlns:ahyp="http://schemas.microsoft.com/office/drawing/2018/hyperlinkcolor" val="tx"/>
                    </a:ext>
                  </a:extLst>
                </a:hlinkClick>
              </a:rPr>
              <a:t>AZURE VIRTUAL DESKTOPS</a:t>
            </a:r>
            <a:endParaRPr lang="en-IN" sz="950" cap="all">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KUBERNETES ON MICROSOFT AZURE</a:t>
            </a:r>
            <a:endPar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cap="all">
                <a:solidFill>
                  <a:srgbClr val="0070C0"/>
                </a:solidFill>
                <a:latin typeface="Open Sans" panose="020B0606030504020204" pitchFamily="34" charset="0"/>
                <a:ea typeface="Open Sans" panose="020B0606030504020204" pitchFamily="34" charset="0"/>
                <a:cs typeface="Open Sans" panose="020B0606030504020204" pitchFamily="34" charset="0"/>
                <a:hlinkClick r:id="rId10">
                  <a:extLst>
                    <a:ext uri="{A12FA001-AC4F-418D-AE19-62706E023703}">
                      <ahyp:hlinkClr xmlns:ahyp="http://schemas.microsoft.com/office/drawing/2018/hyperlinkcolor" val="tx"/>
                    </a:ext>
                  </a:extLst>
                </a:hlinkClick>
              </a:rPr>
              <a:t>Migrate enterprise apps to Microsoft azure</a:t>
            </a:r>
            <a:endPar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hlinkClick r:id="rId11">
                  <a:extLst>
                    <a:ext uri="{A12FA001-AC4F-418D-AE19-62706E023703}">
                      <ahyp:hlinkClr xmlns:ahyp="http://schemas.microsoft.com/office/drawing/2018/hyperlinkcolor" val="tx"/>
                    </a:ext>
                  </a:extLst>
                </a:hlinkClick>
              </a:rPr>
              <a:t>INFRA &amp; DATABASE MIGRATION TO MICROSOFT AZURE</a:t>
            </a:r>
            <a:endPar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i="0" cap="all">
                <a:solidFill>
                  <a:srgbClr val="455A64"/>
                </a:solidFill>
                <a:effectLst/>
                <a:latin typeface="Open Sans" panose="020B0606030504020204" pitchFamily="34" charset="0"/>
                <a:ea typeface="Open Sans" panose="020B0606030504020204" pitchFamily="34" charset="0"/>
                <a:cs typeface="Open Sans" panose="020B0606030504020204" pitchFamily="34" charset="0"/>
              </a:rPr>
              <a:t>CLOUD SECURITY</a:t>
            </a:r>
          </a:p>
          <a:p>
            <a:pPr marL="171450" indent="-171450" algn="l" fontAlgn="base">
              <a:buFont typeface="Wingdings" panose="05000000000000000000" pitchFamily="2" charset="2"/>
              <a:buChar char="§"/>
            </a:pPr>
            <a:r>
              <a:rPr lang="en-IN" sz="950" cap="all">
                <a:solidFill>
                  <a:srgbClr val="455A64"/>
                </a:solidFill>
                <a:latin typeface="Open Sans" panose="020B0606030504020204" pitchFamily="34" charset="0"/>
                <a:ea typeface="Open Sans" panose="020B0606030504020204" pitchFamily="34" charset="0"/>
                <a:cs typeface="Open Sans" panose="020B0606030504020204" pitchFamily="34" charset="0"/>
              </a:rPr>
              <a:t>THREAT PROTECTION</a:t>
            </a:r>
          </a:p>
          <a:p>
            <a:pPr marL="171450" indent="-171450" algn="l" fontAlgn="base">
              <a:buFont typeface="Wingdings" panose="05000000000000000000" pitchFamily="2" charset="2"/>
              <a:buChar char="§"/>
            </a:pPr>
            <a:r>
              <a:rPr lang="en-IN" sz="950" i="0" cap="all">
                <a:solidFill>
                  <a:srgbClr val="455A64"/>
                </a:solidFill>
                <a:effectLst/>
                <a:latin typeface="Open Sans" panose="020B0606030504020204" pitchFamily="34" charset="0"/>
                <a:ea typeface="Open Sans" panose="020B0606030504020204" pitchFamily="34" charset="0"/>
                <a:cs typeface="Open Sans" panose="020B0606030504020204" pitchFamily="34" charset="0"/>
              </a:rPr>
              <a:t>DATA WAREHOUSE MIGRATION</a:t>
            </a:r>
          </a:p>
        </p:txBody>
      </p:sp>
      <p:pic>
        <p:nvPicPr>
          <p:cNvPr id="6" name="Picture 5" descr="Text&#10;&#10;Description automatically generated with low confidence">
            <a:extLst>
              <a:ext uri="{FF2B5EF4-FFF2-40B4-BE49-F238E27FC236}">
                <a16:creationId xmlns:a16="http://schemas.microsoft.com/office/drawing/2014/main" id="{28DE5DDF-80F3-056B-99A4-F7D149B6764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5357" y="5122428"/>
            <a:ext cx="1292388" cy="1292388"/>
          </a:xfrm>
          <a:prstGeom prst="rect">
            <a:avLst/>
          </a:prstGeom>
        </p:spPr>
      </p:pic>
      <p:pic>
        <p:nvPicPr>
          <p:cNvPr id="9" name="Picture 8" descr="Diagram&#10;&#10;Description automatically generated with medium confidence">
            <a:extLst>
              <a:ext uri="{FF2B5EF4-FFF2-40B4-BE49-F238E27FC236}">
                <a16:creationId xmlns:a16="http://schemas.microsoft.com/office/drawing/2014/main" id="{2395DF7E-FB69-E73B-E284-9379BD93B2A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00441" y="2434007"/>
            <a:ext cx="1292388" cy="1292388"/>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602A637F-3DA2-13A6-CC6E-04BDC132DAB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8228" y="3776964"/>
            <a:ext cx="1292388" cy="1292388"/>
          </a:xfrm>
          <a:prstGeom prst="rect">
            <a:avLst/>
          </a:prstGeom>
        </p:spPr>
      </p:pic>
      <p:sp>
        <p:nvSpPr>
          <p:cNvPr id="15" name="TextBox 14">
            <a:extLst>
              <a:ext uri="{FF2B5EF4-FFF2-40B4-BE49-F238E27FC236}">
                <a16:creationId xmlns:a16="http://schemas.microsoft.com/office/drawing/2014/main" id="{78135A89-4C2A-3651-256D-7A4A01CE084C}"/>
              </a:ext>
            </a:extLst>
          </p:cNvPr>
          <p:cNvSpPr txBox="1"/>
          <p:nvPr/>
        </p:nvSpPr>
        <p:spPr>
          <a:xfrm>
            <a:off x="1428427" y="2019321"/>
            <a:ext cx="1326283" cy="385014"/>
          </a:xfrm>
          <a:prstGeom prst="rect">
            <a:avLst/>
          </a:prstGeom>
          <a:noFill/>
        </p:spPr>
        <p:txBody>
          <a:bodyPr wrap="square" lIns="91440" tIns="45720" rIns="91440" bIns="45720" rtlCol="0" anchor="b" anchorCtr="0">
            <a:noAutofit/>
          </a:bodyPr>
          <a:lstStyle/>
          <a:p>
            <a:pPr defTabSz="457200">
              <a:defRPr/>
            </a:pPr>
            <a:r>
              <a:rPr lang="en-US" sz="1100" b="1">
                <a:solidFill>
                  <a:schemeClr val="accent2"/>
                </a:solidFill>
                <a:latin typeface="Open Sans"/>
                <a:ea typeface="Open Sans"/>
                <a:cs typeface="Open Sans"/>
              </a:rPr>
              <a:t>ISO Certifications:</a:t>
            </a:r>
            <a:endParaRPr lang="en-US" sz="1100" b="1">
              <a:solidFill>
                <a:schemeClr val="accent2"/>
              </a:solidFill>
            </a:endParaRPr>
          </a:p>
        </p:txBody>
      </p:sp>
      <p:sp>
        <p:nvSpPr>
          <p:cNvPr id="16" name="TextBox 15">
            <a:extLst>
              <a:ext uri="{FF2B5EF4-FFF2-40B4-BE49-F238E27FC236}">
                <a16:creationId xmlns:a16="http://schemas.microsoft.com/office/drawing/2014/main" id="{F615CB5E-E222-48E8-8BEE-8A161152736F}"/>
              </a:ext>
            </a:extLst>
          </p:cNvPr>
          <p:cNvSpPr txBox="1"/>
          <p:nvPr/>
        </p:nvSpPr>
        <p:spPr>
          <a:xfrm>
            <a:off x="3105679" y="3362815"/>
            <a:ext cx="2817708" cy="416803"/>
          </a:xfrm>
          <a:prstGeom prst="rect">
            <a:avLst/>
          </a:prstGeom>
          <a:noFill/>
        </p:spPr>
        <p:txBody>
          <a:bodyPr wrap="square" lIns="91440" tIns="45720" rIns="91440" bIns="45720" rtlCol="0" anchor="b" anchorCtr="0">
            <a:noAutofit/>
          </a:bodyPr>
          <a:lstStyle/>
          <a:p>
            <a:pPr defTabSz="457200">
              <a:defRPr/>
            </a:pPr>
            <a:r>
              <a:rPr lang="en-US" sz="1050" b="1">
                <a:solidFill>
                  <a:schemeClr val="accent2"/>
                </a:solidFill>
                <a:latin typeface="Open Sans"/>
                <a:ea typeface="Open Sans"/>
                <a:cs typeface="Open Sans"/>
              </a:rPr>
              <a:t>MICROSOFT PARTNER AWARDS</a:t>
            </a:r>
            <a:endParaRPr lang="en-US" sz="1050" b="1">
              <a:solidFill>
                <a:schemeClr val="accent2"/>
              </a:solidFill>
            </a:endParaRPr>
          </a:p>
        </p:txBody>
      </p:sp>
      <p:pic>
        <p:nvPicPr>
          <p:cNvPr id="5" name="Picture 4" descr="Graphical user interface, text&#10;&#10;Description automatically generated">
            <a:extLst>
              <a:ext uri="{FF2B5EF4-FFF2-40B4-BE49-F238E27FC236}">
                <a16:creationId xmlns:a16="http://schemas.microsoft.com/office/drawing/2014/main" id="{8EBF8F97-F4DC-B25A-8BC9-C6395AD4B8C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71943" y="1062192"/>
            <a:ext cx="1456870" cy="971247"/>
          </a:xfrm>
          <a:prstGeom prst="rect">
            <a:avLst/>
          </a:prstGeom>
        </p:spPr>
      </p:pic>
      <p:sp>
        <p:nvSpPr>
          <p:cNvPr id="12" name="TextBox 11">
            <a:extLst>
              <a:ext uri="{FF2B5EF4-FFF2-40B4-BE49-F238E27FC236}">
                <a16:creationId xmlns:a16="http://schemas.microsoft.com/office/drawing/2014/main" id="{FFE74A4E-469B-B764-BA67-62EFA4ED4934}"/>
              </a:ext>
            </a:extLst>
          </p:cNvPr>
          <p:cNvSpPr txBox="1"/>
          <p:nvPr/>
        </p:nvSpPr>
        <p:spPr>
          <a:xfrm>
            <a:off x="3219376" y="3945196"/>
            <a:ext cx="2817708" cy="416803"/>
          </a:xfrm>
          <a:prstGeom prst="rect">
            <a:avLst/>
          </a:prstGeom>
          <a:noFill/>
        </p:spPr>
        <p:txBody>
          <a:bodyPr wrap="square" lIns="91440" tIns="45720" rIns="91440" bIns="45720" rtlCol="0" anchor="b" anchorCtr="0">
            <a:noAutofit/>
          </a:bodyPr>
          <a:lstStyle/>
          <a:p>
            <a:pPr defTabSz="457200">
              <a:defRPr/>
            </a:pPr>
            <a:r>
              <a:rPr lang="en-US" sz="1050">
                <a:solidFill>
                  <a:srgbClr val="0070C0"/>
                </a:solidFill>
                <a:latin typeface="Open Sans"/>
                <a:ea typeface="Open Sans"/>
                <a:cs typeface="Open Sans"/>
              </a:rPr>
              <a:t>2023 PARTNER OF THE YEAR</a:t>
            </a:r>
          </a:p>
          <a:p>
            <a:pPr defTabSz="457200">
              <a:defRPr/>
            </a:pPr>
            <a:r>
              <a:rPr lang="en-US" sz="1050">
                <a:solidFill>
                  <a:srgbClr val="0070C0"/>
                </a:solidFill>
                <a:latin typeface="Open Sans"/>
                <a:ea typeface="Open Sans"/>
                <a:cs typeface="Open Sans"/>
              </a:rPr>
              <a:t>FINALIST</a:t>
            </a:r>
          </a:p>
          <a:p>
            <a:pPr defTabSz="457200">
              <a:defRPr/>
            </a:pPr>
            <a:r>
              <a:rPr lang="en-US" sz="1050">
                <a:solidFill>
                  <a:schemeClr val="bg2">
                    <a:lumMod val="50000"/>
                  </a:schemeClr>
                </a:solidFill>
                <a:latin typeface="Open Sans"/>
                <a:ea typeface="Open Sans"/>
                <a:cs typeface="Open Sans"/>
              </a:rPr>
              <a:t>Security</a:t>
            </a:r>
            <a:endParaRPr lang="en-US" sz="1050">
              <a:solidFill>
                <a:schemeClr val="bg2">
                  <a:lumMod val="50000"/>
                </a:schemeClr>
              </a:solidFill>
            </a:endParaRPr>
          </a:p>
        </p:txBody>
      </p:sp>
      <p:sp>
        <p:nvSpPr>
          <p:cNvPr id="17" name="TextBox 16">
            <a:extLst>
              <a:ext uri="{FF2B5EF4-FFF2-40B4-BE49-F238E27FC236}">
                <a16:creationId xmlns:a16="http://schemas.microsoft.com/office/drawing/2014/main" id="{1C64CE9F-18A8-5B4D-86C7-6854E060D066}"/>
              </a:ext>
            </a:extLst>
          </p:cNvPr>
          <p:cNvSpPr txBox="1"/>
          <p:nvPr/>
        </p:nvSpPr>
        <p:spPr>
          <a:xfrm>
            <a:off x="3219376" y="4389412"/>
            <a:ext cx="2255361" cy="695146"/>
          </a:xfrm>
          <a:prstGeom prst="rect">
            <a:avLst/>
          </a:prstGeom>
          <a:noFill/>
        </p:spPr>
        <p:txBody>
          <a:bodyPr wrap="square" lIns="91440" tIns="45720" rIns="91440" bIns="45720" rtlCol="0" anchor="b" anchorCtr="0">
            <a:noAutofit/>
          </a:bodyPr>
          <a:lstStyle/>
          <a:p>
            <a:pPr defTabSz="457200">
              <a:defRPr/>
            </a:pPr>
            <a:r>
              <a:rPr lang="en-US" sz="1000">
                <a:solidFill>
                  <a:srgbClr val="0070C0"/>
                </a:solidFill>
                <a:latin typeface="Open Sans"/>
                <a:ea typeface="Open Sans"/>
                <a:cs typeface="Open Sans"/>
              </a:rPr>
              <a:t>2021 MSUS PARTNER OF THE YEAR WINNER</a:t>
            </a:r>
          </a:p>
          <a:p>
            <a:pPr defTabSz="457200">
              <a:defRPr/>
            </a:pPr>
            <a:r>
              <a:rPr lang="en-US" sz="1000">
                <a:solidFill>
                  <a:schemeClr val="bg2">
                    <a:lumMod val="50000"/>
                  </a:schemeClr>
                </a:solidFill>
                <a:latin typeface="Open Sans"/>
                <a:ea typeface="Open Sans"/>
                <a:cs typeface="Open Sans"/>
              </a:rPr>
              <a:t>Business Excellence in Solution Assessments</a:t>
            </a:r>
            <a:endParaRPr lang="en-US" sz="1000">
              <a:solidFill>
                <a:schemeClr val="bg2">
                  <a:lumMod val="50000"/>
                </a:schemeClr>
              </a:solidFill>
            </a:endParaRPr>
          </a:p>
        </p:txBody>
      </p:sp>
      <p:sp>
        <p:nvSpPr>
          <p:cNvPr id="19" name="TextBox 18">
            <a:extLst>
              <a:ext uri="{FF2B5EF4-FFF2-40B4-BE49-F238E27FC236}">
                <a16:creationId xmlns:a16="http://schemas.microsoft.com/office/drawing/2014/main" id="{7531D5BB-6CBB-A6B6-8199-623C445A20D5}"/>
              </a:ext>
            </a:extLst>
          </p:cNvPr>
          <p:cNvSpPr txBox="1"/>
          <p:nvPr/>
        </p:nvSpPr>
        <p:spPr>
          <a:xfrm>
            <a:off x="3207156" y="5047092"/>
            <a:ext cx="2255361" cy="596977"/>
          </a:xfrm>
          <a:prstGeom prst="rect">
            <a:avLst/>
          </a:prstGeom>
          <a:noFill/>
        </p:spPr>
        <p:txBody>
          <a:bodyPr wrap="square" lIns="91440" tIns="45720" rIns="91440" bIns="45720" rtlCol="0" anchor="b" anchorCtr="0">
            <a:noAutofit/>
          </a:bodyPr>
          <a:lstStyle/>
          <a:p>
            <a:pPr defTabSz="457200">
              <a:defRPr/>
            </a:pPr>
            <a:r>
              <a:rPr lang="en-US" sz="1000">
                <a:solidFill>
                  <a:srgbClr val="0070C0"/>
                </a:solidFill>
                <a:latin typeface="Open Sans"/>
                <a:ea typeface="Open Sans"/>
                <a:cs typeface="Open Sans"/>
              </a:rPr>
              <a:t>2019 MSUS PARTNER OF THE YEAR WINNER</a:t>
            </a:r>
          </a:p>
          <a:p>
            <a:pPr defTabSz="457200">
              <a:defRPr/>
            </a:pPr>
            <a:r>
              <a:rPr lang="en-US" sz="1000">
                <a:solidFill>
                  <a:schemeClr val="bg2">
                    <a:lumMod val="50000"/>
                  </a:schemeClr>
                </a:solidFill>
                <a:latin typeface="Open Sans"/>
                <a:ea typeface="Open Sans"/>
                <a:cs typeface="Open Sans"/>
              </a:rPr>
              <a:t>Intelligent Cloud &amp; OSS on Azure</a:t>
            </a:r>
            <a:endParaRPr lang="en-US" sz="1000">
              <a:solidFill>
                <a:schemeClr val="bg2">
                  <a:lumMod val="50000"/>
                </a:schemeClr>
              </a:solidFill>
            </a:endParaRPr>
          </a:p>
        </p:txBody>
      </p:sp>
      <p:sp>
        <p:nvSpPr>
          <p:cNvPr id="21" name="TextBox 20">
            <a:extLst>
              <a:ext uri="{FF2B5EF4-FFF2-40B4-BE49-F238E27FC236}">
                <a16:creationId xmlns:a16="http://schemas.microsoft.com/office/drawing/2014/main" id="{706A777A-CDCF-57BB-0854-7BB891885DE7}"/>
              </a:ext>
            </a:extLst>
          </p:cNvPr>
          <p:cNvSpPr txBox="1"/>
          <p:nvPr/>
        </p:nvSpPr>
        <p:spPr>
          <a:xfrm>
            <a:off x="3219376" y="5774952"/>
            <a:ext cx="2255361" cy="596977"/>
          </a:xfrm>
          <a:prstGeom prst="rect">
            <a:avLst/>
          </a:prstGeom>
          <a:noFill/>
        </p:spPr>
        <p:txBody>
          <a:bodyPr wrap="square" lIns="91440" tIns="45720" rIns="91440" bIns="45720" rtlCol="0" anchor="b" anchorCtr="0">
            <a:noAutofit/>
          </a:bodyPr>
          <a:lstStyle/>
          <a:p>
            <a:pPr defTabSz="457200">
              <a:defRPr/>
            </a:pPr>
            <a:r>
              <a:rPr lang="en-US" sz="1000">
                <a:solidFill>
                  <a:srgbClr val="0070C0"/>
                </a:solidFill>
                <a:latin typeface="Open Sans"/>
                <a:ea typeface="Open Sans"/>
                <a:cs typeface="Open Sans"/>
              </a:rPr>
              <a:t>2019  PARTNER OF THE YEAR FINALIST</a:t>
            </a:r>
          </a:p>
          <a:p>
            <a:pPr defTabSz="457200">
              <a:defRPr/>
            </a:pPr>
            <a:r>
              <a:rPr lang="en-US" sz="1000">
                <a:solidFill>
                  <a:schemeClr val="bg2">
                    <a:lumMod val="50000"/>
                  </a:schemeClr>
                </a:solidFill>
                <a:latin typeface="Open Sans"/>
                <a:ea typeface="Open Sans"/>
                <a:cs typeface="Open Sans"/>
              </a:rPr>
              <a:t>Open-Source Applications &amp; Infrastructure  on Azure</a:t>
            </a:r>
            <a:endParaRPr lang="en-US" sz="1000">
              <a:solidFill>
                <a:schemeClr val="bg2">
                  <a:lumMod val="50000"/>
                </a:schemeClr>
              </a:solidFill>
            </a:endParaRPr>
          </a:p>
        </p:txBody>
      </p:sp>
      <p:pic>
        <p:nvPicPr>
          <p:cNvPr id="24" name="Picture 23">
            <a:extLst>
              <a:ext uri="{FF2B5EF4-FFF2-40B4-BE49-F238E27FC236}">
                <a16:creationId xmlns:a16="http://schemas.microsoft.com/office/drawing/2014/main" id="{C1C8D2A1-36FD-B1D0-DA85-0CE8A6721A61}"/>
              </a:ext>
            </a:extLst>
          </p:cNvPr>
          <p:cNvPicPr>
            <a:picLocks noChangeAspect="1"/>
          </p:cNvPicPr>
          <p:nvPr/>
        </p:nvPicPr>
        <p:blipFill>
          <a:blip r:embed="rId16"/>
          <a:stretch>
            <a:fillRect/>
          </a:stretch>
        </p:blipFill>
        <p:spPr>
          <a:xfrm>
            <a:off x="2979563" y="3922734"/>
            <a:ext cx="269546" cy="261378"/>
          </a:xfrm>
          <a:prstGeom prst="rect">
            <a:avLst/>
          </a:prstGeom>
        </p:spPr>
      </p:pic>
      <p:pic>
        <p:nvPicPr>
          <p:cNvPr id="25" name="Picture 24">
            <a:extLst>
              <a:ext uri="{FF2B5EF4-FFF2-40B4-BE49-F238E27FC236}">
                <a16:creationId xmlns:a16="http://schemas.microsoft.com/office/drawing/2014/main" id="{DC9B1452-0597-1966-99C3-8AFD323838E2}"/>
              </a:ext>
            </a:extLst>
          </p:cNvPr>
          <p:cNvPicPr>
            <a:picLocks noChangeAspect="1"/>
          </p:cNvPicPr>
          <p:nvPr/>
        </p:nvPicPr>
        <p:blipFill>
          <a:blip r:embed="rId16"/>
          <a:stretch>
            <a:fillRect/>
          </a:stretch>
        </p:blipFill>
        <p:spPr>
          <a:xfrm>
            <a:off x="2973935" y="4551510"/>
            <a:ext cx="269546" cy="261378"/>
          </a:xfrm>
          <a:prstGeom prst="rect">
            <a:avLst/>
          </a:prstGeom>
        </p:spPr>
      </p:pic>
      <p:pic>
        <p:nvPicPr>
          <p:cNvPr id="30" name="Picture 29">
            <a:extLst>
              <a:ext uri="{FF2B5EF4-FFF2-40B4-BE49-F238E27FC236}">
                <a16:creationId xmlns:a16="http://schemas.microsoft.com/office/drawing/2014/main" id="{BEF9D82A-542F-0634-8C6D-CBC0FAFAC5CC}"/>
              </a:ext>
            </a:extLst>
          </p:cNvPr>
          <p:cNvPicPr>
            <a:picLocks noChangeAspect="1"/>
          </p:cNvPicPr>
          <p:nvPr/>
        </p:nvPicPr>
        <p:blipFill>
          <a:blip r:embed="rId16"/>
          <a:stretch>
            <a:fillRect/>
          </a:stretch>
        </p:blipFill>
        <p:spPr>
          <a:xfrm>
            <a:off x="2971063" y="5196869"/>
            <a:ext cx="269546" cy="261378"/>
          </a:xfrm>
          <a:prstGeom prst="rect">
            <a:avLst/>
          </a:prstGeom>
        </p:spPr>
      </p:pic>
      <p:pic>
        <p:nvPicPr>
          <p:cNvPr id="31" name="Picture 30">
            <a:extLst>
              <a:ext uri="{FF2B5EF4-FFF2-40B4-BE49-F238E27FC236}">
                <a16:creationId xmlns:a16="http://schemas.microsoft.com/office/drawing/2014/main" id="{6804FDFF-7443-BA32-BBEC-F88E9F597B4F}"/>
              </a:ext>
            </a:extLst>
          </p:cNvPr>
          <p:cNvPicPr>
            <a:picLocks noChangeAspect="1"/>
          </p:cNvPicPr>
          <p:nvPr/>
        </p:nvPicPr>
        <p:blipFill>
          <a:blip r:embed="rId16"/>
          <a:stretch>
            <a:fillRect/>
          </a:stretch>
        </p:blipFill>
        <p:spPr>
          <a:xfrm>
            <a:off x="2952954" y="5750695"/>
            <a:ext cx="269546" cy="261378"/>
          </a:xfrm>
          <a:prstGeom prst="rect">
            <a:avLst/>
          </a:prstGeom>
        </p:spPr>
      </p:pic>
      <p:sp>
        <p:nvSpPr>
          <p:cNvPr id="2" name="TextBox 1">
            <a:extLst>
              <a:ext uri="{FF2B5EF4-FFF2-40B4-BE49-F238E27FC236}">
                <a16:creationId xmlns:a16="http://schemas.microsoft.com/office/drawing/2014/main" id="{42EF9F73-8EE7-5968-C342-F629AA0A60B1}"/>
              </a:ext>
            </a:extLst>
          </p:cNvPr>
          <p:cNvSpPr txBox="1"/>
          <p:nvPr/>
        </p:nvSpPr>
        <p:spPr>
          <a:xfrm>
            <a:off x="8751880" y="3349486"/>
            <a:ext cx="3293126" cy="46628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Enable Unified Data Governance-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With Microsoft Purview get unified </a:t>
            </a:r>
            <a:r>
              <a:rPr lang="en-US" sz="900">
                <a:solidFill>
                  <a:srgbClr val="0070C0"/>
                </a:solidFill>
                <a:latin typeface="Open Sans" panose="020B0606030504020204" pitchFamily="34" charset="0"/>
                <a:ea typeface="Open Sans" panose="020B0606030504020204" pitchFamily="34" charset="0"/>
                <a:cs typeface="Open Sans" panose="020B0606030504020204" pitchFamily="34" charset="0"/>
              </a:rPr>
              <a:t>d</a:t>
            </a:r>
            <a:r>
              <a:rPr kumimoji="0" lang="en-US" sz="900" b="0" i="0" u="none" strike="noStrike" kern="1200" cap="none" spc="0" normalizeH="0" baseline="0" noProof="0" err="1">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ata</a:t>
            </a:r>
            <a:r>
              <a:rPr kumimoji="0" lang="en-US" sz="900" b="0" i="0" u="none" strike="noStrike" kern="1200" cap="none" spc="0" normalizeH="0" baseline="0" noProof="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 governance across on-premises, multi-cloud, and SaaS environments</a:t>
            </a:r>
            <a:endParaRPr kumimoji="0" lang="en-US" sz="90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CBC0678A-B14D-5F9B-00B0-44F48A92A78B}"/>
              </a:ext>
            </a:extLst>
          </p:cNvPr>
          <p:cNvSpPr txBox="1"/>
          <p:nvPr/>
        </p:nvSpPr>
        <p:spPr>
          <a:xfrm>
            <a:off x="5503431" y="2335171"/>
            <a:ext cx="3287919" cy="369332"/>
          </a:xfrm>
          <a:prstGeom prst="rect">
            <a:avLst/>
          </a:prstGeom>
          <a:noFill/>
        </p:spPr>
        <p:txBody>
          <a:bodyPr wrap="square" rtlCol="0">
            <a:spAutoFit/>
          </a:bodyPr>
          <a:lstStyle/>
          <a:p>
            <a:pPr marL="171450" indent="-171450" fontAlgn="ctr">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DevOps on Azure: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DevOps Maturity Model, CI/CD, I</a:t>
            </a:r>
            <a:r>
              <a:rPr lang="en-US" sz="900">
                <a:solidFill>
                  <a:srgbClr val="0070C0"/>
                </a:solidFill>
                <a:latin typeface="Open Sans" panose="020B0606030504020204" pitchFamily="34" charset="0"/>
                <a:ea typeface="Open Sans" panose="020B0606030504020204" pitchFamily="34" charset="0"/>
                <a:cs typeface="Open Sans" panose="020B0606030504020204" pitchFamily="34" charset="0"/>
              </a:rPr>
              <a:t>aaC, DevSecOps</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8" name="Picture 17">
            <a:extLst>
              <a:ext uri="{FF2B5EF4-FFF2-40B4-BE49-F238E27FC236}">
                <a16:creationId xmlns:a16="http://schemas.microsoft.com/office/drawing/2014/main" id="{7791F6BC-5AC8-0AD6-83A0-B848CF107E41}"/>
              </a:ext>
            </a:extLst>
          </p:cNvPr>
          <p:cNvPicPr>
            <a:picLocks noChangeAspect="1"/>
          </p:cNvPicPr>
          <p:nvPr/>
        </p:nvPicPr>
        <p:blipFill>
          <a:blip r:embed="rId17"/>
          <a:stretch>
            <a:fillRect/>
          </a:stretch>
        </p:blipFill>
        <p:spPr>
          <a:xfrm>
            <a:off x="176172" y="2498296"/>
            <a:ext cx="1294116" cy="1294116"/>
          </a:xfrm>
          <a:prstGeom prst="rect">
            <a:avLst/>
          </a:prstGeom>
        </p:spPr>
      </p:pic>
      <p:pic>
        <p:nvPicPr>
          <p:cNvPr id="28" name="Picture 27">
            <a:extLst>
              <a:ext uri="{FF2B5EF4-FFF2-40B4-BE49-F238E27FC236}">
                <a16:creationId xmlns:a16="http://schemas.microsoft.com/office/drawing/2014/main" id="{23DA7381-5CFD-8B94-C4C0-C58538EC6973}"/>
              </a:ext>
            </a:extLst>
          </p:cNvPr>
          <p:cNvPicPr>
            <a:picLocks noChangeAspect="1"/>
          </p:cNvPicPr>
          <p:nvPr/>
        </p:nvPicPr>
        <p:blipFill>
          <a:blip r:embed="rId18"/>
          <a:stretch>
            <a:fillRect/>
          </a:stretch>
        </p:blipFill>
        <p:spPr>
          <a:xfrm>
            <a:off x="185856" y="1188313"/>
            <a:ext cx="1284432" cy="1284432"/>
          </a:xfrm>
          <a:prstGeom prst="rect">
            <a:avLst/>
          </a:prstGeom>
        </p:spPr>
      </p:pic>
      <p:pic>
        <p:nvPicPr>
          <p:cNvPr id="33" name="Picture 32">
            <a:extLst>
              <a:ext uri="{FF2B5EF4-FFF2-40B4-BE49-F238E27FC236}">
                <a16:creationId xmlns:a16="http://schemas.microsoft.com/office/drawing/2014/main" id="{36DDF8FB-4CBF-DEAD-4AE0-82F90061235A}"/>
              </a:ext>
            </a:extLst>
          </p:cNvPr>
          <p:cNvPicPr>
            <a:picLocks noChangeAspect="1"/>
          </p:cNvPicPr>
          <p:nvPr/>
        </p:nvPicPr>
        <p:blipFill>
          <a:blip r:embed="rId19"/>
          <a:stretch>
            <a:fillRect/>
          </a:stretch>
        </p:blipFill>
        <p:spPr>
          <a:xfrm>
            <a:off x="154752" y="3830227"/>
            <a:ext cx="1300546" cy="1300546"/>
          </a:xfrm>
          <a:prstGeom prst="rect">
            <a:avLst/>
          </a:prstGeom>
        </p:spPr>
      </p:pic>
      <p:pic>
        <p:nvPicPr>
          <p:cNvPr id="35" name="Picture 34">
            <a:extLst>
              <a:ext uri="{FF2B5EF4-FFF2-40B4-BE49-F238E27FC236}">
                <a16:creationId xmlns:a16="http://schemas.microsoft.com/office/drawing/2014/main" id="{82A3C4BA-8EAC-82AB-F9C3-FF363A596EFB}"/>
              </a:ext>
            </a:extLst>
          </p:cNvPr>
          <p:cNvPicPr>
            <a:picLocks noChangeAspect="1"/>
          </p:cNvPicPr>
          <p:nvPr/>
        </p:nvPicPr>
        <p:blipFill>
          <a:blip r:embed="rId20"/>
          <a:stretch>
            <a:fillRect/>
          </a:stretch>
        </p:blipFill>
        <p:spPr>
          <a:xfrm>
            <a:off x="157571" y="5150081"/>
            <a:ext cx="1300836" cy="1300836"/>
          </a:xfrm>
          <a:prstGeom prst="rect">
            <a:avLst/>
          </a:prstGeom>
        </p:spPr>
      </p:pic>
    </p:spTree>
    <p:extLst>
      <p:ext uri="{BB962C8B-B14F-4D97-AF65-F5344CB8AC3E}">
        <p14:creationId xmlns:p14="http://schemas.microsoft.com/office/powerpoint/2010/main" val="3727189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graphicFrame>
        <p:nvGraphicFramePr>
          <p:cNvPr id="2" name="Diagram 1">
            <a:extLst>
              <a:ext uri="{FF2B5EF4-FFF2-40B4-BE49-F238E27FC236}">
                <a16:creationId xmlns:a16="http://schemas.microsoft.com/office/drawing/2014/main" id="{B47AEA13-EF15-526D-DFED-47608934196F}"/>
              </a:ext>
            </a:extLst>
          </p:cNvPr>
          <p:cNvGraphicFramePr/>
          <p:nvPr>
            <p:extLst>
              <p:ext uri="{D42A27DB-BD31-4B8C-83A1-F6EECF244321}">
                <p14:modId xmlns:p14="http://schemas.microsoft.com/office/powerpoint/2010/main" val="3106510947"/>
              </p:ext>
            </p:extLst>
          </p:nvPr>
        </p:nvGraphicFramePr>
        <p:xfrm>
          <a:off x="-1" y="1266869"/>
          <a:ext cx="12191999" cy="43242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19308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graphicFrame>
        <p:nvGraphicFramePr>
          <p:cNvPr id="2" name="Diagram 1">
            <a:extLst>
              <a:ext uri="{FF2B5EF4-FFF2-40B4-BE49-F238E27FC236}">
                <a16:creationId xmlns:a16="http://schemas.microsoft.com/office/drawing/2014/main" id="{16A8150F-7D76-10ED-05D9-35B6C206B74A}"/>
              </a:ext>
            </a:extLst>
          </p:cNvPr>
          <p:cNvGraphicFramePr/>
          <p:nvPr>
            <p:extLst>
              <p:ext uri="{D42A27DB-BD31-4B8C-83A1-F6EECF244321}">
                <p14:modId xmlns:p14="http://schemas.microsoft.com/office/powerpoint/2010/main" val="1891110068"/>
              </p:ext>
            </p:extLst>
          </p:nvPr>
        </p:nvGraphicFramePr>
        <p:xfrm>
          <a:off x="-2" y="945085"/>
          <a:ext cx="12192000" cy="45935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89635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517E3EA1-BF73-9502-68D5-0DDF4E24CA31}"/>
              </a:ext>
            </a:extLst>
          </p:cNvPr>
          <p:cNvSpPr txBox="1"/>
          <p:nvPr/>
        </p:nvSpPr>
        <p:spPr>
          <a:xfrm>
            <a:off x="0" y="676004"/>
            <a:ext cx="12191998" cy="5401479"/>
          </a:xfrm>
          <a:prstGeom prst="rect">
            <a:avLst/>
          </a:prstGeom>
          <a:noFill/>
        </p:spPr>
        <p:txBody>
          <a:bodyPr wrap="square">
            <a:spAutoFit/>
          </a:bodyPr>
          <a:lstStyle/>
          <a:p>
            <a:pPr marL="228600" algn="just">
              <a:spcAft>
                <a:spcPts val="900"/>
              </a:spcAft>
            </a:pPr>
            <a:r>
              <a:rPr lang="en-IN" sz="2000" b="1" dirty="0">
                <a:effectLst/>
                <a:latin typeface="Times New Roman" panose="02020603050405020304" pitchFamily="18" charset="0"/>
                <a:ea typeface="Times New Roman" panose="02020603050405020304" pitchFamily="18" charset="0"/>
              </a:rPr>
              <a:t>Just in time access (VM):</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9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Threat actors actively hunt accessible machines with open management ports, like RDP or SSH. All of your virtual machines are potential targets for an attack. When a VM is successfully compromised, it's used as the entry point to attack further resources within your environment.</a:t>
            </a:r>
          </a:p>
          <a:p>
            <a:pPr marL="342900" lvl="0" indent="-342900" algn="just">
              <a:spcAft>
                <a:spcPts val="9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Azure, you can block inbound traffic on specific ports, by enabling just-in-time VM access. Defender for Cloud ensures "deny all inbound traffic" rules exist for your selected ports in the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network security group</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(NSG) and </a:t>
            </a:r>
            <a:r>
              <a:rPr lang="en-IN" sz="2000" u="sng"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Azure Firewall rules</a:t>
            </a:r>
            <a:r>
              <a:rPr lang="en-IN"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These rules restrict access to your Azure VMs’ management ports and defend them from attack.</a:t>
            </a:r>
          </a:p>
          <a:p>
            <a:pPr marL="342900" lvl="0" indent="-342900" algn="just">
              <a:spcAft>
                <a:spcPts val="9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If the request is approved, Defender for Cloud configures the NSGs and Azure Firewall to allow inbound traffic to the selected ports from the relevant IP address (or range), for the amount of time that was specified.</a:t>
            </a:r>
          </a:p>
          <a:p>
            <a:pPr marL="342900" lvl="0" indent="-342900" algn="just">
              <a:spcAft>
                <a:spcPts val="9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After the time has expired, Defender for Cloud restores the NSGs to their previous states. Connections that are already established aren't interrupted.</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lvl="0" algn="just">
              <a:spcAft>
                <a:spcPts val="900"/>
              </a:spcAft>
            </a:pPr>
            <a:r>
              <a:rPr lang="en-IN" sz="2000" b="1" dirty="0">
                <a:effectLst/>
                <a:latin typeface="Times New Roman" panose="02020603050405020304" pitchFamily="18" charset="0"/>
                <a:ea typeface="Times New Roman" panose="02020603050405020304" pitchFamily="18" charset="0"/>
              </a:rPr>
              <a:t>Network layer threat detection:</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9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Defender for Servers keeps an eye out for threats aimed at controlling your network. This includes spotting suspicious activities happening within Azure virtual machines. </a:t>
            </a:r>
          </a:p>
        </p:txBody>
      </p:sp>
    </p:spTree>
    <p:extLst>
      <p:ext uri="{BB962C8B-B14F-4D97-AF65-F5344CB8AC3E}">
        <p14:creationId xmlns:p14="http://schemas.microsoft.com/office/powerpoint/2010/main" val="360330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2FC48049-E518-1EF0-6FCC-E0C11054B99E}"/>
              </a:ext>
            </a:extLst>
          </p:cNvPr>
          <p:cNvSpPr txBox="1"/>
          <p:nvPr/>
        </p:nvSpPr>
        <p:spPr>
          <a:xfrm>
            <a:off x="0" y="797477"/>
            <a:ext cx="12192000" cy="6093976"/>
          </a:xfrm>
          <a:prstGeom prst="rect">
            <a:avLst/>
          </a:prstGeom>
          <a:noFill/>
        </p:spPr>
        <p:txBody>
          <a:bodyPr wrap="square">
            <a:spAutoFit/>
          </a:bodyPr>
          <a:lstStyle/>
          <a:p>
            <a:pPr marL="228600" algn="just">
              <a:spcAft>
                <a:spcPts val="300"/>
              </a:spcAft>
            </a:pPr>
            <a:r>
              <a:rPr lang="en-IN" sz="2000" b="1" dirty="0">
                <a:effectLst/>
                <a:latin typeface="Times New Roman" panose="02020603050405020304" pitchFamily="18" charset="0"/>
                <a:ea typeface="Times New Roman" panose="02020603050405020304" pitchFamily="18" charset="0"/>
              </a:rPr>
              <a:t>Cloud adaptive native applications:</a:t>
            </a:r>
            <a:endParaRPr lang="en-IN" sz="2000" dirty="0">
              <a:effectLst/>
              <a:latin typeface="Times New Roman" panose="02020603050405020304" pitchFamily="18" charset="0"/>
              <a:ea typeface="Times New Roman" panose="02020603050405020304" pitchFamily="18" charset="0"/>
            </a:endParaRPr>
          </a:p>
          <a:p>
            <a:pPr marL="285750" indent="-285750">
              <a:spcAft>
                <a:spcPts val="300"/>
              </a:spcAft>
              <a:buFont typeface="Arial" panose="020B0604020202020204" pitchFamily="34" charset="0"/>
              <a:buChar char="•"/>
            </a:pPr>
            <a:r>
              <a:rPr lang="en-IN" sz="2000" kern="0" dirty="0">
                <a:effectLst/>
                <a:latin typeface="Times New Roman" panose="02020603050405020304" pitchFamily="18" charset="0"/>
                <a:ea typeface="Times New Roman" panose="02020603050405020304" pitchFamily="18" charset="0"/>
              </a:rPr>
              <a:t>This smart system automatically creates lists of safe applications for your devices based on data and intelligence.</a:t>
            </a:r>
            <a:endParaRPr lang="en-IN" sz="2000" kern="0" dirty="0">
              <a:latin typeface="Times New Roman" panose="02020603050405020304" pitchFamily="18" charset="0"/>
              <a:ea typeface="Times New Roman" panose="02020603050405020304" pitchFamily="18" charset="0"/>
            </a:endParaRPr>
          </a:p>
          <a:p>
            <a:pPr marL="285750" indent="-285750">
              <a:spcAft>
                <a:spcPts val="300"/>
              </a:spcAft>
              <a:buFont typeface="Arial" panose="020B0604020202020204" pitchFamily="34" charset="0"/>
              <a:buChar char="•"/>
            </a:pPr>
            <a:r>
              <a:rPr lang="en-IN" sz="2000" kern="0" dirty="0">
                <a:effectLst/>
                <a:latin typeface="Times New Roman" panose="02020603050405020304" pitchFamily="18" charset="0"/>
                <a:ea typeface="Times New Roman" panose="02020603050405020304" pitchFamily="18" charset="0"/>
              </a:rPr>
              <a:t>Enabling and setting up adaptive application controls means you're telling your system which applications are allowed to run. If any other application tries to run, you'll receive a security alert.  </a:t>
            </a:r>
          </a:p>
          <a:p>
            <a:pPr marL="285750" indent="-285750">
              <a:spcAft>
                <a:spcPts val="300"/>
              </a:spcAft>
              <a:buFont typeface="Arial" panose="020B0604020202020204" pitchFamily="34" charset="0"/>
              <a:buChar char="•"/>
            </a:pPr>
            <a:r>
              <a:rPr lang="en-IN" sz="2000" b="1" kern="0" dirty="0">
                <a:effectLst/>
                <a:latin typeface="Times New Roman" panose="02020603050405020304" pitchFamily="18" charset="0"/>
                <a:ea typeface="Times New Roman" panose="02020603050405020304" pitchFamily="18" charset="0"/>
              </a:rPr>
              <a:t>Benefits of cloud ada</a:t>
            </a:r>
            <a:r>
              <a:rPr lang="en-IN" sz="2000" b="1" kern="0" dirty="0">
                <a:latin typeface="Times New Roman" panose="02020603050405020304" pitchFamily="18" charset="0"/>
                <a:ea typeface="Times New Roman" panose="02020603050405020304" pitchFamily="18" charset="0"/>
              </a:rPr>
              <a:t>ptive native applications:</a:t>
            </a:r>
          </a:p>
          <a:p>
            <a:pPr marL="285750" indent="-285750">
              <a:spcAft>
                <a:spcPts val="3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Identify potential malware, even any that antimalware solutions can miss</a:t>
            </a:r>
          </a:p>
          <a:p>
            <a:pPr marL="285750" indent="-285750">
              <a:spcAft>
                <a:spcPts val="300"/>
              </a:spcAft>
              <a:buFont typeface="Arial" panose="020B0604020202020204" pitchFamily="34" charset="0"/>
              <a:buChar char="•"/>
            </a:pPr>
            <a:r>
              <a:rPr lang="en-IN" sz="2000" kern="0" dirty="0">
                <a:effectLst/>
                <a:latin typeface="Times New Roman" panose="02020603050405020304" pitchFamily="18" charset="0"/>
                <a:ea typeface="Times New Roman" panose="02020603050405020304" pitchFamily="18" charset="0"/>
              </a:rPr>
              <a:t>Identify software your organization banned but is nevertheless running on your machines.</a:t>
            </a:r>
            <a:endParaRPr lang="en-IN" sz="2000" kern="0" dirty="0">
              <a:latin typeface="Times New Roman" panose="02020603050405020304" pitchFamily="18" charset="0"/>
              <a:ea typeface="Times New Roman" panose="02020603050405020304" pitchFamily="18" charset="0"/>
            </a:endParaRPr>
          </a:p>
          <a:p>
            <a:pPr marL="285750" indent="-285750">
              <a:spcAft>
                <a:spcPts val="300"/>
              </a:spcAft>
              <a:buFont typeface="Arial" panose="020B0604020202020204" pitchFamily="34" charset="0"/>
              <a:buChar char="•"/>
            </a:pPr>
            <a:r>
              <a:rPr lang="en-IN" sz="2000" kern="0" dirty="0">
                <a:effectLst/>
                <a:latin typeface="Times New Roman" panose="02020603050405020304" pitchFamily="18" charset="0"/>
                <a:ea typeface="Times New Roman" panose="02020603050405020304" pitchFamily="18" charset="0"/>
              </a:rPr>
              <a:t>Increase oversight of apps that access sensitive data. </a:t>
            </a:r>
          </a:p>
          <a:p>
            <a:pPr algn="just">
              <a:spcAft>
                <a:spcPts val="300"/>
              </a:spcAft>
            </a:pPr>
            <a:r>
              <a:rPr lang="en-IN" sz="2000" b="1" dirty="0">
                <a:effectLst/>
                <a:latin typeface="Times New Roman" panose="02020603050405020304" pitchFamily="18" charset="0"/>
                <a:ea typeface="Times New Roman" panose="02020603050405020304" pitchFamily="18" charset="0"/>
              </a:rPr>
              <a:t>File integrity monitoring:</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3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is like having a security guard for your computer files. It keeps an eye on important parts of your computer, like system files and settings, to make sure they haven't been changed in a suspicious way.</a:t>
            </a:r>
          </a:p>
          <a:p>
            <a:pPr marL="342900" lvl="0" indent="-342900" algn="just">
              <a:spcAft>
                <a:spcPts val="3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FIM alerts you so you can take action to protect your computer from potential attacks.</a:t>
            </a:r>
          </a:p>
          <a:p>
            <a:pPr marL="342900" lvl="0" indent="-342900" algn="just">
              <a:spcAft>
                <a:spcPts val="3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When you enable FIM, it sets up a special resource called Change Tracking Solution. This solution is like a control center where all the detected changes are gathered and analyzed. So, FIM with Change Tracking helps you stay aware of any alterations in your computer environment, helping you keep your files safe and secure.</a:t>
            </a:r>
          </a:p>
          <a:p>
            <a:pPr marL="342900" lvl="0" indent="-342900" algn="just">
              <a:spcAft>
                <a:spcPts val="3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also lets you set up your own rules for what to monitor.</a:t>
            </a:r>
          </a:p>
          <a:p>
            <a:pPr marL="285750" indent="-285750">
              <a:spcAft>
                <a:spcPts val="300"/>
              </a:spcAft>
              <a:buFont typeface="Arial" panose="020B0604020202020204" pitchFamily="34" charset="0"/>
              <a:buChar char="•"/>
            </a:pPr>
            <a:br>
              <a:rPr lang="en-IN" sz="2000" b="1" kern="0" dirty="0">
                <a:latin typeface="Times New Roman" panose="02020603050405020304" pitchFamily="18" charset="0"/>
                <a:ea typeface="Times New Roman" panose="02020603050405020304" pitchFamily="18" charset="0"/>
              </a:rPr>
            </a:br>
            <a:endParaRPr lang="en-IN" sz="2000" dirty="0"/>
          </a:p>
        </p:txBody>
      </p:sp>
    </p:spTree>
    <p:extLst>
      <p:ext uri="{BB962C8B-B14F-4D97-AF65-F5344CB8AC3E}">
        <p14:creationId xmlns:p14="http://schemas.microsoft.com/office/powerpoint/2010/main" val="3245724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Content Placeholder 2">
            <a:extLst>
              <a:ext uri="{FF2B5EF4-FFF2-40B4-BE49-F238E27FC236}">
                <a16:creationId xmlns:a16="http://schemas.microsoft.com/office/drawing/2014/main" id="{7962847F-20CB-FA4D-405F-53352F060387}"/>
              </a:ext>
            </a:extLst>
          </p:cNvPr>
          <p:cNvSpPr>
            <a:spLocks noGrp="1"/>
          </p:cNvSpPr>
          <p:nvPr>
            <p:ph idx="1"/>
          </p:nvPr>
        </p:nvSpPr>
        <p:spPr>
          <a:xfrm>
            <a:off x="0" y="956663"/>
            <a:ext cx="12105503" cy="5253638"/>
          </a:xfrm>
        </p:spPr>
        <p:txBody>
          <a:bodyPr>
            <a:noAutofit/>
          </a:bodyPr>
          <a:lstStyle/>
          <a:p>
            <a:pPr marL="0" indent="0" algn="just">
              <a:spcBef>
                <a:spcPts val="500"/>
              </a:spcBef>
              <a:spcAft>
                <a:spcPts val="4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Adaptive network hardening: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500"/>
              </a:spcBef>
              <a:spcAft>
                <a:spcPts val="4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constantly watches the traffic coming in and out of your network, learning what's normal and what's suspicious.</a:t>
            </a:r>
          </a:p>
          <a:p>
            <a:pPr marL="342900" lvl="0" indent="-342900" algn="just">
              <a:spcBef>
                <a:spcPts val="500"/>
              </a:spcBef>
              <a:spcAft>
                <a:spcPts val="4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Network hardening filters traffic to and from resources by using network security groups (NSGs) to improve your network security posture.  </a:t>
            </a:r>
          </a:p>
          <a:p>
            <a:pPr marL="342900" lvl="0" indent="-342900" algn="just">
              <a:spcBef>
                <a:spcPts val="500"/>
              </a:spcBef>
              <a:spcAft>
                <a:spcPts val="4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By enabling Defender for Cloud, They keep an eye on the traffic patterns and suggest ways to make your fences stronger based on what they see. This helps make your network even safer from potential threats.</a:t>
            </a:r>
          </a:p>
          <a:p>
            <a:pPr marL="0" indent="0" algn="just">
              <a:spcBef>
                <a:spcPts val="500"/>
              </a:spcBef>
              <a:spcAft>
                <a:spcPts val="4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Log Analytics 500MB free data ingestion: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500"/>
              </a:spcBef>
              <a:spcAft>
                <a:spcPts val="400"/>
              </a:spcAft>
              <a:buFont typeface="Symbol" panose="05050102010706020507" pitchFamily="18" charset="2"/>
              <a:buChar char=""/>
            </a:pPr>
            <a:r>
              <a:rPr lang="en-US" sz="2000" b="0" i="0" dirty="0">
                <a:effectLst/>
                <a:latin typeface="Times New Roman" panose="02020603050405020304" pitchFamily="18" charset="0"/>
                <a:cs typeface="Times New Roman" panose="02020603050405020304" pitchFamily="18" charset="0"/>
              </a:rPr>
              <a:t>you can send up to 500MB of your system's logs and data to Azure for analysis without any extra cost.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data includes information about security or anti-malware stuff, like keeping your computer safe from viruses.</a:t>
            </a:r>
          </a:p>
          <a:p>
            <a:pPr marL="342900" lvl="0" indent="-342900" algn="just">
              <a:spcBef>
                <a:spcPts val="500"/>
              </a:spcBef>
              <a:spcAft>
                <a:spcPts val="4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amount of free data you can </a:t>
            </a:r>
            <a:r>
              <a:rPr lang="en-IN" sz="2000" dirty="0">
                <a:latin typeface="Times New Roman" panose="02020603050405020304" pitchFamily="18" charset="0"/>
                <a:ea typeface="Calibri" panose="020F0502020204030204" pitchFamily="34" charset="0"/>
                <a:cs typeface="Times New Roman" panose="02020603050405020304" pitchFamily="18" charset="0"/>
              </a:rPr>
              <a:t>send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the </a:t>
            </a:r>
            <a:r>
              <a:rPr lang="en-IN" sz="2000" dirty="0">
                <a:latin typeface="Times New Roman" panose="02020603050405020304" pitchFamily="18" charset="0"/>
                <a:ea typeface="Calibri" panose="020F0502020204030204" pitchFamily="34" charset="0"/>
                <a:cs typeface="Times New Roman" panose="02020603050405020304" pitchFamily="18" charset="0"/>
              </a:rPr>
              <a:t>azure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measured by how many computers (nodes) are reporting to the workspace and how much data they send each day. So, if you have 10 computers reporting to the workspace and they send data every day, that's what's counted.</a:t>
            </a:r>
          </a:p>
          <a:p>
            <a:pPr marL="342900" lvl="0" indent="-342900" algn="just">
              <a:spcBef>
                <a:spcPts val="500"/>
              </a:spcBef>
              <a:spcAft>
                <a:spcPts val="4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how much data is going into the </a:t>
            </a:r>
            <a:r>
              <a:rPr lang="en-IN" sz="2000" dirty="0">
                <a:latin typeface="Times New Roman" panose="02020603050405020304" pitchFamily="18" charset="0"/>
                <a:ea typeface="Calibri" panose="020F0502020204030204" pitchFamily="34" charset="0"/>
                <a:cs typeface="Times New Roman" panose="02020603050405020304" pitchFamily="18" charset="0"/>
              </a:rPr>
              <a:t>azure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ensures that everyone's data needs are covered without any surprises in costs.</a:t>
            </a:r>
          </a:p>
          <a:p>
            <a:pPr marL="0" indent="0">
              <a:spcBef>
                <a:spcPts val="500"/>
              </a:spcBef>
              <a:spcAft>
                <a:spcPts val="400"/>
              </a:spcAf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930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342562"/>
            <a:ext cx="10515600" cy="1325563"/>
          </a:xfrm>
        </p:spPr>
        <p:txBody>
          <a:bodyPr>
            <a:normAutofit/>
          </a:bodyPr>
          <a:lstStyle/>
          <a:p>
            <a:r>
              <a:rPr lang="en-IN" sz="3600" dirty="0">
                <a:latin typeface="Times New Roman" panose="02020603050405020304" pitchFamily="18" charset="0"/>
                <a:cs typeface="Times New Roman" panose="02020603050405020304" pitchFamily="18" charset="0"/>
              </a:rPr>
              <a:t>Defender for App service:</a:t>
            </a:r>
          </a:p>
        </p:txBody>
      </p:sp>
      <p:sp>
        <p:nvSpPr>
          <p:cNvPr id="3" name="TextBox 2">
            <a:extLst>
              <a:ext uri="{FF2B5EF4-FFF2-40B4-BE49-F238E27FC236}">
                <a16:creationId xmlns:a16="http://schemas.microsoft.com/office/drawing/2014/main" id="{BED6C8D9-A26B-E7AF-26A9-CDF1B5FCBEB5}"/>
              </a:ext>
            </a:extLst>
          </p:cNvPr>
          <p:cNvSpPr txBox="1"/>
          <p:nvPr/>
        </p:nvSpPr>
        <p:spPr>
          <a:xfrm>
            <a:off x="-2" y="1227006"/>
            <a:ext cx="12192000" cy="5578450"/>
          </a:xfrm>
          <a:prstGeom prst="rect">
            <a:avLst/>
          </a:prstGeom>
          <a:noFill/>
        </p:spPr>
        <p:txBody>
          <a:bodyPr wrap="square">
            <a:spAutoFit/>
          </a:bodyPr>
          <a:lstStyle/>
          <a:p>
            <a:pPr marL="342900" lvl="0" indent="-342900" algn="just">
              <a:spcAft>
                <a:spcPts val="9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Azure App Service is a fully managed platform for building and hosting your web apps and APIs. Since the platform is fully managed, you don't have to worry about the infrastructure. It provides management, monitoring, and operational insights to meet enterprise-grade performance, security, and compliance requirements. </a:t>
            </a:r>
          </a:p>
          <a:p>
            <a:pPr marL="342900" lvl="0" indent="-342900" algn="just">
              <a:spcAft>
                <a:spcPts val="900"/>
              </a:spcAft>
              <a:buFont typeface="Symbol" panose="05050102010706020507" pitchFamily="18" charset="2"/>
              <a:buChar char=""/>
            </a:pPr>
            <a:r>
              <a:rPr lang="en-US" sz="2000" b="0" i="0" dirty="0">
                <a:effectLst/>
                <a:latin typeface="Times New Roman" panose="02020603050405020304" pitchFamily="18" charset="0"/>
                <a:cs typeface="Times New Roman" panose="02020603050405020304" pitchFamily="18" charset="0"/>
              </a:rPr>
              <a:t>Microsoft Defender for App Service is like having a security guard for your website or app that's hosted on App Service in Azure. It uses the power of the cloud to keep an eye out for any bad guys trying to break into your website or app.</a:t>
            </a:r>
            <a:endParaRPr lang="en-IN" sz="2000" b="0" i="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900"/>
              </a:spcAft>
              <a:buFont typeface="Symbol" panose="05050102010706020507" pitchFamily="18" charset="2"/>
              <a:buChar char=""/>
            </a:pPr>
            <a:r>
              <a:rPr lang="en-US" sz="2000" b="0" i="0" dirty="0">
                <a:effectLst/>
                <a:latin typeface="Times New Roman" panose="02020603050405020304" pitchFamily="18" charset="0"/>
                <a:cs typeface="Times New Roman" panose="02020603050405020304" pitchFamily="18" charset="0"/>
              </a:rPr>
              <a:t>The Defender scans and looks out for these attempts, helping to keep your website or app safe from harm.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900"/>
              </a:spcAft>
              <a:buFont typeface="Symbol" panose="05050102010706020507" pitchFamily="18" charset="2"/>
              <a:buChar char=""/>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It also helps learn about new ways attackers might try to harm the system, so we can better protect against them in the future.</a:t>
            </a:r>
            <a:endParaRPr lang="en-IN" sz="2000" kern="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900"/>
              </a:spcAft>
              <a:buFont typeface="Symbol" panose="05050102010706020507" pitchFamily="18" charset="2"/>
              <a:buChar char=""/>
            </a:pPr>
            <a:r>
              <a:rPr lang="en-IN" sz="2400" b="1" kern="0" dirty="0">
                <a:effectLst/>
                <a:latin typeface="Times New Roman" panose="02020603050405020304" pitchFamily="18" charset="0"/>
                <a:ea typeface="Calibri" panose="020F0502020204030204" pitchFamily="34" charset="0"/>
                <a:cs typeface="Times New Roman" panose="02020603050405020304" pitchFamily="18" charset="0"/>
              </a:rPr>
              <a:t>Benefits:</a:t>
            </a:r>
          </a:p>
          <a:p>
            <a:pPr marL="342900" lvl="0" indent="-342900" algn="just">
              <a:spcAft>
                <a:spcPts val="900"/>
              </a:spcAft>
              <a:buFont typeface="Symbol" panose="05050102010706020507" pitchFamily="18" charset="2"/>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Secure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Defender for App Service, looks at everything in your bundle and gives you suggestions on how to make it safer. These suggestions are like little tips on how to strengthen the security of your resources. You just need to follow the step-by-step instructions provided to make your App Service resources more secure.</a:t>
            </a:r>
          </a:p>
          <a:p>
            <a:pPr marL="342900" lvl="0" indent="-342900" algn="just">
              <a:spcAft>
                <a:spcPts val="900"/>
              </a:spcAft>
              <a:buFont typeface="Symbol" panose="05050102010706020507" pitchFamily="18" charset="2"/>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Detect-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Defender for App Service keeps your website or app safe by keeping an eye on four main things:</a:t>
            </a:r>
          </a:p>
          <a:p>
            <a:pPr marL="342900" lvl="0" indent="-342900" algn="just">
              <a:spcAft>
                <a:spcPts val="900"/>
              </a:spcAft>
              <a:buFont typeface="Symbol" panose="05050102010706020507" pitchFamily="18"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4591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10E2C3BD-BC80-B946-FB1A-690D91D3BFC5}"/>
              </a:ext>
            </a:extLst>
          </p:cNvPr>
          <p:cNvSpPr txBox="1"/>
          <p:nvPr/>
        </p:nvSpPr>
        <p:spPr>
          <a:xfrm>
            <a:off x="3" y="774858"/>
            <a:ext cx="12191997" cy="5940088"/>
          </a:xfrm>
          <a:prstGeom prst="rect">
            <a:avLst/>
          </a:prstGeom>
          <a:noFill/>
        </p:spPr>
        <p:txBody>
          <a:bodyPr wrap="square">
            <a:spAutoFit/>
          </a:bodyPr>
          <a:lstStyle/>
          <a:p>
            <a:pPr marL="342900" lvl="0" indent="-342900" algn="just">
              <a:spcBef>
                <a:spcPts val="750"/>
              </a:spcBef>
              <a:spcAft>
                <a:spcPts val="750"/>
              </a:spcAft>
              <a:tabLst>
                <a:tab pos="457200" algn="l"/>
              </a:tabLst>
            </a:pPr>
            <a:r>
              <a:rPr lang="en-IN" sz="2000" b="1" dirty="0">
                <a:effectLst/>
                <a:latin typeface="Times New Roman" panose="02020603050405020304" pitchFamily="18" charset="0"/>
                <a:ea typeface="Times New Roman" panose="02020603050405020304" pitchFamily="18" charset="0"/>
              </a:rPr>
              <a:t>The computer (VM) where your app is hosted and how it's managed</a:t>
            </a:r>
            <a:r>
              <a:rPr lang="en-IN" sz="2000" dirty="0">
                <a:effectLst/>
                <a:latin typeface="Times New Roman" panose="02020603050405020304" pitchFamily="18" charset="0"/>
                <a:ea typeface="Times New Roman" panose="02020603050405020304" pitchFamily="18" charset="0"/>
              </a:rPr>
              <a:t>: It watches over the computer itself to make sure it's secure and being taken care of properly.</a:t>
            </a:r>
          </a:p>
          <a:p>
            <a:pPr marL="342900" lvl="0" indent="-342900" algn="just">
              <a:spcBef>
                <a:spcPts val="750"/>
              </a:spcBef>
              <a:spcAft>
                <a:spcPts val="750"/>
              </a:spcAft>
              <a:tabLst>
                <a:tab pos="457200" algn="l"/>
              </a:tabLst>
            </a:pPr>
            <a:r>
              <a:rPr lang="en-IN" sz="2000" b="1" dirty="0">
                <a:effectLst/>
                <a:latin typeface="Times New Roman" panose="02020603050405020304" pitchFamily="18" charset="0"/>
                <a:ea typeface="Times New Roman" panose="02020603050405020304" pitchFamily="18" charset="0"/>
              </a:rPr>
              <a:t>The messages going to and from your app</a:t>
            </a:r>
            <a:r>
              <a:rPr lang="en-IN" sz="2000" dirty="0">
                <a:effectLst/>
                <a:latin typeface="Times New Roman" panose="02020603050405020304" pitchFamily="18" charset="0"/>
                <a:ea typeface="Times New Roman" panose="02020603050405020304" pitchFamily="18" charset="0"/>
              </a:rPr>
              <a:t>: It looks at the information going in and out of your app to catch any suspicious activity.</a:t>
            </a:r>
          </a:p>
          <a:p>
            <a:pPr marL="342900" lvl="0" indent="-342900" algn="just">
              <a:spcBef>
                <a:spcPts val="750"/>
              </a:spcBef>
              <a:spcAft>
                <a:spcPts val="750"/>
              </a:spcAft>
              <a:tabLst>
                <a:tab pos="457200" algn="l"/>
              </a:tabLst>
            </a:pPr>
            <a:r>
              <a:rPr lang="en-IN" sz="2000" b="1" dirty="0">
                <a:effectLst/>
                <a:latin typeface="Times New Roman" panose="02020603050405020304" pitchFamily="18" charset="0"/>
                <a:ea typeface="Times New Roman" panose="02020603050405020304" pitchFamily="18" charset="0"/>
              </a:rPr>
              <a:t>The safe areas where your app runs</a:t>
            </a:r>
            <a:r>
              <a:rPr lang="en-IN" sz="2000" dirty="0">
                <a:effectLst/>
                <a:latin typeface="Times New Roman" panose="02020603050405020304" pitchFamily="18" charset="0"/>
                <a:ea typeface="Times New Roman" panose="02020603050405020304" pitchFamily="18" charset="0"/>
              </a:rPr>
              <a:t>: It checks the environment where your app operates to make sure it's protected.</a:t>
            </a:r>
          </a:p>
          <a:p>
            <a:pPr marL="342900" lvl="0" indent="-342900" algn="just">
              <a:spcBef>
                <a:spcPts val="750"/>
              </a:spcBef>
              <a:spcAft>
                <a:spcPts val="750"/>
              </a:spcAft>
              <a:tabLst>
                <a:tab pos="457200" algn="l"/>
              </a:tabLst>
            </a:pPr>
            <a:r>
              <a:rPr lang="en-IN" sz="2000" b="1" dirty="0">
                <a:effectLst/>
                <a:latin typeface="Times New Roman" panose="02020603050405020304" pitchFamily="18" charset="0"/>
                <a:ea typeface="Times New Roman" panose="02020603050405020304" pitchFamily="18" charset="0"/>
              </a:rPr>
              <a:t>The records of what's happening inside your App Service</a:t>
            </a:r>
            <a:r>
              <a:rPr lang="en-IN" sz="2000" dirty="0">
                <a:effectLst/>
                <a:latin typeface="Times New Roman" panose="02020603050405020304" pitchFamily="18" charset="0"/>
                <a:ea typeface="Times New Roman" panose="02020603050405020304" pitchFamily="18" charset="0"/>
              </a:rPr>
              <a:t>: It examines the logs of your app to see if there are any signs of trouble, taking advantage of Azure's special access as a cloud provider.</a:t>
            </a:r>
          </a:p>
          <a:p>
            <a:pPr marL="342900" lvl="0" indent="-342900" algn="just">
              <a:spcBef>
                <a:spcPts val="750"/>
              </a:spcBef>
              <a:spcAft>
                <a:spcPts val="75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if a bunch of sneaky villains were trying to break into your website from different computers all at once. It would be hard for regular security measures to catch them all because they're coming from different places. But Defender for App Service is like a super-powered guard that can see the big picture. It can spot when these bad guys are all working together, even if they're sneaking in from different places.</a:t>
            </a:r>
          </a:p>
          <a:p>
            <a:pPr marL="342900" lvl="0" indent="-342900" algn="just">
              <a:spcBef>
                <a:spcPts val="750"/>
              </a:spcBef>
              <a:spcAft>
                <a:spcPts val="75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Even if Microsoft Defender is installed after an attack has already happened, it can still act like an alert guard, noticing ongoing attacks and helping to stop them. So, even if the castle's security wasn't perfect from the start, it can still catch and prevent trouble later on.</a:t>
            </a:r>
          </a:p>
          <a:p>
            <a:pPr marL="342900" lvl="0" indent="-342900" algn="just">
              <a:spcBef>
                <a:spcPts val="750"/>
              </a:spcBef>
              <a:spcAft>
                <a:spcPts val="750"/>
              </a:spcAft>
              <a:tabLst>
                <a:tab pos="457200" algn="l"/>
              </a:tabLs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7083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2" name="Title 1">
            <a:extLst>
              <a:ext uri="{FF2B5EF4-FFF2-40B4-BE49-F238E27FC236}">
                <a16:creationId xmlns:a16="http://schemas.microsoft.com/office/drawing/2014/main" id="{1641780E-8591-8E34-B9FA-2D2BCC62B42D}"/>
              </a:ext>
            </a:extLst>
          </p:cNvPr>
          <p:cNvSpPr>
            <a:spLocks noGrp="1"/>
          </p:cNvSpPr>
          <p:nvPr>
            <p:ph type="title"/>
          </p:nvPr>
        </p:nvSpPr>
        <p:spPr>
          <a:xfrm>
            <a:off x="0" y="253052"/>
            <a:ext cx="10515600" cy="1325563"/>
          </a:xfrm>
        </p:spPr>
        <p:txBody>
          <a:bodyPr>
            <a:normAutofit/>
          </a:bodyPr>
          <a:lstStyle/>
          <a:p>
            <a:r>
              <a:rPr lang="en-IN" sz="2400" b="1" dirty="0">
                <a:solidFill>
                  <a:srgbClr val="161616"/>
                </a:solidFill>
                <a:effectLst/>
                <a:latin typeface="Times New Roman" panose="02020603050405020304" pitchFamily="18" charset="0"/>
                <a:ea typeface="Times New Roman" panose="02020603050405020304" pitchFamily="18" charset="0"/>
              </a:rPr>
              <a:t>What threats can Defender for App Service detect?</a:t>
            </a:r>
            <a:endParaRPr lang="en-IN" sz="2400" dirty="0"/>
          </a:p>
        </p:txBody>
      </p:sp>
      <p:sp>
        <p:nvSpPr>
          <p:cNvPr id="6" name="TextBox 5">
            <a:extLst>
              <a:ext uri="{FF2B5EF4-FFF2-40B4-BE49-F238E27FC236}">
                <a16:creationId xmlns:a16="http://schemas.microsoft.com/office/drawing/2014/main" id="{AC619D64-013E-6ABE-C868-0239E49DE2E0}"/>
              </a:ext>
            </a:extLst>
          </p:cNvPr>
          <p:cNvSpPr txBox="1"/>
          <p:nvPr/>
        </p:nvSpPr>
        <p:spPr>
          <a:xfrm>
            <a:off x="0" y="1035320"/>
            <a:ext cx="12191998" cy="5709255"/>
          </a:xfrm>
          <a:prstGeom prst="rect">
            <a:avLst/>
          </a:prstGeom>
          <a:noFill/>
        </p:spPr>
        <p:txBody>
          <a:bodyPr wrap="square">
            <a:spAutoFit/>
          </a:bodyPr>
          <a:lstStyle/>
          <a:p>
            <a:pPr marL="342900" lvl="0" indent="-342900" algn="just">
              <a:spcAft>
                <a:spcPts val="900"/>
              </a:spcAft>
              <a:buFont typeface="Symbol" panose="05050102010706020507" pitchFamily="18" charset="2"/>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Pre attack</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threats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--These bad guys, called attackers, use special tools called vulnerability scanners to search for holes in applications. But Defender for Cloud is like a detective that can catch these attackers in the act. It can see when these scanners are being used and stop them before they cause any harm.</a:t>
            </a:r>
          </a:p>
          <a:p>
            <a:pPr marL="342900" lvl="0" indent="-342900" algn="just">
              <a:spcAft>
                <a:spcPts val="900"/>
              </a:spcAft>
              <a:buFont typeface="Symbol" panose="05050102010706020507" pitchFamily="18" charset="2"/>
              <a:buChar char=""/>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Initial access threats</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Think of Microsoft Threat Intelligence as a big library of information about bad guys and their tricks.</a:t>
            </a:r>
          </a:p>
          <a:p>
            <a:pPr marL="342900" lvl="0" indent="-342900" algn="just">
              <a:spcAft>
                <a:spcPts val="900"/>
              </a:spcAft>
              <a:buFont typeface="Symbol" panose="05050102010706020507" pitchFamily="18" charset="2"/>
              <a:buChar char=""/>
            </a:pPr>
            <a:r>
              <a:rPr lang="en-US" sz="2000" b="0" i="0" dirty="0">
                <a:effectLst/>
                <a:latin typeface="Times New Roman" panose="02020603050405020304" pitchFamily="18" charset="0"/>
                <a:cs typeface="Times New Roman" panose="02020603050405020304" pitchFamily="18" charset="0"/>
              </a:rPr>
              <a:t>So, it's like having a security guard who knows all the bad guys by their faces and warns you when a bad guy trying to connect to your Azure App Service FTP interface, helping you keep your digital space secure.</a:t>
            </a:r>
          </a:p>
          <a:p>
            <a:pPr marL="342900" lvl="0" indent="-342900" algn="just">
              <a:spcAft>
                <a:spcPts val="900"/>
              </a:spcAft>
              <a:buFont typeface="Symbol" panose="05050102010706020507" pitchFamily="18" charset="2"/>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Execution threats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--High privilege commands: These are commands that could do serious damage if they're run without permission, like changing important settings or accessing sensitive information.</a:t>
            </a:r>
          </a:p>
          <a:p>
            <a:pPr marL="342900" lvl="0" indent="-342900" algn="just">
              <a:spcAft>
                <a:spcPts val="900"/>
              </a:spcAft>
              <a:buFont typeface="Symbol" panose="05050102010706020507" pitchFamily="18" charset="2"/>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Cross-Platform Commands: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If someone tries to execute commands that are meant for a different operating system (like trying to run Linux commands on a Windows system), it could indicate a security risk or suspicious activity.</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900"/>
              </a:spcAft>
              <a:buFont typeface="Symbol" panose="05050102010706020507" pitchFamily="18" charset="2"/>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Digital Currency Mining Tools: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These are programs that can be covertly installed and used to hijack system resources for cryptocurrency mining. Defender for App Service detects and blocks such activities to prevent unauthorized resource usage and potential performance issues.</a:t>
            </a:r>
          </a:p>
          <a:p>
            <a:pPr marL="342900" lvl="0" indent="-342900" algn="just">
              <a:spcAft>
                <a:spcPts val="900"/>
              </a:spcAft>
              <a:buFont typeface="Symbol" panose="05050102010706020507" pitchFamily="18"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5654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453583"/>
            <a:ext cx="10515600" cy="1325563"/>
          </a:xfrm>
        </p:spPr>
        <p:txBody>
          <a:bodyPr>
            <a:normAutofit/>
          </a:bodyPr>
          <a:lstStyle/>
          <a:p>
            <a:r>
              <a:rPr lang="en-IN" sz="2400" b="1"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Dangling DNS detection:</a:t>
            </a:r>
            <a:br>
              <a:rPr lang="en-IN" sz="24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E58B508A-E9F6-5EDE-F9FE-306A16F5270C}"/>
              </a:ext>
            </a:extLst>
          </p:cNvPr>
          <p:cNvGraphicFramePr/>
          <p:nvPr>
            <p:extLst>
              <p:ext uri="{D42A27DB-BD31-4B8C-83A1-F6EECF244321}">
                <p14:modId xmlns:p14="http://schemas.microsoft.com/office/powerpoint/2010/main" val="357828595"/>
              </p:ext>
            </p:extLst>
          </p:nvPr>
        </p:nvGraphicFramePr>
        <p:xfrm>
          <a:off x="148280" y="1663132"/>
          <a:ext cx="11640065" cy="365027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8373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453583"/>
            <a:ext cx="10515600" cy="1325563"/>
          </a:xfrm>
        </p:spPr>
        <p:txBody>
          <a:bodyPr>
            <a:normAutofit/>
          </a:bodyPr>
          <a:lstStyle/>
          <a:p>
            <a:r>
              <a:rPr lang="en-IN" sz="2800" b="1" dirty="0">
                <a:effectLst/>
                <a:latin typeface="Times New Roman" panose="02020603050405020304" pitchFamily="18" charset="0"/>
                <a:ea typeface="Times New Roman" panose="02020603050405020304" pitchFamily="18" charset="0"/>
              </a:rPr>
              <a:t>Defender for Azure Resource manager:</a:t>
            </a:r>
            <a:br>
              <a:rPr lang="en-IN" sz="2800" dirty="0">
                <a:effectLst/>
                <a:latin typeface="Times New Roman" panose="02020603050405020304" pitchFamily="18" charset="0"/>
                <a:ea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1028" name="Picture 4" descr="Azure Resource Manager overview diagram.">
            <a:extLst>
              <a:ext uri="{FF2B5EF4-FFF2-40B4-BE49-F238E27FC236}">
                <a16:creationId xmlns:a16="http://schemas.microsoft.com/office/drawing/2014/main" id="{D2EE18A8-2877-5CC6-B041-CFEA8A9DB4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671" y="3825180"/>
            <a:ext cx="6219825" cy="24776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2" name="TextBox 5">
            <a:extLst>
              <a:ext uri="{FF2B5EF4-FFF2-40B4-BE49-F238E27FC236}">
                <a16:creationId xmlns:a16="http://schemas.microsoft.com/office/drawing/2014/main" id="{A9AE6775-BC1E-D5B6-5E0A-3DBF4AA2F358}"/>
              </a:ext>
            </a:extLst>
          </p:cNvPr>
          <p:cNvGraphicFramePr/>
          <p:nvPr>
            <p:extLst>
              <p:ext uri="{D42A27DB-BD31-4B8C-83A1-F6EECF244321}">
                <p14:modId xmlns:p14="http://schemas.microsoft.com/office/powerpoint/2010/main" val="1673961581"/>
              </p:ext>
            </p:extLst>
          </p:nvPr>
        </p:nvGraphicFramePr>
        <p:xfrm>
          <a:off x="0" y="1231029"/>
          <a:ext cx="12191997" cy="24776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3021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116">
            <a:extLst>
              <a:ext uri="{FF2B5EF4-FFF2-40B4-BE49-F238E27FC236}">
                <a16:creationId xmlns:a16="http://schemas.microsoft.com/office/drawing/2014/main" id="{F1FE8524-EED9-4EF8-8A03-510B44A28FD4}"/>
              </a:ext>
            </a:extLst>
          </p:cNvPr>
          <p:cNvPicPr>
            <a:picLocks noChangeAspect="1"/>
          </p:cNvPicPr>
          <p:nvPr/>
        </p:nvPicPr>
        <p:blipFill>
          <a:blip r:embed="rId2"/>
          <a:stretch>
            <a:fillRect/>
          </a:stretch>
        </p:blipFill>
        <p:spPr>
          <a:xfrm>
            <a:off x="1" y="-2810"/>
            <a:ext cx="12192000" cy="666884"/>
          </a:xfrm>
          <a:prstGeom prst="rect">
            <a:avLst/>
          </a:prstGeom>
        </p:spPr>
      </p:pic>
      <p:grpSp>
        <p:nvGrpSpPr>
          <p:cNvPr id="5" name="Group 4">
            <a:extLst>
              <a:ext uri="{FF2B5EF4-FFF2-40B4-BE49-F238E27FC236}">
                <a16:creationId xmlns:a16="http://schemas.microsoft.com/office/drawing/2014/main" id="{E01F154E-758C-44EF-8C95-B6769ADDD54D}"/>
              </a:ext>
            </a:extLst>
          </p:cNvPr>
          <p:cNvGrpSpPr/>
          <p:nvPr/>
        </p:nvGrpSpPr>
        <p:grpSpPr>
          <a:xfrm>
            <a:off x="11329851" y="2460"/>
            <a:ext cx="873309" cy="673971"/>
            <a:chOff x="6789168" y="-89086"/>
            <a:chExt cx="988817" cy="2082599"/>
          </a:xfrm>
        </p:grpSpPr>
        <p:sp>
          <p:nvSpPr>
            <p:cNvPr id="6" name="Rectangle 5">
              <a:extLst>
                <a:ext uri="{FF2B5EF4-FFF2-40B4-BE49-F238E27FC236}">
                  <a16:creationId xmlns:a16="http://schemas.microsoft.com/office/drawing/2014/main" id="{12A88B22-F263-4623-8E34-CBDB8CCF1EF3}"/>
                </a:ext>
              </a:extLst>
            </p:cNvPr>
            <p:cNvSpPr/>
            <p:nvPr/>
          </p:nvSpPr>
          <p:spPr>
            <a:xfrm>
              <a:off x="7646594" y="1734369"/>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477AE91-A3B4-46F8-9028-382E7DFBE459}"/>
                </a:ext>
              </a:extLst>
            </p:cNvPr>
            <p:cNvSpPr/>
            <p:nvPr/>
          </p:nvSpPr>
          <p:spPr>
            <a:xfrm>
              <a:off x="7646594" y="-89086"/>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 name="Rectangle 9">
              <a:extLst>
                <a:ext uri="{FF2B5EF4-FFF2-40B4-BE49-F238E27FC236}">
                  <a16:creationId xmlns:a16="http://schemas.microsoft.com/office/drawing/2014/main" id="{20EBD25F-9302-4C57-A541-5AB830CB97C6}"/>
                </a:ext>
              </a:extLst>
            </p:cNvPr>
            <p:cNvSpPr/>
            <p:nvPr/>
          </p:nvSpPr>
          <p:spPr>
            <a:xfrm>
              <a:off x="7646594" y="1862005"/>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71FA28-F0EA-467A-8C4A-0C88DF250996}"/>
                </a:ext>
              </a:extLst>
            </p:cNvPr>
            <p:cNvSpPr/>
            <p:nvPr/>
          </p:nvSpPr>
          <p:spPr>
            <a:xfrm>
              <a:off x="7646594" y="1606733"/>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805065-64A3-404E-98D0-3148CF293A8F}"/>
                </a:ext>
              </a:extLst>
            </p:cNvPr>
            <p:cNvSpPr/>
            <p:nvPr/>
          </p:nvSpPr>
          <p:spPr>
            <a:xfrm>
              <a:off x="7646594" y="1215837"/>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24A110-419E-47D6-B4F7-021709361B04}"/>
                </a:ext>
              </a:extLst>
            </p:cNvPr>
            <p:cNvSpPr/>
            <p:nvPr/>
          </p:nvSpPr>
          <p:spPr>
            <a:xfrm>
              <a:off x="7646594" y="1477408"/>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 name="Rectangle 13">
              <a:extLst>
                <a:ext uri="{FF2B5EF4-FFF2-40B4-BE49-F238E27FC236}">
                  <a16:creationId xmlns:a16="http://schemas.microsoft.com/office/drawing/2014/main" id="{A9C414EB-2693-4945-A411-6E271636B83A}"/>
                </a:ext>
              </a:extLst>
            </p:cNvPr>
            <p:cNvSpPr/>
            <p:nvPr/>
          </p:nvSpPr>
          <p:spPr>
            <a:xfrm>
              <a:off x="7646594" y="1343473"/>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D4052E-BE58-4EE0-AFC3-C419DB977DF2}"/>
                </a:ext>
              </a:extLst>
            </p:cNvPr>
            <p:cNvSpPr/>
            <p:nvPr/>
          </p:nvSpPr>
          <p:spPr>
            <a:xfrm>
              <a:off x="7646594" y="1088201"/>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0C487A-FC03-406C-B35F-F88E9E5C7312}"/>
                </a:ext>
              </a:extLst>
            </p:cNvPr>
            <p:cNvSpPr/>
            <p:nvPr/>
          </p:nvSpPr>
          <p:spPr>
            <a:xfrm>
              <a:off x="6982714" y="439494"/>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1544DE1-1DDC-4BD2-9DE2-89143BBB2756}"/>
                </a:ext>
              </a:extLst>
            </p:cNvPr>
            <p:cNvSpPr/>
            <p:nvPr/>
          </p:nvSpPr>
          <p:spPr>
            <a:xfrm>
              <a:off x="7646594" y="953301"/>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 name="Rectangle 17">
              <a:extLst>
                <a:ext uri="{FF2B5EF4-FFF2-40B4-BE49-F238E27FC236}">
                  <a16:creationId xmlns:a16="http://schemas.microsoft.com/office/drawing/2014/main" id="{B6A17D40-8342-47A2-89F3-AB7FE37FB9DC}"/>
                </a:ext>
              </a:extLst>
            </p:cNvPr>
            <p:cNvSpPr/>
            <p:nvPr/>
          </p:nvSpPr>
          <p:spPr>
            <a:xfrm>
              <a:off x="7646594" y="819366"/>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8D427E-04C4-4C38-8B88-FE4ABFFDB387}"/>
                </a:ext>
              </a:extLst>
            </p:cNvPr>
            <p:cNvSpPr/>
            <p:nvPr/>
          </p:nvSpPr>
          <p:spPr>
            <a:xfrm>
              <a:off x="7646594" y="564094"/>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F18A7B-BD14-4149-97EB-BD07A58E00FC}"/>
                </a:ext>
              </a:extLst>
            </p:cNvPr>
            <p:cNvSpPr/>
            <p:nvPr/>
          </p:nvSpPr>
          <p:spPr>
            <a:xfrm>
              <a:off x="7646594" y="173198"/>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022487F-6498-4D1B-A52E-C5D812F2052D}"/>
                </a:ext>
              </a:extLst>
            </p:cNvPr>
            <p:cNvSpPr/>
            <p:nvPr/>
          </p:nvSpPr>
          <p:spPr>
            <a:xfrm>
              <a:off x="7646594" y="434769"/>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2" name="Rectangle 21">
              <a:extLst>
                <a:ext uri="{FF2B5EF4-FFF2-40B4-BE49-F238E27FC236}">
                  <a16:creationId xmlns:a16="http://schemas.microsoft.com/office/drawing/2014/main" id="{F173B94F-938E-40D9-A909-7F36268A77EF}"/>
                </a:ext>
              </a:extLst>
            </p:cNvPr>
            <p:cNvSpPr/>
            <p:nvPr/>
          </p:nvSpPr>
          <p:spPr>
            <a:xfrm>
              <a:off x="7646594" y="300834"/>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F495350-0433-4D60-931D-AE88ABD82467}"/>
                </a:ext>
              </a:extLst>
            </p:cNvPr>
            <p:cNvSpPr/>
            <p:nvPr/>
          </p:nvSpPr>
          <p:spPr>
            <a:xfrm>
              <a:off x="7111334" y="441880"/>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A74084D-E073-4B26-BC6D-8B559A20220C}"/>
                </a:ext>
              </a:extLst>
            </p:cNvPr>
            <p:cNvSpPr/>
            <p:nvPr/>
          </p:nvSpPr>
          <p:spPr>
            <a:xfrm>
              <a:off x="7512780" y="1600551"/>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08C8A68-3428-41D5-8DE3-8B00BF266E91}"/>
                </a:ext>
              </a:extLst>
            </p:cNvPr>
            <p:cNvSpPr/>
            <p:nvPr/>
          </p:nvSpPr>
          <p:spPr>
            <a:xfrm>
              <a:off x="7512780" y="1862122"/>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6" name="Rectangle 25">
              <a:extLst>
                <a:ext uri="{FF2B5EF4-FFF2-40B4-BE49-F238E27FC236}">
                  <a16:creationId xmlns:a16="http://schemas.microsoft.com/office/drawing/2014/main" id="{4A4D633A-8E43-4EA8-9547-5E9D05A00EA4}"/>
                </a:ext>
              </a:extLst>
            </p:cNvPr>
            <p:cNvSpPr/>
            <p:nvPr/>
          </p:nvSpPr>
          <p:spPr>
            <a:xfrm>
              <a:off x="7512780" y="1728187"/>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0A76DB-1498-4A33-9E29-F81E6EA00998}"/>
                </a:ext>
              </a:extLst>
            </p:cNvPr>
            <p:cNvSpPr/>
            <p:nvPr/>
          </p:nvSpPr>
          <p:spPr>
            <a:xfrm>
              <a:off x="7512780" y="1472915"/>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2F3449-FB77-4BA4-9EC3-35E82DBE6003}"/>
                </a:ext>
              </a:extLst>
            </p:cNvPr>
            <p:cNvSpPr/>
            <p:nvPr/>
          </p:nvSpPr>
          <p:spPr>
            <a:xfrm>
              <a:off x="7512780" y="1082019"/>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013F32C-D88B-459C-9CCA-633F59E32366}"/>
                </a:ext>
              </a:extLst>
            </p:cNvPr>
            <p:cNvSpPr/>
            <p:nvPr/>
          </p:nvSpPr>
          <p:spPr>
            <a:xfrm>
              <a:off x="7111334" y="45561"/>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0" name="Rectangle 29">
              <a:extLst>
                <a:ext uri="{FF2B5EF4-FFF2-40B4-BE49-F238E27FC236}">
                  <a16:creationId xmlns:a16="http://schemas.microsoft.com/office/drawing/2014/main" id="{8BC59F1C-4C13-4B1D-BA38-39B801764D8E}"/>
                </a:ext>
              </a:extLst>
            </p:cNvPr>
            <p:cNvSpPr/>
            <p:nvPr/>
          </p:nvSpPr>
          <p:spPr>
            <a:xfrm>
              <a:off x="7512780" y="1209655"/>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CF2A1F-9D88-400F-8F5E-6F7DD0687C0F}"/>
                </a:ext>
              </a:extLst>
            </p:cNvPr>
            <p:cNvSpPr/>
            <p:nvPr/>
          </p:nvSpPr>
          <p:spPr>
            <a:xfrm>
              <a:off x="7512780" y="954383"/>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BA727E3-ABEE-49E2-BA0F-EB2A28CAEA34}"/>
                </a:ext>
              </a:extLst>
            </p:cNvPr>
            <p:cNvSpPr/>
            <p:nvPr/>
          </p:nvSpPr>
          <p:spPr>
            <a:xfrm>
              <a:off x="7512780" y="557912"/>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F7C0B73-0343-444E-84C4-B3DA863727A2}"/>
                </a:ext>
              </a:extLst>
            </p:cNvPr>
            <p:cNvSpPr/>
            <p:nvPr/>
          </p:nvSpPr>
          <p:spPr>
            <a:xfrm>
              <a:off x="7111335" y="567433"/>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4" name="Rectangle 33">
              <a:extLst>
                <a:ext uri="{FF2B5EF4-FFF2-40B4-BE49-F238E27FC236}">
                  <a16:creationId xmlns:a16="http://schemas.microsoft.com/office/drawing/2014/main" id="{63E43CFA-536F-485D-B974-BD6FFC4BF332}"/>
                </a:ext>
              </a:extLst>
            </p:cNvPr>
            <p:cNvSpPr/>
            <p:nvPr/>
          </p:nvSpPr>
          <p:spPr>
            <a:xfrm>
              <a:off x="7512780" y="685548"/>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D4BE945-5043-434D-8160-F2825BF178A6}"/>
                </a:ext>
              </a:extLst>
            </p:cNvPr>
            <p:cNvSpPr/>
            <p:nvPr/>
          </p:nvSpPr>
          <p:spPr>
            <a:xfrm>
              <a:off x="7512780" y="430276"/>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35ED82-24BA-4DB8-9E8C-97FC6052D858}"/>
                </a:ext>
              </a:extLst>
            </p:cNvPr>
            <p:cNvSpPr/>
            <p:nvPr/>
          </p:nvSpPr>
          <p:spPr>
            <a:xfrm>
              <a:off x="7512780" y="39380"/>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B81928B-8BD9-4687-8188-10B2FCED5EE0}"/>
                </a:ext>
              </a:extLst>
            </p:cNvPr>
            <p:cNvSpPr/>
            <p:nvPr/>
          </p:nvSpPr>
          <p:spPr>
            <a:xfrm>
              <a:off x="7512780" y="300951"/>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8" name="Rectangle 37">
              <a:extLst>
                <a:ext uri="{FF2B5EF4-FFF2-40B4-BE49-F238E27FC236}">
                  <a16:creationId xmlns:a16="http://schemas.microsoft.com/office/drawing/2014/main" id="{26250312-FBEE-4A73-A192-23F15AA2FCDD}"/>
                </a:ext>
              </a:extLst>
            </p:cNvPr>
            <p:cNvSpPr/>
            <p:nvPr/>
          </p:nvSpPr>
          <p:spPr>
            <a:xfrm>
              <a:off x="7512780" y="167016"/>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FBF8673-175D-4CA3-8A42-57ACF96C8C15}"/>
                </a:ext>
              </a:extLst>
            </p:cNvPr>
            <p:cNvSpPr/>
            <p:nvPr/>
          </p:nvSpPr>
          <p:spPr>
            <a:xfrm>
              <a:off x="7512780" y="-88256"/>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5A8B373-F4E5-4751-B48B-DFD2F30ACF2F}"/>
                </a:ext>
              </a:extLst>
            </p:cNvPr>
            <p:cNvSpPr/>
            <p:nvPr/>
          </p:nvSpPr>
          <p:spPr>
            <a:xfrm>
              <a:off x="7378965" y="1734369"/>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EB74BA0-51E1-4E1F-B208-1B739D388486}"/>
                </a:ext>
              </a:extLst>
            </p:cNvPr>
            <p:cNvSpPr/>
            <p:nvPr/>
          </p:nvSpPr>
          <p:spPr>
            <a:xfrm>
              <a:off x="7378965" y="-89086"/>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2" name="Rectangle 41">
              <a:extLst>
                <a:ext uri="{FF2B5EF4-FFF2-40B4-BE49-F238E27FC236}">
                  <a16:creationId xmlns:a16="http://schemas.microsoft.com/office/drawing/2014/main" id="{9EC59559-5F6C-4A6F-BD81-26972021F542}"/>
                </a:ext>
              </a:extLst>
            </p:cNvPr>
            <p:cNvSpPr/>
            <p:nvPr/>
          </p:nvSpPr>
          <p:spPr>
            <a:xfrm>
              <a:off x="7378965" y="1862005"/>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A19C787-BBA0-4726-814F-29492C1D6320}"/>
                </a:ext>
              </a:extLst>
            </p:cNvPr>
            <p:cNvSpPr/>
            <p:nvPr/>
          </p:nvSpPr>
          <p:spPr>
            <a:xfrm>
              <a:off x="7378965" y="1606733"/>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D54E3A8-90FB-4D8E-A7AA-A2B37EFFA3CB}"/>
                </a:ext>
              </a:extLst>
            </p:cNvPr>
            <p:cNvSpPr/>
            <p:nvPr/>
          </p:nvSpPr>
          <p:spPr>
            <a:xfrm>
              <a:off x="6789168" y="300833"/>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2C77F88-A642-4803-B2DC-22C7F5AC0155}"/>
                </a:ext>
              </a:extLst>
            </p:cNvPr>
            <p:cNvSpPr/>
            <p:nvPr/>
          </p:nvSpPr>
          <p:spPr>
            <a:xfrm>
              <a:off x="7378965" y="1477408"/>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Rectangle 45">
              <a:extLst>
                <a:ext uri="{FF2B5EF4-FFF2-40B4-BE49-F238E27FC236}">
                  <a16:creationId xmlns:a16="http://schemas.microsoft.com/office/drawing/2014/main" id="{EC2C5697-63AE-45AE-9CCA-53A781843EA9}"/>
                </a:ext>
              </a:extLst>
            </p:cNvPr>
            <p:cNvSpPr/>
            <p:nvPr/>
          </p:nvSpPr>
          <p:spPr>
            <a:xfrm>
              <a:off x="7245150" y="1725841"/>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91EB878-49C7-4B97-B512-3C1AAFEB56D6}"/>
                </a:ext>
              </a:extLst>
            </p:cNvPr>
            <p:cNvSpPr/>
            <p:nvPr/>
          </p:nvSpPr>
          <p:spPr>
            <a:xfrm>
              <a:off x="7245150" y="695485"/>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69FF6EA-B78E-4473-B4BF-C33A5EE6D319}"/>
                </a:ext>
              </a:extLst>
            </p:cNvPr>
            <p:cNvSpPr/>
            <p:nvPr/>
          </p:nvSpPr>
          <p:spPr>
            <a:xfrm>
              <a:off x="7378965" y="691730"/>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A85257D-9BCE-411D-8DD1-D9A40A6A50F5}"/>
                </a:ext>
              </a:extLst>
            </p:cNvPr>
            <p:cNvSpPr/>
            <p:nvPr/>
          </p:nvSpPr>
          <p:spPr>
            <a:xfrm>
              <a:off x="7378965" y="953301"/>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50" name="Rectangle 49">
              <a:extLst>
                <a:ext uri="{FF2B5EF4-FFF2-40B4-BE49-F238E27FC236}">
                  <a16:creationId xmlns:a16="http://schemas.microsoft.com/office/drawing/2014/main" id="{C8C2ED6B-5F31-4BF2-A731-D45AAE23A70A}"/>
                </a:ext>
              </a:extLst>
            </p:cNvPr>
            <p:cNvSpPr/>
            <p:nvPr/>
          </p:nvSpPr>
          <p:spPr>
            <a:xfrm>
              <a:off x="7378965" y="819366"/>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45F1AB3-1869-453E-A607-712C90FF3418}"/>
                </a:ext>
              </a:extLst>
            </p:cNvPr>
            <p:cNvSpPr/>
            <p:nvPr/>
          </p:nvSpPr>
          <p:spPr>
            <a:xfrm>
              <a:off x="7378965" y="564094"/>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3B51B01-A212-4457-9CCC-FE0FC0CD2305}"/>
                </a:ext>
              </a:extLst>
            </p:cNvPr>
            <p:cNvSpPr/>
            <p:nvPr/>
          </p:nvSpPr>
          <p:spPr>
            <a:xfrm>
              <a:off x="7111335" y="1849111"/>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A28730A-964D-4D22-A336-5E8621856F35}"/>
                </a:ext>
              </a:extLst>
            </p:cNvPr>
            <p:cNvSpPr/>
            <p:nvPr/>
          </p:nvSpPr>
          <p:spPr>
            <a:xfrm>
              <a:off x="7378965" y="434769"/>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54" name="Rectangle 53">
              <a:extLst>
                <a:ext uri="{FF2B5EF4-FFF2-40B4-BE49-F238E27FC236}">
                  <a16:creationId xmlns:a16="http://schemas.microsoft.com/office/drawing/2014/main" id="{0E72D903-04F4-4A42-A3DC-A45B14DC5328}"/>
                </a:ext>
              </a:extLst>
            </p:cNvPr>
            <p:cNvSpPr/>
            <p:nvPr/>
          </p:nvSpPr>
          <p:spPr>
            <a:xfrm>
              <a:off x="7378965" y="300834"/>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035DF04-DE09-4EEC-AC44-D9AE9CC2557B}"/>
                </a:ext>
              </a:extLst>
            </p:cNvPr>
            <p:cNvSpPr/>
            <p:nvPr/>
          </p:nvSpPr>
          <p:spPr>
            <a:xfrm>
              <a:off x="7378965" y="45562"/>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59D7A67A-96EE-47F2-8143-1A8D0535F8FD}"/>
              </a:ext>
            </a:extLst>
          </p:cNvPr>
          <p:cNvGrpSpPr/>
          <p:nvPr/>
        </p:nvGrpSpPr>
        <p:grpSpPr>
          <a:xfrm flipH="1">
            <a:off x="0" y="7045"/>
            <a:ext cx="969828" cy="665176"/>
            <a:chOff x="6789168" y="-89086"/>
            <a:chExt cx="988817" cy="2082599"/>
          </a:xfrm>
        </p:grpSpPr>
        <p:sp>
          <p:nvSpPr>
            <p:cNvPr id="58" name="Rectangle 57">
              <a:extLst>
                <a:ext uri="{FF2B5EF4-FFF2-40B4-BE49-F238E27FC236}">
                  <a16:creationId xmlns:a16="http://schemas.microsoft.com/office/drawing/2014/main" id="{0BBECEC8-FB2B-4BD2-A6F5-E914833F3671}"/>
                </a:ext>
              </a:extLst>
            </p:cNvPr>
            <p:cNvSpPr/>
            <p:nvPr/>
          </p:nvSpPr>
          <p:spPr>
            <a:xfrm>
              <a:off x="7646594" y="1734369"/>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8454643-2DC0-4D0C-B831-0311B0B75B57}"/>
                </a:ext>
              </a:extLst>
            </p:cNvPr>
            <p:cNvSpPr/>
            <p:nvPr/>
          </p:nvSpPr>
          <p:spPr>
            <a:xfrm>
              <a:off x="7646594" y="-89086"/>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Rectangle 59">
              <a:extLst>
                <a:ext uri="{FF2B5EF4-FFF2-40B4-BE49-F238E27FC236}">
                  <a16:creationId xmlns:a16="http://schemas.microsoft.com/office/drawing/2014/main" id="{C99907C8-E550-40CD-A1F4-CC84524F7110}"/>
                </a:ext>
              </a:extLst>
            </p:cNvPr>
            <p:cNvSpPr/>
            <p:nvPr/>
          </p:nvSpPr>
          <p:spPr>
            <a:xfrm>
              <a:off x="7646594" y="1862005"/>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14937CC-4846-44BB-9DC2-ECD28E7D205E}"/>
                </a:ext>
              </a:extLst>
            </p:cNvPr>
            <p:cNvSpPr/>
            <p:nvPr/>
          </p:nvSpPr>
          <p:spPr>
            <a:xfrm>
              <a:off x="7646594" y="1606733"/>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ABE2FC5-50AA-4DD4-85E5-BDB35598846C}"/>
                </a:ext>
              </a:extLst>
            </p:cNvPr>
            <p:cNvSpPr/>
            <p:nvPr/>
          </p:nvSpPr>
          <p:spPr>
            <a:xfrm>
              <a:off x="7646594" y="1215837"/>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21A23D5-D40A-4C97-AAE0-B09D2BA9C72D}"/>
                </a:ext>
              </a:extLst>
            </p:cNvPr>
            <p:cNvSpPr/>
            <p:nvPr/>
          </p:nvSpPr>
          <p:spPr>
            <a:xfrm>
              <a:off x="7646594" y="1477408"/>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4" name="Rectangle 63">
              <a:extLst>
                <a:ext uri="{FF2B5EF4-FFF2-40B4-BE49-F238E27FC236}">
                  <a16:creationId xmlns:a16="http://schemas.microsoft.com/office/drawing/2014/main" id="{BF6D12EF-99A6-4F6D-8F4D-7ADCE93F55E8}"/>
                </a:ext>
              </a:extLst>
            </p:cNvPr>
            <p:cNvSpPr/>
            <p:nvPr/>
          </p:nvSpPr>
          <p:spPr>
            <a:xfrm>
              <a:off x="7646594" y="1343473"/>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93DB1B4-9C53-4B82-B37F-CF5CA4258A20}"/>
                </a:ext>
              </a:extLst>
            </p:cNvPr>
            <p:cNvSpPr/>
            <p:nvPr/>
          </p:nvSpPr>
          <p:spPr>
            <a:xfrm>
              <a:off x="7646594" y="1088201"/>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125F9E4-4212-4077-949F-8C3F98C0C187}"/>
                </a:ext>
              </a:extLst>
            </p:cNvPr>
            <p:cNvSpPr/>
            <p:nvPr/>
          </p:nvSpPr>
          <p:spPr>
            <a:xfrm>
              <a:off x="6982714" y="439494"/>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889E57-5559-45B8-879B-CE5D71CE0C9B}"/>
                </a:ext>
              </a:extLst>
            </p:cNvPr>
            <p:cNvSpPr/>
            <p:nvPr/>
          </p:nvSpPr>
          <p:spPr>
            <a:xfrm>
              <a:off x="7646594" y="953301"/>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8" name="Rectangle 67">
              <a:extLst>
                <a:ext uri="{FF2B5EF4-FFF2-40B4-BE49-F238E27FC236}">
                  <a16:creationId xmlns:a16="http://schemas.microsoft.com/office/drawing/2014/main" id="{D5F06F0D-D556-4D59-B403-0D0E6EA133A1}"/>
                </a:ext>
              </a:extLst>
            </p:cNvPr>
            <p:cNvSpPr/>
            <p:nvPr/>
          </p:nvSpPr>
          <p:spPr>
            <a:xfrm>
              <a:off x="7646594" y="819366"/>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63AE836-AB90-48A6-9F62-629D39C39082}"/>
                </a:ext>
              </a:extLst>
            </p:cNvPr>
            <p:cNvSpPr/>
            <p:nvPr/>
          </p:nvSpPr>
          <p:spPr>
            <a:xfrm>
              <a:off x="7646594" y="564094"/>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71B9F49B-3C42-49F6-B613-8D2850BBE775}"/>
                </a:ext>
              </a:extLst>
            </p:cNvPr>
            <p:cNvSpPr/>
            <p:nvPr/>
          </p:nvSpPr>
          <p:spPr>
            <a:xfrm>
              <a:off x="7646594" y="173198"/>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9A2590B-784C-42CC-9E6B-955690572B64}"/>
                </a:ext>
              </a:extLst>
            </p:cNvPr>
            <p:cNvSpPr/>
            <p:nvPr/>
          </p:nvSpPr>
          <p:spPr>
            <a:xfrm>
              <a:off x="7646594" y="434769"/>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72" name="Rectangle 71">
              <a:extLst>
                <a:ext uri="{FF2B5EF4-FFF2-40B4-BE49-F238E27FC236}">
                  <a16:creationId xmlns:a16="http://schemas.microsoft.com/office/drawing/2014/main" id="{D2E790E6-E477-4A3E-B25D-9C5F1C4A2685}"/>
                </a:ext>
              </a:extLst>
            </p:cNvPr>
            <p:cNvSpPr/>
            <p:nvPr/>
          </p:nvSpPr>
          <p:spPr>
            <a:xfrm>
              <a:off x="7646594" y="300834"/>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BF0DE08-412E-440A-BEFD-F8AD6CF6151A}"/>
                </a:ext>
              </a:extLst>
            </p:cNvPr>
            <p:cNvSpPr/>
            <p:nvPr/>
          </p:nvSpPr>
          <p:spPr>
            <a:xfrm>
              <a:off x="7111334" y="441880"/>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64EFE25-E087-499B-8B57-B6B1AE1FDB77}"/>
                </a:ext>
              </a:extLst>
            </p:cNvPr>
            <p:cNvSpPr/>
            <p:nvPr/>
          </p:nvSpPr>
          <p:spPr>
            <a:xfrm>
              <a:off x="7512780" y="1600551"/>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D258D83-F4D7-4E3F-B607-332CD786B839}"/>
                </a:ext>
              </a:extLst>
            </p:cNvPr>
            <p:cNvSpPr/>
            <p:nvPr/>
          </p:nvSpPr>
          <p:spPr>
            <a:xfrm>
              <a:off x="7512780" y="1862122"/>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76" name="Rectangle 75">
              <a:extLst>
                <a:ext uri="{FF2B5EF4-FFF2-40B4-BE49-F238E27FC236}">
                  <a16:creationId xmlns:a16="http://schemas.microsoft.com/office/drawing/2014/main" id="{8AE3F289-25B0-4D45-A3EC-41C98BF7265D}"/>
                </a:ext>
              </a:extLst>
            </p:cNvPr>
            <p:cNvSpPr/>
            <p:nvPr/>
          </p:nvSpPr>
          <p:spPr>
            <a:xfrm>
              <a:off x="7512780" y="1728187"/>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9E02640-174C-47D4-A8EA-F362699EC4E9}"/>
                </a:ext>
              </a:extLst>
            </p:cNvPr>
            <p:cNvSpPr/>
            <p:nvPr/>
          </p:nvSpPr>
          <p:spPr>
            <a:xfrm>
              <a:off x="7512780" y="1472915"/>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090CF61-1F09-4543-BDC4-4E14C1DABCD5}"/>
                </a:ext>
              </a:extLst>
            </p:cNvPr>
            <p:cNvSpPr/>
            <p:nvPr/>
          </p:nvSpPr>
          <p:spPr>
            <a:xfrm>
              <a:off x="7512780" y="1082019"/>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DCF31A5-A9A7-4E7F-87AF-AAA3BADEBD64}"/>
                </a:ext>
              </a:extLst>
            </p:cNvPr>
            <p:cNvSpPr/>
            <p:nvPr/>
          </p:nvSpPr>
          <p:spPr>
            <a:xfrm>
              <a:off x="7111334" y="45561"/>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Rectangle 79">
              <a:extLst>
                <a:ext uri="{FF2B5EF4-FFF2-40B4-BE49-F238E27FC236}">
                  <a16:creationId xmlns:a16="http://schemas.microsoft.com/office/drawing/2014/main" id="{494A7C4B-538C-4389-9DC7-C790E09720F8}"/>
                </a:ext>
              </a:extLst>
            </p:cNvPr>
            <p:cNvSpPr/>
            <p:nvPr/>
          </p:nvSpPr>
          <p:spPr>
            <a:xfrm>
              <a:off x="7512780" y="1209655"/>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5D09D9E-F27B-45DB-9C18-26F831289655}"/>
                </a:ext>
              </a:extLst>
            </p:cNvPr>
            <p:cNvSpPr/>
            <p:nvPr/>
          </p:nvSpPr>
          <p:spPr>
            <a:xfrm>
              <a:off x="7512780" y="954383"/>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C42C773-95DD-4435-9B41-0A86A83CA8B7}"/>
                </a:ext>
              </a:extLst>
            </p:cNvPr>
            <p:cNvSpPr/>
            <p:nvPr/>
          </p:nvSpPr>
          <p:spPr>
            <a:xfrm>
              <a:off x="7512780" y="557912"/>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56270D2-35E4-4E08-AEE7-63F90B022334}"/>
                </a:ext>
              </a:extLst>
            </p:cNvPr>
            <p:cNvSpPr/>
            <p:nvPr/>
          </p:nvSpPr>
          <p:spPr>
            <a:xfrm>
              <a:off x="7111335" y="567433"/>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4" name="Rectangle 83">
              <a:extLst>
                <a:ext uri="{FF2B5EF4-FFF2-40B4-BE49-F238E27FC236}">
                  <a16:creationId xmlns:a16="http://schemas.microsoft.com/office/drawing/2014/main" id="{4C95F302-A8C2-433B-A94B-FF52F4B66DF9}"/>
                </a:ext>
              </a:extLst>
            </p:cNvPr>
            <p:cNvSpPr/>
            <p:nvPr/>
          </p:nvSpPr>
          <p:spPr>
            <a:xfrm>
              <a:off x="7512780" y="685548"/>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355B91F-89C8-4C5C-BF7A-E816A8DBB508}"/>
                </a:ext>
              </a:extLst>
            </p:cNvPr>
            <p:cNvSpPr/>
            <p:nvPr/>
          </p:nvSpPr>
          <p:spPr>
            <a:xfrm>
              <a:off x="7512780" y="430276"/>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9E9F591-4533-4070-9450-C6D3C43AB0DF}"/>
                </a:ext>
              </a:extLst>
            </p:cNvPr>
            <p:cNvSpPr/>
            <p:nvPr/>
          </p:nvSpPr>
          <p:spPr>
            <a:xfrm>
              <a:off x="7512780" y="39380"/>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5F6A297-AC0F-4B78-A47F-B4CB40320EC6}"/>
                </a:ext>
              </a:extLst>
            </p:cNvPr>
            <p:cNvSpPr/>
            <p:nvPr/>
          </p:nvSpPr>
          <p:spPr>
            <a:xfrm>
              <a:off x="7512780" y="300951"/>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8" name="Rectangle 87">
              <a:extLst>
                <a:ext uri="{FF2B5EF4-FFF2-40B4-BE49-F238E27FC236}">
                  <a16:creationId xmlns:a16="http://schemas.microsoft.com/office/drawing/2014/main" id="{CADFBF8E-664C-4704-B6EA-DCE803318F07}"/>
                </a:ext>
              </a:extLst>
            </p:cNvPr>
            <p:cNvSpPr/>
            <p:nvPr/>
          </p:nvSpPr>
          <p:spPr>
            <a:xfrm>
              <a:off x="7512780" y="167016"/>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89394B1D-BF08-4075-95C8-D217ECDDD14E}"/>
                </a:ext>
              </a:extLst>
            </p:cNvPr>
            <p:cNvSpPr/>
            <p:nvPr/>
          </p:nvSpPr>
          <p:spPr>
            <a:xfrm>
              <a:off x="7512780" y="-88256"/>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C7C3D66-2ADD-435A-937D-7E96298770B7}"/>
                </a:ext>
              </a:extLst>
            </p:cNvPr>
            <p:cNvSpPr/>
            <p:nvPr/>
          </p:nvSpPr>
          <p:spPr>
            <a:xfrm>
              <a:off x="7378965" y="1734369"/>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E10541F-F4B4-41EE-8B50-FB4D31CAC621}"/>
                </a:ext>
              </a:extLst>
            </p:cNvPr>
            <p:cNvSpPr/>
            <p:nvPr/>
          </p:nvSpPr>
          <p:spPr>
            <a:xfrm>
              <a:off x="7378965" y="-89086"/>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92" name="Rectangle 91">
              <a:extLst>
                <a:ext uri="{FF2B5EF4-FFF2-40B4-BE49-F238E27FC236}">
                  <a16:creationId xmlns:a16="http://schemas.microsoft.com/office/drawing/2014/main" id="{E0843E98-4243-4446-9692-9A7A5115972A}"/>
                </a:ext>
              </a:extLst>
            </p:cNvPr>
            <p:cNvSpPr/>
            <p:nvPr/>
          </p:nvSpPr>
          <p:spPr>
            <a:xfrm>
              <a:off x="7378965" y="1862005"/>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991B206-092C-49DC-AB69-B87E47A1B1BE}"/>
                </a:ext>
              </a:extLst>
            </p:cNvPr>
            <p:cNvSpPr/>
            <p:nvPr/>
          </p:nvSpPr>
          <p:spPr>
            <a:xfrm>
              <a:off x="7378965" y="1606733"/>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C31ED43-0CE1-45C4-A1B1-90F3712B3EBD}"/>
                </a:ext>
              </a:extLst>
            </p:cNvPr>
            <p:cNvSpPr/>
            <p:nvPr/>
          </p:nvSpPr>
          <p:spPr>
            <a:xfrm>
              <a:off x="6789168" y="300833"/>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5792145-92AC-4986-B129-CFACE5EA257A}"/>
                </a:ext>
              </a:extLst>
            </p:cNvPr>
            <p:cNvSpPr/>
            <p:nvPr/>
          </p:nvSpPr>
          <p:spPr>
            <a:xfrm>
              <a:off x="7378965" y="1477408"/>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96" name="Rectangle 95">
              <a:extLst>
                <a:ext uri="{FF2B5EF4-FFF2-40B4-BE49-F238E27FC236}">
                  <a16:creationId xmlns:a16="http://schemas.microsoft.com/office/drawing/2014/main" id="{7EF0EBAA-E3C7-4E92-BBF8-4DA58F0F4E1B}"/>
                </a:ext>
              </a:extLst>
            </p:cNvPr>
            <p:cNvSpPr/>
            <p:nvPr/>
          </p:nvSpPr>
          <p:spPr>
            <a:xfrm>
              <a:off x="7245150" y="1725841"/>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DA1750A7-996B-4811-81C8-EF30E8433CF1}"/>
                </a:ext>
              </a:extLst>
            </p:cNvPr>
            <p:cNvSpPr/>
            <p:nvPr/>
          </p:nvSpPr>
          <p:spPr>
            <a:xfrm>
              <a:off x="7245150" y="695485"/>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5DBA3CF2-FC93-4CF5-9C72-06F391C63ECB}"/>
                </a:ext>
              </a:extLst>
            </p:cNvPr>
            <p:cNvSpPr/>
            <p:nvPr/>
          </p:nvSpPr>
          <p:spPr>
            <a:xfrm>
              <a:off x="7378965" y="691730"/>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DCBB45D5-EE81-4D00-A828-3145597B3CE9}"/>
                </a:ext>
              </a:extLst>
            </p:cNvPr>
            <p:cNvSpPr/>
            <p:nvPr/>
          </p:nvSpPr>
          <p:spPr>
            <a:xfrm>
              <a:off x="7378965" y="953301"/>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0" name="Rectangle 99">
              <a:extLst>
                <a:ext uri="{FF2B5EF4-FFF2-40B4-BE49-F238E27FC236}">
                  <a16:creationId xmlns:a16="http://schemas.microsoft.com/office/drawing/2014/main" id="{CDCEAD38-D33B-4247-ABC2-42159E3252F7}"/>
                </a:ext>
              </a:extLst>
            </p:cNvPr>
            <p:cNvSpPr/>
            <p:nvPr/>
          </p:nvSpPr>
          <p:spPr>
            <a:xfrm>
              <a:off x="7378965" y="819366"/>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35BC365-F9FC-4BF8-8209-21015213DC96}"/>
                </a:ext>
              </a:extLst>
            </p:cNvPr>
            <p:cNvSpPr/>
            <p:nvPr/>
          </p:nvSpPr>
          <p:spPr>
            <a:xfrm>
              <a:off x="7378965" y="564094"/>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5C7E0943-220D-4666-9632-95F4BC9FB831}"/>
                </a:ext>
              </a:extLst>
            </p:cNvPr>
            <p:cNvSpPr/>
            <p:nvPr/>
          </p:nvSpPr>
          <p:spPr>
            <a:xfrm>
              <a:off x="7111335" y="1849111"/>
              <a:ext cx="131391" cy="131391"/>
            </a:xfrm>
            <a:prstGeom prst="rect">
              <a:avLst/>
            </a:prstGeom>
            <a:solidFill>
              <a:srgbClr val="F28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BB27D66B-FD23-46A1-86A5-EDEBB77F0BFF}"/>
                </a:ext>
              </a:extLst>
            </p:cNvPr>
            <p:cNvSpPr/>
            <p:nvPr/>
          </p:nvSpPr>
          <p:spPr>
            <a:xfrm>
              <a:off x="7378965" y="434769"/>
              <a:ext cx="131391" cy="131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4" name="Rectangle 103">
              <a:extLst>
                <a:ext uri="{FF2B5EF4-FFF2-40B4-BE49-F238E27FC236}">
                  <a16:creationId xmlns:a16="http://schemas.microsoft.com/office/drawing/2014/main" id="{E2E807D9-B048-4D03-BC75-AD9B50705CEE}"/>
                </a:ext>
              </a:extLst>
            </p:cNvPr>
            <p:cNvSpPr/>
            <p:nvPr/>
          </p:nvSpPr>
          <p:spPr>
            <a:xfrm>
              <a:off x="7378965" y="300834"/>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E28F1E47-FB78-4C0D-AB9C-8B127E99A348}"/>
                </a:ext>
              </a:extLst>
            </p:cNvPr>
            <p:cNvSpPr/>
            <p:nvPr/>
          </p:nvSpPr>
          <p:spPr>
            <a:xfrm>
              <a:off x="7378965" y="45562"/>
              <a:ext cx="131391" cy="131391"/>
            </a:xfrm>
            <a:prstGeom prst="rect">
              <a:avLst/>
            </a:prstGeom>
            <a:solidFill>
              <a:srgbClr val="F4A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itle 3">
            <a:extLst>
              <a:ext uri="{FF2B5EF4-FFF2-40B4-BE49-F238E27FC236}">
                <a16:creationId xmlns:a16="http://schemas.microsoft.com/office/drawing/2014/main" id="{1E9CBF92-B603-4158-B766-8016CB1A20FA}"/>
              </a:ext>
            </a:extLst>
          </p:cNvPr>
          <p:cNvSpPr txBox="1">
            <a:spLocks/>
          </p:cNvSpPr>
          <p:nvPr/>
        </p:nvSpPr>
        <p:spPr>
          <a:xfrm>
            <a:off x="2110045" y="-38002"/>
            <a:ext cx="3123385" cy="58643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1" i="0" kern="1200">
                <a:solidFill>
                  <a:schemeClr val="bg1"/>
                </a:solidFill>
                <a:latin typeface="Open Sans Regular" charset="0"/>
                <a:ea typeface="+mj-ea"/>
                <a:cs typeface="+mj-cs"/>
              </a:defRPr>
            </a:lvl1pPr>
          </a:lstStyle>
          <a:p>
            <a:pPr algn="ctr"/>
            <a:r>
              <a:rPr lang="en-US" sz="2300">
                <a:latin typeface="Open Sans" panose="020B0606030504020204"/>
              </a:rPr>
              <a:t>Key Focus Areas</a:t>
            </a:r>
          </a:p>
        </p:txBody>
      </p:sp>
      <p:sp>
        <p:nvSpPr>
          <p:cNvPr id="108" name="Title 3">
            <a:extLst>
              <a:ext uri="{FF2B5EF4-FFF2-40B4-BE49-F238E27FC236}">
                <a16:creationId xmlns:a16="http://schemas.microsoft.com/office/drawing/2014/main" id="{E9250AAB-84F9-4317-A438-5FFC57CF6A14}"/>
              </a:ext>
            </a:extLst>
          </p:cNvPr>
          <p:cNvSpPr txBox="1">
            <a:spLocks/>
          </p:cNvSpPr>
          <p:nvPr/>
        </p:nvSpPr>
        <p:spPr>
          <a:xfrm>
            <a:off x="5228268" y="-4653"/>
            <a:ext cx="3123385" cy="58643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1" i="0" kern="1200">
                <a:solidFill>
                  <a:schemeClr val="bg1"/>
                </a:solidFill>
                <a:latin typeface="Open Sans Regular" charset="0"/>
                <a:ea typeface="+mj-ea"/>
                <a:cs typeface="+mj-cs"/>
              </a:defRPr>
            </a:lvl1pPr>
          </a:lstStyle>
          <a:p>
            <a:pPr algn="ctr"/>
            <a:r>
              <a:rPr lang="en-US" sz="2400">
                <a:latin typeface="Open Sans" panose="020B0606030504020204"/>
              </a:rPr>
              <a:t>Recent Projects</a:t>
            </a:r>
          </a:p>
        </p:txBody>
      </p:sp>
      <p:pic>
        <p:nvPicPr>
          <p:cNvPr id="109" name="Picture 108" descr="A picture containing clipart&#10;&#10;Description automatically generated">
            <a:extLst>
              <a:ext uri="{FF2B5EF4-FFF2-40B4-BE49-F238E27FC236}">
                <a16:creationId xmlns:a16="http://schemas.microsoft.com/office/drawing/2014/main" id="{02173396-438E-4CA8-8468-A57187ECADC2}"/>
              </a:ext>
            </a:extLst>
          </p:cNvPr>
          <p:cNvPicPr>
            <a:picLocks noChangeAspect="1"/>
          </p:cNvPicPr>
          <p:nvPr/>
        </p:nvPicPr>
        <p:blipFill>
          <a:blip r:embed="rId3"/>
          <a:stretch>
            <a:fillRect/>
          </a:stretch>
        </p:blipFill>
        <p:spPr>
          <a:xfrm>
            <a:off x="274134" y="809130"/>
            <a:ext cx="1007166" cy="357473"/>
          </a:xfrm>
          <a:prstGeom prst="rect">
            <a:avLst/>
          </a:prstGeom>
        </p:spPr>
      </p:pic>
      <p:sp>
        <p:nvSpPr>
          <p:cNvPr id="110" name="Title 3">
            <a:extLst>
              <a:ext uri="{FF2B5EF4-FFF2-40B4-BE49-F238E27FC236}">
                <a16:creationId xmlns:a16="http://schemas.microsoft.com/office/drawing/2014/main" id="{BB2BCF98-741C-48FC-9DA6-B9ADC240C241}"/>
              </a:ext>
            </a:extLst>
          </p:cNvPr>
          <p:cNvSpPr txBox="1">
            <a:spLocks/>
          </p:cNvSpPr>
          <p:nvPr/>
        </p:nvSpPr>
        <p:spPr>
          <a:xfrm>
            <a:off x="80536" y="1072793"/>
            <a:ext cx="2033632" cy="3644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pPr algn="ctr"/>
            <a:r>
              <a:rPr lang="en-US" sz="1400">
                <a:solidFill>
                  <a:srgbClr val="002060"/>
                </a:solidFill>
                <a:latin typeface="Open Sans" panose="020B0606030504020204"/>
              </a:rPr>
              <a:t>Data, AI &amp; Analytics</a:t>
            </a:r>
          </a:p>
        </p:txBody>
      </p:sp>
      <p:sp>
        <p:nvSpPr>
          <p:cNvPr id="3" name="TextBox 2">
            <a:extLst>
              <a:ext uri="{FF2B5EF4-FFF2-40B4-BE49-F238E27FC236}">
                <a16:creationId xmlns:a16="http://schemas.microsoft.com/office/drawing/2014/main" id="{10B47261-F23B-4728-A932-FAB2E8ACB136}"/>
              </a:ext>
            </a:extLst>
          </p:cNvPr>
          <p:cNvSpPr txBox="1"/>
          <p:nvPr/>
        </p:nvSpPr>
        <p:spPr>
          <a:xfrm>
            <a:off x="2433732" y="662699"/>
            <a:ext cx="3367484" cy="152439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Artificial Intelligence &amp; Machine Learning</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Data Engineering Services</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Database Modernization</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MLOps</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Solution Architecture &amp; Consulting Services</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Business Intelligence &amp; Visualization Services</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Power Bi with Synapse Analytics</a:t>
            </a:r>
          </a:p>
        </p:txBody>
      </p:sp>
      <p:sp>
        <p:nvSpPr>
          <p:cNvPr id="4" name="TextBox 3">
            <a:extLst>
              <a:ext uri="{FF2B5EF4-FFF2-40B4-BE49-F238E27FC236}">
                <a16:creationId xmlns:a16="http://schemas.microsoft.com/office/drawing/2014/main" id="{FC6B48ED-DD38-4124-9F97-4F8A8404DDC7}"/>
              </a:ext>
            </a:extLst>
          </p:cNvPr>
          <p:cNvSpPr txBox="1"/>
          <p:nvPr/>
        </p:nvSpPr>
        <p:spPr>
          <a:xfrm>
            <a:off x="5556808" y="710927"/>
            <a:ext cx="3177423" cy="110889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900">
                <a:solidFill>
                  <a:srgbClr val="0070C0"/>
                </a:solidFill>
                <a:latin typeface="Open Sans" panose="020B0606030504020204"/>
              </a:rPr>
              <a:t>Data Platform in 30 Days</a:t>
            </a:r>
          </a:p>
          <a:p>
            <a:pPr marL="285750" indent="-285750">
              <a:lnSpc>
                <a:spcPct val="150000"/>
              </a:lnSpc>
              <a:buFont typeface="Wingdings" panose="05000000000000000000" pitchFamily="2" charset="2"/>
              <a:buChar char="§"/>
            </a:pPr>
            <a:r>
              <a:rPr lang="en-US" sz="900">
                <a:solidFill>
                  <a:srgbClr val="0070C0"/>
                </a:solidFill>
                <a:latin typeface="Open Sans" panose="020B0606030504020204"/>
              </a:rPr>
              <a:t>Data Integration Services</a:t>
            </a:r>
          </a:p>
          <a:p>
            <a:pPr marL="285750" indent="-285750">
              <a:lnSpc>
                <a:spcPct val="150000"/>
              </a:lnSpc>
              <a:buFont typeface="Wingdings" panose="05000000000000000000" pitchFamily="2" charset="2"/>
              <a:buChar char="§"/>
            </a:pPr>
            <a:r>
              <a:rPr lang="en-US" sz="900">
                <a:solidFill>
                  <a:srgbClr val="0070C0"/>
                </a:solidFill>
                <a:latin typeface="Open Sans" panose="020B0606030504020204"/>
              </a:rPr>
              <a:t>Enterprise DW Modernization</a:t>
            </a:r>
          </a:p>
          <a:p>
            <a:pPr marL="285750" indent="-285750">
              <a:lnSpc>
                <a:spcPct val="150000"/>
              </a:lnSpc>
              <a:buFont typeface="Wingdings" panose="05000000000000000000" pitchFamily="2" charset="2"/>
              <a:buChar char="§"/>
            </a:pPr>
            <a:r>
              <a:rPr lang="en-US" sz="900">
                <a:solidFill>
                  <a:srgbClr val="0070C0"/>
                </a:solidFill>
                <a:latin typeface="Open Sans" panose="020B0606030504020204"/>
              </a:rPr>
              <a:t>Data Integration Services</a:t>
            </a:r>
          </a:p>
          <a:p>
            <a:pPr marL="285750" indent="-285750">
              <a:lnSpc>
                <a:spcPct val="150000"/>
              </a:lnSpc>
              <a:buFont typeface="Wingdings" panose="05000000000000000000" pitchFamily="2" charset="2"/>
              <a:buChar cha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ML Model Building &amp; Consulting</a:t>
            </a:r>
          </a:p>
        </p:txBody>
      </p:sp>
      <p:cxnSp>
        <p:nvCxnSpPr>
          <p:cNvPr id="112" name="Straight Connector 111">
            <a:extLst>
              <a:ext uri="{FF2B5EF4-FFF2-40B4-BE49-F238E27FC236}">
                <a16:creationId xmlns:a16="http://schemas.microsoft.com/office/drawing/2014/main" id="{3D85C209-3B00-4C3D-BF9A-C06C420D67BC}"/>
              </a:ext>
            </a:extLst>
          </p:cNvPr>
          <p:cNvCxnSpPr>
            <a:cxnSpLocks/>
          </p:cNvCxnSpPr>
          <p:nvPr/>
        </p:nvCxnSpPr>
        <p:spPr>
          <a:xfrm>
            <a:off x="11161" y="2186195"/>
            <a:ext cx="12191999" cy="0"/>
          </a:xfrm>
          <a:prstGeom prst="line">
            <a:avLst/>
          </a:prstGeom>
        </p:spPr>
        <p:style>
          <a:lnRef idx="1">
            <a:schemeClr val="accent2"/>
          </a:lnRef>
          <a:fillRef idx="0">
            <a:schemeClr val="accent2"/>
          </a:fillRef>
          <a:effectRef idx="0">
            <a:schemeClr val="accent2"/>
          </a:effectRef>
          <a:fontRef idx="minor">
            <a:schemeClr val="tx1"/>
          </a:fontRef>
        </p:style>
      </p:cxnSp>
      <p:sp>
        <p:nvSpPr>
          <p:cNvPr id="114" name="Title 3">
            <a:extLst>
              <a:ext uri="{FF2B5EF4-FFF2-40B4-BE49-F238E27FC236}">
                <a16:creationId xmlns:a16="http://schemas.microsoft.com/office/drawing/2014/main" id="{92E7360A-5E67-4731-9E63-2D7F3B5B92F1}"/>
              </a:ext>
            </a:extLst>
          </p:cNvPr>
          <p:cNvSpPr txBox="1">
            <a:spLocks/>
          </p:cNvSpPr>
          <p:nvPr/>
        </p:nvSpPr>
        <p:spPr>
          <a:xfrm>
            <a:off x="80537" y="2285780"/>
            <a:ext cx="2369298" cy="3905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r>
              <a:rPr lang="en-US" sz="1400">
                <a:solidFill>
                  <a:srgbClr val="002060"/>
                </a:solidFill>
                <a:latin typeface="Open Sans" panose="020B0606030504020204"/>
              </a:rPr>
              <a:t>Apps &amp; Infrastructure</a:t>
            </a:r>
          </a:p>
        </p:txBody>
      </p:sp>
      <p:cxnSp>
        <p:nvCxnSpPr>
          <p:cNvPr id="122" name="Straight Connector 121">
            <a:extLst>
              <a:ext uri="{FF2B5EF4-FFF2-40B4-BE49-F238E27FC236}">
                <a16:creationId xmlns:a16="http://schemas.microsoft.com/office/drawing/2014/main" id="{A994DF40-EB82-4E14-B63A-04B48ED7BFB2}"/>
              </a:ext>
            </a:extLst>
          </p:cNvPr>
          <p:cNvCxnSpPr>
            <a:cxnSpLocks/>
          </p:cNvCxnSpPr>
          <p:nvPr/>
        </p:nvCxnSpPr>
        <p:spPr>
          <a:xfrm>
            <a:off x="-46861" y="4297717"/>
            <a:ext cx="12191999" cy="0"/>
          </a:xfrm>
          <a:prstGeom prst="line">
            <a:avLst/>
          </a:prstGeom>
        </p:spPr>
        <p:style>
          <a:lnRef idx="1">
            <a:schemeClr val="accent2"/>
          </a:lnRef>
          <a:fillRef idx="0">
            <a:schemeClr val="accent2"/>
          </a:fillRef>
          <a:effectRef idx="0">
            <a:schemeClr val="accent2"/>
          </a:effectRef>
          <a:fontRef idx="minor">
            <a:schemeClr val="tx1"/>
          </a:fontRef>
        </p:style>
      </p:cxnSp>
      <p:sp>
        <p:nvSpPr>
          <p:cNvPr id="123" name="Title 3">
            <a:extLst>
              <a:ext uri="{FF2B5EF4-FFF2-40B4-BE49-F238E27FC236}">
                <a16:creationId xmlns:a16="http://schemas.microsoft.com/office/drawing/2014/main" id="{4ED4D278-3577-48FE-A942-48A994DC9263}"/>
              </a:ext>
            </a:extLst>
          </p:cNvPr>
          <p:cNvSpPr txBox="1">
            <a:spLocks/>
          </p:cNvSpPr>
          <p:nvPr/>
        </p:nvSpPr>
        <p:spPr>
          <a:xfrm>
            <a:off x="69101" y="4208330"/>
            <a:ext cx="2380734" cy="5053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r>
              <a:rPr lang="en-US" sz="1400">
                <a:solidFill>
                  <a:srgbClr val="002060"/>
                </a:solidFill>
              </a:rPr>
              <a:t>Azure Managed Services</a:t>
            </a:r>
          </a:p>
        </p:txBody>
      </p:sp>
      <p:pic>
        <p:nvPicPr>
          <p:cNvPr id="126" name="Picture 125" descr="A picture containing drawing&#10;&#10;Description automatically generated">
            <a:extLst>
              <a:ext uri="{FF2B5EF4-FFF2-40B4-BE49-F238E27FC236}">
                <a16:creationId xmlns:a16="http://schemas.microsoft.com/office/drawing/2014/main" id="{BBFD40DD-77FB-4F6C-8719-EE704A1ED418}"/>
              </a:ext>
            </a:extLst>
          </p:cNvPr>
          <p:cNvPicPr>
            <a:picLocks noChangeAspect="1"/>
          </p:cNvPicPr>
          <p:nvPr/>
        </p:nvPicPr>
        <p:blipFill>
          <a:blip r:embed="rId4"/>
          <a:stretch>
            <a:fillRect/>
          </a:stretch>
        </p:blipFill>
        <p:spPr>
          <a:xfrm>
            <a:off x="5164804" y="6536008"/>
            <a:ext cx="1475327" cy="258182"/>
          </a:xfrm>
          <a:prstGeom prst="rect">
            <a:avLst/>
          </a:prstGeom>
        </p:spPr>
      </p:pic>
      <p:pic>
        <p:nvPicPr>
          <p:cNvPr id="7" name="Picture 6">
            <a:extLst>
              <a:ext uri="{FF2B5EF4-FFF2-40B4-BE49-F238E27FC236}">
                <a16:creationId xmlns:a16="http://schemas.microsoft.com/office/drawing/2014/main" id="{2E492CEB-2688-4434-AD54-1BEF7EC8C366}"/>
              </a:ext>
            </a:extLst>
          </p:cNvPr>
          <p:cNvPicPr>
            <a:picLocks noChangeAspect="1"/>
          </p:cNvPicPr>
          <p:nvPr/>
        </p:nvPicPr>
        <p:blipFill>
          <a:blip r:embed="rId5"/>
          <a:stretch>
            <a:fillRect/>
          </a:stretch>
        </p:blipFill>
        <p:spPr>
          <a:xfrm>
            <a:off x="0" y="6419257"/>
            <a:ext cx="12191998" cy="429623"/>
          </a:xfrm>
          <a:prstGeom prst="rect">
            <a:avLst/>
          </a:prstGeom>
        </p:spPr>
      </p:pic>
      <p:sp>
        <p:nvSpPr>
          <p:cNvPr id="9" name="Callout: Down Arrow 8">
            <a:extLst>
              <a:ext uri="{FF2B5EF4-FFF2-40B4-BE49-F238E27FC236}">
                <a16:creationId xmlns:a16="http://schemas.microsoft.com/office/drawing/2014/main" id="{E9A6D911-3CAA-4D10-8F13-8C82D3ADA31D}"/>
              </a:ext>
            </a:extLst>
          </p:cNvPr>
          <p:cNvSpPr/>
          <p:nvPr/>
        </p:nvSpPr>
        <p:spPr>
          <a:xfrm>
            <a:off x="-2" y="5551730"/>
            <a:ext cx="12191997" cy="467033"/>
          </a:xfrm>
          <a:prstGeom prst="down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accent1"/>
                </a:solidFill>
                <a:latin typeface="Open Sans" panose="020B0606030504020204" pitchFamily="34" charset="0"/>
                <a:ea typeface="Open Sans" panose="020B0606030504020204" pitchFamily="34" charset="0"/>
                <a:cs typeface="Open Sans" panose="020B0606030504020204" pitchFamily="34" charset="0"/>
                <a:hlinkClick r:id="rId6">
                  <a:extLst>
                    <a:ext uri="{A12FA001-AC4F-418D-AE19-62706E023703}">
                      <ahyp:hlinkClr xmlns:ahyp="http://schemas.microsoft.com/office/drawing/2018/hyperlinkcolor" val="tx"/>
                    </a:ext>
                  </a:extLst>
                </a:hlinkClick>
              </a:rPr>
              <a:t>Industries We Serve</a:t>
            </a:r>
            <a:endParaRPr lang="en-IN" sz="1400" b="1">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Rectangle: Rounded Corners 55">
            <a:extLst>
              <a:ext uri="{FF2B5EF4-FFF2-40B4-BE49-F238E27FC236}">
                <a16:creationId xmlns:a16="http://schemas.microsoft.com/office/drawing/2014/main" id="{6166B492-027D-46D6-B7DB-DC91123E7710}"/>
              </a:ext>
            </a:extLst>
          </p:cNvPr>
          <p:cNvSpPr/>
          <p:nvPr/>
        </p:nvSpPr>
        <p:spPr>
          <a:xfrm>
            <a:off x="195678" y="5955988"/>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a:latin typeface="Open Sans" panose="020B0606030504020204" pitchFamily="34" charset="0"/>
                <a:ea typeface="Open Sans" panose="020B0606030504020204" pitchFamily="34" charset="0"/>
                <a:cs typeface="Open Sans" panose="020B0606030504020204" pitchFamily="34" charset="0"/>
                <a:hlinkClick r:id="rId7"/>
              </a:rPr>
              <a:t>Healthcare </a:t>
            </a:r>
            <a:endParaRPr lang="en-IN" sz="1300">
              <a:latin typeface="Open Sans" panose="020B0606030504020204" pitchFamily="34" charset="0"/>
              <a:ea typeface="Open Sans" panose="020B0606030504020204" pitchFamily="34" charset="0"/>
              <a:cs typeface="Open Sans" panose="020B0606030504020204" pitchFamily="34" charset="0"/>
            </a:endParaRPr>
          </a:p>
        </p:txBody>
      </p:sp>
      <p:sp>
        <p:nvSpPr>
          <p:cNvPr id="133" name="Rectangle: Rounded Corners 132">
            <a:extLst>
              <a:ext uri="{FF2B5EF4-FFF2-40B4-BE49-F238E27FC236}">
                <a16:creationId xmlns:a16="http://schemas.microsoft.com/office/drawing/2014/main" id="{351FF62C-8967-44DA-B55A-BA59805E2179}"/>
              </a:ext>
            </a:extLst>
          </p:cNvPr>
          <p:cNvSpPr/>
          <p:nvPr/>
        </p:nvSpPr>
        <p:spPr>
          <a:xfrm>
            <a:off x="2160134" y="5955989"/>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a:latin typeface="Open Sans" panose="020B0606030504020204" pitchFamily="34" charset="0"/>
                <a:ea typeface="Open Sans" panose="020B0606030504020204" pitchFamily="34" charset="0"/>
                <a:cs typeface="Open Sans" panose="020B0606030504020204" pitchFamily="34" charset="0"/>
                <a:hlinkClick r:id="rId7"/>
              </a:rPr>
              <a:t>Biotech </a:t>
            </a:r>
            <a:endParaRPr lang="en-IN" sz="1300">
              <a:latin typeface="Open Sans" panose="020B0606030504020204" pitchFamily="34" charset="0"/>
              <a:ea typeface="Open Sans" panose="020B0606030504020204" pitchFamily="34" charset="0"/>
              <a:cs typeface="Open Sans" panose="020B0606030504020204" pitchFamily="34" charset="0"/>
            </a:endParaRPr>
          </a:p>
        </p:txBody>
      </p:sp>
      <p:sp>
        <p:nvSpPr>
          <p:cNvPr id="134" name="Rectangle: Rounded Corners 133">
            <a:extLst>
              <a:ext uri="{FF2B5EF4-FFF2-40B4-BE49-F238E27FC236}">
                <a16:creationId xmlns:a16="http://schemas.microsoft.com/office/drawing/2014/main" id="{286D5DDD-42B4-4BEF-BA98-407EF71E7282}"/>
              </a:ext>
            </a:extLst>
          </p:cNvPr>
          <p:cNvSpPr/>
          <p:nvPr/>
        </p:nvSpPr>
        <p:spPr>
          <a:xfrm>
            <a:off x="4178659" y="5960807"/>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a:latin typeface="Open Sans" panose="020B0606030504020204" pitchFamily="34" charset="0"/>
                <a:ea typeface="Open Sans" panose="020B0606030504020204" pitchFamily="34" charset="0"/>
                <a:cs typeface="Open Sans" panose="020B0606030504020204" pitchFamily="34" charset="0"/>
                <a:hlinkClick r:id="rId8"/>
              </a:rPr>
              <a:t>Financial Services</a:t>
            </a:r>
            <a:endParaRPr lang="en-IN" sz="1300">
              <a:latin typeface="Open Sans" panose="020B0606030504020204" pitchFamily="34" charset="0"/>
              <a:ea typeface="Open Sans" panose="020B0606030504020204" pitchFamily="34" charset="0"/>
              <a:cs typeface="Open Sans" panose="020B0606030504020204" pitchFamily="34" charset="0"/>
            </a:endParaRPr>
          </a:p>
        </p:txBody>
      </p:sp>
      <p:sp>
        <p:nvSpPr>
          <p:cNvPr id="135" name="Rectangle: Rounded Corners 134">
            <a:extLst>
              <a:ext uri="{FF2B5EF4-FFF2-40B4-BE49-F238E27FC236}">
                <a16:creationId xmlns:a16="http://schemas.microsoft.com/office/drawing/2014/main" id="{45704992-8824-4445-888D-05286AB7F966}"/>
              </a:ext>
            </a:extLst>
          </p:cNvPr>
          <p:cNvSpPr/>
          <p:nvPr/>
        </p:nvSpPr>
        <p:spPr>
          <a:xfrm>
            <a:off x="6171234" y="5956908"/>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a:latin typeface="Open Sans" panose="020B0606030504020204" pitchFamily="34" charset="0"/>
                <a:ea typeface="Open Sans" panose="020B0606030504020204" pitchFamily="34" charset="0"/>
                <a:cs typeface="Open Sans" panose="020B0606030504020204" pitchFamily="34" charset="0"/>
                <a:hlinkClick r:id="rId9"/>
              </a:rPr>
              <a:t>Manufacturing</a:t>
            </a:r>
            <a:r>
              <a:rPr lang="en-IN" sz="1300">
                <a:latin typeface="Open Sans" panose="020B0606030504020204" pitchFamily="34" charset="0"/>
                <a:ea typeface="Open Sans" panose="020B0606030504020204" pitchFamily="34" charset="0"/>
                <a:cs typeface="Open Sans" panose="020B0606030504020204" pitchFamily="34" charset="0"/>
              </a:rPr>
              <a:t> </a:t>
            </a:r>
          </a:p>
        </p:txBody>
      </p:sp>
      <p:sp>
        <p:nvSpPr>
          <p:cNvPr id="136" name="Rectangle: Rounded Corners 135">
            <a:extLst>
              <a:ext uri="{FF2B5EF4-FFF2-40B4-BE49-F238E27FC236}">
                <a16:creationId xmlns:a16="http://schemas.microsoft.com/office/drawing/2014/main" id="{CDDA2C3D-488A-4E84-A5A4-68EE015D0831}"/>
              </a:ext>
            </a:extLst>
          </p:cNvPr>
          <p:cNvSpPr/>
          <p:nvPr/>
        </p:nvSpPr>
        <p:spPr>
          <a:xfrm>
            <a:off x="8149758" y="5974875"/>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a:latin typeface="Open Sans" panose="020B0606030504020204" pitchFamily="34" charset="0"/>
                <a:ea typeface="Open Sans" panose="020B0606030504020204" pitchFamily="34" charset="0"/>
                <a:cs typeface="Open Sans" panose="020B0606030504020204" pitchFamily="34" charset="0"/>
                <a:hlinkClick r:id="rId10"/>
              </a:rPr>
              <a:t>Professional Services </a:t>
            </a:r>
            <a:endParaRPr lang="en-IN" sz="1300">
              <a:latin typeface="Open Sans" panose="020B0606030504020204" pitchFamily="34" charset="0"/>
              <a:ea typeface="Open Sans" panose="020B0606030504020204" pitchFamily="34" charset="0"/>
              <a:cs typeface="Open Sans" panose="020B0606030504020204" pitchFamily="34" charset="0"/>
            </a:endParaRPr>
          </a:p>
        </p:txBody>
      </p:sp>
      <p:sp>
        <p:nvSpPr>
          <p:cNvPr id="137" name="Rectangle: Rounded Corners 136">
            <a:extLst>
              <a:ext uri="{FF2B5EF4-FFF2-40B4-BE49-F238E27FC236}">
                <a16:creationId xmlns:a16="http://schemas.microsoft.com/office/drawing/2014/main" id="{B763B010-489F-455D-BA4F-CC1A5C5A69AC}"/>
              </a:ext>
            </a:extLst>
          </p:cNvPr>
          <p:cNvSpPr/>
          <p:nvPr/>
        </p:nvSpPr>
        <p:spPr>
          <a:xfrm>
            <a:off x="10133013" y="5974811"/>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Open Sans" panose="020B0606030504020204" pitchFamily="34" charset="0"/>
                <a:ea typeface="Open Sans" panose="020B0606030504020204" pitchFamily="34" charset="0"/>
                <a:cs typeface="Open Sans" panose="020B0606030504020204" pitchFamily="34" charset="0"/>
                <a:hlinkClick r:id="rId11"/>
              </a:rPr>
              <a:t>Engineering &amp; Architecture </a:t>
            </a:r>
            <a:endParaRPr lang="en-IN" sz="1200">
              <a:latin typeface="Open Sans" panose="020B0606030504020204" pitchFamily="34" charset="0"/>
              <a:ea typeface="Open Sans" panose="020B0606030504020204" pitchFamily="34" charset="0"/>
              <a:cs typeface="Open Sans" panose="020B0606030504020204" pitchFamily="34" charset="0"/>
            </a:endParaRPr>
          </a:p>
        </p:txBody>
      </p:sp>
      <p:sp>
        <p:nvSpPr>
          <p:cNvPr id="127" name="TextBox 126">
            <a:extLst>
              <a:ext uri="{FF2B5EF4-FFF2-40B4-BE49-F238E27FC236}">
                <a16:creationId xmlns:a16="http://schemas.microsoft.com/office/drawing/2014/main" id="{41F47779-69AF-47BF-83D6-876EF2E6BB0F}"/>
              </a:ext>
            </a:extLst>
          </p:cNvPr>
          <p:cNvSpPr txBox="1"/>
          <p:nvPr/>
        </p:nvSpPr>
        <p:spPr>
          <a:xfrm>
            <a:off x="8722385" y="739504"/>
            <a:ext cx="3240820" cy="90114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ML Platform Operationalization (MLOps)</a:t>
            </a:r>
            <a:endParaRPr lang="en-US" sz="900" noProof="0">
              <a:solidFill>
                <a:srgbClr val="0070C0"/>
              </a:solidFill>
              <a:latin typeface="Open Sans" panose="020B0606030504020204"/>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SQL Server Modernization with Azure PaaS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Power BI Governance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Power BI Development</a:t>
            </a:r>
            <a:endParaRPr lang="en-US" sz="900">
              <a:solidFill>
                <a:srgbClr val="0070C0"/>
              </a:solidFill>
              <a:latin typeface="Open Sans" panose="020B0606030504020204"/>
            </a:endParaRPr>
          </a:p>
        </p:txBody>
      </p:sp>
      <p:sp>
        <p:nvSpPr>
          <p:cNvPr id="128" name="TextBox 127">
            <a:extLst>
              <a:ext uri="{FF2B5EF4-FFF2-40B4-BE49-F238E27FC236}">
                <a16:creationId xmlns:a16="http://schemas.microsoft.com/office/drawing/2014/main" id="{EB952BAD-5ED3-4A3C-A616-405DC0B31504}"/>
              </a:ext>
            </a:extLst>
          </p:cNvPr>
          <p:cNvSpPr txBox="1"/>
          <p:nvPr/>
        </p:nvSpPr>
        <p:spPr>
          <a:xfrm>
            <a:off x="2433802" y="2237697"/>
            <a:ext cx="3123006" cy="1939890"/>
          </a:xfrm>
          <a:prstGeom prst="rect">
            <a:avLst/>
          </a:prstGeom>
          <a:noFill/>
        </p:spPr>
        <p:txBody>
          <a:bodyPr wrap="square" lIns="91440" tIns="45720" rIns="91440" bIns="45720" rtlCol="0" anchor="t">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Hybrid Cloud</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Open Sans"/>
                <a:cs typeface="Open Sans"/>
              </a:rPr>
              <a:t>Hybrid Security Rationalization &amp; Strategy</a:t>
            </a:r>
            <a:endPar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endParaRPr>
          </a:p>
          <a:p>
            <a:pPr marL="285750" indent="-285750">
              <a:lnSpc>
                <a:spcPct val="150000"/>
              </a:lnSpc>
              <a:buFont typeface="Wingdings" panose="05000000000000000000" pitchFamily="2" charset="2"/>
              <a:buChar char="v"/>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Cloud Infrastructure &amp; Management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900">
                <a:solidFill>
                  <a:srgbClr val="002060"/>
                </a:solidFill>
                <a:latin typeface="Open Sans" panose="020B0606030504020204"/>
              </a:rPr>
              <a:t>Hybrid Cloud Strategy with Azure Arc</a:t>
            </a:r>
            <a:endPar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App Innovation</a:t>
            </a:r>
          </a:p>
          <a:p>
            <a:pPr marL="285750" indent="-285750">
              <a:lnSpc>
                <a:spcPct val="150000"/>
              </a:lnSpc>
              <a:buFont typeface="Wingdings" panose="05000000000000000000" pitchFamily="2" charset="2"/>
              <a:buChar char="v"/>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DevOps &amp; GitOps Solutions</a:t>
            </a:r>
            <a:endParaRPr kumimoji="0" lang="en-US" sz="900" b="0" i="0" u="none" strike="noStrike" kern="1200" cap="none" spc="0" normalizeH="0" baseline="0" noProof="0">
              <a:ln>
                <a:noFill/>
              </a:ln>
              <a:solidFill>
                <a:srgbClr val="002060"/>
              </a:solidFill>
              <a:effectLst/>
              <a:uLnTx/>
              <a:uFillTx/>
              <a:latin typeface="Open Sans" panose="020B0606030504020204"/>
              <a:ea typeface="Open Sans"/>
              <a:cs typeface="Open San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Open-Source Solutions</a:t>
            </a:r>
            <a:endParaRPr kumimoji="0" lang="en-US" sz="900" b="0" i="0" u="none" strike="noStrike" kern="1200" cap="none" spc="0" normalizeH="0" baseline="0" noProof="0">
              <a:ln>
                <a:noFill/>
              </a:ln>
              <a:solidFill>
                <a:srgbClr val="002060"/>
              </a:solidFill>
              <a:effectLst/>
              <a:uLnTx/>
              <a:uFillTx/>
              <a:latin typeface="Open Sans" panose="020B0606030504020204"/>
              <a:ea typeface="Open Sans" panose="020B0606030504020204"/>
              <a:cs typeface="Open Sans" panose="020B0606030504020204"/>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Hybrid Identity</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900">
                <a:solidFill>
                  <a:srgbClr val="002060"/>
                </a:solidFill>
                <a:latin typeface="Open Sans" panose="020B0606030504020204"/>
              </a:rPr>
              <a:t>API Management</a:t>
            </a:r>
            <a:endParaRPr kumimoji="0" lang="en-US" sz="900" b="0" i="0" u="none" strike="noStrike" kern="1200" cap="none" spc="0" normalizeH="0" baseline="0" noProof="0">
              <a:ln>
                <a:noFill/>
              </a:ln>
              <a:solidFill>
                <a:srgbClr val="002060"/>
              </a:solidFill>
              <a:effectLst/>
              <a:uLnTx/>
              <a:uFillTx/>
              <a:latin typeface="Open Sans" panose="020B0606030504020204"/>
              <a:ea typeface="Open Sans" panose="020B0606030504020204"/>
              <a:cs typeface="Open Sans" panose="020B0606030504020204"/>
            </a:endParaRPr>
          </a:p>
        </p:txBody>
      </p:sp>
      <p:sp>
        <p:nvSpPr>
          <p:cNvPr id="129" name="TextBox 128">
            <a:extLst>
              <a:ext uri="{FF2B5EF4-FFF2-40B4-BE49-F238E27FC236}">
                <a16:creationId xmlns:a16="http://schemas.microsoft.com/office/drawing/2014/main" id="{3B84027A-1057-4EDC-B5DE-F399911E6175}"/>
              </a:ext>
            </a:extLst>
          </p:cNvPr>
          <p:cNvSpPr txBox="1"/>
          <p:nvPr/>
        </p:nvSpPr>
        <p:spPr>
          <a:xfrm>
            <a:off x="5575086" y="2149911"/>
            <a:ext cx="3123006" cy="214763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Infrastructure Rationalization &amp; Migration Roadmap design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Servers Lift &amp; Shift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OSS &amp; SQL Migration to PaaS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Citrix Virtual Desktops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Windows Virtual Desktops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Hybrid Cloud Framework</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Hybrid Management with Azure Arc</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Compliance Policy </a:t>
            </a:r>
            <a:r>
              <a:rPr lang="en-US" sz="900">
                <a:solidFill>
                  <a:srgbClr val="0070C0"/>
                </a:solidFill>
                <a:latin typeface="Open Sans" panose="020B0606030504020204"/>
              </a:rPr>
              <a:t>as a Code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Hybrid Security Rationalization</a:t>
            </a:r>
          </a:p>
        </p:txBody>
      </p:sp>
      <p:sp>
        <p:nvSpPr>
          <p:cNvPr id="130" name="TextBox 129">
            <a:extLst>
              <a:ext uri="{FF2B5EF4-FFF2-40B4-BE49-F238E27FC236}">
                <a16:creationId xmlns:a16="http://schemas.microsoft.com/office/drawing/2014/main" id="{C7018BE0-1BD3-418B-8E92-D13CA555CAC5}"/>
              </a:ext>
            </a:extLst>
          </p:cNvPr>
          <p:cNvSpPr txBox="1"/>
          <p:nvPr/>
        </p:nvSpPr>
        <p:spPr>
          <a:xfrm>
            <a:off x="8734231" y="2151191"/>
            <a:ext cx="3200046" cy="214763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.NET – Application Modernization with Azure PaaS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OSS - </a:t>
            </a: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Application Modernization with Containers &amp; Azure PaaS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AKS Maturity Model</a:t>
            </a:r>
            <a:endPar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Kubernetes &amp; Containers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Red Hat Cloud Solutions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DR &amp; Cloud Failover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Azure Sentinel &amp; SIEM Integration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Azure Sentinel - Workflow &amp; Connectors development</a:t>
            </a:r>
          </a:p>
        </p:txBody>
      </p:sp>
      <p:sp>
        <p:nvSpPr>
          <p:cNvPr id="131" name="TextBox 130">
            <a:extLst>
              <a:ext uri="{FF2B5EF4-FFF2-40B4-BE49-F238E27FC236}">
                <a16:creationId xmlns:a16="http://schemas.microsoft.com/office/drawing/2014/main" id="{2B631410-6807-45F7-B5E2-83D19DBDE387}"/>
              </a:ext>
            </a:extLst>
          </p:cNvPr>
          <p:cNvSpPr txBox="1"/>
          <p:nvPr/>
        </p:nvSpPr>
        <p:spPr>
          <a:xfrm>
            <a:off x="2443257" y="4310257"/>
            <a:ext cx="3868593" cy="1108893"/>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CSP Hosting Services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Support Desk Operations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Managed Azure Infrastructure Operations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Managed Disaster Recovery &amp; Backup Operations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Virtual Desktop Infrastructure –(VDI) Operations</a:t>
            </a:r>
          </a:p>
        </p:txBody>
      </p:sp>
      <p:sp>
        <p:nvSpPr>
          <p:cNvPr id="132" name="TextBox 131">
            <a:extLst>
              <a:ext uri="{FF2B5EF4-FFF2-40B4-BE49-F238E27FC236}">
                <a16:creationId xmlns:a16="http://schemas.microsoft.com/office/drawing/2014/main" id="{A1A97DF8-CA0F-4FE0-98DF-903F3FBFFCDC}"/>
              </a:ext>
            </a:extLst>
          </p:cNvPr>
          <p:cNvSpPr txBox="1"/>
          <p:nvPr/>
        </p:nvSpPr>
        <p:spPr>
          <a:xfrm>
            <a:off x="5585383" y="4321006"/>
            <a:ext cx="3979408" cy="1108893"/>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Managed Data Platform Operations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Managed DevOps Services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Managed Security Operations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Managed VDI Operations (Citrix &amp; Windows VDI)</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Premium Managed Services</a:t>
            </a:r>
          </a:p>
        </p:txBody>
      </p:sp>
      <p:sp>
        <p:nvSpPr>
          <p:cNvPr id="138" name="Title 3">
            <a:extLst>
              <a:ext uri="{FF2B5EF4-FFF2-40B4-BE49-F238E27FC236}">
                <a16:creationId xmlns:a16="http://schemas.microsoft.com/office/drawing/2014/main" id="{4D3E8E2B-8378-114C-9531-C030B911A338}"/>
              </a:ext>
            </a:extLst>
          </p:cNvPr>
          <p:cNvSpPr txBox="1">
            <a:spLocks/>
          </p:cNvSpPr>
          <p:nvPr/>
        </p:nvSpPr>
        <p:spPr>
          <a:xfrm>
            <a:off x="109463" y="1354522"/>
            <a:ext cx="2163396" cy="6660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r>
              <a:rPr lang="en-US" sz="1000" b="0">
                <a:solidFill>
                  <a:schemeClr val="accent2"/>
                </a:solidFill>
                <a:cs typeface="Arial" panose="020B0604020202020204" pitchFamily="34" charset="0"/>
              </a:rPr>
              <a:t>Migrate and transform data for data driven customers using solutions such as data engineering, BI and AI</a:t>
            </a:r>
            <a:endParaRPr lang="en-US" sz="1000" b="0">
              <a:solidFill>
                <a:schemeClr val="accent2"/>
              </a:solidFill>
              <a:latin typeface="Open Sans" panose="020B0606030504020204"/>
            </a:endParaRPr>
          </a:p>
        </p:txBody>
      </p:sp>
      <p:sp>
        <p:nvSpPr>
          <p:cNvPr id="139" name="Title 3">
            <a:extLst>
              <a:ext uri="{FF2B5EF4-FFF2-40B4-BE49-F238E27FC236}">
                <a16:creationId xmlns:a16="http://schemas.microsoft.com/office/drawing/2014/main" id="{CA56489C-2B00-98CF-5F7D-62E57161A9A3}"/>
              </a:ext>
            </a:extLst>
          </p:cNvPr>
          <p:cNvSpPr txBox="1">
            <a:spLocks/>
          </p:cNvSpPr>
          <p:nvPr/>
        </p:nvSpPr>
        <p:spPr>
          <a:xfrm>
            <a:off x="80536" y="2558623"/>
            <a:ext cx="2163396" cy="8503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pPr marL="0" indent="0">
              <a:spcBef>
                <a:spcPts val="265"/>
              </a:spcBef>
              <a:buNone/>
              <a:defRPr/>
            </a:pPr>
            <a:r>
              <a:rPr lang="en-US" sz="1000" b="0">
                <a:solidFill>
                  <a:schemeClr val="accent2"/>
                </a:solidFill>
                <a:cs typeface="Arial" panose="020B0604020202020204" pitchFamily="34" charset="0"/>
              </a:rPr>
              <a:t>End-to-end cloud solutions which include infrastructure and operations, DevOps and automation and application modernization </a:t>
            </a:r>
          </a:p>
        </p:txBody>
      </p:sp>
      <p:sp>
        <p:nvSpPr>
          <p:cNvPr id="140" name="Title 3">
            <a:extLst>
              <a:ext uri="{FF2B5EF4-FFF2-40B4-BE49-F238E27FC236}">
                <a16:creationId xmlns:a16="http://schemas.microsoft.com/office/drawing/2014/main" id="{1D4BC04A-3A97-571D-59A0-1617ADCB75BE}"/>
              </a:ext>
            </a:extLst>
          </p:cNvPr>
          <p:cNvSpPr txBox="1">
            <a:spLocks/>
          </p:cNvSpPr>
          <p:nvPr/>
        </p:nvSpPr>
        <p:spPr>
          <a:xfrm>
            <a:off x="65546" y="4643057"/>
            <a:ext cx="2353195" cy="65614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pPr marL="0" indent="0">
              <a:spcBef>
                <a:spcPts val="265"/>
              </a:spcBef>
              <a:buNone/>
              <a:defRPr/>
            </a:pPr>
            <a:r>
              <a:rPr lang="en-US" sz="1000" b="0">
                <a:solidFill>
                  <a:schemeClr val="accent2"/>
                </a:solidFill>
                <a:cs typeface="Arial" panose="020B0604020202020204" pitchFamily="34" charset="0"/>
              </a:rPr>
              <a:t>Azure Managed Services supporting the full Microsoft Azure solution suite including infrastructure, data, security, DevOps and more</a:t>
            </a:r>
          </a:p>
        </p:txBody>
      </p:sp>
    </p:spTree>
    <p:extLst>
      <p:ext uri="{BB962C8B-B14F-4D97-AF65-F5344CB8AC3E}">
        <p14:creationId xmlns:p14="http://schemas.microsoft.com/office/powerpoint/2010/main" val="1359604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graphicFrame>
        <p:nvGraphicFramePr>
          <p:cNvPr id="6" name="Diagram 5">
            <a:extLst>
              <a:ext uri="{FF2B5EF4-FFF2-40B4-BE49-F238E27FC236}">
                <a16:creationId xmlns:a16="http://schemas.microsoft.com/office/drawing/2014/main" id="{4CCDDA88-8A6C-DF75-E51F-8F1F04D2C67B}"/>
              </a:ext>
            </a:extLst>
          </p:cNvPr>
          <p:cNvGraphicFramePr/>
          <p:nvPr>
            <p:extLst>
              <p:ext uri="{D42A27DB-BD31-4B8C-83A1-F6EECF244321}">
                <p14:modId xmlns:p14="http://schemas.microsoft.com/office/powerpoint/2010/main" val="2740086290"/>
              </p:ext>
            </p:extLst>
          </p:nvPr>
        </p:nvGraphicFramePr>
        <p:xfrm>
          <a:off x="0" y="1739654"/>
          <a:ext cx="12191998" cy="40680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a:extLst>
              <a:ext uri="{FF2B5EF4-FFF2-40B4-BE49-F238E27FC236}">
                <a16:creationId xmlns:a16="http://schemas.microsoft.com/office/drawing/2014/main" id="{F9BA3119-7A0F-7E78-C53F-08C562848DA9}"/>
              </a:ext>
            </a:extLst>
          </p:cNvPr>
          <p:cNvSpPr txBox="1"/>
          <p:nvPr/>
        </p:nvSpPr>
        <p:spPr>
          <a:xfrm>
            <a:off x="91303" y="807719"/>
            <a:ext cx="6549081" cy="800219"/>
          </a:xfrm>
          <a:prstGeom prst="rect">
            <a:avLst/>
          </a:prstGeom>
          <a:noFill/>
        </p:spPr>
        <p:txBody>
          <a:bodyPr wrap="square" rtlCol="0">
            <a:spAutoFit/>
          </a:bodyPr>
          <a:lstStyle/>
          <a:p>
            <a:r>
              <a:rPr lang="en-IN" sz="2800" b="1" dirty="0">
                <a:effectLst/>
                <a:latin typeface="Times New Roman" panose="02020603050405020304" pitchFamily="18" charset="0"/>
                <a:ea typeface="Times New Roman" panose="02020603050405020304" pitchFamily="18" charset="0"/>
              </a:rPr>
              <a:t>Benefits of resource manager:</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4047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342562"/>
            <a:ext cx="10515600" cy="1325563"/>
          </a:xfrm>
        </p:spPr>
        <p:txBody>
          <a:bodyPr>
            <a:normAutofit/>
          </a:bodyPr>
          <a:lstStyle/>
          <a:p>
            <a:r>
              <a:rPr lang="en-IN" sz="3600" dirty="0">
                <a:latin typeface="Times New Roman" panose="02020603050405020304" pitchFamily="18" charset="0"/>
                <a:cs typeface="Times New Roman" panose="02020603050405020304" pitchFamily="18" charset="0"/>
              </a:rPr>
              <a:t>Defender for key vault:</a:t>
            </a:r>
          </a:p>
        </p:txBody>
      </p:sp>
      <p:graphicFrame>
        <p:nvGraphicFramePr>
          <p:cNvPr id="2" name="Diagram 1">
            <a:extLst>
              <a:ext uri="{FF2B5EF4-FFF2-40B4-BE49-F238E27FC236}">
                <a16:creationId xmlns:a16="http://schemas.microsoft.com/office/drawing/2014/main" id="{1F4E3801-0DFA-921C-8507-ACEE88BE504D}"/>
              </a:ext>
            </a:extLst>
          </p:cNvPr>
          <p:cNvGraphicFramePr/>
          <p:nvPr>
            <p:extLst>
              <p:ext uri="{D42A27DB-BD31-4B8C-83A1-F6EECF244321}">
                <p14:modId xmlns:p14="http://schemas.microsoft.com/office/powerpoint/2010/main" val="3880881432"/>
              </p:ext>
            </p:extLst>
          </p:nvPr>
        </p:nvGraphicFramePr>
        <p:xfrm>
          <a:off x="0" y="1401401"/>
          <a:ext cx="11924269" cy="47151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72053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normAutofit/>
          </a:bodyPr>
          <a:lstStyle/>
          <a:p>
            <a:r>
              <a:rPr lang="en-IN" sz="3200" b="1"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Respond to defender for azure key vault: </a:t>
            </a:r>
            <a:b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B96B9B2B-70BE-B57E-6588-31E4E32DFC30}"/>
              </a:ext>
            </a:extLst>
          </p:cNvPr>
          <p:cNvGraphicFramePr/>
          <p:nvPr>
            <p:extLst>
              <p:ext uri="{D42A27DB-BD31-4B8C-83A1-F6EECF244321}">
                <p14:modId xmlns:p14="http://schemas.microsoft.com/office/powerpoint/2010/main" val="1076778454"/>
              </p:ext>
            </p:extLst>
          </p:nvPr>
        </p:nvGraphicFramePr>
        <p:xfrm>
          <a:off x="210065" y="2261287"/>
          <a:ext cx="11318789" cy="35463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78165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normAutofit/>
          </a:bodyPr>
          <a:lstStyle/>
          <a:p>
            <a:r>
              <a:rPr lang="en-IN" sz="3200" b="1" dirty="0">
                <a:solidFill>
                  <a:srgbClr val="161616"/>
                </a:solidFill>
                <a:effectLst/>
                <a:latin typeface="Segoe UI" panose="020B0502040204020203" pitchFamily="34" charset="0"/>
                <a:ea typeface="Times New Roman" panose="02020603050405020304" pitchFamily="18" charset="0"/>
              </a:rPr>
              <a:t>Defender for storage</a:t>
            </a:r>
            <a:r>
              <a:rPr lang="en-IN" sz="3200" dirty="0">
                <a:solidFill>
                  <a:srgbClr val="161616"/>
                </a:solidFill>
                <a:effectLst/>
                <a:latin typeface="Segoe UI" panose="020B0502040204020203" pitchFamily="34" charset="0"/>
                <a:ea typeface="Times New Roman" panose="02020603050405020304" pitchFamily="18" charset="0"/>
              </a:rPr>
              <a:t>:</a:t>
            </a:r>
            <a:br>
              <a:rPr lang="en-IN" sz="3200" dirty="0">
                <a:effectLst/>
                <a:latin typeface="Times New Roman" panose="02020603050405020304" pitchFamily="18" charset="0"/>
                <a:ea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5B3195A8-CD3F-4649-8C1C-308B3107A671}"/>
              </a:ext>
            </a:extLst>
          </p:cNvPr>
          <p:cNvGraphicFramePr/>
          <p:nvPr>
            <p:extLst>
              <p:ext uri="{D42A27DB-BD31-4B8C-83A1-F6EECF244321}">
                <p14:modId xmlns:p14="http://schemas.microsoft.com/office/powerpoint/2010/main" val="1714724248"/>
              </p:ext>
            </p:extLst>
          </p:nvPr>
        </p:nvGraphicFramePr>
        <p:xfrm>
          <a:off x="-2113002" y="1391793"/>
          <a:ext cx="15915500" cy="48686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74314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graphicFrame>
        <p:nvGraphicFramePr>
          <p:cNvPr id="2" name="Diagram 1">
            <a:extLst>
              <a:ext uri="{FF2B5EF4-FFF2-40B4-BE49-F238E27FC236}">
                <a16:creationId xmlns:a16="http://schemas.microsoft.com/office/drawing/2014/main" id="{85E9B2ED-13AB-82B5-8433-223A53DFD209}"/>
              </a:ext>
            </a:extLst>
          </p:cNvPr>
          <p:cNvGraphicFramePr/>
          <p:nvPr/>
        </p:nvGraphicFramePr>
        <p:xfrm>
          <a:off x="0" y="676004"/>
          <a:ext cx="12191999" cy="491416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2356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C8A5BA5E-C820-0C13-FCA5-1F8141D894F4}"/>
              </a:ext>
            </a:extLst>
          </p:cNvPr>
          <p:cNvSpPr txBox="1"/>
          <p:nvPr/>
        </p:nvSpPr>
        <p:spPr>
          <a:xfrm>
            <a:off x="3" y="676004"/>
            <a:ext cx="12191997" cy="5799023"/>
          </a:xfrm>
          <a:prstGeom prst="rect">
            <a:avLst/>
          </a:prstGeom>
          <a:noFill/>
        </p:spPr>
        <p:txBody>
          <a:bodyPr wrap="square">
            <a:spAutoFit/>
          </a:bodyPr>
          <a:lstStyle/>
          <a:p>
            <a:pPr marL="457200"/>
            <a:r>
              <a:rPr lang="en-IN" sz="2000" b="1" dirty="0">
                <a:solidFill>
                  <a:srgbClr val="0D0D0D"/>
                </a:solidFill>
                <a:effectLst/>
                <a:latin typeface="Segoe UI" panose="020B0502040204020203" pitchFamily="34" charset="0"/>
                <a:ea typeface="Times New Roman" panose="02020603050405020304" pitchFamily="18" charset="0"/>
              </a:rPr>
              <a:t>Malware scanning:</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Malware Scanning in Defender for Storage helps protect storage accounts from malicious content by performing a full malware scan on uploaded content in near real time, applying Microsoft Defender Antivirus capabilities.</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 It's designed to help </a:t>
            </a:r>
            <a:r>
              <a:rPr lang="en-IN" sz="2000" dirty="0" err="1">
                <a:solidFill>
                  <a:srgbClr val="161616"/>
                </a:solidFill>
                <a:effectLst/>
                <a:latin typeface="Segoe UI" panose="020B0502040204020203" pitchFamily="34" charset="0"/>
                <a:ea typeface="Times New Roman" panose="02020603050405020304" pitchFamily="18" charset="0"/>
              </a:rPr>
              <a:t>fulfill</a:t>
            </a:r>
            <a:r>
              <a:rPr lang="en-IN" sz="2000" dirty="0">
                <a:solidFill>
                  <a:srgbClr val="161616"/>
                </a:solidFill>
                <a:effectLst/>
                <a:latin typeface="Segoe UI" panose="020B0502040204020203" pitchFamily="34" charset="0"/>
                <a:ea typeface="Times New Roman" panose="02020603050405020304" pitchFamily="18" charset="0"/>
              </a:rPr>
              <a:t> security and compliance requirements to handle untrusted content. Every file type is scanned, and scan results are returned for every file.</a:t>
            </a:r>
          </a:p>
          <a:p>
            <a:pPr>
              <a:spcBef>
                <a:spcPts val="2250"/>
              </a:spcBef>
              <a:spcAft>
                <a:spcPts val="1350"/>
              </a:spcAft>
            </a:pPr>
            <a:r>
              <a:rPr lang="en-IN" sz="2000" b="1"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Sensitive data threat detection</a:t>
            </a:r>
            <a:endParaRPr lang="en-IN" sz="20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The "sensitive data threat detection" capability helps security teams quickly figure out which security alerts are most important to look into. It does this by checking how sensitive the data at risk is. This helps them find potential problems faster and stop data breaches from happening.</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the "Sensitive Data Discovery" engine. This tool doesn't need to be installed on your computer like regular software - it's "agentless." Instead, it works like a detective, searching your files and folders to find any sensitive information you might have, like passwords or personal details.</a:t>
            </a:r>
            <a:r>
              <a:rPr lang="en-IN" sz="2000" dirty="0">
                <a:effectLst/>
                <a:latin typeface="Times New Roman" panose="02020603050405020304" pitchFamily="18" charset="0"/>
                <a:ea typeface="Times New Roman" panose="02020603050405020304" pitchFamily="18" charset="0"/>
              </a:rPr>
              <a:t> </a:t>
            </a:r>
            <a:r>
              <a:rPr lang="en-IN" sz="2000" dirty="0">
                <a:solidFill>
                  <a:srgbClr val="161616"/>
                </a:solidFill>
                <a:effectLst/>
                <a:latin typeface="Segoe UI" panose="020B0502040204020203" pitchFamily="34" charset="0"/>
                <a:ea typeface="Times New Roman" panose="02020603050405020304" pitchFamily="18" charset="0"/>
              </a:rPr>
              <a:t>that uses a smart sampling method to find resources with sensitive data</a:t>
            </a:r>
            <a:r>
              <a:rPr lang="en-IN" sz="2000" dirty="0">
                <a:effectLst/>
                <a:latin typeface="Times New Roman" panose="02020603050405020304" pitchFamily="18" charset="0"/>
                <a:ea typeface="Times New Roman" panose="02020603050405020304" pitchFamily="18" charset="0"/>
              </a:rPr>
              <a:t>.</a:t>
            </a:r>
          </a:p>
          <a:p>
            <a:pPr marL="342900" indent="-342900">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By integrating this service with Purview, it means that the service can automatically understand and follow the same rules for handling sensitive information that you've set up in Purview.</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0699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EE2C9460-2777-1768-BE49-D4CB9BEE580E}"/>
              </a:ext>
            </a:extLst>
          </p:cNvPr>
          <p:cNvSpPr txBox="1"/>
          <p:nvPr/>
        </p:nvSpPr>
        <p:spPr>
          <a:xfrm>
            <a:off x="3" y="676004"/>
            <a:ext cx="12191997" cy="6427401"/>
          </a:xfrm>
          <a:prstGeom prst="rect">
            <a:avLst/>
          </a:prstGeom>
          <a:noFill/>
        </p:spPr>
        <p:txBody>
          <a:bodyPr wrap="square">
            <a:spAutoFit/>
          </a:bodyPr>
          <a:lstStyle/>
          <a:p>
            <a:pPr>
              <a:spcBef>
                <a:spcPts val="400"/>
              </a:spcBef>
              <a:spcAft>
                <a:spcPts val="400"/>
              </a:spcAft>
            </a:pPr>
            <a:r>
              <a:rPr lang="en-IN" sz="2000" b="1"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Per storage account pricing</a:t>
            </a:r>
            <a:endParaRPr lang="en-IN" sz="20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l">
              <a:spcBef>
                <a:spcPts val="400"/>
              </a:spcBef>
              <a:spcAft>
                <a:spcPts val="400"/>
              </a:spcAft>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The new Microsoft Defender for Storage plan has predictable pricing based on the number of storage accounts you protect.</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With the new plan, you pay a set price based on how many storage areas you want to protect. You can choose to protect everything in your subscription or just specific areas. Plus, you can decide which storage areas you don't need protection for.</a:t>
            </a:r>
            <a:endParaRPr lang="en-IN" sz="2000" dirty="0">
              <a:effectLst/>
              <a:latin typeface="Times New Roman" panose="02020603050405020304" pitchFamily="18" charset="0"/>
              <a:ea typeface="Times New Roman" panose="02020603050405020304" pitchFamily="18" charset="0"/>
            </a:endParaRPr>
          </a:p>
          <a:p>
            <a:r>
              <a:rPr lang="en-IN" sz="2000" kern="0" dirty="0">
                <a:solidFill>
                  <a:srgbClr val="0D0D0D"/>
                </a:solidFill>
                <a:effectLst/>
                <a:latin typeface="Segoe UI" panose="020B0502040204020203" pitchFamily="34" charset="0"/>
                <a:ea typeface="Times New Roman" panose="02020603050405020304" pitchFamily="18" charset="0"/>
              </a:rPr>
              <a:t>The pricing plan makes it easy to figure out how much you'll pay as your needs grow. If you use a lot of storage, there might be extra charges. But overall, it's designed to be straightforward and flexible.</a:t>
            </a:r>
          </a:p>
          <a:p>
            <a:r>
              <a:rPr lang="en-IN" sz="2000" b="1"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Malware Scanning - Billing per GB, monthly capping, and configuration</a:t>
            </a:r>
            <a:endParaRPr lang="en-IN" sz="20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solidFill>
                  <a:srgbClr val="0D0D0D"/>
                </a:solidFill>
                <a:effectLst/>
                <a:latin typeface="Segoe UI" panose="020B0502040204020203" pitchFamily="34" charset="0"/>
                <a:ea typeface="Times New Roman" panose="02020603050405020304" pitchFamily="18" charset="0"/>
              </a:rPr>
              <a:t>You can set a limit on how much space all your storage accounts combined can use. Or, you can set limits for each storage account separately. If you have extra protection on your subscription, you can have different limits for different storage accounts. It's like deciding how much room each box can take up in your storage unit, either for each box separately or for all the boxes together.</a:t>
            </a:r>
          </a:p>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By default, the limit is set to 5,000 GB per month per storage account. Once this threshold is exceeded, scanning will cease for the remaining blobs, with a 20-GB confidence interval. </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Now, if you try to put more items in the box after reaching the limit, only the first 20 items will be checked. If they fit within the limit, they'll be allowed in. But if they don't, you won't be able to add any more items until the next month.</a:t>
            </a:r>
            <a:endParaRPr lang="en-IN"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274752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342562"/>
            <a:ext cx="10515600" cy="1325563"/>
          </a:xfrm>
        </p:spPr>
        <p:txBody>
          <a:bodyPr>
            <a:normAutofit/>
          </a:bodyPr>
          <a:lstStyle/>
          <a:p>
            <a:r>
              <a:rPr lang="en-IN" sz="3600" dirty="0">
                <a:latin typeface="Times New Roman" panose="02020603050405020304" pitchFamily="18" charset="0"/>
                <a:cs typeface="Times New Roman" panose="02020603050405020304" pitchFamily="18" charset="0"/>
              </a:rPr>
              <a:t>Defender for containers:</a:t>
            </a:r>
          </a:p>
        </p:txBody>
      </p:sp>
      <p:sp>
        <p:nvSpPr>
          <p:cNvPr id="3" name="TextBox 2">
            <a:extLst>
              <a:ext uri="{FF2B5EF4-FFF2-40B4-BE49-F238E27FC236}">
                <a16:creationId xmlns:a16="http://schemas.microsoft.com/office/drawing/2014/main" id="{A7BC2FD2-3FDE-8A2F-9833-85EC3C090CE5}"/>
              </a:ext>
            </a:extLst>
          </p:cNvPr>
          <p:cNvSpPr txBox="1"/>
          <p:nvPr/>
        </p:nvSpPr>
        <p:spPr>
          <a:xfrm>
            <a:off x="1" y="1580754"/>
            <a:ext cx="12191999" cy="4934684"/>
          </a:xfrm>
          <a:prstGeom prst="rect">
            <a:avLst/>
          </a:prstGeom>
          <a:noFill/>
        </p:spPr>
        <p:txBody>
          <a:bodyPr wrap="square">
            <a:spAutoFit/>
          </a:bodyPr>
          <a:lstStyle/>
          <a:p>
            <a:pPr marL="285750" indent="-285750">
              <a:buFont typeface="Arial" panose="020B0604020202020204" pitchFamily="34" charset="0"/>
              <a:buChar char="•"/>
            </a:pPr>
            <a:r>
              <a:rPr lang="en-IN" sz="1800" kern="0" dirty="0">
                <a:effectLst/>
                <a:latin typeface="Segoe UI" panose="020B0502040204020203" pitchFamily="34" charset="0"/>
                <a:ea typeface="Times New Roman" panose="02020603050405020304" pitchFamily="18" charset="0"/>
              </a:rPr>
              <a:t>Microsoft Defender for Containers is a cloud-native solution to improve, monitor, and maintain the security of your containerized assets </a:t>
            </a:r>
            <a:r>
              <a:rPr lang="en-IN" sz="1800" dirty="0">
                <a:effectLst/>
                <a:latin typeface="Segoe UI" panose="020B0502040204020203" pitchFamily="34" charset="0"/>
                <a:ea typeface="Times New Roman" panose="02020603050405020304" pitchFamily="18" charset="0"/>
              </a:rPr>
              <a:t>and their applications, across multicloud and on-premises environments.</a:t>
            </a:r>
          </a:p>
          <a:p>
            <a:pPr marL="285750" indent="-285750">
              <a:spcBef>
                <a:spcPts val="400"/>
              </a:spcBef>
              <a:spcAft>
                <a:spcPts val="400"/>
              </a:spcAft>
              <a:buFont typeface="Arial" panose="020B0604020202020204" pitchFamily="34" charset="0"/>
              <a:buChar char="•"/>
            </a:pPr>
            <a:r>
              <a:rPr lang="en-IN" sz="1800" dirty="0">
                <a:effectLst/>
                <a:latin typeface="Segoe UI" panose="020B0502040204020203" pitchFamily="34" charset="0"/>
                <a:ea typeface="Times New Roman" panose="02020603050405020304" pitchFamily="18" charset="0"/>
              </a:rPr>
              <a:t>Defender for Containers assists you with four core domains of container security:</a:t>
            </a:r>
            <a:endParaRPr lang="en-IN" sz="1800" dirty="0">
              <a:effectLst/>
              <a:latin typeface="Times New Roman" panose="02020603050405020304" pitchFamily="18" charset="0"/>
              <a:ea typeface="Times New Roman" panose="02020603050405020304" pitchFamily="18" charset="0"/>
            </a:endParaRPr>
          </a:p>
          <a:p>
            <a:pPr>
              <a:spcBef>
                <a:spcPts val="400"/>
              </a:spcBef>
              <a:spcAft>
                <a:spcPts val="400"/>
              </a:spcAft>
            </a:pPr>
            <a:r>
              <a:rPr lang="en-IN" sz="1800" b="1" dirty="0">
                <a:effectLst/>
                <a:latin typeface="Times New Roman" panose="02020603050405020304" pitchFamily="18" charset="0"/>
                <a:ea typeface="Times New Roman" panose="02020603050405020304" pitchFamily="18" charset="0"/>
              </a:rPr>
              <a:t>Security posture management</a:t>
            </a:r>
          </a:p>
          <a:p>
            <a:pPr>
              <a:spcBef>
                <a:spcPts val="400"/>
              </a:spcBef>
              <a:spcAft>
                <a:spcPts val="400"/>
              </a:spcAft>
            </a:pPr>
            <a: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Agentless capabilities</a:t>
            </a:r>
          </a:p>
          <a:p>
            <a:pPr marL="342900" lvl="0" indent="-342900">
              <a:spcBef>
                <a:spcPts val="400"/>
              </a:spcBef>
              <a:spcAft>
                <a:spcPts val="400"/>
              </a:spcAft>
              <a:buSzPts val="1000"/>
              <a:buFont typeface="Symbol" panose="05050102010706020507" pitchFamily="18" charset="2"/>
              <a:buChar char=""/>
              <a:tabLst>
                <a:tab pos="457200" algn="l"/>
              </a:tabLst>
            </a:pPr>
            <a:r>
              <a:rPr lang="en-IN" sz="1800" b="1" dirty="0">
                <a:solidFill>
                  <a:srgbClr val="161616"/>
                </a:solidFill>
                <a:effectLst/>
                <a:latin typeface="Segoe UI" panose="020B0502040204020203" pitchFamily="34" charset="0"/>
                <a:ea typeface="Times New Roman" panose="02020603050405020304" pitchFamily="18" charset="0"/>
              </a:rPr>
              <a:t>Agentless discovery for Kubernetes</a:t>
            </a:r>
            <a:r>
              <a:rPr lang="en-IN" sz="1800" dirty="0">
                <a:solidFill>
                  <a:srgbClr val="161616"/>
                </a:solidFill>
                <a:effectLst/>
                <a:latin typeface="Segoe UI" panose="020B0502040204020203" pitchFamily="34" charset="0"/>
                <a:ea typeface="Times New Roman" panose="02020603050405020304" pitchFamily="18" charset="0"/>
              </a:rPr>
              <a:t> - provides zero footprint, API-based discovery of your Kubernetes clusters, their configurations and deployments.</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b="1" strike="noStrike" dirty="0">
                <a:effectLst/>
                <a:latin typeface="Segoe UI" panose="020B0502040204020203" pitchFamily="34" charset="0"/>
                <a:ea typeface="Times New Roman" panose="02020603050405020304" pitchFamily="18" charset="0"/>
                <a:hlinkClick r:id="rId5">
                  <a:extLst>
                    <a:ext uri="{A12FA001-AC4F-418D-AE19-62706E023703}">
                      <ahyp:hlinkClr xmlns:ahyp="http://schemas.microsoft.com/office/drawing/2018/hyperlinkcolor" val="tx"/>
                    </a:ext>
                  </a:extLst>
                </a:hlinkClick>
              </a:rPr>
              <a:t>Agentless vulnerability assessment</a:t>
            </a:r>
            <a:r>
              <a:rPr lang="en-IN" sz="1800" dirty="0">
                <a:effectLst/>
                <a:latin typeface="Segoe UI" panose="020B0502040204020203" pitchFamily="34" charset="0"/>
                <a:ea typeface="Times New Roman" panose="02020603050405020304" pitchFamily="18" charset="0"/>
              </a:rPr>
              <a:t> - provides vulnerability assessment for all container images, including recommendations for registry and runtime, quick scans of new images, daily refresh of results, exploitability insights, and more. </a:t>
            </a:r>
          </a:p>
          <a:p>
            <a:pPr marL="285750" indent="-285750">
              <a:buFont typeface="Arial" panose="020B0604020202020204" pitchFamily="34" charset="0"/>
              <a:buChar char="•"/>
            </a:pPr>
            <a:r>
              <a:rPr lang="en-IN" sz="1800" b="1" kern="0" dirty="0">
                <a:solidFill>
                  <a:srgbClr val="0D0D0D"/>
                </a:solidFill>
                <a:effectLst/>
                <a:latin typeface="Segoe UI" panose="020B0502040204020203" pitchFamily="34" charset="0"/>
                <a:ea typeface="Times New Roman" panose="02020603050405020304" pitchFamily="18" charset="0"/>
              </a:rPr>
              <a:t>Comprehensive inventory capabilities</a:t>
            </a:r>
            <a:r>
              <a:rPr lang="en-IN" sz="1800" kern="0" dirty="0">
                <a:solidFill>
                  <a:srgbClr val="0D0D0D"/>
                </a:solidFill>
                <a:effectLst/>
                <a:latin typeface="Segoe UI" panose="020B0502040204020203" pitchFamily="34" charset="0"/>
                <a:ea typeface="Times New Roman" panose="02020603050405020304" pitchFamily="18" charset="0"/>
              </a:rPr>
              <a:t> - allow you to easily keep track of and manage all the different parts of your system, like resources, services, and configurations. </a:t>
            </a:r>
            <a:endParaRPr lang="en-IN" kern="0" dirty="0">
              <a:solidFill>
                <a:srgbClr val="0D0D0D"/>
              </a:solidFill>
              <a:latin typeface="Segoe UI" panose="020B0502040204020203" pitchFamily="34" charset="0"/>
              <a:ea typeface="Times New Roman" panose="02020603050405020304" pitchFamily="18" charset="0"/>
            </a:endParaRPr>
          </a:p>
          <a:p>
            <a:pPr marL="285750" indent="-285750">
              <a:buFont typeface="Arial" panose="020B0604020202020204" pitchFamily="34" charset="0"/>
              <a:buChar char="•"/>
            </a:pPr>
            <a:r>
              <a:rPr lang="en-IN" sz="1800" b="1" kern="0" dirty="0">
                <a:solidFill>
                  <a:srgbClr val="161616"/>
                </a:solidFill>
                <a:effectLst/>
                <a:latin typeface="Segoe UI" panose="020B0502040204020203" pitchFamily="34" charset="0"/>
                <a:ea typeface="Times New Roman" panose="02020603050405020304" pitchFamily="18" charset="0"/>
              </a:rPr>
              <a:t>Control plane hardening</a:t>
            </a:r>
            <a:r>
              <a:rPr lang="en-IN" sz="1800" kern="0" dirty="0">
                <a:solidFill>
                  <a:srgbClr val="161616"/>
                </a:solidFill>
                <a:effectLst/>
                <a:latin typeface="Segoe UI" panose="020B0502040204020203" pitchFamily="34" charset="0"/>
                <a:ea typeface="Times New Roman" panose="02020603050405020304" pitchFamily="18" charset="0"/>
              </a:rPr>
              <a:t> - </a:t>
            </a:r>
            <a:r>
              <a:rPr lang="en-IN" sz="1800" kern="0" dirty="0">
                <a:solidFill>
                  <a:srgbClr val="0D0D0D"/>
                </a:solidFill>
                <a:effectLst/>
                <a:latin typeface="Segoe UI" panose="020B0502040204020203" pitchFamily="34" charset="0"/>
                <a:ea typeface="Times New Roman" panose="02020603050405020304" pitchFamily="18" charset="0"/>
              </a:rPr>
              <a:t>It's where you manage and configure everything, like setting permissions and creating new containers.</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26415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09C4B688-5A4E-CADD-360F-E19E0F20FC00}"/>
              </a:ext>
            </a:extLst>
          </p:cNvPr>
          <p:cNvSpPr txBox="1"/>
          <p:nvPr/>
        </p:nvSpPr>
        <p:spPr>
          <a:xfrm>
            <a:off x="0" y="721813"/>
            <a:ext cx="12192000" cy="7107074"/>
          </a:xfrm>
          <a:prstGeom prst="rect">
            <a:avLst/>
          </a:prstGeom>
          <a:noFill/>
        </p:spPr>
        <p:txBody>
          <a:bodyPr wrap="square">
            <a:spAutoFit/>
          </a:bodyPr>
          <a:lstStyle/>
          <a:p>
            <a:pPr>
              <a:spcBef>
                <a:spcPts val="400"/>
              </a:spcBef>
              <a:spcAft>
                <a:spcPts val="400"/>
              </a:spcAft>
            </a:pPr>
            <a:r>
              <a:rPr lang="en-IN" sz="2000" b="1"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Agent-based capabilities:</a:t>
            </a:r>
            <a:br>
              <a:rPr lang="en-IN" sz="2000" b="1"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2000" b="1"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b="1" dirty="0">
                <a:solidFill>
                  <a:srgbClr val="0D0D0D"/>
                </a:solidFill>
                <a:effectLst/>
                <a:latin typeface="Segoe UI" panose="020B0502040204020203" pitchFamily="34" charset="0"/>
                <a:ea typeface="Times New Roman" panose="02020603050405020304" pitchFamily="18" charset="0"/>
              </a:rPr>
              <a:t>Kubernetes data plane hardening</a:t>
            </a:r>
            <a:r>
              <a:rPr lang="en-IN" sz="2000" dirty="0">
                <a:solidFill>
                  <a:srgbClr val="0D0D0D"/>
                </a:solidFill>
                <a:effectLst/>
                <a:latin typeface="Segoe UI" panose="020B0502040204020203" pitchFamily="34" charset="0"/>
                <a:ea typeface="Times New Roman" panose="02020603050405020304" pitchFamily="18" charset="0"/>
              </a:rPr>
              <a:t> means making your Kubernetes setup more secure to protect your containerized workloads. One way to do this is by installing Azure Policy for Kubernetes, which provides best practice recommendations for security. </a:t>
            </a:r>
          </a:p>
          <a:p>
            <a:pPr lvl="0">
              <a:buSzPts val="1000"/>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ii) Vulnerability assessment:</a:t>
            </a:r>
            <a:br>
              <a:rPr lang="en-IN" sz="2000" b="1" dirty="0">
                <a:solidFill>
                  <a:srgbClr val="161616"/>
                </a:solidFill>
                <a:effectLst/>
                <a:latin typeface="Segoe UI" panose="020B0502040204020203" pitchFamily="34" charset="0"/>
                <a:ea typeface="Times New Roman" panose="02020603050405020304" pitchFamily="18" charset="0"/>
              </a:rPr>
            </a:br>
            <a:r>
              <a:rPr lang="en-IN" sz="2000" b="1" dirty="0">
                <a:solidFill>
                  <a:srgbClr val="161616"/>
                </a:solidFill>
                <a:effectLst/>
                <a:latin typeface="Segoe UI" panose="020B0502040204020203" pitchFamily="34" charset="0"/>
                <a:ea typeface="Times New Roman" panose="02020603050405020304" pitchFamily="18" charset="0"/>
              </a:rPr>
              <a:t>     </a:t>
            </a:r>
            <a:r>
              <a:rPr lang="en-IN" sz="2000" dirty="0">
                <a:solidFill>
                  <a:srgbClr val="161616"/>
                </a:solidFill>
                <a:latin typeface="Segoe UI" panose="020B0502040204020203" pitchFamily="34" charset="0"/>
                <a:ea typeface="Times New Roman" panose="02020603050405020304" pitchFamily="18" charset="0"/>
              </a:rPr>
              <a:t>I</a:t>
            </a:r>
            <a:r>
              <a:rPr lang="en-IN" sz="2000" dirty="0">
                <a:solidFill>
                  <a:srgbClr val="161616"/>
                </a:solidFill>
                <a:effectLst/>
                <a:latin typeface="Segoe UI" panose="020B0502040204020203" pitchFamily="34" charset="0"/>
                <a:ea typeface="Times New Roman" panose="02020603050405020304" pitchFamily="18" charset="0"/>
              </a:rPr>
              <a:t>t</a:t>
            </a:r>
            <a:r>
              <a:rPr lang="en-IN" sz="2000" b="1" dirty="0">
                <a:solidFill>
                  <a:srgbClr val="161616"/>
                </a:solidFill>
                <a:effectLst/>
                <a:latin typeface="Segoe UI" panose="020B0502040204020203" pitchFamily="34" charset="0"/>
                <a:ea typeface="Times New Roman" panose="02020603050405020304" pitchFamily="18" charset="0"/>
              </a:rPr>
              <a:t> </a:t>
            </a:r>
            <a:r>
              <a:rPr lang="en-IN" sz="2000" dirty="0">
                <a:solidFill>
                  <a:srgbClr val="161616"/>
                </a:solidFill>
                <a:effectLst/>
                <a:latin typeface="Segoe UI" panose="020B0502040204020203" pitchFamily="34" charset="0"/>
                <a:ea typeface="Times New Roman" panose="02020603050405020304" pitchFamily="18" charset="0"/>
              </a:rPr>
              <a:t>provides agentless vulnerability assessment for Azure, AWS, and GCP with remediation guidelines,   zero configuration, daily rescans, coverage for OS and language packages, and exploitability insights.</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It looks at both the operating system and any software you're using and gives you advice on how to fix any problems it finds .It also gives you insights into how likely it is that someone could exploit any vulnerabilities it finds.</a:t>
            </a:r>
          </a:p>
          <a:p>
            <a:pPr>
              <a:buSzPts val="1000"/>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iii)Run-time protection for Kubernetes nodes and clusters</a:t>
            </a:r>
            <a:endParaRPr lang="en-IN" sz="2000" b="1"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Not only does this tool detect threats, but it also responds automatically to them. And if you're using other security tools like or XDR ,it can seamlessly integrate with them, giving you a more comprehensive view of your system's security status.</a:t>
            </a:r>
            <a:endParaRPr lang="en-IN" sz="2000" dirty="0">
              <a:effectLst/>
              <a:latin typeface="Times New Roman" panose="02020603050405020304" pitchFamily="18" charset="0"/>
              <a:ea typeface="Times New Roman" panose="02020603050405020304" pitchFamily="18" charset="0"/>
            </a:endParaRPr>
          </a:p>
          <a:p>
            <a:pPr marL="34290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Threat protection is provided for Kubernetes at cluster level, node level, and workload level and includes both agent based coverage that requires the </a:t>
            </a:r>
            <a:r>
              <a:rPr lang="en-IN" sz="2000" u="none" strike="noStrike" dirty="0">
                <a:solidFill>
                  <a:srgbClr val="000000"/>
                </a:solidFill>
                <a:effectLst/>
                <a:latin typeface="Segoe UI" panose="020B0502040204020203" pitchFamily="34" charset="0"/>
                <a:ea typeface="Times New Roman" panose="02020603050405020304" pitchFamily="18" charset="0"/>
                <a:hlinkClick r:id="rId5"/>
              </a:rPr>
              <a:t>Defender agent</a:t>
            </a:r>
            <a:r>
              <a:rPr lang="en-IN" sz="2000" dirty="0">
                <a:solidFill>
                  <a:srgbClr val="161616"/>
                </a:solidFill>
                <a:effectLst/>
                <a:latin typeface="Segoe UI" panose="020B0502040204020203" pitchFamily="34" charset="0"/>
                <a:ea typeface="Times New Roman" panose="02020603050405020304" pitchFamily="18" charset="0"/>
              </a:rPr>
              <a:t> and agentless coverage that is based on analysis of the Kubernetes audit logs.</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2000" dirty="0">
              <a:effectLst/>
              <a:latin typeface="Times New Roman" panose="02020603050405020304" pitchFamily="18" charset="0"/>
              <a:ea typeface="Times New Roman" panose="02020603050405020304" pitchFamily="18" charset="0"/>
            </a:endParaRPr>
          </a:p>
          <a:p>
            <a:pPr>
              <a:spcBef>
                <a:spcPts val="400"/>
              </a:spcBef>
              <a:spcAft>
                <a:spcPts val="400"/>
              </a:spcAft>
            </a:pPr>
            <a:endParaRPr lang="en-IN" sz="2000" b="1" dirty="0">
              <a:effectLst/>
              <a:latin typeface="Times New Roman" panose="02020603050405020304" pitchFamily="18" charset="0"/>
              <a:ea typeface="Times New Roman" panose="02020603050405020304" pitchFamily="18" charset="0"/>
            </a:endParaRPr>
          </a:p>
          <a:p>
            <a:pPr>
              <a:spcBef>
                <a:spcPts val="400"/>
              </a:spcBef>
              <a:spcAft>
                <a:spcPts val="400"/>
              </a:spcAft>
            </a:pPr>
            <a:endParaRPr lang="en-IN" sz="2000" dirty="0">
              <a:effectLst/>
              <a:latin typeface="Times New Roman" panose="02020603050405020304" pitchFamily="18" charset="0"/>
              <a:ea typeface="Times New Roman" panose="02020603050405020304" pitchFamily="18" charset="0"/>
            </a:endParaRPr>
          </a:p>
          <a:p>
            <a:pPr>
              <a:spcBef>
                <a:spcPts val="2250"/>
              </a:spcBef>
              <a:spcAft>
                <a:spcPts val="1350"/>
              </a:spcAft>
            </a:pPr>
            <a:endParaRPr lang="en-IN" sz="20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509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45417B68-2FE3-4B6F-64AF-944252C19B0B}"/>
              </a:ext>
            </a:extLst>
          </p:cNvPr>
          <p:cNvSpPr txBox="1"/>
          <p:nvPr/>
        </p:nvSpPr>
        <p:spPr>
          <a:xfrm>
            <a:off x="0" y="663647"/>
            <a:ext cx="12192000" cy="6247864"/>
          </a:xfrm>
          <a:prstGeom prst="rect">
            <a:avLst/>
          </a:prstGeom>
          <a:noFill/>
        </p:spPr>
        <p:txBody>
          <a:bodyPr wrap="square">
            <a:spAutoFit/>
          </a:bodyPr>
          <a:lstStyle/>
          <a:p>
            <a:pPr lvl="0">
              <a:buSzPts val="1000"/>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iv) Deployment &amp; monitoring</a:t>
            </a:r>
            <a:r>
              <a:rPr lang="en-IN" sz="2000" dirty="0">
                <a:solidFill>
                  <a:srgbClr val="161616"/>
                </a:solidFill>
                <a:effectLst/>
                <a:latin typeface="Segoe UI" panose="020B0502040204020203" pitchFamily="34" charset="0"/>
                <a:ea typeface="Times New Roman" panose="02020603050405020304" pitchFamily="18" charset="0"/>
              </a:rPr>
              <a:t>- Monitors your Kubernetes clusters for missing agents and provides frictionless at-scale deployment for agent-based capabilities, support for standard Kubernetes monitoring tools, and management of unmonitored resources.</a:t>
            </a:r>
          </a:p>
          <a:p>
            <a:pPr marL="342900" indent="-342900">
              <a:buSzPts val="1000"/>
              <a:buFont typeface="Symbol" panose="05050102010706020507" pitchFamily="18" charset="2"/>
              <a:buChar char=""/>
              <a:tabLst>
                <a:tab pos="457200" algn="l"/>
              </a:tabLst>
            </a:pPr>
            <a:r>
              <a:rPr lang="en-IN" sz="2000" b="1"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Defender for Containers architecture:</a:t>
            </a:r>
            <a:endParaRPr lang="en-IN"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2000" dirty="0">
                <a:solidFill>
                  <a:srgbClr val="161616"/>
                </a:solidFill>
                <a:effectLst/>
                <a:latin typeface="Segoe UI" panose="020B0502040204020203" pitchFamily="34" charset="0"/>
                <a:ea typeface="Times New Roman" panose="02020603050405020304" pitchFamily="18" charset="0"/>
              </a:rPr>
              <a:t>Defender for Containers is designed differently for each Kubernetes environment whether they're running in:</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Azure Kubernetes Service (AKS)</a:t>
            </a:r>
            <a:r>
              <a:rPr lang="en-IN" sz="2000" dirty="0">
                <a:solidFill>
                  <a:srgbClr val="161616"/>
                </a:solidFill>
                <a:effectLst/>
                <a:latin typeface="Segoe UI" panose="020B0502040204020203" pitchFamily="34" charset="0"/>
                <a:ea typeface="Times New Roman" panose="02020603050405020304" pitchFamily="18" charset="0"/>
              </a:rPr>
              <a:t> - Microsoft's managed service for developing, deploying, and managing containerized applications.</a:t>
            </a:r>
          </a:p>
          <a:p>
            <a:pPr marL="342900" indent="-342900">
              <a:buSzPts val="1000"/>
              <a:buFont typeface="Symbol" panose="05050102010706020507" pitchFamily="18" charset="2"/>
              <a:buChar char=""/>
              <a:tabLst>
                <a:tab pos="457200" algn="l"/>
              </a:tabLst>
            </a:pPr>
            <a:r>
              <a:rPr lang="en-IN" sz="2000" b="1" kern="0" dirty="0">
                <a:solidFill>
                  <a:srgbClr val="0D0D0D"/>
                </a:solidFill>
                <a:effectLst/>
                <a:latin typeface="Segoe UI" panose="020B0502040204020203" pitchFamily="34" charset="0"/>
                <a:ea typeface="Times New Roman" panose="02020603050405020304" pitchFamily="18" charset="0"/>
              </a:rPr>
              <a:t>Amazon Elastic Kubernetes Service (EKS)</a:t>
            </a:r>
            <a:r>
              <a:rPr lang="en-IN" sz="2000" kern="0" dirty="0">
                <a:solidFill>
                  <a:srgbClr val="0D0D0D"/>
                </a:solidFill>
                <a:effectLst/>
                <a:latin typeface="Segoe UI" panose="020B0502040204020203" pitchFamily="34" charset="0"/>
                <a:ea typeface="Times New Roman" panose="02020603050405020304" pitchFamily="18" charset="0"/>
              </a:rPr>
              <a:t> is like having your own personal team of experts to manage and run Kubernetes, a popular tool for managing software applications. With EKS, you don't have to worry about setting up or maintaining the technical stuff; Amazon takes care of that for you</a:t>
            </a:r>
            <a:r>
              <a:rPr lang="en-IN" sz="2000" kern="0" dirty="0">
                <a:solidFill>
                  <a:srgbClr val="161616"/>
                </a:solidFill>
                <a:latin typeface="Segoe UI" panose="020B0502040204020203" pitchFamily="34" charset="0"/>
                <a:ea typeface="Times New Roman" panose="02020603050405020304" pitchFamily="18" charset="0"/>
              </a:rPr>
              <a:t>. </a:t>
            </a:r>
          </a:p>
          <a:p>
            <a:pPr marL="342900" indent="-342900">
              <a:buSzPts val="1000"/>
              <a:buFont typeface="Symbol" panose="05050102010706020507" pitchFamily="18" charset="2"/>
              <a:buChar char=""/>
              <a:tabLst>
                <a:tab pos="457200" algn="l"/>
              </a:tabLst>
            </a:pPr>
            <a:r>
              <a:rPr lang="en-IN" sz="2000" b="1" dirty="0">
                <a:solidFill>
                  <a:srgbClr val="0D0D0D"/>
                </a:solidFill>
                <a:effectLst/>
                <a:latin typeface="Segoe UI" panose="020B0502040204020203" pitchFamily="34" charset="0"/>
                <a:ea typeface="Times New Roman" panose="02020603050405020304" pitchFamily="18" charset="0"/>
              </a:rPr>
              <a:t>Google Kubernetes Engine (GKE)</a:t>
            </a:r>
            <a:r>
              <a:rPr lang="en-IN" sz="2000" dirty="0">
                <a:solidFill>
                  <a:srgbClr val="0D0D0D"/>
                </a:solidFill>
                <a:effectLst/>
                <a:latin typeface="Segoe UI" panose="020B0502040204020203" pitchFamily="34" charset="0"/>
                <a:ea typeface="Times New Roman" panose="02020603050405020304" pitchFamily="18" charset="0"/>
              </a:rPr>
              <a:t> is like a special area in Google's cloud where you can put your applications. It's managed by Google, which means they take care of a lot of the technical stuff like setting up servers and making sure everything runs smoothly. You can use it to run your apps, manage them, and make them bigger or smaller depending on how much traffic they're getting.</a:t>
            </a:r>
          </a:p>
          <a:p>
            <a:pPr marL="342900" indent="-342900">
              <a:buSzPts val="1000"/>
              <a:buFont typeface="Symbol" panose="05050102010706020507" pitchFamily="18" charset="2"/>
              <a:buChar char=""/>
              <a:tabLst>
                <a:tab pos="457200" algn="l"/>
              </a:tabLst>
            </a:pPr>
            <a:r>
              <a:rPr lang="en-IN" sz="2000" b="1" kern="0" dirty="0">
                <a:solidFill>
                  <a:srgbClr val="161616"/>
                </a:solidFill>
                <a:effectLst/>
                <a:latin typeface="Segoe UI" panose="020B0502040204020203" pitchFamily="34" charset="0"/>
                <a:ea typeface="Times New Roman" panose="02020603050405020304" pitchFamily="18" charset="0"/>
              </a:rPr>
              <a:t>An unmanaged Kubernetes distribution</a:t>
            </a:r>
            <a:r>
              <a:rPr lang="en-IN" sz="2000" kern="0" dirty="0">
                <a:solidFill>
                  <a:srgbClr val="161616"/>
                </a:solidFill>
                <a:effectLst/>
                <a:latin typeface="Segoe UI" panose="020B0502040204020203" pitchFamily="34" charset="0"/>
                <a:ea typeface="Times New Roman" panose="02020603050405020304" pitchFamily="18" charset="0"/>
              </a:rPr>
              <a:t> -</a:t>
            </a:r>
            <a:r>
              <a:rPr lang="en-IN" sz="2000" kern="0" dirty="0">
                <a:solidFill>
                  <a:srgbClr val="0D0D0D"/>
                </a:solidFill>
                <a:effectLst/>
                <a:latin typeface="Segoe UI" panose="020B0502040204020203" pitchFamily="34" charset="0"/>
                <a:ea typeface="Times New Roman" panose="02020603050405020304" pitchFamily="18" charset="0"/>
              </a:rPr>
              <a:t>you have a bunch of containers running your apps. Kubernetes helps manage these containers, making sure they run smoothly. Azure Arc extends this to manage Kubernetes clusters whether they're on your own servers or on a cloud provider like Azure. </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919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419257"/>
            <a:ext cx="12191998" cy="429623"/>
          </a:xfrm>
          <a:prstGeom prst="rect">
            <a:avLst/>
          </a:prstGeom>
        </p:spPr>
      </p:pic>
      <p:sp>
        <p:nvSpPr>
          <p:cNvPr id="7" name="Title 6">
            <a:extLst>
              <a:ext uri="{FF2B5EF4-FFF2-40B4-BE49-F238E27FC236}">
                <a16:creationId xmlns:a16="http://schemas.microsoft.com/office/drawing/2014/main" id="{EAC9FD11-FA72-099F-C998-8FECBD335CF8}"/>
              </a:ext>
            </a:extLst>
          </p:cNvPr>
          <p:cNvSpPr>
            <a:spLocks noGrp="1"/>
          </p:cNvSpPr>
          <p:nvPr>
            <p:ph type="title"/>
          </p:nvPr>
        </p:nvSpPr>
        <p:spPr>
          <a:xfrm>
            <a:off x="617838" y="629670"/>
            <a:ext cx="10515600" cy="1325563"/>
          </a:xfrm>
        </p:spPr>
        <p:txBody>
          <a:bodyPr/>
          <a:lstStyle/>
          <a:p>
            <a:r>
              <a:rPr lang="en-IN" b="1" dirty="0"/>
              <a:t>Agenda</a:t>
            </a:r>
          </a:p>
        </p:txBody>
      </p:sp>
      <p:sp>
        <p:nvSpPr>
          <p:cNvPr id="11" name="TextBox 10">
            <a:extLst>
              <a:ext uri="{FF2B5EF4-FFF2-40B4-BE49-F238E27FC236}">
                <a16:creationId xmlns:a16="http://schemas.microsoft.com/office/drawing/2014/main" id="{19DF31AF-54D9-C494-916B-69DE0366FECC}"/>
              </a:ext>
            </a:extLst>
          </p:cNvPr>
          <p:cNvSpPr txBox="1"/>
          <p:nvPr/>
        </p:nvSpPr>
        <p:spPr>
          <a:xfrm>
            <a:off x="617838" y="1779373"/>
            <a:ext cx="10750378" cy="72279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 of Microsoft defender for cloud.</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Cloud Security Posture Management.</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Security recommendations.</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Security score.</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Attack Path Analysis.</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Security Alerts.</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Regulatory compliance.</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Workload protection.</a:t>
            </a:r>
          </a:p>
          <a:p>
            <a:pPr>
              <a:lnSpc>
                <a:spcPct val="150000"/>
              </a:lnSpc>
            </a:pP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006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2" y="54929"/>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B0A033DA-C27E-9924-0A40-25D054A02880}"/>
              </a:ext>
            </a:extLst>
          </p:cNvPr>
          <p:cNvSpPr txBox="1"/>
          <p:nvPr/>
        </p:nvSpPr>
        <p:spPr>
          <a:xfrm>
            <a:off x="0" y="792321"/>
            <a:ext cx="12192000" cy="5439951"/>
          </a:xfrm>
          <a:prstGeom prst="rect">
            <a:avLst/>
          </a:prstGeom>
          <a:noFill/>
        </p:spPr>
        <p:txBody>
          <a:bodyPr wrap="square">
            <a:spAutoFit/>
          </a:bodyPr>
          <a:lstStyle/>
          <a:p>
            <a:pPr>
              <a:spcBef>
                <a:spcPts val="2400"/>
              </a:spcBef>
              <a:spcAft>
                <a:spcPts val="900"/>
              </a:spcAft>
            </a:pPr>
            <a:r>
              <a:rPr lang="en-IN" sz="2000" b="1" dirty="0">
                <a:solidFill>
                  <a:srgbClr val="161616"/>
                </a:solidFill>
                <a:effectLst/>
                <a:latin typeface="Segoe UI" panose="020B0502040204020203" pitchFamily="34" charset="0"/>
                <a:ea typeface="Times New Roman" panose="02020603050405020304" pitchFamily="18" charset="0"/>
              </a:rPr>
              <a:t>Architecture for each Kubernetes environment</a:t>
            </a:r>
            <a:endParaRPr lang="en-IN" sz="2000" b="1"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When Defender for Cloud safeguards an Azure Kubernetes Service (AKS) cluster, it gathers audit log information without needing any special software installed. This data is automatically gathered through Azure's systems, without extra fees or setup hassle.</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These are the required components in order to receive the full protection offered by Microsoft Defender for Containers:</a:t>
            </a:r>
          </a:p>
          <a:p>
            <a:pPr marL="342900" lvl="0" indent="-342900">
              <a:buSzPts val="1000"/>
              <a:buFont typeface="Symbol" panose="05050102010706020507" pitchFamily="18" charset="2"/>
              <a:buChar char=""/>
              <a:tabLst>
                <a:tab pos="457200" algn="l"/>
              </a:tabLst>
            </a:pPr>
            <a:r>
              <a:rPr lang="en-IN" sz="2000" b="1" kern="0" dirty="0">
                <a:solidFill>
                  <a:srgbClr val="161616"/>
                </a:solidFill>
                <a:effectLst/>
                <a:latin typeface="Segoe UI" panose="020B0502040204020203" pitchFamily="34" charset="0"/>
                <a:ea typeface="Times New Roman" panose="02020603050405020304" pitchFamily="18" charset="0"/>
              </a:rPr>
              <a:t>Defender agent</a:t>
            </a:r>
            <a:r>
              <a:rPr lang="en-IN" sz="2000" kern="0" dirty="0">
                <a:solidFill>
                  <a:srgbClr val="161616"/>
                </a:solidFill>
                <a:effectLst/>
                <a:latin typeface="Segoe UI" panose="020B0502040204020203" pitchFamily="34" charset="0"/>
                <a:ea typeface="Times New Roman" panose="02020603050405020304" pitchFamily="18" charset="0"/>
              </a:rPr>
              <a:t>: </a:t>
            </a:r>
            <a:endParaRPr lang="en-IN" sz="2000" kern="0" dirty="0">
              <a:solidFill>
                <a:srgbClr val="161616"/>
              </a:solidFill>
              <a:latin typeface="Segoe UI" panose="020B0502040204020203" pitchFamily="34"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kern="0" dirty="0">
                <a:solidFill>
                  <a:srgbClr val="0D0D0D"/>
                </a:solidFill>
                <a:effectLst/>
                <a:latin typeface="Segoe UI" panose="020B0502040204020203" pitchFamily="34" charset="0"/>
                <a:ea typeface="Times New Roman" panose="02020603050405020304" pitchFamily="18" charset="0"/>
              </a:rPr>
              <a:t>you have a group of computers. The Defender agent is like a special protector assigned to each computer. It uses a fancy technology called eBPF to keep an eye on what's happening on each computer, almost like a super detective. It then sends this information to a special place called a Log Analytics workspace, kind of like a central hub for all the detective work.</a:t>
            </a:r>
            <a:r>
              <a:rPr lang="en-IN" sz="2000" kern="0" dirty="0">
                <a:solidFill>
                  <a:srgbClr val="161616"/>
                </a:solidFill>
                <a:effectLst/>
                <a:latin typeface="Segoe UI" panose="020B0502040204020203" pitchFamily="34" charset="0"/>
                <a:ea typeface="Times New Roman" panose="02020603050405020304" pitchFamily="18" charset="0"/>
              </a:rPr>
              <a:t> However, the audit log data isn't stored in the Log Analytics workspace.</a:t>
            </a:r>
            <a:r>
              <a:rPr lang="en-IN" sz="2000" dirty="0">
                <a:effectLst/>
              </a:rPr>
              <a:t> </a:t>
            </a:r>
          </a:p>
          <a:p>
            <a:pPr marL="34290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Azure Policy for Kubernetes</a:t>
            </a:r>
            <a:r>
              <a:rPr lang="en-IN" sz="2000" dirty="0">
                <a:solidFill>
                  <a:srgbClr val="161616"/>
                </a:solidFill>
                <a:effectLst/>
                <a:latin typeface="Segoe UI" panose="020B0502040204020203" pitchFamily="34" charset="0"/>
                <a:ea typeface="Times New Roman" panose="02020603050405020304" pitchFamily="18" charset="0"/>
              </a:rPr>
              <a:t>: A pod that extends the open-source </a:t>
            </a:r>
            <a:r>
              <a:rPr lang="en-IN" sz="2000" u="none" strike="noStrike" dirty="0">
                <a:solidFill>
                  <a:srgbClr val="000000"/>
                </a:solidFill>
                <a:effectLst/>
                <a:latin typeface="Segoe UI" panose="020B0502040204020203" pitchFamily="34" charset="0"/>
                <a:ea typeface="Times New Roman" panose="02020603050405020304" pitchFamily="18" charset="0"/>
                <a:hlinkClick r:id="rId5"/>
              </a:rPr>
              <a:t>Gatekeeper v3</a:t>
            </a:r>
            <a:r>
              <a:rPr lang="en-IN" sz="2000" dirty="0">
                <a:solidFill>
                  <a:srgbClr val="161616"/>
                </a:solidFill>
                <a:effectLst/>
                <a:latin typeface="Segoe UI" panose="020B0502040204020203" pitchFamily="34" charset="0"/>
                <a:ea typeface="Times New Roman" panose="02020603050405020304" pitchFamily="18" charset="0"/>
              </a:rPr>
              <a:t> and registers as a web hook to Kubernetes admission control making it possible to apply at-scale enforcements, and safeguards on your clusters in a centralized, consistent manner.</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kern="0" dirty="0">
                <a:solidFill>
                  <a:srgbClr val="161616"/>
                </a:solidFill>
                <a:effectLst/>
                <a:latin typeface="Segoe UI" panose="020B0502040204020203" pitchFamily="34" charset="0"/>
                <a:ea typeface="Times New Roman" panose="02020603050405020304" pitchFamily="18" charset="0"/>
              </a:rPr>
              <a:t>The Azure Policy for Kubernetes pod is deployed as an AKS add-on. It's only installed on one node in the cluster</a:t>
            </a:r>
            <a:r>
              <a:rPr lang="en-IN" sz="2000" kern="0" dirty="0">
                <a:solidFill>
                  <a:srgbClr val="161616"/>
                </a:solidFill>
                <a:latin typeface="Segoe UI" panose="020B0502040204020203" pitchFamily="34"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9131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normAutofit/>
          </a:bodyPr>
          <a:lstStyle/>
          <a:p>
            <a:r>
              <a:rPr lang="en-IN" sz="2800" b="1" dirty="0">
                <a:solidFill>
                  <a:srgbClr val="161616"/>
                </a:solidFill>
                <a:effectLst/>
                <a:latin typeface="Times New Roman" panose="02020603050405020304" pitchFamily="18" charset="0"/>
                <a:ea typeface="Times New Roman" panose="02020603050405020304" pitchFamily="18" charset="0"/>
              </a:rPr>
              <a:t>Defender for Azure </a:t>
            </a:r>
            <a:r>
              <a:rPr lang="en-IN" sz="2800" b="1" dirty="0">
                <a:solidFill>
                  <a:srgbClr val="161616"/>
                </a:solidFill>
                <a:latin typeface="Times New Roman" panose="02020603050405020304" pitchFamily="18" charset="0"/>
                <a:ea typeface="Times New Roman" panose="02020603050405020304" pitchFamily="18" charset="0"/>
              </a:rPr>
              <a:t>SQL </a:t>
            </a:r>
            <a:r>
              <a:rPr lang="en-IN" sz="2800" b="1" dirty="0">
                <a:solidFill>
                  <a:srgbClr val="161616"/>
                </a:solidFill>
                <a:effectLst/>
                <a:latin typeface="Times New Roman" panose="02020603050405020304" pitchFamily="18" charset="0"/>
                <a:ea typeface="Times New Roman" panose="02020603050405020304" pitchFamily="18" charset="0"/>
              </a:rPr>
              <a:t>databases:</a:t>
            </a:r>
            <a:br>
              <a:rPr lang="en-IN" sz="2800" dirty="0">
                <a:effectLst/>
                <a:latin typeface="Times New Roman" panose="02020603050405020304" pitchFamily="18" charset="0"/>
                <a:ea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E398BE-E170-5093-5DD9-7471235D0E5F}"/>
              </a:ext>
            </a:extLst>
          </p:cNvPr>
          <p:cNvSpPr txBox="1"/>
          <p:nvPr/>
        </p:nvSpPr>
        <p:spPr>
          <a:xfrm>
            <a:off x="-358343" y="1496881"/>
            <a:ext cx="12550341" cy="5016758"/>
          </a:xfrm>
          <a:prstGeom prst="rect">
            <a:avLst/>
          </a:prstGeom>
          <a:noFill/>
        </p:spPr>
        <p:txBody>
          <a:bodyPr wrap="square">
            <a:spAutoFit/>
          </a:bodyPr>
          <a:lstStyle/>
          <a:p>
            <a:pPr marL="742950" lvl="1" indent="-285750" algn="just">
              <a:buSzPts val="1000"/>
              <a:buFont typeface="Courier New" panose="02070309020205020404" pitchFamily="49" charset="0"/>
              <a:buChar char="o"/>
              <a:tabLst>
                <a:tab pos="914400" algn="l"/>
              </a:tabLst>
            </a:pPr>
            <a:r>
              <a:rPr lang="en-IN" sz="20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Azure SQL Database is a cloud-based solution for storing and working with your data, without the hassle of managing servers yourself.</a:t>
            </a:r>
          </a:p>
          <a:p>
            <a:pPr marL="742950" lvl="1" indent="-285750" algn="just">
              <a:buSzPts val="1000"/>
              <a:buFont typeface="Courier New" panose="02070309020205020404" pitchFamily="49" charset="0"/>
              <a:buChar char="o"/>
              <a:tabLst>
                <a:tab pos="914400" algn="l"/>
              </a:tabLst>
            </a:pPr>
            <a:r>
              <a:rPr lang="en-IN" sz="2000" kern="0" dirty="0">
                <a:solidFill>
                  <a:srgbClr val="0D0D0D"/>
                </a:solidFill>
                <a:effectLst/>
                <a:latin typeface="Segoe UI" panose="020B0502040204020203" pitchFamily="34" charset="0"/>
                <a:ea typeface="Times New Roman" panose="02020603050405020304" pitchFamily="18" charset="0"/>
              </a:rPr>
              <a:t>it as a secure, scalable, and managed version of Microsoft SQL Server that lives in the cloud. You can use it to store structured data, run queries to retrieve information, and even build applications that rely on this data without having to worry about the underlying infrastructure.</a:t>
            </a:r>
          </a:p>
          <a:p>
            <a:pPr lvl="1" algn="just">
              <a:buSzPts val="1000"/>
              <a:tabLst>
                <a:tab pos="914400" algn="l"/>
              </a:tabLst>
            </a:pPr>
            <a:r>
              <a:rPr lang="en-IN" sz="2000" b="1" dirty="0">
                <a:solidFill>
                  <a:srgbClr val="0D0D0D"/>
                </a:solidFill>
                <a:effectLst/>
                <a:latin typeface="Segoe UI" panose="020B0502040204020203" pitchFamily="34" charset="0"/>
                <a:ea typeface="Times New Roman" panose="02020603050405020304" pitchFamily="18" charset="0"/>
              </a:rPr>
              <a:t>Benefits of defender for azure SQL database:</a:t>
            </a:r>
            <a:endParaRPr lang="en-IN" sz="2000" dirty="0">
              <a:effectLst/>
              <a:latin typeface="Times New Roman" panose="02020603050405020304" pitchFamily="18" charset="0"/>
              <a:ea typeface="Times New Roman" panose="02020603050405020304" pitchFamily="18" charset="0"/>
            </a:endParaRPr>
          </a:p>
          <a:p>
            <a:pPr lvl="1" algn="just">
              <a:buSzPts val="1000"/>
              <a:tabLst>
                <a:tab pos="914400" algn="l"/>
              </a:tabLst>
            </a:pPr>
            <a:r>
              <a:rPr lang="en-IN" sz="2000" b="1"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  Discover and mitigate vulnerabilities:</a:t>
            </a:r>
            <a:endParaRPr lang="en-IN" sz="20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20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Assessment scans provide an overview of your SQL machines' security state, and details of any security findings. Defender for Azure SQL helps you identify and mitigate potential database vulnerabilities and detecting anomalous activities that could indicate threats to your databases.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2000" b="1"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Advanced threat protection:</a:t>
            </a:r>
            <a:endParaRPr lang="en-IN" sz="20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20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An advanced threat protection service continuously monitors your SQL servers for threats such as SQL injection, brute-force attacks, and privilege abuse. This service provides action-oriented security alerts in Microsoft Defender for Cloud with details of the suspicious activity, guidance on how to mitigate to the threats, and options for continuing your investigations with Microsoft Sentinel.</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040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564FA173-D96A-94AE-E653-0EC6E2DF46C5}"/>
              </a:ext>
            </a:extLst>
          </p:cNvPr>
          <p:cNvSpPr txBox="1"/>
          <p:nvPr/>
        </p:nvSpPr>
        <p:spPr>
          <a:xfrm>
            <a:off x="0" y="676004"/>
            <a:ext cx="12192000" cy="5940088"/>
          </a:xfrm>
          <a:prstGeom prst="rect">
            <a:avLst/>
          </a:prstGeom>
          <a:noFill/>
        </p:spPr>
        <p:txBody>
          <a:bodyPr wrap="square">
            <a:spAutoFit/>
          </a:bodyPr>
          <a:lstStyle/>
          <a:p>
            <a:r>
              <a:rPr lang="en-IN" sz="2000" dirty="0">
                <a:solidFill>
                  <a:srgbClr val="161616"/>
                </a:solidFill>
                <a:effectLst/>
                <a:latin typeface="Segoe UI" panose="020B0502040204020203" pitchFamily="34" charset="0"/>
                <a:ea typeface="Times New Roman" panose="02020603050405020304" pitchFamily="18" charset="0"/>
              </a:rPr>
              <a:t>Threat intelligence enriched security alerts are triggered when there's:</a:t>
            </a:r>
            <a:endParaRPr lang="en-IN"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000" b="1" kern="0" dirty="0">
                <a:solidFill>
                  <a:srgbClr val="161616"/>
                </a:solidFill>
                <a:effectLst/>
                <a:latin typeface="Segoe UI" panose="020B0502040204020203" pitchFamily="34" charset="0"/>
                <a:ea typeface="Times New Roman" panose="02020603050405020304" pitchFamily="18" charset="0"/>
              </a:rPr>
              <a:t>Potential SQL injection attacks</a:t>
            </a:r>
            <a:r>
              <a:rPr lang="en-IN" sz="2000" kern="0" dirty="0">
                <a:solidFill>
                  <a:srgbClr val="161616"/>
                </a:solidFill>
                <a:effectLst/>
                <a:latin typeface="Segoe UI" panose="020B0502040204020203" pitchFamily="34" charset="0"/>
                <a:ea typeface="Times New Roman" panose="02020603050405020304" pitchFamily="18" charset="0"/>
              </a:rPr>
              <a:t> - including vulnerabilities detected when applications generate a faulty SQL statement in the database. </a:t>
            </a:r>
            <a:r>
              <a:rPr lang="en-IN" sz="2000" kern="0" dirty="0">
                <a:solidFill>
                  <a:srgbClr val="0D0D0D"/>
                </a:solidFill>
                <a:effectLst/>
                <a:latin typeface="Segoe UI" panose="020B0502040204020203" pitchFamily="34" charset="0"/>
                <a:ea typeface="Times New Roman" panose="02020603050405020304" pitchFamily="18" charset="0"/>
              </a:rPr>
              <a:t>Specifically, it looks for issues where your software might accidentally create weak spots in your database security.</a:t>
            </a: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Anomalous database access and query patterns</a:t>
            </a:r>
            <a:r>
              <a:rPr lang="en-IN" sz="2000" dirty="0">
                <a:solidFill>
                  <a:srgbClr val="161616"/>
                </a:solidFill>
                <a:effectLst/>
                <a:latin typeface="Segoe UI" panose="020B0502040204020203" pitchFamily="34" charset="0"/>
                <a:ea typeface="Times New Roman" panose="02020603050405020304" pitchFamily="18" charset="0"/>
              </a:rPr>
              <a:t> - for example, an abnormally high number of failed sign-in attempts with different credentials (a brute force attempt)</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Suspicious database activity</a:t>
            </a:r>
            <a:r>
              <a:rPr lang="en-IN" sz="2000" dirty="0">
                <a:solidFill>
                  <a:srgbClr val="161616"/>
                </a:solidFill>
                <a:effectLst/>
                <a:latin typeface="Segoe UI" panose="020B0502040204020203" pitchFamily="34" charset="0"/>
                <a:ea typeface="Times New Roman" panose="02020603050405020304" pitchFamily="18" charset="0"/>
              </a:rPr>
              <a:t> - for example, a legitimate user accessing an SQL Server from a breached computer which communicated with a crypto-mining C&amp;C server.</a:t>
            </a:r>
          </a:p>
          <a:p>
            <a:pPr>
              <a:buSzPts val="1000"/>
              <a:tabLst>
                <a:tab pos="457200" algn="l"/>
              </a:tabLst>
            </a:pPr>
            <a:r>
              <a:rPr lang="en-IN" sz="2000" b="1" dirty="0">
                <a:solidFill>
                  <a:srgbClr val="0D0D0D"/>
                </a:solidFill>
                <a:effectLst/>
                <a:latin typeface="Segoe UI" panose="020B0502040204020203" pitchFamily="34" charset="0"/>
                <a:ea typeface="Times New Roman" panose="02020603050405020304" pitchFamily="18" charset="0"/>
              </a:rPr>
              <a:t>What is SQL vulnerability assessment:</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2000" b="0" i="0" dirty="0">
                <a:solidFill>
                  <a:srgbClr val="161616"/>
                </a:solidFill>
                <a:effectLst/>
                <a:latin typeface="Segoe UI" panose="020B0502040204020203" pitchFamily="34" charset="0"/>
              </a:rPr>
              <a:t>SQL vulnerability assessment is a service that provides visibility into your security state. Vulnerability assessment includes actionable steps to resolve security issues and enhance your database security. It can help you to monitor a dynamic database environment where changes are difficult to track and improve your SQL security posture.</a:t>
            </a:r>
            <a:r>
              <a:rPr lang="en-IN" sz="20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In a dynamic database environment where things are always changing, it's hard to keep track of what's going on</a:t>
            </a:r>
            <a:r>
              <a:rPr lang="en-US" sz="2000" dirty="0">
                <a:solidFill>
                  <a:srgbClr val="161616"/>
                </a:solidFill>
                <a:latin typeface="Segoe UI" panose="020B0502040204020203" pitchFamily="34" charset="0"/>
                <a:ea typeface="Times New Roman" panose="02020603050405020304" pitchFamily="18" charset="0"/>
                <a:cs typeface="Times New Roman" panose="02020603050405020304" pitchFamily="18" charset="0"/>
              </a:rPr>
              <a:t>.</a:t>
            </a:r>
            <a:endParaRPr lang="en-US" sz="2000" b="0" i="0" dirty="0">
              <a:solidFill>
                <a:srgbClr val="161616"/>
              </a:solidFill>
              <a:effectLst/>
              <a:latin typeface="Segoe UI" panose="020B0502040204020203" pitchFamily="34" charset="0"/>
            </a:endParaRPr>
          </a:p>
          <a:p>
            <a:r>
              <a:rPr lang="en-IN" sz="2000" dirty="0">
                <a:solidFill>
                  <a:srgbClr val="161616"/>
                </a:solidFill>
                <a:effectLst/>
                <a:latin typeface="Segoe UI" panose="020B0502040204020203" pitchFamily="34" charset="0"/>
                <a:ea typeface="Times New Roman" panose="02020603050405020304" pitchFamily="18" charset="0"/>
              </a:rPr>
              <a:t>You can customize an assessment report for your environment by setting an acceptable baseline for:</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Permission configurations</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Feature configurations</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Database settings</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294102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30093FCB-1CE1-88DA-0949-50839721A74F}"/>
              </a:ext>
            </a:extLst>
          </p:cNvPr>
          <p:cNvSpPr txBox="1"/>
          <p:nvPr/>
        </p:nvSpPr>
        <p:spPr>
          <a:xfrm>
            <a:off x="0" y="816747"/>
            <a:ext cx="12191997" cy="5606663"/>
          </a:xfrm>
          <a:prstGeom prst="rect">
            <a:avLst/>
          </a:prstGeom>
          <a:noFill/>
        </p:spPr>
        <p:txBody>
          <a:bodyPr wrap="square">
            <a:spAutoFit/>
          </a:bodyPr>
          <a:lstStyle/>
          <a:p>
            <a:pPr>
              <a:spcBef>
                <a:spcPts val="500"/>
              </a:spcBef>
              <a:spcAft>
                <a:spcPts val="500"/>
              </a:spcAft>
            </a:pPr>
            <a:r>
              <a:rPr lang="en-IN" sz="2000" b="1" dirty="0">
                <a:solidFill>
                  <a:srgbClr val="161616"/>
                </a:solidFill>
                <a:effectLst/>
                <a:latin typeface="Segoe UI" panose="020B0502040204020203" pitchFamily="34" charset="0"/>
                <a:ea typeface="Times New Roman" panose="02020603050405020304" pitchFamily="18" charset="0"/>
              </a:rPr>
              <a:t>What are the express and classic configurations?</a:t>
            </a:r>
            <a:endParaRPr lang="en-IN" sz="2000" b="1" dirty="0">
              <a:effectLst/>
              <a:latin typeface="Times New Roman" panose="02020603050405020304" pitchFamily="18" charset="0"/>
              <a:ea typeface="Times New Roman" panose="02020603050405020304" pitchFamily="18" charset="0"/>
            </a:endParaRPr>
          </a:p>
          <a:p>
            <a:pPr algn="l">
              <a:spcBef>
                <a:spcPts val="500"/>
              </a:spcBef>
              <a:spcAft>
                <a:spcPts val="500"/>
              </a:spcAft>
            </a:pPr>
            <a:r>
              <a:rPr lang="en-IN" sz="2000" dirty="0">
                <a:solidFill>
                  <a:srgbClr val="161616"/>
                </a:solidFill>
                <a:effectLst/>
                <a:latin typeface="Segoe UI" panose="020B0502040204020203" pitchFamily="34" charset="0"/>
                <a:ea typeface="Times New Roman" panose="02020603050405020304" pitchFamily="18" charset="0"/>
              </a:rPr>
              <a:t>You can configure vulnerability assessment for your SQL databases with either:</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500"/>
              </a:spcBef>
              <a:spcAft>
                <a:spcPts val="500"/>
              </a:spcAft>
              <a:buSzPts val="1000"/>
              <a:buFont typeface="Symbol" panose="05050102010706020507" pitchFamily="18" charset="2"/>
              <a:buChar char=""/>
              <a:tabLst>
                <a:tab pos="457200" algn="l"/>
              </a:tabLst>
            </a:pPr>
            <a:r>
              <a:rPr lang="en-IN" sz="2000" b="1" dirty="0">
                <a:solidFill>
                  <a:srgbClr val="0D0D0D"/>
                </a:solidFill>
                <a:effectLst/>
                <a:latin typeface="Segoe UI" panose="020B0502040204020203" pitchFamily="34" charset="0"/>
                <a:ea typeface="Times New Roman" panose="02020603050405020304" pitchFamily="18" charset="0"/>
              </a:rPr>
              <a:t>Express configuratio</a:t>
            </a:r>
            <a:r>
              <a:rPr lang="en-IN" sz="2000" dirty="0">
                <a:solidFill>
                  <a:srgbClr val="0D0D0D"/>
                </a:solidFill>
                <a:effectLst/>
                <a:latin typeface="Segoe UI" panose="020B0502040204020203" pitchFamily="34" charset="0"/>
                <a:ea typeface="Times New Roman" panose="02020603050405020304" pitchFamily="18" charset="0"/>
              </a:rPr>
              <a:t>n is a simple setup that allows you to do vulnerability assessments without needing to save your baseline (initial setup) and scan results elsewhere. Basically, you can do the assessment without relying on other storage systems.</a:t>
            </a:r>
          </a:p>
          <a:p>
            <a:pPr marL="342900" lvl="0" indent="-342900">
              <a:spcBef>
                <a:spcPts val="500"/>
              </a:spcBef>
              <a:spcAft>
                <a:spcPts val="500"/>
              </a:spcAft>
              <a:buSzPts val="1000"/>
              <a:buFont typeface="Symbol" panose="05050102010706020507" pitchFamily="18" charset="2"/>
              <a:buChar char=""/>
              <a:tabLst>
                <a:tab pos="457200" algn="l"/>
              </a:tabLst>
            </a:pPr>
            <a:r>
              <a:rPr lang="en-IN" sz="2000" kern="0" dirty="0">
                <a:solidFill>
                  <a:srgbClr val="0D0D0D"/>
                </a:solidFill>
                <a:effectLst/>
                <a:latin typeface="Segoe UI" panose="020B0502040204020203" pitchFamily="34" charset="0"/>
                <a:ea typeface="Times New Roman" panose="02020603050405020304" pitchFamily="18" charset="0"/>
              </a:rPr>
              <a:t>Express configuration is quick and doesn't need a storage account. It's a simpler option</a:t>
            </a:r>
            <a:r>
              <a:rPr lang="en-IN" sz="2000" kern="0" dirty="0">
                <a:solidFill>
                  <a:srgbClr val="0D0D0D"/>
                </a:solidFill>
                <a:latin typeface="Segoe UI" panose="020B0502040204020203" pitchFamily="34"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500"/>
              </a:spcBef>
              <a:spcAft>
                <a:spcPts val="500"/>
              </a:spcAft>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In a </a:t>
            </a:r>
            <a:r>
              <a:rPr lang="en-IN" sz="2000" b="1" dirty="0">
                <a:solidFill>
                  <a:srgbClr val="0D0D0D"/>
                </a:solidFill>
                <a:effectLst/>
                <a:latin typeface="Segoe UI" panose="020B0502040204020203" pitchFamily="34" charset="0"/>
                <a:ea typeface="Times New Roman" panose="02020603050405020304" pitchFamily="18" charset="0"/>
              </a:rPr>
              <a:t>classic configuration</a:t>
            </a:r>
            <a:r>
              <a:rPr lang="en-IN" sz="2000" dirty="0">
                <a:solidFill>
                  <a:srgbClr val="0D0D0D"/>
                </a:solidFill>
                <a:effectLst/>
                <a:latin typeface="Segoe UI" panose="020B0502040204020203" pitchFamily="34" charset="0"/>
                <a:ea typeface="Times New Roman" panose="02020603050405020304" pitchFamily="18" charset="0"/>
              </a:rPr>
              <a:t>, you'd use an Azure storage account to store two types of data: baseline data and scan result data.</a:t>
            </a:r>
          </a:p>
          <a:p>
            <a:pPr>
              <a:spcBef>
                <a:spcPts val="500"/>
              </a:spcBef>
              <a:spcAft>
                <a:spcPts val="500"/>
              </a:spcAft>
            </a:pPr>
            <a:r>
              <a:rPr lang="en-IN" sz="2000" kern="0" dirty="0">
                <a:solidFill>
                  <a:srgbClr val="0D0D0D"/>
                </a:solidFill>
                <a:effectLst/>
                <a:latin typeface="Segoe UI" panose="020B0502040204020203" pitchFamily="34" charset="0"/>
                <a:ea typeface="Times New Roman" panose="02020603050405020304" pitchFamily="18" charset="0"/>
              </a:rPr>
              <a:t>Baseline data is like a reference point or template that shows what your system should ideally look like. Scan result data is the information collected when you check your system against this baseline to see if everything is as it should be or if there are any issues</a:t>
            </a:r>
          </a:p>
          <a:p>
            <a:pPr marL="285750" indent="-285750">
              <a:spcBef>
                <a:spcPts val="500"/>
              </a:spcBef>
              <a:spcAft>
                <a:spcPts val="500"/>
              </a:spcAft>
              <a:buFont typeface="Arial" panose="020B0604020202020204" pitchFamily="34" charset="0"/>
              <a:buChar char="•"/>
            </a:pPr>
            <a:r>
              <a:rPr lang="en-IN" sz="2000" dirty="0">
                <a:solidFill>
                  <a:srgbClr val="0D0D0D"/>
                </a:solidFill>
                <a:effectLst/>
                <a:latin typeface="Segoe UI" panose="020B0502040204020203" pitchFamily="34" charset="0"/>
                <a:ea typeface="Times New Roman" panose="02020603050405020304" pitchFamily="18" charset="0"/>
              </a:rPr>
              <a:t>So, normally in Azure SQL databases, if you want to check for security vulnerabilities, you need to set up a storage account to store the assessment results. But with the express configuration, you can skip this step and directly view the assessments without needing a storage account.</a:t>
            </a:r>
            <a:endParaRPr lang="en-IN" sz="2000" dirty="0">
              <a:solidFill>
                <a:srgbClr val="161616"/>
              </a:solidFill>
              <a:effectLst/>
              <a:latin typeface="Times New Roman" panose="02020603050405020304" pitchFamily="18" charset="0"/>
              <a:ea typeface="Times New Roman" panose="02020603050405020304" pitchFamily="18" charset="0"/>
            </a:endParaRPr>
          </a:p>
          <a:p>
            <a:pPr>
              <a:spcBef>
                <a:spcPts val="500"/>
              </a:spcBef>
              <a:spcAft>
                <a:spcPts val="500"/>
              </a:spcAft>
            </a:pPr>
            <a:endParaRPr lang="en-IN" sz="2000" dirty="0"/>
          </a:p>
        </p:txBody>
      </p:sp>
    </p:spTree>
    <p:extLst>
      <p:ext uri="{BB962C8B-B14F-4D97-AF65-F5344CB8AC3E}">
        <p14:creationId xmlns:p14="http://schemas.microsoft.com/office/powerpoint/2010/main" val="1124761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7" name="TextBox 6">
            <a:extLst>
              <a:ext uri="{FF2B5EF4-FFF2-40B4-BE49-F238E27FC236}">
                <a16:creationId xmlns:a16="http://schemas.microsoft.com/office/drawing/2014/main" id="{19293713-26A5-D566-EF29-43D0BBB020D4}"/>
              </a:ext>
            </a:extLst>
          </p:cNvPr>
          <p:cNvSpPr txBox="1"/>
          <p:nvPr/>
        </p:nvSpPr>
        <p:spPr>
          <a:xfrm>
            <a:off x="0" y="676004"/>
            <a:ext cx="12191998" cy="6055504"/>
          </a:xfrm>
          <a:prstGeom prst="rect">
            <a:avLst/>
          </a:prstGeom>
          <a:noFill/>
        </p:spPr>
        <p:txBody>
          <a:bodyPr wrap="square">
            <a:spAutoFit/>
          </a:bodyPr>
          <a:lstStyle/>
          <a:p>
            <a:pPr>
              <a:spcBef>
                <a:spcPts val="1200"/>
              </a:spcBef>
            </a:pPr>
            <a:r>
              <a:rPr lang="en-IN"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Investigation threats:</a:t>
            </a:r>
            <a:br>
              <a:rPr lang="en-IN"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kern="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SQL Advanced Threat Protection</a:t>
            </a:r>
          </a:p>
          <a:p>
            <a:pPr marL="285750" indent="-285750">
              <a:spcBef>
                <a:spcPts val="1200"/>
              </a:spcBef>
              <a:buFont typeface="Arial" panose="020B0604020202020204" pitchFamily="34" charset="0"/>
              <a:buChar char="•"/>
            </a:pPr>
            <a:r>
              <a:rPr lang="en-IN"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Advanced Threat Protection is part of the Microsoft Defender for SQL offering</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Advanced Threat Protection is a special feature in this bodyguard package that gives extra security against advanced attacks. You can control and monitor all these protections from one central place, the Microsoft Defender for SQL portal, making it easier to keep your database safe.</a:t>
            </a:r>
          </a:p>
          <a:p>
            <a:pPr marL="285750" indent="-285750">
              <a:spcBef>
                <a:spcPts val="1200"/>
              </a:spcBef>
              <a:buFont typeface="Arial" panose="020B0604020202020204" pitchFamily="34" charset="0"/>
              <a:buChar char="•"/>
            </a:pPr>
            <a:r>
              <a:rPr lang="en-IN"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Think of auditing like having a detective follow every move your database makes. When auditing is enabled, every action taken on your database is recorded in a special log stored in your Azure storage account. So, if something goes wrong or you need to investigate, you can check the audit log to see exactly what happened and who did it.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400"/>
              </a:spcBef>
              <a:spcAft>
                <a:spcPts val="900"/>
              </a:spcAft>
            </a:pPr>
            <a:r>
              <a:rPr lang="en-IN" sz="2000" b="1"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Explore detection of a suspicious event</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IN" sz="200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You receive an email notification upon detection of anomalous database activities. The email provides information on the suspicious security event including the nature of the anomalous activities, database name, server name, application name, and the event time. In addition, the email provides information on possible causes and recommended actions to investigate and mitigate the potential threat to the database.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1200"/>
              </a:spcBef>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pPr>
            <a:endParaRPr lang="en-IN" sz="2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762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normAutofit/>
          </a:bodyPr>
          <a:lstStyle/>
          <a:p>
            <a:r>
              <a:rPr lang="en-IN" sz="2800" b="1"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Microsoft Defender for SQL servers on machines:</a:t>
            </a:r>
            <a:br>
              <a:rPr lang="en-IN" sz="2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76DF001-A715-8D24-C134-73B55B2F3832}"/>
              </a:ext>
            </a:extLst>
          </p:cNvPr>
          <p:cNvSpPr txBox="1"/>
          <p:nvPr/>
        </p:nvSpPr>
        <p:spPr>
          <a:xfrm>
            <a:off x="2" y="1567190"/>
            <a:ext cx="12191998" cy="4516621"/>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Defender for SQL protects your IaaS SQL Servers by identifying and mitigating potential database vulnerabilities and detecting anomalous activities that could indicate threats to your databases.</a:t>
            </a:r>
          </a:p>
          <a:p>
            <a:pPr marL="342900" lvl="0" indent="-342900">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Assessment scans provide an overview of your SQL machines' security state and provide details of any security findings</a:t>
            </a:r>
            <a:r>
              <a:rPr lang="en-IN" sz="20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Defender for SQL servers on machines protects your SQL servers hosted in Azure, multicloud, and even on-premises machines.</a:t>
            </a:r>
            <a:endParaRPr lang="en-IN" sz="2000" dirty="0">
              <a:effectLst/>
              <a:latin typeface="Times New Roman" panose="02020603050405020304" pitchFamily="18" charset="0"/>
              <a:ea typeface="Times New Roman" panose="02020603050405020304" pitchFamily="18" charset="0"/>
            </a:endParaRPr>
          </a:p>
          <a:p>
            <a:pPr>
              <a:spcBef>
                <a:spcPts val="2400"/>
              </a:spcBef>
              <a:spcAft>
                <a:spcPts val="900"/>
              </a:spcAft>
            </a:pPr>
            <a:r>
              <a:rPr lang="en-IN" sz="2000" b="1" dirty="0">
                <a:solidFill>
                  <a:srgbClr val="161616"/>
                </a:solidFill>
                <a:effectLst/>
                <a:latin typeface="Segoe UI" panose="020B0502040204020203" pitchFamily="34" charset="0"/>
                <a:ea typeface="Times New Roman" panose="02020603050405020304" pitchFamily="18" charset="0"/>
              </a:rPr>
              <a:t>Set up Microsoft Defender for SQL servers on machines</a:t>
            </a:r>
            <a:endParaRPr lang="en-IN" sz="2000" b="1"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The Defender for SQL server on machines plan requires Microsoft Monitoring Agent (MMA) or Azure Monitoring Agent (AMA) to prevent attacks and detect misconfigurations. The plan’s auto provisioning process is automatically enabled with the plan and is responsible for the configuration of all of the agent components required for the plan to function. This includes installation and configuration of MMA/AMA, workspace configuration, and the installation of the plan’s VM extension/solution.</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8730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A037F909-6B1A-1E89-9CE2-78A4D7DDB8FF}"/>
              </a:ext>
            </a:extLst>
          </p:cNvPr>
          <p:cNvSpPr txBox="1"/>
          <p:nvPr/>
        </p:nvSpPr>
        <p:spPr>
          <a:xfrm>
            <a:off x="1" y="676004"/>
            <a:ext cx="12191999" cy="5832366"/>
          </a:xfrm>
          <a:prstGeom prst="rect">
            <a:avLst/>
          </a:prstGeom>
          <a:noFill/>
        </p:spPr>
        <p:txBody>
          <a:bodyPr wrap="square">
            <a:spAutoFit/>
          </a:bodyPr>
          <a:lstStyle/>
          <a:p>
            <a:pPr>
              <a:spcBef>
                <a:spcPts val="300"/>
              </a:spcBef>
              <a:spcAft>
                <a:spcPts val="300"/>
              </a:spcAft>
            </a:pPr>
            <a:r>
              <a:rPr lang="en-IN" sz="2800" b="1"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 Microsoft Defender for open-source relational databases:</a:t>
            </a:r>
          </a:p>
          <a:p>
            <a:pPr>
              <a:spcBef>
                <a:spcPts val="300"/>
              </a:spcBef>
              <a:spcAft>
                <a:spcPts val="300"/>
              </a:spcAft>
            </a:pPr>
            <a:endParaRPr lang="en-IN"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spcBef>
                <a:spcPts val="300"/>
              </a:spcBef>
              <a:spcAft>
                <a:spcPts val="300"/>
              </a:spcAft>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Defender for Cloud detects anomalous activities indicating unusual and potentially harmful attempts to access or exploit databases. The plan makes it simple to address potential threats to databases without the need to be a security expert or manage advanced security monitoring systems</a:t>
            </a:r>
            <a:r>
              <a:rPr lang="en-IN" sz="2000" dirty="0">
                <a:effectLst/>
                <a:latin typeface="Times New Roman" panose="02020603050405020304" pitchFamily="18" charset="0"/>
                <a:ea typeface="Times New Roman" panose="02020603050405020304" pitchFamily="18" charset="0"/>
              </a:rPr>
              <a:t>.</a:t>
            </a:r>
          </a:p>
          <a:p>
            <a:pPr lvl="0">
              <a:spcBef>
                <a:spcPts val="300"/>
              </a:spcBef>
              <a:spcAft>
                <a:spcPts val="300"/>
              </a:spcAft>
              <a:buSzPts val="1000"/>
              <a:tabLst>
                <a:tab pos="457200" algn="l"/>
              </a:tabLst>
            </a:pPr>
            <a:r>
              <a:rPr lang="en-IN" sz="2000" b="1" kern="0" dirty="0">
                <a:solidFill>
                  <a:srgbClr val="161616"/>
                </a:solidFill>
                <a:latin typeface="Segoe UI" panose="020B0502040204020203" pitchFamily="34" charset="0"/>
                <a:ea typeface="Times New Roman" panose="02020603050405020304" pitchFamily="18" charset="0"/>
              </a:rPr>
              <a:t>B</a:t>
            </a:r>
            <a:r>
              <a:rPr lang="en-IN" sz="2000" b="1" kern="0" dirty="0">
                <a:solidFill>
                  <a:srgbClr val="161616"/>
                </a:solidFill>
                <a:effectLst/>
                <a:latin typeface="Segoe UI" panose="020B0502040204020203" pitchFamily="34" charset="0"/>
                <a:ea typeface="Times New Roman" panose="02020603050405020304" pitchFamily="18" charset="0"/>
              </a:rPr>
              <a:t>enefits of Microsoft Defender for open-source relational databases:</a:t>
            </a:r>
          </a:p>
          <a:p>
            <a:pPr marL="342900" lvl="0" indent="-342900">
              <a:spcBef>
                <a:spcPts val="300"/>
              </a:spcBef>
              <a:spcAft>
                <a:spcPts val="300"/>
              </a:spcAft>
              <a:buSzPts val="1000"/>
              <a:buFont typeface="Symbol" panose="05050102010706020507" pitchFamily="18" charset="2"/>
              <a:buChar char=""/>
              <a:tabLst>
                <a:tab pos="457200" algn="l"/>
              </a:tabLst>
            </a:pPr>
            <a:r>
              <a:rPr lang="en-IN" sz="2000" dirty="0">
                <a:solidFill>
                  <a:srgbClr val="0D0D0D"/>
                </a:solidFill>
                <a:effectLst/>
                <a:latin typeface="Segoe UI" panose="020B0502040204020203" pitchFamily="34" charset="0"/>
                <a:ea typeface="Times New Roman" panose="02020603050405020304" pitchFamily="18" charset="0"/>
              </a:rPr>
              <a:t>These alerts appear in Defender for Cloud's security alerts page and include:</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300"/>
              </a:spcBef>
              <a:spcAft>
                <a:spcPts val="300"/>
              </a:spcAft>
              <a:buSzPts val="1000"/>
              <a:buFont typeface="Symbol" panose="05050102010706020507" pitchFamily="18" charset="2"/>
              <a:buChar char=""/>
              <a:tabLst>
                <a:tab pos="457200" algn="l"/>
              </a:tabLst>
            </a:pPr>
            <a:r>
              <a:rPr lang="en-IN" sz="2000" b="1" dirty="0">
                <a:solidFill>
                  <a:srgbClr val="0D0D0D"/>
                </a:solidFill>
                <a:effectLst/>
                <a:latin typeface="Segoe UI" panose="020B0502040204020203" pitchFamily="34" charset="0"/>
                <a:ea typeface="Times New Roman" panose="02020603050405020304" pitchFamily="18" charset="0"/>
              </a:rPr>
              <a:t>Suspicious Activity Details</a:t>
            </a:r>
            <a:r>
              <a:rPr lang="en-IN" sz="2000" dirty="0">
                <a:solidFill>
                  <a:srgbClr val="0D0D0D"/>
                </a:solidFill>
                <a:effectLst/>
                <a:latin typeface="Segoe UI" panose="020B0502040204020203" pitchFamily="34" charset="0"/>
                <a:ea typeface="Times New Roman" panose="02020603050405020304" pitchFamily="18" charset="0"/>
              </a:rPr>
              <a:t>: These alerts show what unusual actions or events happened that caught Defender for Cloud's attention.</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300"/>
              </a:spcBef>
              <a:spcAft>
                <a:spcPts val="300"/>
              </a:spcAft>
              <a:buSzPts val="1000"/>
              <a:buFont typeface="Symbol" panose="05050102010706020507" pitchFamily="18" charset="2"/>
              <a:buChar char=""/>
              <a:tabLst>
                <a:tab pos="457200" algn="l"/>
              </a:tabLst>
            </a:pPr>
            <a:r>
              <a:rPr lang="en-IN" sz="2000" b="1" dirty="0">
                <a:solidFill>
                  <a:srgbClr val="0D0D0D"/>
                </a:solidFill>
                <a:effectLst/>
                <a:latin typeface="Segoe UI" panose="020B0502040204020203" pitchFamily="34" charset="0"/>
                <a:ea typeface="Times New Roman" panose="02020603050405020304" pitchFamily="18" charset="0"/>
              </a:rPr>
              <a:t>MITRE ATT&amp;CK Tactic</a:t>
            </a:r>
            <a:r>
              <a:rPr lang="en-IN" sz="2000" dirty="0">
                <a:solidFill>
                  <a:srgbClr val="0D0D0D"/>
                </a:solidFill>
                <a:effectLst/>
                <a:latin typeface="Segoe UI" panose="020B0502040204020203" pitchFamily="34" charset="0"/>
                <a:ea typeface="Times New Roman" panose="02020603050405020304" pitchFamily="18" charset="0"/>
              </a:rPr>
              <a:t>: This is a framework used to understand cyber threats. It categorizes attacks into tactics and techniques.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300"/>
              </a:spcBef>
              <a:spcAft>
                <a:spcPts val="300"/>
              </a:spcAft>
              <a:buSzPts val="1000"/>
              <a:buFont typeface="Symbol" panose="05050102010706020507" pitchFamily="18" charset="2"/>
              <a:buChar char=""/>
              <a:tabLst>
                <a:tab pos="457200" algn="l"/>
              </a:tabLst>
            </a:pPr>
            <a:r>
              <a:rPr lang="en-IN" sz="2000" b="1" dirty="0">
                <a:solidFill>
                  <a:srgbClr val="0D0D0D"/>
                </a:solidFill>
                <a:effectLst/>
                <a:latin typeface="Segoe UI" panose="020B0502040204020203" pitchFamily="34" charset="0"/>
                <a:ea typeface="Times New Roman" panose="02020603050405020304" pitchFamily="18" charset="0"/>
              </a:rPr>
              <a:t>Recommended Actions</a:t>
            </a:r>
            <a:r>
              <a:rPr lang="en-IN" sz="2000" dirty="0">
                <a:solidFill>
                  <a:srgbClr val="0D0D0D"/>
                </a:solidFill>
                <a:effectLst/>
                <a:latin typeface="Segoe UI" panose="020B0502040204020203" pitchFamily="34" charset="0"/>
                <a:ea typeface="Times New Roman" panose="02020603050405020304" pitchFamily="18" charset="0"/>
              </a:rPr>
              <a:t>: This tells you what steps to take next. It could be investigating further to understand the threat better or taking immediate actions to stop it.</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300"/>
              </a:spcBef>
              <a:spcAft>
                <a:spcPts val="300"/>
              </a:spcAft>
              <a:buSzPts val="1000"/>
              <a:buFont typeface="Symbol" panose="05050102010706020507" pitchFamily="18" charset="2"/>
              <a:buChar char=""/>
              <a:tabLst>
                <a:tab pos="457200" algn="l"/>
              </a:tabLst>
            </a:pPr>
            <a:r>
              <a:rPr lang="en-IN" sz="2000" b="1" dirty="0">
                <a:solidFill>
                  <a:srgbClr val="0D0D0D"/>
                </a:solidFill>
                <a:effectLst/>
                <a:latin typeface="Segoe UI" panose="020B0502040204020203" pitchFamily="34" charset="0"/>
                <a:ea typeface="Times New Roman" panose="02020603050405020304" pitchFamily="18" charset="0"/>
              </a:rPr>
              <a:t>Options with Microsoft Sentinel</a:t>
            </a:r>
            <a:r>
              <a:rPr lang="en-IN" sz="2000" dirty="0">
                <a:solidFill>
                  <a:srgbClr val="0D0D0D"/>
                </a:solidFill>
                <a:effectLst/>
                <a:latin typeface="Segoe UI" panose="020B0502040204020203" pitchFamily="34" charset="0"/>
                <a:ea typeface="Times New Roman" panose="02020603050405020304" pitchFamily="18" charset="0"/>
              </a:rPr>
              <a:t>: If you need to dig deeper into the alert or connect it with other security data, Microsoft Sentinel provides more advanced tools for analysis and response.</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300"/>
              </a:spcBef>
              <a:spcAft>
                <a:spcPts val="300"/>
              </a:spcAft>
              <a:buSzPts val="1000"/>
              <a:buFont typeface="Symbol" panose="05050102010706020507" pitchFamily="18" charset="2"/>
              <a:buChar char=""/>
              <a:tabLst>
                <a:tab pos="457200" algn="l"/>
              </a:tabLst>
            </a:pP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58347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D5C47D4D-638D-F6CC-8082-E764B69DA690}"/>
              </a:ext>
            </a:extLst>
          </p:cNvPr>
          <p:cNvSpPr txBox="1"/>
          <p:nvPr/>
        </p:nvSpPr>
        <p:spPr>
          <a:xfrm>
            <a:off x="0" y="676004"/>
            <a:ext cx="12192000" cy="5747727"/>
          </a:xfrm>
          <a:prstGeom prst="rect">
            <a:avLst/>
          </a:prstGeom>
          <a:noFill/>
        </p:spPr>
        <p:txBody>
          <a:bodyPr wrap="square">
            <a:spAutoFit/>
          </a:bodyPr>
          <a:lstStyle/>
          <a:p>
            <a:pPr>
              <a:spcBef>
                <a:spcPts val="2400"/>
              </a:spcBef>
              <a:spcAft>
                <a:spcPts val="900"/>
              </a:spcAft>
            </a:pPr>
            <a:r>
              <a:rPr lang="en-IN" sz="2000" b="1" dirty="0">
                <a:solidFill>
                  <a:srgbClr val="161616"/>
                </a:solidFill>
                <a:effectLst/>
                <a:latin typeface="Segoe UI" panose="020B0502040204020203" pitchFamily="34" charset="0"/>
                <a:ea typeface="Times New Roman" panose="02020603050405020304" pitchFamily="18" charset="0"/>
              </a:rPr>
              <a:t>What kind of alerts does Microsoft Defender for open-source relational databases provide?</a:t>
            </a:r>
            <a:endParaRPr lang="en-IN" sz="2000" b="1" dirty="0">
              <a:effectLst/>
              <a:latin typeface="Times New Roman" panose="02020603050405020304" pitchFamily="18" charset="0"/>
              <a:ea typeface="Times New Roman" panose="02020603050405020304" pitchFamily="18" charset="0"/>
            </a:endParaRPr>
          </a:p>
          <a:p>
            <a:r>
              <a:rPr lang="en-IN" sz="2000" dirty="0">
                <a:solidFill>
                  <a:srgbClr val="161616"/>
                </a:solidFill>
                <a:effectLst/>
                <a:latin typeface="Segoe UI" panose="020B0502040204020203" pitchFamily="34" charset="0"/>
                <a:ea typeface="Times New Roman" panose="02020603050405020304" pitchFamily="18" charset="0"/>
              </a:rPr>
              <a:t>Threat intelligence enriched security alerts are triggered when there are:</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Anomalous database access and query patterns</a:t>
            </a:r>
            <a:r>
              <a:rPr lang="en-IN" sz="2000" dirty="0">
                <a:solidFill>
                  <a:srgbClr val="161616"/>
                </a:solidFill>
                <a:effectLst/>
                <a:latin typeface="Segoe UI" panose="020B0502040204020203" pitchFamily="34" charset="0"/>
                <a:ea typeface="Times New Roman" panose="02020603050405020304" pitchFamily="18" charset="0"/>
              </a:rPr>
              <a:t> - For example, an abnormally high number of failed sign-in attempts with different credentials (a brute force attempt)</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Suspicious database activities</a:t>
            </a:r>
            <a:r>
              <a:rPr lang="en-IN" sz="2000" dirty="0">
                <a:solidFill>
                  <a:srgbClr val="161616"/>
                </a:solidFill>
                <a:effectLst/>
                <a:latin typeface="Segoe UI" panose="020B0502040204020203" pitchFamily="34" charset="0"/>
                <a:ea typeface="Times New Roman" panose="02020603050405020304" pitchFamily="18" charset="0"/>
              </a:rPr>
              <a:t> - For example, a legitimate user accessing an SQL Server from a breached computer which communicated with a crypto-mining C&amp;C server</a:t>
            </a:r>
            <a:endParaRPr lang="en-IN" sz="2000" dirty="0">
              <a:solidFill>
                <a:srgbClr val="161616"/>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Brute-force attacks</a:t>
            </a:r>
            <a:r>
              <a:rPr lang="en-IN" sz="2000" dirty="0">
                <a:solidFill>
                  <a:srgbClr val="161616"/>
                </a:solidFill>
                <a:effectLst/>
                <a:latin typeface="Segoe UI" panose="020B0502040204020203" pitchFamily="34" charset="0"/>
                <a:ea typeface="Times New Roman" panose="02020603050405020304" pitchFamily="18" charset="0"/>
              </a:rPr>
              <a:t> – With the ability to separate simple brute force from brute force on a valid user or a successful brute force</a:t>
            </a:r>
          </a:p>
          <a:p>
            <a:pPr marL="342900" lvl="0" indent="-342900">
              <a:buSzPts val="1000"/>
              <a:buFont typeface="Symbol" panose="05050102010706020507" pitchFamily="18" charset="2"/>
              <a:buChar char=""/>
              <a:tabLst>
                <a:tab pos="457200" algn="l"/>
              </a:tabLst>
            </a:pPr>
            <a:r>
              <a:rPr lang="en-IN" sz="2000" b="1" dirty="0">
                <a:solidFill>
                  <a:srgbClr val="161616"/>
                </a:solidFill>
                <a:latin typeface="Segoe UI" panose="020B0502040204020203" pitchFamily="34" charset="0"/>
                <a:ea typeface="Times New Roman" panose="02020603050405020304" pitchFamily="18" charset="0"/>
              </a:rPr>
              <a:t>Respond to security alerts:</a:t>
            </a:r>
          </a:p>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In the Azure portal:</a:t>
            </a:r>
            <a:endParaRPr lang="en-IN" sz="2000" dirty="0">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2000" b="1"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Microsoft Defender for Cloud's security alerts page</a:t>
            </a:r>
            <a:r>
              <a:rPr lang="en-IN" sz="20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 - Shows alerts for all resources protected by Defender for Cloud in the subscriptions you've got permissions to view.</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20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The resource's </a:t>
            </a:r>
            <a:r>
              <a:rPr lang="en-IN" sz="2000" b="1"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Microsoft Defender for Cloud</a:t>
            </a:r>
            <a:r>
              <a:rPr lang="en-IN" sz="20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 page - Shows alerts and recommendations for one specific resource, as shown above in </a:t>
            </a:r>
            <a:r>
              <a:rPr lang="en-IN" sz="2000" u="sng"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hlinkClick r:id="rId5"/>
              </a:rPr>
              <a:t>Enable enhanced security</a:t>
            </a:r>
            <a:r>
              <a:rPr lang="en-IN" sz="20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kern="0" dirty="0">
                <a:solidFill>
                  <a:srgbClr val="161616"/>
                </a:solidFill>
                <a:effectLst/>
                <a:latin typeface="Segoe UI" panose="020B0502040204020203" pitchFamily="34" charset="0"/>
                <a:ea typeface="Times New Roman" panose="02020603050405020304" pitchFamily="18" charset="0"/>
              </a:rPr>
              <a:t>Respond to email notifications: </a:t>
            </a:r>
            <a:r>
              <a:rPr lang="en-IN" sz="2000" kern="0" dirty="0">
                <a:solidFill>
                  <a:srgbClr val="161616"/>
                </a:solidFill>
                <a:effectLst/>
                <a:latin typeface="Segoe UI" panose="020B0502040204020203" pitchFamily="34" charset="0"/>
                <a:ea typeface="Times New Roman" panose="02020603050405020304" pitchFamily="18" charset="0"/>
              </a:rPr>
              <a:t>Defender for Cloud sends email notifications when it detects anomalous database activities. The email includes details of the suspicious security event such as the nature of the anomalous activities, database name, server name, application name, and event time. </a:t>
            </a:r>
            <a:endParaRPr lang="en-IN" sz="2000" b="1" dirty="0">
              <a:solidFill>
                <a:srgbClr val="161616"/>
              </a:solidFill>
              <a:latin typeface="Segoe UI" panose="020B0502040204020203" pitchFamily="34"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2000" dirty="0">
              <a:solidFill>
                <a:srgbClr val="16161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3899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342562"/>
            <a:ext cx="10515600" cy="1325563"/>
          </a:xfrm>
        </p:spPr>
        <p:txBody>
          <a:bodyPr>
            <a:normAutofit/>
          </a:bodyPr>
          <a:lstStyle/>
          <a:p>
            <a:r>
              <a:rPr lang="en-IN" sz="2800" b="1"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Microsoft Defender for Azure Cosmos DB</a:t>
            </a:r>
            <a:r>
              <a:rPr lang="en-IN" sz="28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4EA1646E-23DF-A82E-805C-5266E126616D}"/>
              </a:ext>
            </a:extLst>
          </p:cNvPr>
          <p:cNvGraphicFramePr/>
          <p:nvPr>
            <p:extLst>
              <p:ext uri="{D42A27DB-BD31-4B8C-83A1-F6EECF244321}">
                <p14:modId xmlns:p14="http://schemas.microsoft.com/office/powerpoint/2010/main" val="1156412486"/>
              </p:ext>
            </p:extLst>
          </p:nvPr>
        </p:nvGraphicFramePr>
        <p:xfrm>
          <a:off x="0" y="1469593"/>
          <a:ext cx="12191997" cy="42021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90985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normAutofit/>
          </a:bodyPr>
          <a:lstStyle/>
          <a:p>
            <a:r>
              <a:rPr lang="en-IN" sz="2400" b="1" dirty="0">
                <a:solidFill>
                  <a:srgbClr val="161616"/>
                </a:solidFill>
                <a:effectLst/>
                <a:latin typeface="Segoe UI" panose="020B0502040204020203" pitchFamily="34" charset="0"/>
                <a:ea typeface="Times New Roman" panose="02020603050405020304" pitchFamily="18" charset="0"/>
              </a:rPr>
              <a:t>What are the benefits of Microsoft Defender for Azure Cosmos DB:</a:t>
            </a:r>
            <a:br>
              <a:rPr lang="en-IN" sz="2400" b="1" dirty="0">
                <a:effectLst/>
                <a:latin typeface="Times New Roman" panose="02020603050405020304" pitchFamily="18" charset="0"/>
                <a:ea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A3FFC9FA-A92C-3FD1-A057-E333104FDDB8}"/>
              </a:ext>
            </a:extLst>
          </p:cNvPr>
          <p:cNvGraphicFramePr/>
          <p:nvPr>
            <p:extLst>
              <p:ext uri="{D42A27DB-BD31-4B8C-83A1-F6EECF244321}">
                <p14:modId xmlns:p14="http://schemas.microsoft.com/office/powerpoint/2010/main" val="4274669925"/>
              </p:ext>
            </p:extLst>
          </p:nvPr>
        </p:nvGraphicFramePr>
        <p:xfrm>
          <a:off x="-1861752" y="1463674"/>
          <a:ext cx="15021698" cy="483910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7325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1CDF-C3A4-07B0-6C2F-CB6A2BA7DC3B}"/>
              </a:ext>
            </a:extLst>
          </p:cNvPr>
          <p:cNvSpPr>
            <a:spLocks noGrp="1"/>
          </p:cNvSpPr>
          <p:nvPr>
            <p:ph type="title"/>
          </p:nvPr>
        </p:nvSpPr>
        <p:spPr>
          <a:xfrm>
            <a:off x="0" y="348053"/>
            <a:ext cx="10515600" cy="1325563"/>
          </a:xfrm>
        </p:spPr>
        <p:txBody>
          <a:bodyPr/>
          <a:lstStyle/>
          <a:p>
            <a:r>
              <a:rPr lang="en-IN" dirty="0">
                <a:latin typeface="Times New Roman" panose="02020603050405020304" pitchFamily="18" charset="0"/>
                <a:cs typeface="Times New Roman" panose="02020603050405020304" pitchFamily="18" charset="0"/>
              </a:rPr>
              <a:t>Microsoft defender for cloud:</a:t>
            </a:r>
          </a:p>
        </p:txBody>
      </p:sp>
      <p:graphicFrame>
        <p:nvGraphicFramePr>
          <p:cNvPr id="6" name="Content Placeholder 5">
            <a:extLst>
              <a:ext uri="{FF2B5EF4-FFF2-40B4-BE49-F238E27FC236}">
                <a16:creationId xmlns:a16="http://schemas.microsoft.com/office/drawing/2014/main" id="{CF54F186-7E5A-1638-93DC-644DA529A7B2}"/>
              </a:ext>
            </a:extLst>
          </p:cNvPr>
          <p:cNvGraphicFramePr>
            <a:graphicFrameLocks noGrp="1"/>
          </p:cNvGraphicFramePr>
          <p:nvPr>
            <p:ph idx="1"/>
            <p:extLst>
              <p:ext uri="{D42A27DB-BD31-4B8C-83A1-F6EECF244321}">
                <p14:modId xmlns:p14="http://schemas.microsoft.com/office/powerpoint/2010/main" val="2021198033"/>
              </p:ext>
            </p:extLst>
          </p:nvPr>
        </p:nvGraphicFramePr>
        <p:xfrm>
          <a:off x="0" y="1402080"/>
          <a:ext cx="5004486" cy="4714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8"/>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9"/>
          <a:stretch>
            <a:fillRect/>
          </a:stretch>
        </p:blipFill>
        <p:spPr>
          <a:xfrm>
            <a:off x="0" y="6302781"/>
            <a:ext cx="12191998" cy="546099"/>
          </a:xfrm>
          <a:prstGeom prst="rect">
            <a:avLst/>
          </a:prstGeom>
        </p:spPr>
      </p:pic>
      <p:pic>
        <p:nvPicPr>
          <p:cNvPr id="1028" name="Picture 4" descr="Microsoft Defender for Cloud Archivi - Francesco Molfese // Blog">
            <a:extLst>
              <a:ext uri="{FF2B5EF4-FFF2-40B4-BE49-F238E27FC236}">
                <a16:creationId xmlns:a16="http://schemas.microsoft.com/office/drawing/2014/main" id="{464949CB-0C8A-6FA7-B69C-F96132FA43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44565" y="1544595"/>
            <a:ext cx="5709921" cy="40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51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normAutofit/>
          </a:bodyPr>
          <a:lstStyle/>
          <a:p>
            <a:r>
              <a:rPr lang="en-IN" sz="2800" b="1" dirty="0">
                <a:solidFill>
                  <a:srgbClr val="161616"/>
                </a:solidFill>
                <a:effectLst/>
                <a:latin typeface="Segoe UI" panose="020B0502040204020203" pitchFamily="34" charset="0"/>
                <a:ea typeface="Times New Roman" panose="02020603050405020304" pitchFamily="18" charset="0"/>
              </a:rPr>
              <a:t>Alert types:</a:t>
            </a:r>
            <a:br>
              <a:rPr lang="en-IN" sz="2800" b="1" dirty="0">
                <a:effectLst/>
                <a:latin typeface="Times New Roman" panose="02020603050405020304" pitchFamily="18" charset="0"/>
                <a:ea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graphicFrame>
        <p:nvGraphicFramePr>
          <p:cNvPr id="10" name="Diagram 9">
            <a:extLst>
              <a:ext uri="{FF2B5EF4-FFF2-40B4-BE49-F238E27FC236}">
                <a16:creationId xmlns:a16="http://schemas.microsoft.com/office/drawing/2014/main" id="{E80B6835-9011-53D4-5BF3-145DBB158401}"/>
              </a:ext>
            </a:extLst>
          </p:cNvPr>
          <p:cNvGraphicFramePr/>
          <p:nvPr>
            <p:extLst>
              <p:ext uri="{D42A27DB-BD31-4B8C-83A1-F6EECF244321}">
                <p14:modId xmlns:p14="http://schemas.microsoft.com/office/powerpoint/2010/main" val="433430434"/>
              </p:ext>
            </p:extLst>
          </p:nvPr>
        </p:nvGraphicFramePr>
        <p:xfrm>
          <a:off x="265671" y="2001566"/>
          <a:ext cx="11635946" cy="41804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TextBox 7">
            <a:extLst>
              <a:ext uri="{FF2B5EF4-FFF2-40B4-BE49-F238E27FC236}">
                <a16:creationId xmlns:a16="http://schemas.microsoft.com/office/drawing/2014/main" id="{D9A106A6-F4D7-0F6E-DDD0-2A7E2243DD9C}"/>
              </a:ext>
            </a:extLst>
          </p:cNvPr>
          <p:cNvSpPr txBox="1"/>
          <p:nvPr/>
        </p:nvSpPr>
        <p:spPr>
          <a:xfrm>
            <a:off x="352168" y="1559857"/>
            <a:ext cx="6166020" cy="369332"/>
          </a:xfrm>
          <a:prstGeom prst="rect">
            <a:avLst/>
          </a:prstGeom>
          <a:noFill/>
        </p:spPr>
        <p:txBody>
          <a:bodyPr wrap="square">
            <a:spAutoFit/>
          </a:bodyPr>
          <a:lstStyle/>
          <a:p>
            <a:r>
              <a:rPr lang="en-IN" sz="1800" dirty="0">
                <a:solidFill>
                  <a:srgbClr val="161616"/>
                </a:solidFill>
                <a:effectLst/>
                <a:latin typeface="Segoe UI" panose="020B0502040204020203" pitchFamily="34" charset="0"/>
                <a:ea typeface="Times New Roman" panose="02020603050405020304" pitchFamily="18" charset="0"/>
              </a:rPr>
              <a:t>Threat intelligence security alerts are triggered for: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8431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532397"/>
            <a:ext cx="10515600" cy="1325563"/>
          </a:xfrm>
        </p:spPr>
        <p:txBody>
          <a:bodyPr>
            <a:normAutofit/>
          </a:bodyPr>
          <a:lstStyle/>
          <a:p>
            <a:r>
              <a:rPr lang="en-IN" sz="2800" b="1" dirty="0">
                <a:solidFill>
                  <a:srgbClr val="161616"/>
                </a:solidFill>
                <a:effectLst/>
                <a:latin typeface="Times New Roman" panose="02020603050405020304" pitchFamily="18" charset="0"/>
                <a:ea typeface="Times New Roman" panose="02020603050405020304" pitchFamily="18" charset="0"/>
              </a:rPr>
              <a:t>Defender for API’s:</a:t>
            </a:r>
            <a:br>
              <a:rPr lang="en-IN" sz="2800" dirty="0">
                <a:effectLst/>
                <a:latin typeface="Times New Roman" panose="02020603050405020304" pitchFamily="18" charset="0"/>
                <a:ea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00A31D3-44C9-C374-6CF0-8886BB11BCE8}"/>
              </a:ext>
            </a:extLst>
          </p:cNvPr>
          <p:cNvSpPr txBox="1"/>
          <p:nvPr/>
        </p:nvSpPr>
        <p:spPr>
          <a:xfrm>
            <a:off x="61783" y="1206507"/>
            <a:ext cx="12068432" cy="5747727"/>
          </a:xfrm>
          <a:prstGeom prst="rect">
            <a:avLst/>
          </a:prstGeom>
          <a:noFill/>
        </p:spPr>
        <p:txBody>
          <a:bodyPr wrap="square">
            <a:spAutoFit/>
          </a:bodyPr>
          <a:lstStyle/>
          <a:p>
            <a:pPr marL="742950" lvl="1" indent="-285750" algn="just">
              <a:buSzPts val="1000"/>
              <a:buFont typeface="Courier New" panose="02070309020205020404" pitchFamily="49" charset="0"/>
              <a:buChar char="o"/>
              <a:tabLst>
                <a:tab pos="914400" algn="l"/>
              </a:tabLst>
            </a:pPr>
            <a:r>
              <a:rPr lang="en-IN" sz="20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It's a special plan from Microsoft Defender for Cloud that keeps your APIs safe from start to finish. It protects them all the way from when they're created to when they're not needed anymore. If any bad guys try to attack your APIs, Defender for APIs jumps into action, detects the threat, and responds to stop them, keeping your online programs safe and secure.</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2000" kern="0" dirty="0">
                <a:solidFill>
                  <a:srgbClr val="0D0D0D"/>
                </a:solidFill>
                <a:effectLst/>
                <a:latin typeface="Segoe UI" panose="020B0502040204020203" pitchFamily="34" charset="0"/>
                <a:ea typeface="Times New Roman" panose="02020603050405020304" pitchFamily="18" charset="0"/>
              </a:rPr>
              <a:t>To activate Defender for APIs, you can either do it from the Defender for Cloud portal, which is like the central command center for all security measures, or directly within the Azure portal where you manage your APIs. </a:t>
            </a:r>
          </a:p>
          <a:p>
            <a:pPr>
              <a:spcBef>
                <a:spcPts val="2400"/>
              </a:spcBef>
              <a:spcAft>
                <a:spcPts val="900"/>
              </a:spcAft>
            </a:pPr>
            <a:r>
              <a:rPr lang="en-IN" sz="2000" b="1" dirty="0">
                <a:solidFill>
                  <a:srgbClr val="161616"/>
                </a:solidFill>
                <a:effectLst/>
                <a:latin typeface="Segoe UI" panose="020B0502040204020203" pitchFamily="34" charset="0"/>
                <a:ea typeface="Times New Roman" panose="02020603050405020304" pitchFamily="18" charset="0"/>
              </a:rPr>
              <a:t>What can I do with Defender for APIs?</a:t>
            </a:r>
            <a:endParaRPr lang="en-IN" sz="2000" b="1"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Inventory</a:t>
            </a:r>
            <a:r>
              <a:rPr lang="en-IN" sz="2000" dirty="0">
                <a:solidFill>
                  <a:srgbClr val="161616"/>
                </a:solidFill>
                <a:effectLst/>
                <a:latin typeface="Segoe UI" panose="020B0502040204020203" pitchFamily="34" charset="0"/>
                <a:ea typeface="Times New Roman" panose="02020603050405020304" pitchFamily="18" charset="0"/>
              </a:rPr>
              <a:t>: In a single dashboard, get an aggregated view of all managed APIs.</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Security findings</a:t>
            </a:r>
            <a:r>
              <a:rPr lang="en-IN" sz="2000" dirty="0">
                <a:solidFill>
                  <a:srgbClr val="161616"/>
                </a:solidFill>
                <a:effectLst/>
                <a:latin typeface="Segoe UI" panose="020B0502040204020203" pitchFamily="34" charset="0"/>
                <a:ea typeface="Times New Roman" panose="02020603050405020304" pitchFamily="18" charset="0"/>
              </a:rPr>
              <a:t>: </a:t>
            </a:r>
            <a:r>
              <a:rPr lang="en-IN" sz="2000" dirty="0" err="1">
                <a:solidFill>
                  <a:srgbClr val="161616"/>
                </a:solidFill>
                <a:effectLst/>
                <a:latin typeface="Segoe UI" panose="020B0502040204020203" pitchFamily="34" charset="0"/>
                <a:ea typeface="Times New Roman" panose="02020603050405020304" pitchFamily="18" charset="0"/>
              </a:rPr>
              <a:t>Analyze</a:t>
            </a:r>
            <a:r>
              <a:rPr lang="en-IN" sz="2000" dirty="0">
                <a:solidFill>
                  <a:srgbClr val="161616"/>
                </a:solidFill>
                <a:effectLst/>
                <a:latin typeface="Segoe UI" panose="020B0502040204020203" pitchFamily="34" charset="0"/>
                <a:ea typeface="Times New Roman" panose="02020603050405020304" pitchFamily="18" charset="0"/>
              </a:rPr>
              <a:t> API security findings, including information about external, unused, or unauthenticated APIs.</a:t>
            </a:r>
            <a:endParaRPr lang="en-IN" sz="2000" dirty="0">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Security posture</a:t>
            </a:r>
            <a:r>
              <a:rPr lang="en-IN" sz="2000" dirty="0">
                <a:solidFill>
                  <a:srgbClr val="161616"/>
                </a:solidFill>
                <a:effectLst/>
                <a:latin typeface="Segoe UI" panose="020B0502040204020203" pitchFamily="34" charset="0"/>
                <a:ea typeface="Times New Roman" panose="02020603050405020304" pitchFamily="18" charset="0"/>
              </a:rPr>
              <a:t>: Review and implement security recommendations to improve API security posture, and harden at-risk surfaces.</a:t>
            </a:r>
            <a:endParaRPr lang="en-IN" sz="2000" dirty="0">
              <a:solidFill>
                <a:srgbClr val="161616"/>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API data classification</a:t>
            </a:r>
            <a:r>
              <a:rPr lang="en-IN" sz="2000" dirty="0">
                <a:solidFill>
                  <a:srgbClr val="161616"/>
                </a:solidFill>
                <a:effectLst/>
                <a:latin typeface="Segoe UI" panose="020B0502040204020203" pitchFamily="34" charset="0"/>
                <a:ea typeface="Times New Roman" panose="02020603050405020304" pitchFamily="18" charset="0"/>
              </a:rPr>
              <a:t>: Classify APIs that receive or respond with sensitive data, to support risk prioritization.</a:t>
            </a:r>
            <a:endParaRPr lang="en-IN" sz="2000" dirty="0">
              <a:solidFill>
                <a:srgbClr val="161616"/>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2000" kern="0" dirty="0">
              <a:solidFill>
                <a:srgbClr val="0D0D0D"/>
              </a:solidFill>
              <a:effectLst/>
              <a:latin typeface="Segoe UI" panose="020B0502040204020203" pitchFamily="34" charset="0"/>
              <a:ea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endParaRPr lang="en-IN" sz="2000" dirty="0"/>
          </a:p>
        </p:txBody>
      </p:sp>
    </p:spTree>
    <p:extLst>
      <p:ext uri="{BB962C8B-B14F-4D97-AF65-F5344CB8AC3E}">
        <p14:creationId xmlns:p14="http://schemas.microsoft.com/office/powerpoint/2010/main" val="2444918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4DBB0885-B4A1-4D7E-BAF9-2DFD6549E74C}"/>
              </a:ext>
            </a:extLst>
          </p:cNvPr>
          <p:cNvSpPr txBox="1"/>
          <p:nvPr/>
        </p:nvSpPr>
        <p:spPr>
          <a:xfrm>
            <a:off x="0" y="676004"/>
            <a:ext cx="12191998" cy="4093428"/>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Threat detection</a:t>
            </a:r>
            <a:r>
              <a:rPr lang="en-IN" sz="2000" dirty="0">
                <a:solidFill>
                  <a:srgbClr val="161616"/>
                </a:solidFill>
                <a:effectLst/>
                <a:latin typeface="Segoe UI" panose="020B0502040204020203" pitchFamily="34" charset="0"/>
                <a:ea typeface="Times New Roman" panose="02020603050405020304" pitchFamily="18" charset="0"/>
              </a:rPr>
              <a:t>: Ingest API traffic and monitor it with runtime anomaly detection, using machine-learning and rule-based analytics, to detect API security threats, including the </a:t>
            </a:r>
            <a:r>
              <a:rPr lang="en-IN" sz="2000" u="sng" dirty="0">
                <a:solidFill>
                  <a:srgbClr val="000000"/>
                </a:solidFill>
                <a:effectLst/>
                <a:latin typeface="Segoe UI" panose="020B0502040204020203" pitchFamily="34" charset="0"/>
                <a:ea typeface="Times New Roman" panose="02020603050405020304" pitchFamily="18" charset="0"/>
                <a:hlinkClick r:id="rId5"/>
              </a:rPr>
              <a:t>OWASP API Top 10</a:t>
            </a:r>
            <a:r>
              <a:rPr lang="en-IN" sz="2000" dirty="0">
                <a:solidFill>
                  <a:srgbClr val="161616"/>
                </a:solidFill>
                <a:effectLst/>
                <a:latin typeface="Segoe UI" panose="020B0502040204020203" pitchFamily="34" charset="0"/>
                <a:ea typeface="Times New Roman" panose="02020603050405020304" pitchFamily="18" charset="0"/>
              </a:rPr>
              <a:t> critical threats.</a:t>
            </a:r>
          </a:p>
          <a:p>
            <a:pPr marL="34290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Defender CSPM integration</a:t>
            </a:r>
            <a:r>
              <a:rPr lang="en-IN" sz="2000" dirty="0">
                <a:solidFill>
                  <a:srgbClr val="161616"/>
                </a:solidFill>
                <a:effectLst/>
                <a:latin typeface="Segoe UI" panose="020B0502040204020203" pitchFamily="34" charset="0"/>
                <a:ea typeface="Times New Roman" panose="02020603050405020304" pitchFamily="18" charset="0"/>
              </a:rPr>
              <a:t>: Integrate with Cloud Security Graph in </a:t>
            </a:r>
            <a:r>
              <a:rPr lang="en-IN" sz="2000" u="sng" dirty="0">
                <a:solidFill>
                  <a:srgbClr val="000000"/>
                </a:solidFill>
                <a:effectLst/>
                <a:latin typeface="Segoe UI" panose="020B0502040204020203" pitchFamily="34" charset="0"/>
                <a:ea typeface="Times New Roman" panose="02020603050405020304" pitchFamily="18" charset="0"/>
                <a:hlinkClick r:id="rId6"/>
              </a:rPr>
              <a:t>Defender Cloud Security Posture Management (CSPM)</a:t>
            </a:r>
            <a:r>
              <a:rPr lang="en-IN" sz="2000" dirty="0">
                <a:solidFill>
                  <a:srgbClr val="161616"/>
                </a:solidFill>
                <a:effectLst/>
                <a:latin typeface="Segoe UI" panose="020B0502040204020203" pitchFamily="34" charset="0"/>
                <a:ea typeface="Times New Roman" panose="02020603050405020304" pitchFamily="18" charset="0"/>
              </a:rPr>
              <a:t> for API visibility and risk assessment across your organization.</a:t>
            </a:r>
            <a:endParaRPr lang="en-IN" sz="2000" dirty="0">
              <a:solidFill>
                <a:srgbClr val="161616"/>
              </a:solidFill>
              <a:effectLst/>
              <a:latin typeface="Times New Roman" panose="02020603050405020304" pitchFamily="18" charset="0"/>
              <a:ea typeface="Times New Roman" panose="02020603050405020304" pitchFamily="18" charset="0"/>
            </a:endParaRPr>
          </a:p>
          <a:p>
            <a:pPr marL="342900" indent="-342900">
              <a:spcBef>
                <a:spcPts val="400"/>
              </a:spcBef>
              <a:spcAft>
                <a:spcPts val="400"/>
              </a:spcAft>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SIEM integration</a:t>
            </a:r>
            <a:r>
              <a:rPr lang="en-IN" sz="2000" dirty="0">
                <a:solidFill>
                  <a:srgbClr val="161616"/>
                </a:solidFill>
                <a:effectLst/>
                <a:latin typeface="Segoe UI" panose="020B0502040204020203" pitchFamily="34" charset="0"/>
                <a:ea typeface="Times New Roman" panose="02020603050405020304" pitchFamily="18" charset="0"/>
              </a:rPr>
              <a:t>: Integrate with security information and event management (SIEM) systems, making it easier for security teams to investigate with existing threat response workflows</a:t>
            </a:r>
            <a:r>
              <a:rPr lang="en-IN" sz="2000" dirty="0">
                <a:solidFill>
                  <a:srgbClr val="161616"/>
                </a:solidFill>
                <a:latin typeface="Times New Roman" panose="02020603050405020304" pitchFamily="18" charset="0"/>
                <a:ea typeface="Times New Roman" panose="02020603050405020304" pitchFamily="18" charset="0"/>
              </a:rPr>
              <a:t>.</a:t>
            </a:r>
          </a:p>
          <a:p>
            <a:pPr>
              <a:spcBef>
                <a:spcPts val="400"/>
              </a:spcBef>
              <a:spcAft>
                <a:spcPts val="400"/>
              </a:spcAft>
            </a:pPr>
            <a:r>
              <a:rPr lang="en-IN" sz="2000" b="1" dirty="0">
                <a:solidFill>
                  <a:srgbClr val="161616"/>
                </a:solidFill>
                <a:effectLst/>
                <a:latin typeface="Segoe UI" panose="020B0502040204020203" pitchFamily="34" charset="0"/>
                <a:ea typeface="Times New Roman" panose="02020603050405020304" pitchFamily="18" charset="0"/>
              </a:rPr>
              <a:t>Reviewing API security findings</a:t>
            </a:r>
            <a:endParaRPr lang="en-IN" sz="2000" b="1" dirty="0">
              <a:effectLst/>
              <a:latin typeface="Times New Roman" panose="02020603050405020304" pitchFamily="18" charset="0"/>
              <a:ea typeface="Times New Roman" panose="02020603050405020304" pitchFamily="18" charset="0"/>
            </a:endParaRPr>
          </a:p>
          <a:p>
            <a:pPr>
              <a:spcBef>
                <a:spcPts val="400"/>
              </a:spcBef>
              <a:spcAft>
                <a:spcPts val="400"/>
              </a:spcAft>
            </a:pPr>
            <a:r>
              <a:rPr lang="en-IN" sz="2000" dirty="0">
                <a:solidFill>
                  <a:srgbClr val="161616"/>
                </a:solidFill>
                <a:effectLst/>
                <a:latin typeface="Segoe UI" panose="020B0502040204020203" pitchFamily="34" charset="0"/>
                <a:ea typeface="Times New Roman" panose="02020603050405020304" pitchFamily="18" charset="0"/>
              </a:rPr>
              <a:t>Review the inventory and security findings for onboarded APIs in the Defender for Cloud API Security dashboard. The dashboard shows the number of onboarded devices, broken down by API collections, endpoints, and Azure API Management services:</a:t>
            </a:r>
            <a:endParaRPr lang="en-IN" sz="2000" dirty="0">
              <a:effectLst/>
              <a:latin typeface="Times New Roman" panose="02020603050405020304" pitchFamily="18" charset="0"/>
              <a:ea typeface="Times New Roman" panose="02020603050405020304" pitchFamily="18" charset="0"/>
            </a:endParaRPr>
          </a:p>
          <a:p>
            <a:pPr marL="342900" indent="-342900">
              <a:buSzPts val="1000"/>
              <a:buFont typeface="Symbol" panose="05050102010706020507" pitchFamily="18" charset="2"/>
              <a:buChar char=""/>
              <a:tabLst>
                <a:tab pos="457200" algn="l"/>
              </a:tabLst>
            </a:pPr>
            <a:endParaRPr lang="en-IN" sz="2000" dirty="0">
              <a:solidFill>
                <a:srgbClr val="161616"/>
              </a:solidFill>
              <a:effectLst/>
              <a:latin typeface="Times New Roman" panose="02020603050405020304" pitchFamily="18" charset="0"/>
              <a:ea typeface="Times New Roman" panose="02020603050405020304" pitchFamily="18" charset="0"/>
            </a:endParaRPr>
          </a:p>
        </p:txBody>
      </p:sp>
      <p:pic>
        <p:nvPicPr>
          <p:cNvPr id="6" name="Picture 5" descr="Screenshot for reviewing the API endpoint details.">
            <a:extLst>
              <a:ext uri="{FF2B5EF4-FFF2-40B4-BE49-F238E27FC236}">
                <a16:creationId xmlns:a16="http://schemas.microsoft.com/office/drawing/2014/main" id="{C9BB6B26-C0B8-4819-8930-1F3A856F0E3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8735" y="4411361"/>
            <a:ext cx="7278130" cy="1791731"/>
          </a:xfrm>
          <a:prstGeom prst="rect">
            <a:avLst/>
          </a:prstGeom>
          <a:noFill/>
          <a:ln>
            <a:noFill/>
          </a:ln>
        </p:spPr>
      </p:pic>
    </p:spTree>
    <p:extLst>
      <p:ext uri="{BB962C8B-B14F-4D97-AF65-F5344CB8AC3E}">
        <p14:creationId xmlns:p14="http://schemas.microsoft.com/office/powerpoint/2010/main" val="543727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3" name="TextBox 2">
            <a:extLst>
              <a:ext uri="{FF2B5EF4-FFF2-40B4-BE49-F238E27FC236}">
                <a16:creationId xmlns:a16="http://schemas.microsoft.com/office/drawing/2014/main" id="{08571E41-9854-B174-B9BD-F9B58A3C38A9}"/>
              </a:ext>
            </a:extLst>
          </p:cNvPr>
          <p:cNvSpPr txBox="1"/>
          <p:nvPr/>
        </p:nvSpPr>
        <p:spPr>
          <a:xfrm>
            <a:off x="0" y="951398"/>
            <a:ext cx="12191997" cy="4955203"/>
          </a:xfrm>
          <a:prstGeom prst="rect">
            <a:avLst/>
          </a:prstGeom>
          <a:noFill/>
        </p:spPr>
        <p:txBody>
          <a:bodyPr wrap="square">
            <a:spAutoFit/>
          </a:bodyPr>
          <a:lstStyle/>
          <a:p>
            <a:r>
              <a:rPr lang="en-IN" sz="2800" b="1" dirty="0">
                <a:effectLst/>
                <a:latin typeface="Times New Roman" panose="02020603050405020304" pitchFamily="18" charset="0"/>
                <a:ea typeface="Times New Roman" panose="02020603050405020304" pitchFamily="18" charset="0"/>
              </a:rPr>
              <a:t>API endpoint information includes:</a:t>
            </a:r>
          </a:p>
          <a:p>
            <a:endParaRPr lang="en-IN" sz="2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Endpoint name</a:t>
            </a:r>
            <a:r>
              <a:rPr lang="en-IN" sz="2000" dirty="0">
                <a:solidFill>
                  <a:srgbClr val="161616"/>
                </a:solidFill>
                <a:effectLst/>
                <a:latin typeface="Segoe UI" panose="020B0502040204020203" pitchFamily="34" charset="0"/>
                <a:ea typeface="Times New Roman" panose="02020603050405020304" pitchFamily="18" charset="0"/>
              </a:rPr>
              <a:t>: The name of API endpoint/operation as defined in Azure API Management.</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Endpoint</a:t>
            </a:r>
            <a:r>
              <a:rPr lang="en-IN" sz="2000" dirty="0">
                <a:solidFill>
                  <a:srgbClr val="161616"/>
                </a:solidFill>
                <a:effectLst/>
                <a:latin typeface="Segoe UI" panose="020B0502040204020203" pitchFamily="34" charset="0"/>
                <a:ea typeface="Times New Roman" panose="02020603050405020304" pitchFamily="18" charset="0"/>
              </a:rPr>
              <a:t>: The URL path of the API endpoints, and the HTTP method. Last called data (UTC): The date when API traffic was last observed going to/from API endpoints (in UTC time zone).</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30 days unused</a:t>
            </a:r>
            <a:r>
              <a:rPr lang="en-IN" sz="2000" dirty="0">
                <a:solidFill>
                  <a:srgbClr val="161616"/>
                </a:solidFill>
                <a:effectLst/>
                <a:latin typeface="Segoe UI" panose="020B0502040204020203" pitchFamily="34" charset="0"/>
                <a:ea typeface="Times New Roman" panose="02020603050405020304" pitchFamily="18" charset="0"/>
              </a:rPr>
              <a:t>: Shows whether API endpoints have received any API call traffic in the last 30 days. APIs that haven't received any traffic in the last 30 days are marked as </a:t>
            </a:r>
            <a:r>
              <a:rPr lang="en-IN" sz="2000" i="1" dirty="0">
                <a:solidFill>
                  <a:srgbClr val="161616"/>
                </a:solidFill>
                <a:effectLst/>
                <a:latin typeface="Segoe UI" panose="020B0502040204020203" pitchFamily="34" charset="0"/>
                <a:ea typeface="Times New Roman" panose="02020603050405020304" pitchFamily="18" charset="0"/>
              </a:rPr>
              <a:t>Inactive</a:t>
            </a:r>
            <a:r>
              <a:rPr lang="en-IN" sz="2000" dirty="0">
                <a:solidFill>
                  <a:srgbClr val="161616"/>
                </a:solidFill>
                <a:effectLst/>
                <a:latin typeface="Segoe UI" panose="020B0502040204020203" pitchFamily="34"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IN" sz="2000" b="1" kern="0" dirty="0">
                <a:solidFill>
                  <a:srgbClr val="161616"/>
                </a:solidFill>
                <a:effectLst/>
                <a:latin typeface="Segoe UI" panose="020B0502040204020203" pitchFamily="34" charset="0"/>
                <a:ea typeface="Times New Roman" panose="02020603050405020304" pitchFamily="18" charset="0"/>
              </a:rPr>
              <a:t>Authentication</a:t>
            </a:r>
            <a:r>
              <a:rPr lang="en-IN" sz="2000" kern="0" dirty="0">
                <a:solidFill>
                  <a:srgbClr val="161616"/>
                </a:solidFill>
                <a:effectLst/>
                <a:latin typeface="Segoe UI" panose="020B0502040204020203" pitchFamily="34" charset="0"/>
                <a:ea typeface="Times New Roman" panose="02020603050405020304" pitchFamily="18" charset="0"/>
              </a:rPr>
              <a:t>: Shows when a monitored API endpoint has no authentication. Defender for APIs assesses the authentication state using the subscription keys, JSON web token (JWT), and client certificate configured in Azure API Management. If none of these authentication mechanisms are present or executed, the API is marked as </a:t>
            </a:r>
            <a:r>
              <a:rPr lang="en-IN" sz="2000" i="1" kern="0" dirty="0">
                <a:solidFill>
                  <a:srgbClr val="161616"/>
                </a:solidFill>
                <a:effectLst/>
                <a:latin typeface="Segoe UI" panose="020B0502040204020203" pitchFamily="34" charset="0"/>
                <a:ea typeface="Times New Roman" panose="02020603050405020304" pitchFamily="18" charset="0"/>
              </a:rPr>
              <a:t>unauthenticated</a:t>
            </a:r>
            <a:r>
              <a:rPr lang="en-IN" sz="2000" kern="0" dirty="0">
                <a:solidFill>
                  <a:srgbClr val="161616"/>
                </a:solidFill>
                <a:effectLst/>
                <a:latin typeface="Segoe UI" panose="020B0502040204020203" pitchFamily="34" charset="0"/>
                <a:ea typeface="Times New Roman" panose="02020603050405020304" pitchFamily="18" charset="0"/>
              </a:rPr>
              <a:t>.</a:t>
            </a:r>
            <a:endParaRPr lang="en-IN" sz="2000" kern="0" dirty="0">
              <a:solidFill>
                <a:srgbClr val="161616"/>
              </a:solidFill>
              <a:latin typeface="Segoe UI" panose="020B0502040204020203" pitchFamily="34" charset="0"/>
              <a:ea typeface="Times New Roman" panose="02020603050405020304" pitchFamily="18" charset="0"/>
            </a:endParaRPr>
          </a:p>
          <a:p>
            <a:pPr marL="34290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External traffic observed date</a:t>
            </a:r>
            <a:r>
              <a:rPr lang="en-IN" sz="2000" dirty="0">
                <a:solidFill>
                  <a:srgbClr val="161616"/>
                </a:solidFill>
                <a:effectLst/>
                <a:latin typeface="Segoe UI" panose="020B0502040204020203" pitchFamily="34" charset="0"/>
                <a:ea typeface="Times New Roman" panose="02020603050405020304" pitchFamily="18" charset="0"/>
              </a:rPr>
              <a:t>: The date when external API traffic was observed going to/from the API endpoint.</a:t>
            </a:r>
            <a:endParaRPr lang="en-IN" sz="2000" dirty="0">
              <a:solidFill>
                <a:srgbClr val="161616"/>
              </a:solidFill>
              <a:effectLst/>
              <a:latin typeface="Times New Roman" panose="02020603050405020304" pitchFamily="18" charset="0"/>
              <a:ea typeface="Times New Roman" panose="02020603050405020304" pitchFamily="18" charset="0"/>
            </a:endParaRPr>
          </a:p>
          <a:p>
            <a:pPr marL="342900" indent="-342900">
              <a:buSzPts val="1000"/>
              <a:buFont typeface="Symbol" panose="05050102010706020507" pitchFamily="18" charset="2"/>
              <a:buChar char=""/>
              <a:tabLst>
                <a:tab pos="457200" algn="l"/>
              </a:tabLst>
            </a:pPr>
            <a:r>
              <a:rPr lang="en-IN" sz="2000" b="1" dirty="0">
                <a:solidFill>
                  <a:srgbClr val="161616"/>
                </a:solidFill>
                <a:effectLst/>
                <a:latin typeface="Segoe UI" panose="020B0502040204020203" pitchFamily="34" charset="0"/>
                <a:ea typeface="Times New Roman" panose="02020603050405020304" pitchFamily="18" charset="0"/>
              </a:rPr>
              <a:t>Data classification</a:t>
            </a:r>
            <a:r>
              <a:rPr lang="en-IN" sz="2000" dirty="0">
                <a:solidFill>
                  <a:srgbClr val="161616"/>
                </a:solidFill>
                <a:effectLst/>
                <a:latin typeface="Segoe UI" panose="020B0502040204020203" pitchFamily="34" charset="0"/>
                <a:ea typeface="Times New Roman" panose="02020603050405020304" pitchFamily="18" charset="0"/>
              </a:rPr>
              <a:t>: Classifies API request and response bodies based on supported data types.</a:t>
            </a:r>
            <a:endParaRPr lang="en-IN" sz="2000" dirty="0">
              <a:solidFill>
                <a:srgbClr val="161616"/>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83039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413498"/>
            <a:ext cx="10515600" cy="1325563"/>
          </a:xfrm>
        </p:spPr>
        <p:txBody>
          <a:bodyPr>
            <a:normAutofit/>
          </a:bodyPr>
          <a:lstStyle/>
          <a:p>
            <a:r>
              <a:rPr lang="en-IN" sz="2800" b="1" dirty="0">
                <a:solidFill>
                  <a:srgbClr val="161616"/>
                </a:solidFill>
                <a:effectLst/>
                <a:latin typeface="Segoe UI" panose="020B0502040204020203" pitchFamily="34" charset="0"/>
                <a:ea typeface="Times New Roman" panose="02020603050405020304" pitchFamily="18" charset="0"/>
              </a:rPr>
              <a:t>Investigating API recommendations:</a:t>
            </a:r>
            <a:br>
              <a:rPr lang="en-IN" sz="2800" b="1" dirty="0">
                <a:effectLst/>
                <a:latin typeface="Times New Roman" panose="02020603050405020304" pitchFamily="18" charset="0"/>
                <a:ea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87938AA-DBC9-BA2D-2449-774110AFCB7F}"/>
              </a:ext>
            </a:extLst>
          </p:cNvPr>
          <p:cNvSpPr txBox="1"/>
          <p:nvPr/>
        </p:nvSpPr>
        <p:spPr>
          <a:xfrm>
            <a:off x="101600" y="1338785"/>
            <a:ext cx="12191998" cy="5247590"/>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Use recommendations to improve your security posture, harden API configurations, identify critical API risks, and mitigate issues by risk priority.</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161616"/>
                </a:solidFill>
                <a:effectLst/>
                <a:latin typeface="Segoe UI" panose="020B0502040204020203" pitchFamily="34" charset="0"/>
                <a:ea typeface="Times New Roman" panose="02020603050405020304" pitchFamily="18" charset="0"/>
              </a:rPr>
              <a:t>Defender for API provides a number of recommendations, including recommendations to onboard APIs to the Defender for API plan, disable and remove unused APIs, and best practice recommendations for security, authentication, and access control.</a:t>
            </a:r>
          </a:p>
          <a:p>
            <a:pPr>
              <a:spcBef>
                <a:spcPts val="2400"/>
              </a:spcBef>
              <a:spcAft>
                <a:spcPts val="900"/>
              </a:spcAft>
            </a:pPr>
            <a:r>
              <a:rPr lang="en-IN" sz="2000" b="1" dirty="0">
                <a:solidFill>
                  <a:srgbClr val="161616"/>
                </a:solidFill>
                <a:effectLst/>
                <a:latin typeface="Segoe UI" panose="020B0502040204020203" pitchFamily="34" charset="0"/>
                <a:ea typeface="Times New Roman" panose="02020603050405020304" pitchFamily="18" charset="0"/>
              </a:rPr>
              <a:t>Detecting threats</a:t>
            </a:r>
            <a:endParaRPr lang="en-IN" sz="2000" b="1" dirty="0">
              <a:effectLst/>
              <a:latin typeface="Times New Roman" panose="02020603050405020304" pitchFamily="18" charset="0"/>
              <a:ea typeface="Times New Roman" panose="02020603050405020304" pitchFamily="18" charset="0"/>
            </a:endParaRPr>
          </a:p>
          <a:p>
            <a:r>
              <a:rPr lang="en-IN" sz="2000" dirty="0">
                <a:solidFill>
                  <a:srgbClr val="161616"/>
                </a:solidFill>
                <a:effectLst/>
                <a:latin typeface="Segoe UI" panose="020B0502040204020203" pitchFamily="34" charset="0"/>
                <a:ea typeface="Times New Roman" panose="02020603050405020304" pitchFamily="18" charset="0"/>
              </a:rPr>
              <a:t>Defender for APIs monitors runtime traffic and threat intelligence feeds, and issues threat detection alerts. API alerts detect the top 10 OWASP API threats, data exfiltration, volumetric attacks, anomalous and suspicious API parameters, traffic and IP access anomalies, and usage patterns.</a:t>
            </a:r>
            <a:endParaRPr lang="en-IN" sz="2000" dirty="0">
              <a:effectLst/>
              <a:latin typeface="Times New Roman" panose="02020603050405020304" pitchFamily="18" charset="0"/>
              <a:ea typeface="Times New Roman" panose="02020603050405020304" pitchFamily="18" charset="0"/>
            </a:endParaRPr>
          </a:p>
          <a:p>
            <a:pPr>
              <a:spcBef>
                <a:spcPts val="2400"/>
              </a:spcBef>
              <a:spcAft>
                <a:spcPts val="900"/>
              </a:spcAft>
            </a:pPr>
            <a:r>
              <a:rPr lang="en-IN" sz="2000" b="1" dirty="0">
                <a:solidFill>
                  <a:srgbClr val="161616"/>
                </a:solidFill>
                <a:effectLst/>
                <a:latin typeface="Segoe UI" panose="020B0502040204020203" pitchFamily="34" charset="0"/>
                <a:ea typeface="Times New Roman" panose="02020603050405020304" pitchFamily="18" charset="0"/>
              </a:rPr>
              <a:t>Responding to threats</a:t>
            </a:r>
            <a:endParaRPr lang="en-IN" sz="2000" b="1" dirty="0">
              <a:effectLst/>
              <a:latin typeface="Times New Roman" panose="02020603050405020304" pitchFamily="18" charset="0"/>
              <a:ea typeface="Times New Roman" panose="02020603050405020304" pitchFamily="18" charset="0"/>
            </a:endParaRPr>
          </a:p>
          <a:p>
            <a:r>
              <a:rPr lang="en-IN" sz="2000" dirty="0">
                <a:solidFill>
                  <a:srgbClr val="161616"/>
                </a:solidFill>
                <a:effectLst/>
                <a:latin typeface="Segoe UI" panose="020B0502040204020203" pitchFamily="34" charset="0"/>
                <a:ea typeface="Times New Roman" panose="02020603050405020304" pitchFamily="18" charset="0"/>
              </a:rPr>
              <a:t>Act on alerts to mitigate threats and risk. Defender for Cloud alerts and recommendations can be exported into SIEM systems such as Microsoft Sentinel, for investigation within existing threat response workflows for fast and efficient remediation. </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177552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normAutofit/>
          </a:bodyPr>
          <a:lstStyle/>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457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76004"/>
            <a:ext cx="10515600" cy="1325563"/>
          </a:xfrm>
        </p:spPr>
        <p:txBody>
          <a:bodyPr>
            <a:normAutofit/>
          </a:bodyPr>
          <a:lstStyle/>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8174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6B880F-4328-D916-29A9-D00339E02361}"/>
              </a:ext>
            </a:extLst>
          </p:cNvPr>
          <p:cNvPicPr>
            <a:picLocks noChangeAspect="1"/>
          </p:cNvPicPr>
          <p:nvPr/>
        </p:nvPicPr>
        <p:blipFill>
          <a:blip r:embed="rId2"/>
          <a:stretch>
            <a:fillRect/>
          </a:stretch>
        </p:blipFill>
        <p:spPr>
          <a:xfrm>
            <a:off x="1" y="-2810"/>
            <a:ext cx="12192000" cy="666884"/>
          </a:xfrm>
          <a:prstGeom prst="rect">
            <a:avLst/>
          </a:prstGeom>
        </p:spPr>
      </p:pic>
      <p:pic>
        <p:nvPicPr>
          <p:cNvPr id="5" name="Picture 4">
            <a:extLst>
              <a:ext uri="{FF2B5EF4-FFF2-40B4-BE49-F238E27FC236}">
                <a16:creationId xmlns:a16="http://schemas.microsoft.com/office/drawing/2014/main" id="{B4D65A82-2952-9928-2A54-261E527E592B}"/>
              </a:ext>
            </a:extLst>
          </p:cNvPr>
          <p:cNvPicPr>
            <a:picLocks noChangeAspect="1"/>
          </p:cNvPicPr>
          <p:nvPr/>
        </p:nvPicPr>
        <p:blipFill>
          <a:blip r:embed="rId3"/>
          <a:stretch>
            <a:fillRect/>
          </a:stretch>
        </p:blipFill>
        <p:spPr>
          <a:xfrm>
            <a:off x="0" y="6419257"/>
            <a:ext cx="12191998" cy="429623"/>
          </a:xfrm>
          <a:prstGeom prst="rect">
            <a:avLst/>
          </a:prstGeom>
        </p:spPr>
      </p:pic>
      <p:pic>
        <p:nvPicPr>
          <p:cNvPr id="5122" name="Picture 2" descr="Thank You Pics For PPT Template and Google Slides">
            <a:extLst>
              <a:ext uri="{FF2B5EF4-FFF2-40B4-BE49-F238E27FC236}">
                <a16:creationId xmlns:a16="http://schemas.microsoft.com/office/drawing/2014/main" id="{2FD98B01-83B3-F48C-D811-C26C87733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64074"/>
            <a:ext cx="12192000" cy="5755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218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0AB6FC-430B-4E5D-ACF0-21BE490AC890}"/>
              </a:ext>
            </a:extLst>
          </p:cNvPr>
          <p:cNvSpPr>
            <a:spLocks noGrp="1"/>
          </p:cNvSpPr>
          <p:nvPr>
            <p:ph type="title"/>
          </p:nvPr>
        </p:nvSpPr>
        <p:spPr>
          <a:xfrm>
            <a:off x="208484" y="57706"/>
            <a:ext cx="11336039" cy="739343"/>
          </a:xfrm>
        </p:spPr>
        <p:txBody>
          <a:bodyPr/>
          <a:lstStyle/>
          <a:p>
            <a:r>
              <a:rPr lang="en-US" sz="3600">
                <a:solidFill>
                  <a:srgbClr val="002060"/>
                </a:solidFill>
                <a:latin typeface="Open Sans" panose="020B0606030504020204" pitchFamily="34" charset="0"/>
                <a:ea typeface="Open Sans" panose="020B0606030504020204" pitchFamily="34" charset="0"/>
                <a:cs typeface="Open Sans" panose="020B0606030504020204" pitchFamily="34" charset="0"/>
              </a:rPr>
              <a:t>Contact Us:</a:t>
            </a:r>
          </a:p>
        </p:txBody>
      </p:sp>
      <p:sp>
        <p:nvSpPr>
          <p:cNvPr id="20" name="Rectangle 19">
            <a:extLst>
              <a:ext uri="{FF2B5EF4-FFF2-40B4-BE49-F238E27FC236}">
                <a16:creationId xmlns:a16="http://schemas.microsoft.com/office/drawing/2014/main" id="{C1D05C13-BBEA-4E6B-9F94-73D6E943B2BF}"/>
              </a:ext>
            </a:extLst>
          </p:cNvPr>
          <p:cNvSpPr/>
          <p:nvPr/>
        </p:nvSpPr>
        <p:spPr>
          <a:xfrm>
            <a:off x="7113211" y="990848"/>
            <a:ext cx="4153916" cy="892552"/>
          </a:xfrm>
          <a:prstGeom prst="rect">
            <a:avLst/>
          </a:prstGeom>
        </p:spPr>
        <p:txBody>
          <a:bodyPr wrap="square">
            <a:spAutoFit/>
          </a:bodyPr>
          <a:lstStyle/>
          <a:p>
            <a:r>
              <a:rPr lang="en-US" sz="1300">
                <a:latin typeface="Open Sans" panose="020B0606030504020204" pitchFamily="34" charset="0"/>
                <a:ea typeface="Open Sans" panose="020B0606030504020204" pitchFamily="34" charset="0"/>
                <a:cs typeface="Open Sans" panose="020B0606030504020204" pitchFamily="34" charset="0"/>
              </a:rPr>
              <a:t>Sachin Parikh</a:t>
            </a:r>
          </a:p>
          <a:p>
            <a:r>
              <a:rPr lang="en-US" sz="1300">
                <a:latin typeface="Open Sans" panose="020B0606030504020204" pitchFamily="34" charset="0"/>
                <a:ea typeface="Open Sans" panose="020B0606030504020204" pitchFamily="34" charset="0"/>
                <a:cs typeface="Open Sans" panose="020B0606030504020204" pitchFamily="34" charset="0"/>
              </a:rPr>
              <a:t>VP of Business Development</a:t>
            </a:r>
          </a:p>
          <a:p>
            <a:r>
              <a:rPr lang="en-US" sz="1300">
                <a:latin typeface="Open Sans" panose="020B0606030504020204" pitchFamily="34" charset="0"/>
                <a:ea typeface="Open Sans" panose="020B0606030504020204" pitchFamily="34" charset="0"/>
                <a:cs typeface="Open Sans" panose="020B0606030504020204" pitchFamily="34" charset="0"/>
                <a:hlinkClick r:id="rId2"/>
              </a:rPr>
              <a:t>sachin@snp.com</a:t>
            </a:r>
            <a:r>
              <a:rPr lang="en-US" sz="1300">
                <a:latin typeface="Open Sans" panose="020B0606030504020204" pitchFamily="34" charset="0"/>
                <a:ea typeface="Open Sans" panose="020B0606030504020204" pitchFamily="34" charset="0"/>
                <a:cs typeface="Open Sans" panose="020B0606030504020204" pitchFamily="34" charset="0"/>
              </a:rPr>
              <a:t> </a:t>
            </a:r>
          </a:p>
          <a:p>
            <a:r>
              <a:rPr lang="en-US" sz="1300">
                <a:latin typeface="Open Sans" panose="020B0606030504020204" pitchFamily="34" charset="0"/>
                <a:ea typeface="Open Sans" panose="020B0606030504020204" pitchFamily="34" charset="0"/>
                <a:cs typeface="Open Sans" panose="020B0606030504020204" pitchFamily="34" charset="0"/>
              </a:rPr>
              <a:t>203-287-9114 X 112</a:t>
            </a:r>
          </a:p>
        </p:txBody>
      </p:sp>
      <p:pic>
        <p:nvPicPr>
          <p:cNvPr id="2" name="Picture 1">
            <a:extLst>
              <a:ext uri="{FF2B5EF4-FFF2-40B4-BE49-F238E27FC236}">
                <a16:creationId xmlns:a16="http://schemas.microsoft.com/office/drawing/2014/main" id="{76AAF33E-4CAA-4A41-98EF-E1C1382E7006}"/>
              </a:ext>
            </a:extLst>
          </p:cNvPr>
          <p:cNvPicPr>
            <a:picLocks noChangeAspect="1"/>
          </p:cNvPicPr>
          <p:nvPr/>
        </p:nvPicPr>
        <p:blipFill>
          <a:blip r:embed="rId3"/>
          <a:stretch>
            <a:fillRect/>
          </a:stretch>
        </p:blipFill>
        <p:spPr>
          <a:xfrm>
            <a:off x="9890931" y="1816125"/>
            <a:ext cx="1209675" cy="1190625"/>
          </a:xfrm>
          <a:prstGeom prst="rect">
            <a:avLst/>
          </a:prstGeom>
        </p:spPr>
      </p:pic>
      <p:pic>
        <p:nvPicPr>
          <p:cNvPr id="4" name="Picture 3">
            <a:extLst>
              <a:ext uri="{FF2B5EF4-FFF2-40B4-BE49-F238E27FC236}">
                <a16:creationId xmlns:a16="http://schemas.microsoft.com/office/drawing/2014/main" id="{15B5594A-5605-44D4-98F1-3D1D1793C07E}"/>
              </a:ext>
            </a:extLst>
          </p:cNvPr>
          <p:cNvPicPr>
            <a:picLocks noChangeAspect="1"/>
          </p:cNvPicPr>
          <p:nvPr/>
        </p:nvPicPr>
        <p:blipFill>
          <a:blip r:embed="rId4"/>
          <a:stretch>
            <a:fillRect/>
          </a:stretch>
        </p:blipFill>
        <p:spPr>
          <a:xfrm>
            <a:off x="9890931" y="4064906"/>
            <a:ext cx="1152525" cy="1152525"/>
          </a:xfrm>
          <a:prstGeom prst="rect">
            <a:avLst/>
          </a:prstGeom>
        </p:spPr>
      </p:pic>
      <p:sp>
        <p:nvSpPr>
          <p:cNvPr id="12" name="Rectangle 11">
            <a:extLst>
              <a:ext uri="{FF2B5EF4-FFF2-40B4-BE49-F238E27FC236}">
                <a16:creationId xmlns:a16="http://schemas.microsoft.com/office/drawing/2014/main" id="{D103AFEA-4378-48CF-8C27-B236E5965125}"/>
              </a:ext>
            </a:extLst>
          </p:cNvPr>
          <p:cNvSpPr/>
          <p:nvPr/>
        </p:nvSpPr>
        <p:spPr>
          <a:xfrm>
            <a:off x="9862007" y="3016884"/>
            <a:ext cx="2365262" cy="892552"/>
          </a:xfrm>
          <a:prstGeom prst="rect">
            <a:avLst/>
          </a:prstGeom>
        </p:spPr>
        <p:txBody>
          <a:bodyPr wrap="square">
            <a:spAutoFit/>
          </a:bodyPr>
          <a:lstStyle/>
          <a:p>
            <a:r>
              <a:rPr lang="en-US" sz="1300">
                <a:latin typeface="Open Sans" panose="020B0606030504020204" pitchFamily="34" charset="0"/>
                <a:ea typeface="Open Sans" panose="020B0606030504020204" pitchFamily="34" charset="0"/>
                <a:cs typeface="Open Sans" panose="020B0606030504020204" pitchFamily="34" charset="0"/>
              </a:rPr>
              <a:t>Phil Balogh</a:t>
            </a:r>
          </a:p>
          <a:p>
            <a:r>
              <a:rPr lang="en-US" sz="1300">
                <a:latin typeface="Open Sans" panose="020B0606030504020204" pitchFamily="34" charset="0"/>
                <a:ea typeface="Open Sans" panose="020B0606030504020204" pitchFamily="34" charset="0"/>
                <a:cs typeface="Open Sans" panose="020B0606030504020204" pitchFamily="34" charset="0"/>
              </a:rPr>
              <a:t>Director Sales- North -USA</a:t>
            </a:r>
          </a:p>
          <a:p>
            <a:r>
              <a:rPr lang="en-US" sz="1300">
                <a:latin typeface="Open Sans" panose="020B0606030504020204" pitchFamily="34" charset="0"/>
                <a:ea typeface="Open Sans" panose="020B0606030504020204" pitchFamily="34" charset="0"/>
                <a:cs typeface="Open Sans" panose="020B0606030504020204" pitchFamily="34" charset="0"/>
                <a:hlinkClick r:id="rId5"/>
              </a:rPr>
              <a:t>phil@snp.com</a:t>
            </a:r>
            <a:r>
              <a:rPr lang="en-US" sz="1300">
                <a:latin typeface="Open Sans" panose="020B0606030504020204" pitchFamily="34" charset="0"/>
                <a:ea typeface="Open Sans" panose="020B0606030504020204" pitchFamily="34" charset="0"/>
                <a:cs typeface="Open Sans" panose="020B0606030504020204" pitchFamily="34" charset="0"/>
              </a:rPr>
              <a:t> </a:t>
            </a:r>
          </a:p>
          <a:p>
            <a:r>
              <a:rPr lang="en-US" sz="1300">
                <a:latin typeface="Open Sans" panose="020B0606030504020204" pitchFamily="34" charset="0"/>
                <a:ea typeface="Open Sans" panose="020B0606030504020204" pitchFamily="34" charset="0"/>
                <a:cs typeface="Open Sans" panose="020B0606030504020204" pitchFamily="34" charset="0"/>
              </a:rPr>
              <a:t>203-228-0310</a:t>
            </a:r>
          </a:p>
        </p:txBody>
      </p:sp>
      <p:sp>
        <p:nvSpPr>
          <p:cNvPr id="14" name="Rectangle 13">
            <a:extLst>
              <a:ext uri="{FF2B5EF4-FFF2-40B4-BE49-F238E27FC236}">
                <a16:creationId xmlns:a16="http://schemas.microsoft.com/office/drawing/2014/main" id="{A7884DF7-26D6-49DF-BF01-EAAFA01817C1}"/>
              </a:ext>
            </a:extLst>
          </p:cNvPr>
          <p:cNvSpPr/>
          <p:nvPr/>
        </p:nvSpPr>
        <p:spPr>
          <a:xfrm>
            <a:off x="9862007" y="5237698"/>
            <a:ext cx="2233312" cy="892552"/>
          </a:xfrm>
          <a:prstGeom prst="rect">
            <a:avLst/>
          </a:prstGeom>
        </p:spPr>
        <p:txBody>
          <a:bodyPr wrap="square">
            <a:spAutoFit/>
          </a:bodyPr>
          <a:lstStyle/>
          <a:p>
            <a:r>
              <a:rPr lang="en-US" sz="1300">
                <a:latin typeface="Open Sans" panose="020B0606030504020204" pitchFamily="34" charset="0"/>
                <a:ea typeface="Open Sans" panose="020B0606030504020204" pitchFamily="34" charset="0"/>
                <a:cs typeface="Open Sans" panose="020B0606030504020204" pitchFamily="34" charset="0"/>
              </a:rPr>
              <a:t>Michael Fiorito</a:t>
            </a:r>
          </a:p>
          <a:p>
            <a:r>
              <a:rPr lang="en-US" sz="1300">
                <a:latin typeface="Open Sans" panose="020B0606030504020204" pitchFamily="34" charset="0"/>
                <a:ea typeface="Open Sans" panose="020B0606030504020204" pitchFamily="34" charset="0"/>
                <a:cs typeface="Open Sans" panose="020B0606030504020204" pitchFamily="34" charset="0"/>
              </a:rPr>
              <a:t>Director Sales- South- USA</a:t>
            </a:r>
          </a:p>
          <a:p>
            <a:r>
              <a:rPr lang="en-US" sz="1300">
                <a:latin typeface="Open Sans" panose="020B0606030504020204" pitchFamily="34" charset="0"/>
                <a:ea typeface="Open Sans" panose="020B0606030504020204" pitchFamily="34" charset="0"/>
                <a:cs typeface="Open Sans" panose="020B0606030504020204" pitchFamily="34" charset="0"/>
                <a:hlinkClick r:id="rId5"/>
              </a:rPr>
              <a:t>Michael.fiorito@snp.com</a:t>
            </a:r>
            <a:r>
              <a:rPr lang="en-US" sz="1300">
                <a:latin typeface="Open Sans" panose="020B0606030504020204" pitchFamily="34" charset="0"/>
                <a:ea typeface="Open Sans" panose="020B0606030504020204" pitchFamily="34" charset="0"/>
                <a:cs typeface="Open Sans" panose="020B0606030504020204" pitchFamily="34" charset="0"/>
              </a:rPr>
              <a:t> </a:t>
            </a:r>
          </a:p>
          <a:p>
            <a:r>
              <a:rPr lang="en-US" sz="1300">
                <a:latin typeface="Open Sans" panose="020B0606030504020204" pitchFamily="34" charset="0"/>
                <a:ea typeface="Open Sans" panose="020B0606030504020204" pitchFamily="34" charset="0"/>
                <a:cs typeface="Open Sans" panose="020B0606030504020204" pitchFamily="34" charset="0"/>
              </a:rPr>
              <a:t>917-753-0346</a:t>
            </a:r>
          </a:p>
        </p:txBody>
      </p:sp>
      <p:pic>
        <p:nvPicPr>
          <p:cNvPr id="1026" name="Picture 2" descr="Profile photo of Sachin Parikh">
            <a:extLst>
              <a:ext uri="{FF2B5EF4-FFF2-40B4-BE49-F238E27FC236}">
                <a16:creationId xmlns:a16="http://schemas.microsoft.com/office/drawing/2014/main" id="{00865D0F-183F-472E-B23E-24C0D7330F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9062" y="713279"/>
            <a:ext cx="1374149" cy="13741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5D8CF53-BCF4-40A8-BA10-07970A849511}"/>
              </a:ext>
            </a:extLst>
          </p:cNvPr>
          <p:cNvSpPr/>
          <p:nvPr/>
        </p:nvSpPr>
        <p:spPr>
          <a:xfrm>
            <a:off x="124263" y="700920"/>
            <a:ext cx="3807016" cy="307777"/>
          </a:xfrm>
          <a:prstGeom prst="rect">
            <a:avLst/>
          </a:prstGeom>
        </p:spPr>
        <p:txBody>
          <a:bodyPr wrap="square">
            <a:spAutoFit/>
          </a:bodyPr>
          <a:lstStyle/>
          <a:p>
            <a:r>
              <a:rPr lang="en-US" sz="1400" b="1">
                <a:solidFill>
                  <a:schemeClr val="accent2"/>
                </a:solidFill>
                <a:latin typeface="Open Sans" panose="020B0606030504020204" pitchFamily="34" charset="0"/>
                <a:ea typeface="Open Sans" panose="020B0606030504020204" pitchFamily="34" charset="0"/>
                <a:cs typeface="Open Sans" panose="020B0606030504020204" pitchFamily="34" charset="0"/>
              </a:rPr>
              <a:t>Company Headquarters</a:t>
            </a:r>
          </a:p>
        </p:txBody>
      </p:sp>
      <p:pic>
        <p:nvPicPr>
          <p:cNvPr id="10" name="Picture 9" descr="A picture containing text, road, sky, outdoor&#10;&#10;Description automatically generated">
            <a:extLst>
              <a:ext uri="{FF2B5EF4-FFF2-40B4-BE49-F238E27FC236}">
                <a16:creationId xmlns:a16="http://schemas.microsoft.com/office/drawing/2014/main" id="{296699A5-9D45-40C2-A8B6-81FDBF6B5D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544" y="1672129"/>
            <a:ext cx="3016659" cy="2450356"/>
          </a:xfrm>
          <a:prstGeom prst="rect">
            <a:avLst/>
          </a:prstGeom>
        </p:spPr>
      </p:pic>
      <p:sp>
        <p:nvSpPr>
          <p:cNvPr id="19" name="Rectangle 18">
            <a:extLst>
              <a:ext uri="{FF2B5EF4-FFF2-40B4-BE49-F238E27FC236}">
                <a16:creationId xmlns:a16="http://schemas.microsoft.com/office/drawing/2014/main" id="{B7640635-4516-4A98-B981-1CD910959254}"/>
              </a:ext>
            </a:extLst>
          </p:cNvPr>
          <p:cNvSpPr/>
          <p:nvPr/>
        </p:nvSpPr>
        <p:spPr>
          <a:xfrm>
            <a:off x="124263" y="990848"/>
            <a:ext cx="3807016" cy="646331"/>
          </a:xfrm>
          <a:prstGeom prst="rect">
            <a:avLst/>
          </a:prstGeom>
        </p:spPr>
        <p:txBody>
          <a:bodyPr wrap="square" lIns="91440" tIns="45720" rIns="91440" bIns="45720" anchor="t">
            <a:spAutoFit/>
          </a:bodyPr>
          <a:lstStyle/>
          <a:p>
            <a:r>
              <a:rPr lang="fr-FR" sz="1200" b="0" i="0">
                <a:solidFill>
                  <a:schemeClr val="accent1"/>
                </a:solidFill>
                <a:effectLst/>
                <a:latin typeface="Open Sans" panose="020B0606030504020204" pitchFamily="34" charset="0"/>
              </a:rPr>
              <a:t>SNP Technologies, 2319 Whitney Avenue, Suite 3C Hamden, CT 06518-3535, </a:t>
            </a:r>
          </a:p>
          <a:p>
            <a:r>
              <a:rPr lang="fr-FR" sz="1200" b="0" i="0">
                <a:solidFill>
                  <a:schemeClr val="accent1"/>
                </a:solidFill>
                <a:effectLst/>
                <a:latin typeface="Open Sans" panose="020B0606030504020204" pitchFamily="34" charset="0"/>
              </a:rPr>
              <a:t>(203) 287-9114</a:t>
            </a:r>
          </a:p>
        </p:txBody>
      </p:sp>
      <p:pic>
        <p:nvPicPr>
          <p:cNvPr id="6" name="Picture 5">
            <a:extLst>
              <a:ext uri="{FF2B5EF4-FFF2-40B4-BE49-F238E27FC236}">
                <a16:creationId xmlns:a16="http://schemas.microsoft.com/office/drawing/2014/main" id="{E66654C6-84A2-46AD-B682-639937635892}"/>
              </a:ext>
            </a:extLst>
          </p:cNvPr>
          <p:cNvPicPr>
            <a:picLocks noChangeAspect="1"/>
          </p:cNvPicPr>
          <p:nvPr/>
        </p:nvPicPr>
        <p:blipFill>
          <a:blip r:embed="rId8"/>
          <a:stretch>
            <a:fillRect/>
          </a:stretch>
        </p:blipFill>
        <p:spPr>
          <a:xfrm>
            <a:off x="3402724" y="2014482"/>
            <a:ext cx="6488207" cy="4051699"/>
          </a:xfrm>
          <a:prstGeom prst="rect">
            <a:avLst/>
          </a:prstGeom>
        </p:spPr>
      </p:pic>
      <p:cxnSp>
        <p:nvCxnSpPr>
          <p:cNvPr id="8" name="Straight Connector 7">
            <a:extLst>
              <a:ext uri="{FF2B5EF4-FFF2-40B4-BE49-F238E27FC236}">
                <a16:creationId xmlns:a16="http://schemas.microsoft.com/office/drawing/2014/main" id="{B40E3CCF-FCA3-4A0A-BDBF-6E38BF24961B}"/>
              </a:ext>
            </a:extLst>
          </p:cNvPr>
          <p:cNvCxnSpPr>
            <a:cxnSpLocks/>
            <a:endCxn id="2" idx="1"/>
          </p:cNvCxnSpPr>
          <p:nvPr/>
        </p:nvCxnSpPr>
        <p:spPr>
          <a:xfrm flipV="1">
            <a:off x="8998857" y="2411438"/>
            <a:ext cx="892074" cy="1190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B94C3FB-32F1-412C-9DAF-00AE90807616}"/>
              </a:ext>
            </a:extLst>
          </p:cNvPr>
          <p:cNvCxnSpPr>
            <a:cxnSpLocks/>
            <a:endCxn id="4" idx="1"/>
          </p:cNvCxnSpPr>
          <p:nvPr/>
        </p:nvCxnSpPr>
        <p:spPr>
          <a:xfrm>
            <a:off x="8509489" y="4550641"/>
            <a:ext cx="1381442" cy="9052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F0D4213-8BE0-4B8B-B439-8DA749A70314}"/>
              </a:ext>
            </a:extLst>
          </p:cNvPr>
          <p:cNvSpPr/>
          <p:nvPr/>
        </p:nvSpPr>
        <p:spPr>
          <a:xfrm>
            <a:off x="4917561" y="3171850"/>
            <a:ext cx="2496113" cy="461665"/>
          </a:xfrm>
          <a:prstGeom prst="rect">
            <a:avLst/>
          </a:prstGeom>
          <a:solidFill>
            <a:srgbClr val="FFFFFF">
              <a:alpha val="60000"/>
            </a:srgbClr>
          </a:solidFill>
        </p:spPr>
        <p:txBody>
          <a:bodyPr wrap="square">
            <a:spAutoFit/>
          </a:bodyPr>
          <a:lstStyle/>
          <a:p>
            <a:pPr algn="ctr"/>
            <a:r>
              <a:rPr lang="en-US" sz="1200" b="1">
                <a:latin typeface="Open Sans" panose="020B0606030504020204" pitchFamily="34" charset="0"/>
                <a:ea typeface="Open Sans" panose="020B0606030504020204" pitchFamily="34" charset="0"/>
                <a:cs typeface="Open Sans" panose="020B0606030504020204" pitchFamily="34" charset="0"/>
              </a:rPr>
              <a:t>Emerging/Investment</a:t>
            </a:r>
          </a:p>
          <a:p>
            <a:pPr algn="ctr"/>
            <a:r>
              <a:rPr lang="en-US" sz="1200" b="1">
                <a:latin typeface="Open Sans" panose="020B0606030504020204" pitchFamily="34" charset="0"/>
                <a:ea typeface="Open Sans" panose="020B0606030504020204" pitchFamily="34" charset="0"/>
                <a:cs typeface="Open Sans" panose="020B0606030504020204" pitchFamily="34" charset="0"/>
              </a:rPr>
              <a:t>Market</a:t>
            </a:r>
          </a:p>
        </p:txBody>
      </p:sp>
      <p:sp>
        <p:nvSpPr>
          <p:cNvPr id="23" name="Rectangle 22">
            <a:extLst>
              <a:ext uri="{FF2B5EF4-FFF2-40B4-BE49-F238E27FC236}">
                <a16:creationId xmlns:a16="http://schemas.microsoft.com/office/drawing/2014/main" id="{A99A36B9-D390-427B-B03F-B4F53ECA0A1E}"/>
              </a:ext>
            </a:extLst>
          </p:cNvPr>
          <p:cNvSpPr/>
          <p:nvPr/>
        </p:nvSpPr>
        <p:spPr>
          <a:xfrm>
            <a:off x="8047685" y="3916780"/>
            <a:ext cx="1152525" cy="461665"/>
          </a:xfrm>
          <a:prstGeom prst="rect">
            <a:avLst/>
          </a:prstGeom>
          <a:solidFill>
            <a:srgbClr val="FFFFFF">
              <a:alpha val="60000"/>
            </a:srgbClr>
          </a:solidFill>
        </p:spPr>
        <p:txBody>
          <a:bodyPr wrap="square">
            <a:spAutoFit/>
          </a:bodyPr>
          <a:lstStyle/>
          <a:p>
            <a:pPr algn="ctr"/>
            <a:r>
              <a:rPr lang="en-US" sz="1200" b="1">
                <a:latin typeface="Open Sans" panose="020B0606030504020204" pitchFamily="34" charset="0"/>
                <a:ea typeface="Open Sans" panose="020B0606030504020204" pitchFamily="34" charset="0"/>
                <a:cs typeface="Open Sans" panose="020B0606030504020204" pitchFamily="34" charset="0"/>
              </a:rPr>
              <a:t>Established</a:t>
            </a:r>
          </a:p>
          <a:p>
            <a:pPr algn="ctr"/>
            <a:r>
              <a:rPr lang="en-US" sz="1200" b="1">
                <a:latin typeface="Open Sans" panose="020B0606030504020204" pitchFamily="34" charset="0"/>
                <a:ea typeface="Open Sans" panose="020B0606030504020204" pitchFamily="34" charset="0"/>
                <a:cs typeface="Open Sans" panose="020B0606030504020204" pitchFamily="34" charset="0"/>
              </a:rPr>
              <a:t>Market</a:t>
            </a:r>
          </a:p>
        </p:txBody>
      </p:sp>
      <p:sp>
        <p:nvSpPr>
          <p:cNvPr id="21" name="Rectangle 20">
            <a:extLst>
              <a:ext uri="{FF2B5EF4-FFF2-40B4-BE49-F238E27FC236}">
                <a16:creationId xmlns:a16="http://schemas.microsoft.com/office/drawing/2014/main" id="{6D5B46EE-839C-424B-A364-E15AF8604A84}"/>
              </a:ext>
            </a:extLst>
          </p:cNvPr>
          <p:cNvSpPr/>
          <p:nvPr/>
        </p:nvSpPr>
        <p:spPr>
          <a:xfrm>
            <a:off x="5510166" y="5405081"/>
            <a:ext cx="3807016" cy="369332"/>
          </a:xfrm>
          <a:prstGeom prst="rect">
            <a:avLst/>
          </a:prstGeom>
        </p:spPr>
        <p:txBody>
          <a:bodyPr wrap="square">
            <a:spAutoFit/>
          </a:bodyPr>
          <a:lstStyle/>
          <a:p>
            <a:pPr algn="ctr"/>
            <a:r>
              <a:rPr lang="en-US" b="1">
                <a:solidFill>
                  <a:schemeClr val="accent2"/>
                </a:solidFill>
                <a:latin typeface="Open Sans" panose="020B0606030504020204" pitchFamily="34" charset="0"/>
                <a:ea typeface="Open Sans" panose="020B0606030504020204" pitchFamily="34" charset="0"/>
                <a:cs typeface="Open Sans" panose="020B0606030504020204" pitchFamily="34" charset="0"/>
              </a:rPr>
              <a:t>100% focused in SMC</a:t>
            </a:r>
          </a:p>
        </p:txBody>
      </p:sp>
    </p:spTree>
    <p:extLst>
      <p:ext uri="{BB962C8B-B14F-4D97-AF65-F5344CB8AC3E}">
        <p14:creationId xmlns:p14="http://schemas.microsoft.com/office/powerpoint/2010/main" val="335116266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A06D1F6-A469-E541-B273-14A9AD92B8A5}"/>
              </a:ext>
            </a:extLst>
          </p:cNvPr>
          <p:cNvSpPr txBox="1"/>
          <p:nvPr/>
        </p:nvSpPr>
        <p:spPr>
          <a:xfrm>
            <a:off x="3806378" y="4287075"/>
            <a:ext cx="4579245" cy="24622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55555"/>
                </a:solidFill>
                <a:effectLst/>
                <a:uLnTx/>
                <a:uFillTx/>
                <a:latin typeface="Calibri" panose="020F0502020204030204"/>
                <a:ea typeface="+mn-ea"/>
                <a:cs typeface="+mn-cs"/>
              </a:rPr>
              <a:t>2319 Whitney Ave.  |  Suite 3C  |  Hamden, CT 06518</a:t>
            </a:r>
          </a:p>
        </p:txBody>
      </p:sp>
      <p:sp>
        <p:nvSpPr>
          <p:cNvPr id="13" name="TextBox 12">
            <a:extLst>
              <a:ext uri="{FF2B5EF4-FFF2-40B4-BE49-F238E27FC236}">
                <a16:creationId xmlns:a16="http://schemas.microsoft.com/office/drawing/2014/main" id="{1D5149A7-8A75-0D44-B25F-27C631CEAF9D}"/>
              </a:ext>
            </a:extLst>
          </p:cNvPr>
          <p:cNvSpPr txBox="1"/>
          <p:nvPr/>
        </p:nvSpPr>
        <p:spPr>
          <a:xfrm>
            <a:off x="3806378" y="3889835"/>
            <a:ext cx="457924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1AFB8"/>
                </a:solidFill>
                <a:effectLst/>
                <a:uLnTx/>
                <a:uFillTx/>
                <a:latin typeface="Calibri" panose="020F0502020204030204"/>
                <a:ea typeface="+mn-ea"/>
                <a:cs typeface="+mn-cs"/>
              </a:rPr>
              <a:t>www.snp.com</a:t>
            </a:r>
          </a:p>
        </p:txBody>
      </p:sp>
      <p:grpSp>
        <p:nvGrpSpPr>
          <p:cNvPr id="2" name="Group 1">
            <a:extLst>
              <a:ext uri="{FF2B5EF4-FFF2-40B4-BE49-F238E27FC236}">
                <a16:creationId xmlns:a16="http://schemas.microsoft.com/office/drawing/2014/main" id="{2F4C17CA-D9E5-4D49-B0CF-0AD85743D3F9}"/>
              </a:ext>
            </a:extLst>
          </p:cNvPr>
          <p:cNvGrpSpPr/>
          <p:nvPr/>
        </p:nvGrpSpPr>
        <p:grpSpPr>
          <a:xfrm>
            <a:off x="3492789" y="3193657"/>
            <a:ext cx="5206422" cy="470687"/>
            <a:chOff x="889578" y="2856703"/>
            <a:chExt cx="5206422" cy="470687"/>
          </a:xfrm>
        </p:grpSpPr>
        <p:pic>
          <p:nvPicPr>
            <p:cNvPr id="6" name="Picture 5" descr="A picture containing drawing&#10;&#10;Description automatically generated">
              <a:extLst>
                <a:ext uri="{FF2B5EF4-FFF2-40B4-BE49-F238E27FC236}">
                  <a16:creationId xmlns:a16="http://schemas.microsoft.com/office/drawing/2014/main" id="{A2F22BD7-CEC9-B444-856F-B1A7DA6C96EA}"/>
                </a:ext>
              </a:extLst>
            </p:cNvPr>
            <p:cNvPicPr>
              <a:picLocks noChangeAspect="1"/>
            </p:cNvPicPr>
            <p:nvPr/>
          </p:nvPicPr>
          <p:blipFill>
            <a:blip r:embed="rId2"/>
            <a:stretch>
              <a:fillRect/>
            </a:stretch>
          </p:blipFill>
          <p:spPr>
            <a:xfrm>
              <a:off x="889578" y="2856703"/>
              <a:ext cx="2689645" cy="470687"/>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0043DD2-6DD3-6B4B-907F-9CCBED4FAD58}"/>
                </a:ext>
              </a:extLst>
            </p:cNvPr>
            <p:cNvPicPr>
              <a:picLocks noChangeAspect="1"/>
            </p:cNvPicPr>
            <p:nvPr/>
          </p:nvPicPr>
          <p:blipFill>
            <a:blip r:embed="rId3"/>
            <a:stretch>
              <a:fillRect/>
            </a:stretch>
          </p:blipFill>
          <p:spPr>
            <a:xfrm>
              <a:off x="4145281" y="2883535"/>
              <a:ext cx="1950719" cy="417022"/>
            </a:xfrm>
            <a:prstGeom prst="rect">
              <a:avLst/>
            </a:prstGeom>
          </p:spPr>
        </p:pic>
      </p:grpSp>
      <p:pic>
        <p:nvPicPr>
          <p:cNvPr id="4" name="Picture 3">
            <a:extLst>
              <a:ext uri="{FF2B5EF4-FFF2-40B4-BE49-F238E27FC236}">
                <a16:creationId xmlns:a16="http://schemas.microsoft.com/office/drawing/2014/main" id="{EEBFA5D6-8143-D6B5-8BB5-09082411269F}"/>
              </a:ext>
            </a:extLst>
          </p:cNvPr>
          <p:cNvPicPr>
            <a:picLocks noChangeAspect="1"/>
          </p:cNvPicPr>
          <p:nvPr/>
        </p:nvPicPr>
        <p:blipFill>
          <a:blip r:embed="rId4"/>
          <a:stretch>
            <a:fillRect/>
          </a:stretch>
        </p:blipFill>
        <p:spPr>
          <a:xfrm>
            <a:off x="0" y="0"/>
            <a:ext cx="12192000" cy="6857999"/>
          </a:xfrm>
          <a:prstGeom prst="rect">
            <a:avLst/>
          </a:prstGeom>
        </p:spPr>
      </p:pic>
    </p:spTree>
    <p:extLst>
      <p:ext uri="{BB962C8B-B14F-4D97-AF65-F5344CB8AC3E}">
        <p14:creationId xmlns:p14="http://schemas.microsoft.com/office/powerpoint/2010/main" val="73683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538119"/>
            <a:ext cx="10515600" cy="1325563"/>
          </a:xfrm>
        </p:spPr>
        <p:txBody>
          <a:bodyPr/>
          <a:lstStyle/>
          <a:p>
            <a:r>
              <a:rPr lang="en-US" dirty="0"/>
              <a:t>Why we use Microsoft defender for cloud:</a:t>
            </a:r>
            <a:endParaRPr lang="en-IN" dirty="0"/>
          </a:p>
        </p:txBody>
      </p:sp>
      <p:pic>
        <p:nvPicPr>
          <p:cNvPr id="1030" name="Picture 6" descr="A screenshot of a computer&#10;&#10;Description automatically generated with low confidence">
            <a:extLst>
              <a:ext uri="{FF2B5EF4-FFF2-40B4-BE49-F238E27FC236}">
                <a16:creationId xmlns:a16="http://schemas.microsoft.com/office/drawing/2014/main" id="{86DC584E-7CEA-55B0-878C-6D62C3084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741" y="3694670"/>
            <a:ext cx="7133967" cy="24269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ontent Placeholder 1">
            <a:extLst>
              <a:ext uri="{FF2B5EF4-FFF2-40B4-BE49-F238E27FC236}">
                <a16:creationId xmlns:a16="http://schemas.microsoft.com/office/drawing/2014/main" id="{4105577B-1692-FB6D-E24B-BCF6CD72CBB2}"/>
              </a:ext>
            </a:extLst>
          </p:cNvPr>
          <p:cNvGraphicFramePr>
            <a:graphicFrameLocks noGrp="1"/>
          </p:cNvGraphicFramePr>
          <p:nvPr>
            <p:ph idx="1"/>
            <p:extLst>
              <p:ext uri="{D42A27DB-BD31-4B8C-83A1-F6EECF244321}">
                <p14:modId xmlns:p14="http://schemas.microsoft.com/office/powerpoint/2010/main" val="3050145896"/>
              </p:ext>
            </p:extLst>
          </p:nvPr>
        </p:nvGraphicFramePr>
        <p:xfrm>
          <a:off x="-1" y="1577167"/>
          <a:ext cx="12191997" cy="20269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8250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14416" y="365125"/>
            <a:ext cx="11339384" cy="1325563"/>
          </a:xfrm>
        </p:spPr>
        <p:txBody>
          <a:bodyPr/>
          <a:lstStyle/>
          <a:p>
            <a:r>
              <a:rPr lang="en-IN" dirty="0"/>
              <a:t>Cloud Security Posture Management:</a:t>
            </a:r>
          </a:p>
        </p:txBody>
      </p:sp>
      <p:graphicFrame>
        <p:nvGraphicFramePr>
          <p:cNvPr id="2054" name="Content Placeholder 5">
            <a:extLst>
              <a:ext uri="{FF2B5EF4-FFF2-40B4-BE49-F238E27FC236}">
                <a16:creationId xmlns:a16="http://schemas.microsoft.com/office/drawing/2014/main" id="{05B13034-7474-BEDA-E5D4-3B0BC6965107}"/>
              </a:ext>
            </a:extLst>
          </p:cNvPr>
          <p:cNvGraphicFramePr>
            <a:graphicFrameLocks noGrp="1"/>
          </p:cNvGraphicFramePr>
          <p:nvPr>
            <p:ph idx="1"/>
            <p:extLst>
              <p:ext uri="{D42A27DB-BD31-4B8C-83A1-F6EECF244321}">
                <p14:modId xmlns:p14="http://schemas.microsoft.com/office/powerpoint/2010/main" val="774151542"/>
              </p:ext>
            </p:extLst>
          </p:nvPr>
        </p:nvGraphicFramePr>
        <p:xfrm>
          <a:off x="14416" y="1516706"/>
          <a:ext cx="12177583" cy="17949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052" name="Picture 4">
            <a:extLst>
              <a:ext uri="{FF2B5EF4-FFF2-40B4-BE49-F238E27FC236}">
                <a16:creationId xmlns:a16="http://schemas.microsoft.com/office/drawing/2014/main" id="{7628FEB4-18FE-DC43-8AAD-0588E2FDA2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1481" y="3546390"/>
            <a:ext cx="5535827" cy="249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23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sp>
        <p:nvSpPr>
          <p:cNvPr id="9" name="Title 8">
            <a:extLst>
              <a:ext uri="{FF2B5EF4-FFF2-40B4-BE49-F238E27FC236}">
                <a16:creationId xmlns:a16="http://schemas.microsoft.com/office/drawing/2014/main" id="{297C2B0B-66B3-CC54-3255-61FFD08B566D}"/>
              </a:ext>
            </a:extLst>
          </p:cNvPr>
          <p:cNvSpPr>
            <a:spLocks noGrp="1"/>
          </p:cNvSpPr>
          <p:nvPr>
            <p:ph type="title"/>
          </p:nvPr>
        </p:nvSpPr>
        <p:spPr>
          <a:xfrm>
            <a:off x="0" y="649104"/>
            <a:ext cx="10515600" cy="1192054"/>
          </a:xfrm>
        </p:spPr>
        <p:txBody>
          <a:bodyPr/>
          <a:lstStyle/>
          <a:p>
            <a:r>
              <a:rPr lang="en-IN" dirty="0"/>
              <a:t>Types of CSPM Capabilities:</a:t>
            </a:r>
          </a:p>
        </p:txBody>
      </p:sp>
      <p:graphicFrame>
        <p:nvGraphicFramePr>
          <p:cNvPr id="2" name="Diagram 1">
            <a:extLst>
              <a:ext uri="{FF2B5EF4-FFF2-40B4-BE49-F238E27FC236}">
                <a16:creationId xmlns:a16="http://schemas.microsoft.com/office/drawing/2014/main" id="{D5790C00-95F9-A114-D024-FFF396E96749}"/>
              </a:ext>
            </a:extLst>
          </p:cNvPr>
          <p:cNvGraphicFramePr/>
          <p:nvPr/>
        </p:nvGraphicFramePr>
        <p:xfrm>
          <a:off x="0" y="2136339"/>
          <a:ext cx="12047838" cy="28623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2135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FE1F0-5E71-438E-60A5-C7192052071F}"/>
              </a:ext>
            </a:extLst>
          </p:cNvPr>
          <p:cNvPicPr>
            <a:picLocks noChangeAspect="1"/>
          </p:cNvPicPr>
          <p:nvPr/>
        </p:nvPicPr>
        <p:blipFill>
          <a:blip r:embed="rId3"/>
          <a:stretch>
            <a:fillRect/>
          </a:stretch>
        </p:blipFill>
        <p:spPr>
          <a:xfrm>
            <a:off x="0" y="9120"/>
            <a:ext cx="12192000" cy="666884"/>
          </a:xfrm>
          <a:prstGeom prst="rect">
            <a:avLst/>
          </a:prstGeom>
        </p:spPr>
      </p:pic>
      <p:pic>
        <p:nvPicPr>
          <p:cNvPr id="5" name="Picture 4">
            <a:extLst>
              <a:ext uri="{FF2B5EF4-FFF2-40B4-BE49-F238E27FC236}">
                <a16:creationId xmlns:a16="http://schemas.microsoft.com/office/drawing/2014/main" id="{16500D28-EB26-363D-3792-54A85CA7F450}"/>
              </a:ext>
            </a:extLst>
          </p:cNvPr>
          <p:cNvPicPr>
            <a:picLocks noChangeAspect="1"/>
          </p:cNvPicPr>
          <p:nvPr/>
        </p:nvPicPr>
        <p:blipFill>
          <a:blip r:embed="rId4"/>
          <a:stretch>
            <a:fillRect/>
          </a:stretch>
        </p:blipFill>
        <p:spPr>
          <a:xfrm>
            <a:off x="0" y="6302781"/>
            <a:ext cx="12191998" cy="546099"/>
          </a:xfrm>
          <a:prstGeom prst="rect">
            <a:avLst/>
          </a:prstGeom>
        </p:spPr>
      </p:pic>
      <p:pic>
        <p:nvPicPr>
          <p:cNvPr id="2" name="Picture 1">
            <a:extLst>
              <a:ext uri="{FF2B5EF4-FFF2-40B4-BE49-F238E27FC236}">
                <a16:creationId xmlns:a16="http://schemas.microsoft.com/office/drawing/2014/main" id="{443C8D0B-C485-1C0C-9421-3528FB3130A6}"/>
              </a:ext>
            </a:extLst>
          </p:cNvPr>
          <p:cNvPicPr>
            <a:picLocks noChangeAspect="1"/>
          </p:cNvPicPr>
          <p:nvPr/>
        </p:nvPicPr>
        <p:blipFill>
          <a:blip r:embed="rId5"/>
          <a:stretch>
            <a:fillRect/>
          </a:stretch>
        </p:blipFill>
        <p:spPr>
          <a:xfrm>
            <a:off x="2797089" y="902215"/>
            <a:ext cx="5388061" cy="5053569"/>
          </a:xfrm>
          <a:prstGeom prst="rect">
            <a:avLst/>
          </a:prstGeom>
        </p:spPr>
      </p:pic>
    </p:spTree>
    <p:extLst>
      <p:ext uri="{BB962C8B-B14F-4D97-AF65-F5344CB8AC3E}">
        <p14:creationId xmlns:p14="http://schemas.microsoft.com/office/powerpoint/2010/main" val="421276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5514</TotalTime>
  <Words>9522</Words>
  <Application>Microsoft Office PowerPoint</Application>
  <PresentationFormat>Widescreen</PresentationFormat>
  <Paragraphs>571</Paragraphs>
  <Slides>59</Slides>
  <Notes>54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59</vt:i4>
      </vt:variant>
    </vt:vector>
  </HeadingPairs>
  <TitlesOfParts>
    <vt:vector size="73" baseType="lpstr">
      <vt:lpstr>Arial</vt:lpstr>
      <vt:lpstr>Calibri</vt:lpstr>
      <vt:lpstr>Calibri Light</vt:lpstr>
      <vt:lpstr>Courier New</vt:lpstr>
      <vt:lpstr>Google Sans</vt:lpstr>
      <vt:lpstr>Open Sans</vt:lpstr>
      <vt:lpstr>Open Sans Regular</vt:lpstr>
      <vt:lpstr>Segoe UI</vt:lpstr>
      <vt:lpstr>Söhne</vt:lpstr>
      <vt:lpstr>Symbol</vt:lpstr>
      <vt:lpstr>Times New Roman</vt:lpstr>
      <vt:lpstr>Wingdings</vt:lpstr>
      <vt:lpstr>WordVisi_MSFontService</vt:lpstr>
      <vt:lpstr>Office Theme</vt:lpstr>
      <vt:lpstr>PowerPoint Presentation</vt:lpstr>
      <vt:lpstr>PowerPoint Presentation</vt:lpstr>
      <vt:lpstr>PowerPoint Presentation</vt:lpstr>
      <vt:lpstr>Agenda</vt:lpstr>
      <vt:lpstr>Microsoft defender for cloud:</vt:lpstr>
      <vt:lpstr>Why we use Microsoft defender for cloud:</vt:lpstr>
      <vt:lpstr>Cloud Security Posture Management:</vt:lpstr>
      <vt:lpstr>Types of CSPM Capabilities:</vt:lpstr>
      <vt:lpstr>PowerPoint Presentation</vt:lpstr>
      <vt:lpstr>Security Recommendations:</vt:lpstr>
      <vt:lpstr>Secure score :</vt:lpstr>
      <vt:lpstr>Inventory assets:</vt:lpstr>
      <vt:lpstr>Data exporting:</vt:lpstr>
      <vt:lpstr>Security Alerts: </vt:lpstr>
      <vt:lpstr>Regulatory compliance:</vt:lpstr>
      <vt:lpstr>Attack Path Analysis: </vt:lpstr>
      <vt:lpstr>Cloud Security Workload Protection:</vt:lpstr>
      <vt:lpstr>Defender for servers:</vt:lpstr>
      <vt:lpstr>PowerPoint Presentation</vt:lpstr>
      <vt:lpstr>PowerPoint Presentation</vt:lpstr>
      <vt:lpstr>PowerPoint Presentation</vt:lpstr>
      <vt:lpstr>PowerPoint Presentation</vt:lpstr>
      <vt:lpstr>PowerPoint Presentation</vt:lpstr>
      <vt:lpstr>PowerPoint Presentation</vt:lpstr>
      <vt:lpstr>Defender for App service:</vt:lpstr>
      <vt:lpstr>PowerPoint Presentation</vt:lpstr>
      <vt:lpstr>What threats can Defender for App Service detect?</vt:lpstr>
      <vt:lpstr>Dangling DNS detection: </vt:lpstr>
      <vt:lpstr>Defender for Azure Resource manager: </vt:lpstr>
      <vt:lpstr>PowerPoint Presentation</vt:lpstr>
      <vt:lpstr>Defender for key vault:</vt:lpstr>
      <vt:lpstr>Respond to defender for azure key vault:  </vt:lpstr>
      <vt:lpstr>Defender for storage: </vt:lpstr>
      <vt:lpstr>PowerPoint Presentation</vt:lpstr>
      <vt:lpstr>PowerPoint Presentation</vt:lpstr>
      <vt:lpstr>PowerPoint Presentation</vt:lpstr>
      <vt:lpstr>Defender for containers:</vt:lpstr>
      <vt:lpstr>PowerPoint Presentation</vt:lpstr>
      <vt:lpstr>PowerPoint Presentation</vt:lpstr>
      <vt:lpstr>PowerPoint Presentation</vt:lpstr>
      <vt:lpstr>Defender for Azure SQL databases: </vt:lpstr>
      <vt:lpstr>PowerPoint Presentation</vt:lpstr>
      <vt:lpstr>PowerPoint Presentation</vt:lpstr>
      <vt:lpstr>PowerPoint Presentation</vt:lpstr>
      <vt:lpstr>Microsoft Defender for SQL servers on machines: </vt:lpstr>
      <vt:lpstr>PowerPoint Presentation</vt:lpstr>
      <vt:lpstr>PowerPoint Presentation</vt:lpstr>
      <vt:lpstr>Microsoft Defender for Azure Cosmos DB:</vt:lpstr>
      <vt:lpstr>What are the benefits of Microsoft Defender for Azure Cosmos DB: </vt:lpstr>
      <vt:lpstr>Alert types: </vt:lpstr>
      <vt:lpstr>Defender for API’s: </vt:lpstr>
      <vt:lpstr>PowerPoint Presentation</vt:lpstr>
      <vt:lpstr>PowerPoint Presentation</vt:lpstr>
      <vt:lpstr>Investigating API recommendations: </vt:lpstr>
      <vt:lpstr>PowerPoint Presentation</vt:lpstr>
      <vt:lpstr>PowerPoint Presentation</vt:lpstr>
      <vt:lpstr>PowerPoint Presentation</vt:lpstr>
      <vt:lpstr>Contact 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Bhuvaneswari Mungari</dc:creator>
  <cp:lastModifiedBy>Bhuvaneswari Mungari</cp:lastModifiedBy>
  <cp:revision>75</cp:revision>
  <dcterms:created xsi:type="dcterms:W3CDTF">2024-01-29T09:36:38Z</dcterms:created>
  <dcterms:modified xsi:type="dcterms:W3CDTF">2024-02-29T09:35:03Z</dcterms:modified>
</cp:coreProperties>
</file>