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4" r:id="rId4"/>
    <p:sldId id="263" r:id="rId5"/>
    <p:sldId id="258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iparthi Raghu" userId="151fb14264c4349f" providerId="LiveId" clId="{77294166-D105-4239-8E66-8965E2876AEC}"/>
    <pc:docChg chg="modSld">
      <pc:chgData name="Doniparthi Raghu" userId="151fb14264c4349f" providerId="LiveId" clId="{77294166-D105-4239-8E66-8965E2876AEC}" dt="2021-06-07T18:33:38.872" v="269" actId="14100"/>
      <pc:docMkLst>
        <pc:docMk/>
      </pc:docMkLst>
      <pc:sldChg chg="modSp mod">
        <pc:chgData name="Doniparthi Raghu" userId="151fb14264c4349f" providerId="LiveId" clId="{77294166-D105-4239-8E66-8965E2876AEC}" dt="2021-06-07T18:32:28.530" v="261" actId="20577"/>
        <pc:sldMkLst>
          <pc:docMk/>
          <pc:sldMk cId="2576063513" sldId="256"/>
        </pc:sldMkLst>
        <pc:spChg chg="mod">
          <ac:chgData name="Doniparthi Raghu" userId="151fb14264c4349f" providerId="LiveId" clId="{77294166-D105-4239-8E66-8965E2876AEC}" dt="2021-06-07T18:32:28.530" v="261" actId="20577"/>
          <ac:spMkLst>
            <pc:docMk/>
            <pc:sldMk cId="2576063513" sldId="256"/>
            <ac:spMk id="3" creationId="{0B5BBE40-1DEF-4F18-867C-63E1F1FF6548}"/>
          </ac:spMkLst>
        </pc:spChg>
      </pc:sldChg>
      <pc:sldChg chg="modSp">
        <pc:chgData name="Doniparthi Raghu" userId="151fb14264c4349f" providerId="LiveId" clId="{77294166-D105-4239-8E66-8965E2876AEC}" dt="2021-06-07T18:33:38.872" v="269" actId="14100"/>
        <pc:sldMkLst>
          <pc:docMk/>
          <pc:sldMk cId="1675448991" sldId="259"/>
        </pc:sldMkLst>
        <pc:picChg chg="mod">
          <ac:chgData name="Doniparthi Raghu" userId="151fb14264c4349f" providerId="LiveId" clId="{77294166-D105-4239-8E66-8965E2876AEC}" dt="2021-06-07T18:33:38.872" v="269" actId="14100"/>
          <ac:picMkLst>
            <pc:docMk/>
            <pc:sldMk cId="1675448991" sldId="259"/>
            <ac:picMk id="2050" creationId="{2AD14557-E98A-4D8E-8929-C3580810ADA2}"/>
          </ac:picMkLst>
        </pc:picChg>
      </pc:sldChg>
      <pc:sldChg chg="modSp">
        <pc:chgData name="Doniparthi Raghu" userId="151fb14264c4349f" providerId="LiveId" clId="{77294166-D105-4239-8E66-8965E2876AEC}" dt="2021-06-07T18:32:53.907" v="263" actId="14100"/>
        <pc:sldMkLst>
          <pc:docMk/>
          <pc:sldMk cId="1743216944" sldId="263"/>
        </pc:sldMkLst>
        <pc:picChg chg="mod">
          <ac:chgData name="Doniparthi Raghu" userId="151fb14264c4349f" providerId="LiveId" clId="{77294166-D105-4239-8E66-8965E2876AEC}" dt="2021-06-07T18:32:53.907" v="263" actId="14100"/>
          <ac:picMkLst>
            <pc:docMk/>
            <pc:sldMk cId="1743216944" sldId="263"/>
            <ac:picMk id="3074" creationId="{41C5EF05-4BC7-47D3-9DF4-022CBBAE6C5C}"/>
          </ac:picMkLst>
        </pc:picChg>
      </pc:sldChg>
      <pc:sldChg chg="addSp delSp modSp mod">
        <pc:chgData name="Doniparthi Raghu" userId="151fb14264c4349f" providerId="LiveId" clId="{77294166-D105-4239-8E66-8965E2876AEC}" dt="2021-06-07T18:32:15.942" v="256" actId="14100"/>
        <pc:sldMkLst>
          <pc:docMk/>
          <pc:sldMk cId="2868760585" sldId="264"/>
        </pc:sldMkLst>
        <pc:spChg chg="mod">
          <ac:chgData name="Doniparthi Raghu" userId="151fb14264c4349f" providerId="LiveId" clId="{77294166-D105-4239-8E66-8965E2876AEC}" dt="2021-06-07T18:32:00.104" v="250" actId="20577"/>
          <ac:spMkLst>
            <pc:docMk/>
            <pc:sldMk cId="2868760585" sldId="264"/>
            <ac:spMk id="2" creationId="{79A73C8B-533B-4FEE-BF4E-38A9E8A90E76}"/>
          </ac:spMkLst>
        </pc:spChg>
        <pc:spChg chg="del mod">
          <ac:chgData name="Doniparthi Raghu" userId="151fb14264c4349f" providerId="LiveId" clId="{77294166-D105-4239-8E66-8965E2876AEC}" dt="2021-06-07T18:31:53.385" v="234"/>
          <ac:spMkLst>
            <pc:docMk/>
            <pc:sldMk cId="2868760585" sldId="264"/>
            <ac:spMk id="3" creationId="{E375D64A-1866-46F0-BA23-8D54A8DBC737}"/>
          </ac:spMkLst>
        </pc:spChg>
        <pc:picChg chg="add mod">
          <ac:chgData name="Doniparthi Raghu" userId="151fb14264c4349f" providerId="LiveId" clId="{77294166-D105-4239-8E66-8965E2876AEC}" dt="2021-06-07T18:32:15.942" v="256" actId="14100"/>
          <ac:picMkLst>
            <pc:docMk/>
            <pc:sldMk cId="2868760585" sldId="264"/>
            <ac:picMk id="4100" creationId="{17F5B3B2-A4C1-444B-89DD-8058D88C54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8A19C12-21C4-4BA3-8D00-2494D5B656B0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C2899FC-5849-448B-B09C-39E8C9C83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09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9C12-21C4-4BA3-8D00-2494D5B656B0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9FC-5849-448B-B09C-39E8C9C83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42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9C12-21C4-4BA3-8D00-2494D5B656B0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9FC-5849-448B-B09C-39E8C9C83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815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9C12-21C4-4BA3-8D00-2494D5B656B0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9FC-5849-448B-B09C-39E8C9C83BBA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0236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9C12-21C4-4BA3-8D00-2494D5B656B0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9FC-5849-448B-B09C-39E8C9C83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266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9C12-21C4-4BA3-8D00-2494D5B656B0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9FC-5849-448B-B09C-39E8C9C83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01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9C12-21C4-4BA3-8D00-2494D5B656B0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9FC-5849-448B-B09C-39E8C9C83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928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9C12-21C4-4BA3-8D00-2494D5B656B0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9FC-5849-448B-B09C-39E8C9C83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778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9C12-21C4-4BA3-8D00-2494D5B656B0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9FC-5849-448B-B09C-39E8C9C83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78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9C12-21C4-4BA3-8D00-2494D5B656B0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9FC-5849-448B-B09C-39E8C9C83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4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9C12-21C4-4BA3-8D00-2494D5B656B0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9FC-5849-448B-B09C-39E8C9C83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88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9C12-21C4-4BA3-8D00-2494D5B656B0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9FC-5849-448B-B09C-39E8C9C83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02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9C12-21C4-4BA3-8D00-2494D5B656B0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9FC-5849-448B-B09C-39E8C9C83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57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9C12-21C4-4BA3-8D00-2494D5B656B0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9FC-5849-448B-B09C-39E8C9C83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11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9C12-21C4-4BA3-8D00-2494D5B656B0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9FC-5849-448B-B09C-39E8C9C83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19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9C12-21C4-4BA3-8D00-2494D5B656B0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9FC-5849-448B-B09C-39E8C9C83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85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9C12-21C4-4BA3-8D00-2494D5B656B0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9FC-5849-448B-B09C-39E8C9C83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09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19C12-21C4-4BA3-8D00-2494D5B656B0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899FC-5849-448B-B09C-39E8C9C83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33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5.slideserve.com/9718436/why-photolithography-l.jp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5.slideserve.com/9718436/basic-process-of-lithography-l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5.slideserve.com/9718436/summary-l.jp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6582-13FC-4FF1-8DEF-7A9B8AA4C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Photolithography</a:t>
            </a:r>
            <a:br>
              <a:rPr lang="en-IN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BBE40-1DEF-4F18-867C-63E1F1FF6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                                                                                                                                    Presented by:</a:t>
            </a:r>
          </a:p>
          <a:p>
            <a:r>
              <a:rPr lang="en-US" sz="1600" dirty="0"/>
              <a:t>                                                                                                                                   d Raghu babu</a:t>
            </a:r>
          </a:p>
          <a:p>
            <a:r>
              <a:rPr lang="en-US" sz="1600" dirty="0"/>
              <a:t>                                                                                                                                   222004026</a:t>
            </a:r>
          </a:p>
        </p:txBody>
      </p:sp>
    </p:spTree>
    <p:extLst>
      <p:ext uri="{BB962C8B-B14F-4D97-AF65-F5344CB8AC3E}">
        <p14:creationId xmlns:p14="http://schemas.microsoft.com/office/powerpoint/2010/main" val="257606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4AB2-A0D3-4F54-A307-F8448669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dirty="0">
                <a:solidFill>
                  <a:srgbClr val="2B2A2A"/>
                </a:solidFill>
                <a:effectLst/>
                <a:latin typeface="Open Sans" panose="020B0604020202020204" pitchFamily="34" charset="0"/>
                <a:hlinkClick r:id="rId2" tooltip="why photolithography"/>
              </a:rPr>
              <a:t>Why Photolithography 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C158-6F29-49B2-A9F3-96A2B154F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0" i="0" dirty="0">
                <a:solidFill>
                  <a:srgbClr val="2B2A2A"/>
                </a:solidFill>
                <a:effectLst/>
                <a:latin typeface="Open Sans" panose="020B0604020202020204" pitchFamily="34" charset="0"/>
              </a:rPr>
              <a:t>• Low cost IC manufacturing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2B2A2A"/>
                </a:solidFill>
                <a:effectLst/>
                <a:latin typeface="Open Sans" panose="020B0604020202020204" pitchFamily="34" charset="0"/>
              </a:rPr>
              <a:t>-Due to large number of lithographic steps needed in IC manufacturing, lithography typically accounts for about 30% of cost of manufacturing.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2A2A"/>
                </a:solidFill>
                <a:latin typeface="Open Sans" panose="020B0604020202020204" pitchFamily="34" charset="0"/>
              </a:rPr>
              <a:t>-</a:t>
            </a:r>
            <a:r>
              <a:rPr lang="en-US" sz="1800" b="0" i="0" dirty="0">
                <a:solidFill>
                  <a:srgbClr val="2B2A2A"/>
                </a:solidFill>
                <a:effectLst/>
                <a:latin typeface="Open Sans" panose="020B0604020202020204" pitchFamily="34" charset="0"/>
              </a:rPr>
              <a:t>Photolithography cost minimize result in low cost IC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2B2A2A"/>
                </a:solidFill>
                <a:effectLst/>
                <a:latin typeface="Open Sans" panose="020B0604020202020204" pitchFamily="34" charset="0"/>
              </a:rPr>
              <a:t>•Ultra miniaturized electronic device manufacturing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2A2A"/>
                </a:solidFill>
                <a:latin typeface="Open Sans" panose="020B0604020202020204" pitchFamily="34" charset="0"/>
              </a:rPr>
              <a:t>-</a:t>
            </a:r>
            <a:r>
              <a:rPr lang="en-US" sz="1800" b="0" i="0" dirty="0">
                <a:solidFill>
                  <a:srgbClr val="2B2A2A"/>
                </a:solidFill>
                <a:effectLst/>
                <a:latin typeface="Open Sans" panose="020B0604020202020204" pitchFamily="34" charset="0"/>
              </a:rPr>
              <a:t>With photolithography ultra miniaturized IC manufacturing is possible resulting in miniature electronic device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73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3C8B-533B-4FEE-BF4E-38A9E8A9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32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7F5B3B2-A4C1-444B-89DD-8058D88C54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88" y="104614"/>
            <a:ext cx="10040645" cy="692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76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0BA3-FC22-4371-B4A7-82207F224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1C5EF05-4BC7-47D3-9DF4-022CBBAE6C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3187" y="854425"/>
            <a:ext cx="7830105" cy="587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21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E1251-D192-4EA5-8F13-6D6B47780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sng" dirty="0">
                <a:solidFill>
                  <a:srgbClr val="1271A5"/>
                </a:solidFill>
                <a:effectLst/>
                <a:latin typeface="Open Sans" panose="020B0606030504020204" pitchFamily="34" charset="0"/>
                <a:hlinkClick r:id="rId2" tooltip="basic process of lithography"/>
              </a:rPr>
              <a:t>Basic Process of Lithography</a:t>
            </a:r>
            <a:r>
              <a:rPr lang="en-US" sz="2800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 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A0D8B-2C3F-4766-96FC-10BC8E3BB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•Substrate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2A2A"/>
                </a:solidFill>
                <a:latin typeface="Open Sans" panose="020B0606030504020204" pitchFamily="34" charset="0"/>
              </a:rPr>
              <a:t>-</a:t>
            </a:r>
            <a:r>
              <a:rPr lang="en-US" sz="1800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Base layer consists of either glass, silica etc.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•Depositing Film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2A2A"/>
                </a:solidFill>
                <a:latin typeface="Open Sans" panose="020B0606030504020204" pitchFamily="34" charset="0"/>
              </a:rPr>
              <a:t>-</a:t>
            </a:r>
            <a:r>
              <a:rPr lang="en-US" sz="1800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A thin layer of SiO2 coated at the top of substrate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•Pattern the Film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2A2A"/>
                </a:solidFill>
                <a:latin typeface="Open Sans" panose="020B0606030504020204" pitchFamily="34" charset="0"/>
              </a:rPr>
              <a:t>-</a:t>
            </a:r>
            <a:r>
              <a:rPr lang="en-US" sz="1800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Imaging the pattern from the template to the film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•Etching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2A2A"/>
                </a:solidFill>
                <a:latin typeface="Open Sans" panose="020B0606030504020204" pitchFamily="34" charset="0"/>
              </a:rPr>
              <a:t>-</a:t>
            </a:r>
            <a:r>
              <a:rPr lang="en-US" sz="1800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Removing the unnecessary part of the film and keeping the required pattern.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2A2A"/>
                </a:solidFill>
                <a:latin typeface="Open Sans" panose="020B0606030504020204" pitchFamily="34" charset="0"/>
              </a:rPr>
              <a:t>-</a:t>
            </a:r>
            <a:r>
              <a:rPr lang="en-US" sz="1800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Can be performed using different chemicals( acids)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500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32BA-279D-4E40-AF84-068D71340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D14557-E98A-4D8E-8929-C3580810AD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2985" y="435005"/>
            <a:ext cx="7776839" cy="535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44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FE3F-E4F4-4EBA-AF14-54E7ADFD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0" u="sng" dirty="0">
                <a:solidFill>
                  <a:srgbClr val="1271A5"/>
                </a:solidFill>
                <a:effectLst/>
                <a:latin typeface="Open Sans" panose="020B0606030504020204" pitchFamily="34" charset="0"/>
                <a:hlinkClick r:id="rId2" tooltip="summary"/>
              </a:rPr>
              <a:t>Summary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2275D-84B7-42D5-9ACB-FB652BBC4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•Photolithography uses three basic process steps to transfer a pattern from a mask to a wafer       : coat, develop, expose.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• The pattern is transferred into the wafer’s surface layer during a subsequent process.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• Capacity enhancement is dependent on wavelength and numerical aperture.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8139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C8EE-6522-405B-A374-AED07CFA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277D3-9A47-4699-82C1-AF5B3B8C1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</a:t>
            </a:r>
            <a:r>
              <a:rPr lang="en-US" sz="3600" dirty="0"/>
              <a:t>THANK YOU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41837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48</TotalTime>
  <Words>200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Open Sans</vt:lpstr>
      <vt:lpstr>Tw Cen MT</vt:lpstr>
      <vt:lpstr>Circuit</vt:lpstr>
      <vt:lpstr>Photolithography </vt:lpstr>
      <vt:lpstr>Why Photolithography </vt:lpstr>
      <vt:lpstr>PowerPoint Presentation</vt:lpstr>
      <vt:lpstr>PowerPoint Presentation</vt:lpstr>
      <vt:lpstr>Basic Process of Lithography 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Doniparthi Raghu</dc:creator>
  <cp:lastModifiedBy>Doniparthi Raghu</cp:lastModifiedBy>
  <cp:revision>5</cp:revision>
  <dcterms:created xsi:type="dcterms:W3CDTF">2021-06-07T17:45:26Z</dcterms:created>
  <dcterms:modified xsi:type="dcterms:W3CDTF">2021-06-07T18:33:44Z</dcterms:modified>
</cp:coreProperties>
</file>