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4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5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70" r:id="rId14"/>
    <p:sldId id="269" r:id="rId15"/>
    <p:sldId id="271" r:id="rId16"/>
    <p:sldId id="272" r:id="rId17"/>
    <p:sldId id="273" r:id="rId18"/>
    <p:sldId id="274" r:id="rId19"/>
    <p:sldId id="275" r:id="rId20"/>
  </p:sldIdLst>
  <p:sldSz cx="17610138" cy="9906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8" pos="55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706" autoAdjust="0"/>
  </p:normalViewPr>
  <p:slideViewPr>
    <p:cSldViewPr showGuides="1">
      <p:cViewPr varScale="1">
        <p:scale>
          <a:sx n="60" d="100"/>
          <a:sy n="60" d="100"/>
        </p:scale>
        <p:origin x="108" y="132"/>
      </p:cViewPr>
      <p:guideLst>
        <p:guide orient="horz" pos="3120"/>
        <p:guide pos="55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26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CADEE-9544-4D6B-8349-B0E9EC1B321B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A18AD6-0BF3-4DD3-9217-A4314FB29DB4}" type="datetime1">
              <a:rPr lang="pt-BR" noProof="0" smtClean="0"/>
              <a:t>21/11/2023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028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82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9932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4813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451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7910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015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46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50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09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828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443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2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72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21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65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38997" y="770469"/>
            <a:ext cx="7266074" cy="3632201"/>
          </a:xfrm>
        </p:spPr>
        <p:txBody>
          <a:bodyPr rtlCol="0">
            <a:normAutofit/>
          </a:bodyPr>
          <a:lstStyle>
            <a:lvl1pPr>
              <a:defRPr sz="78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38995" y="4916312"/>
            <a:ext cx="7266074" cy="2017889"/>
          </a:xfrm>
        </p:spPr>
        <p:txBody>
          <a:bodyPr rtlCol="0">
            <a:normAutofit/>
          </a:bodyPr>
          <a:lstStyle>
            <a:lvl1pPr marL="0" indent="0" algn="l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07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15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1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2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145FBF-10DB-4041-961B-3E62A0049024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DE7EA0-35D9-45ED-81F6-24889F6F5EE1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2658289" y="770467"/>
            <a:ext cx="3412854" cy="79248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38996" y="770467"/>
            <a:ext cx="10789019" cy="7924800"/>
          </a:xfrm>
        </p:spPr>
        <p:txBody>
          <a:bodyPr vert="eaVert"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E2F2D4-28FE-4F70-9741-DABB99C8602B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82EDDB-8051-45BA-A997-3C6C0A298142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7" y="770467"/>
            <a:ext cx="12550492" cy="3302000"/>
          </a:xfrm>
        </p:spPr>
        <p:txBody>
          <a:bodyPr rtlCol="0" anchor="b">
            <a:normAutofit/>
          </a:bodyPr>
          <a:lstStyle>
            <a:lvl1pPr algn="l">
              <a:defRPr sz="7800" b="1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7" y="4512733"/>
            <a:ext cx="12550492" cy="19812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867"/>
              </a:spcBef>
              <a:buNone/>
              <a:defRPr sz="34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0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556D6-8613-4B7E-811D-82A9BB6BB684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38996" y="2641601"/>
            <a:ext cx="6143137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895128" y="2641601"/>
            <a:ext cx="6143137" cy="6053667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684C49-CA7D-478E-9206-52F1E25BA96E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6" y="2641600"/>
            <a:ext cx="6143137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38996" y="3742267"/>
            <a:ext cx="6143137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946351" y="2641600"/>
            <a:ext cx="6143137" cy="9906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889" b="0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946351" y="3742267"/>
            <a:ext cx="6143137" cy="49530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809E4-B112-4479-8689-110C10E47941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AD634-DE19-47CB-97EC-0132A46FC70C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CADEF9-CDF5-45B7-9A07-B919418F5DCD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5944970" cy="2201333"/>
          </a:xfrm>
        </p:spPr>
        <p:txBody>
          <a:bodyPr rtlCol="0" anchor="b">
            <a:norm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4793" y="770467"/>
            <a:ext cx="8477086" cy="7924800"/>
          </a:xfrm>
        </p:spPr>
        <p:txBody>
          <a:bodyPr rtlCol="0">
            <a:normAutofit/>
          </a:bodyPr>
          <a:lstStyle>
            <a:lvl1pPr>
              <a:defRPr sz="2889"/>
            </a:lvl1pPr>
            <a:lvl2pPr>
              <a:defRPr sz="2600"/>
            </a:lvl2pPr>
            <a:lvl3pPr>
              <a:defRPr sz="2311"/>
            </a:lvl3pPr>
            <a:lvl4pPr>
              <a:defRPr sz="2022"/>
            </a:lvl4pPr>
            <a:lvl5pPr>
              <a:defRPr sz="2022"/>
            </a:lvl5pPr>
            <a:lvl6pPr>
              <a:defRPr sz="2022"/>
            </a:lvl6pPr>
            <a:lvl7pPr>
              <a:defRPr sz="2022"/>
            </a:lvl7pPr>
            <a:lvl8pPr>
              <a:defRPr sz="2022"/>
            </a:lvl8pPr>
            <a:lvl9pPr>
              <a:defRPr sz="2022"/>
            </a:lvl9pPr>
          </a:lstStyle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38995" y="3191935"/>
            <a:ext cx="5944970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8476C0-8285-4BB6-9CBF-B23779CB86FF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5944970" cy="2201333"/>
          </a:xfrm>
        </p:spPr>
        <p:txBody>
          <a:bodyPr rtlCol="0" anchor="b">
            <a:noAutofit/>
          </a:bodyPr>
          <a:lstStyle>
            <a:lvl1pPr algn="l">
              <a:defRPr sz="52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8474793" y="770468"/>
            <a:ext cx="8351062" cy="8365067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3467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38995" y="3191935"/>
            <a:ext cx="5944970" cy="550333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67"/>
              </a:spcBef>
              <a:buNone/>
              <a:defRPr sz="2600"/>
            </a:lvl1pPr>
            <a:lvl2pPr marL="660380" indent="0">
              <a:buNone/>
              <a:defRPr sz="1733"/>
            </a:lvl2pPr>
            <a:lvl3pPr marL="1320759" indent="0">
              <a:buNone/>
              <a:defRPr sz="1444"/>
            </a:lvl3pPr>
            <a:lvl4pPr marL="1981139" indent="0">
              <a:buNone/>
              <a:defRPr sz="1300"/>
            </a:lvl4pPr>
            <a:lvl5pPr marL="2641519" indent="0">
              <a:buNone/>
              <a:defRPr sz="1300"/>
            </a:lvl5pPr>
            <a:lvl6pPr marL="3301898" indent="0">
              <a:buNone/>
              <a:defRPr sz="1300"/>
            </a:lvl6pPr>
            <a:lvl7pPr marL="3962278" indent="0">
              <a:buNone/>
              <a:defRPr sz="1300"/>
            </a:lvl7pPr>
            <a:lvl8pPr marL="4622658" indent="0">
              <a:buNone/>
              <a:defRPr sz="1300"/>
            </a:lvl8pPr>
            <a:lvl9pPr marL="5283037" indent="0">
              <a:buNone/>
              <a:defRPr sz="1300"/>
            </a:lvl9pPr>
          </a:lstStyle>
          <a:p>
            <a:pPr lvl="0" rt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38995" y="770468"/>
            <a:ext cx="12550492" cy="15409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38995" y="2641601"/>
            <a:ext cx="12550492" cy="6053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38997" y="8890942"/>
            <a:ext cx="8167453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016080" y="8890942"/>
            <a:ext cx="1981657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17F9E02-120C-4ADB-9177-C70530F1F4D1}" type="datetime1">
              <a:rPr lang="pt-BR" smtClean="0"/>
              <a:t>21/11/2023</a:t>
            </a:fld>
            <a:endParaRPr lang="pt-BR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2328015" y="8890942"/>
            <a:ext cx="1761473" cy="394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320759" rtl="0" eaLnBrk="1" latinLnBrk="0" hangingPunct="1">
        <a:lnSpc>
          <a:spcPct val="80000"/>
        </a:lnSpc>
        <a:spcBef>
          <a:spcPct val="0"/>
        </a:spcBef>
        <a:buNone/>
        <a:defRPr sz="5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96228" indent="-330190" algn="l" defTabSz="1320759" rtl="0" eaLnBrk="1" latinLnBrk="0" hangingPunct="1">
        <a:lnSpc>
          <a:spcPct val="90000"/>
        </a:lnSpc>
        <a:spcBef>
          <a:spcPts val="2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889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858494" indent="-330190" algn="l" defTabSz="1320759" rtl="0" eaLnBrk="1" latinLnBrk="0" hangingPunct="1">
        <a:lnSpc>
          <a:spcPct val="90000"/>
        </a:lnSpc>
        <a:spcBef>
          <a:spcPts val="1444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22645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31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86797" indent="-264152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84911" indent="-198114" algn="l" defTabSz="1320759" rtl="0" eaLnBrk="1" latinLnBrk="0" hangingPunct="1">
        <a:lnSpc>
          <a:spcPct val="90000"/>
        </a:lnSpc>
        <a:spcBef>
          <a:spcPts val="867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783025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81139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179253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377367" indent="-198114" algn="l" defTabSz="1320759" rtl="0" eaLnBrk="1" latinLnBrk="0" hangingPunct="1">
        <a:spcBef>
          <a:spcPts val="867"/>
        </a:spcBef>
        <a:buSzPct val="80000"/>
        <a:buFont typeface="Arial" pitchFamily="34" charset="0"/>
        <a:buChar char="•"/>
        <a:defRPr sz="2022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47" userDrawn="1">
          <p15:clr>
            <a:srgbClr val="F26B43"/>
          </p15:clr>
        </p15:guide>
        <p15:guide id="2" orient="horz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76069" y="3512840"/>
            <a:ext cx="6858000" cy="1080120"/>
          </a:xfrm>
        </p:spPr>
        <p:txBody>
          <a:bodyPr rtlCol="0">
            <a:normAutofit/>
          </a:bodyPr>
          <a:lstStyle/>
          <a:p>
            <a:pPr algn="ctr"/>
            <a:r>
              <a:rPr lang="pt-BR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Técnico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4816" y="5025008"/>
            <a:ext cx="6829253" cy="1080120"/>
          </a:xfrm>
        </p:spPr>
        <p:txBody>
          <a:bodyPr rtlCol="0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pt-BR" sz="5400" b="1" dirty="0" err="1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TryLing</a:t>
            </a:r>
            <a:endParaRPr lang="pt-BR" sz="138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0AEF828A-FAB9-4B0C-A943-C4CE5D943F36}"/>
              </a:ext>
            </a:extLst>
          </p:cNvPr>
          <p:cNvSpPr txBox="1">
            <a:spLocks/>
          </p:cNvSpPr>
          <p:nvPr/>
        </p:nvSpPr>
        <p:spPr>
          <a:xfrm>
            <a:off x="380133" y="6897216"/>
            <a:ext cx="7128792" cy="2520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3467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60380" indent="0" algn="ctr" defTabSz="1320759" rtl="0" eaLnBrk="1" latinLnBrk="0" hangingPunct="1">
              <a:lnSpc>
                <a:spcPct val="90000"/>
              </a:lnSpc>
              <a:spcBef>
                <a:spcPts val="1444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2075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31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8113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641519" indent="0" algn="ctr" defTabSz="1320759" rtl="0" eaLnBrk="1" latinLnBrk="0" hangingPunct="1">
              <a:lnSpc>
                <a:spcPct val="90000"/>
              </a:lnSpc>
              <a:spcBef>
                <a:spcPts val="867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30189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96227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622658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5283037" indent="0" algn="ctr" defTabSz="1320759" rtl="0" eaLnBrk="1" latinLnBrk="0" hangingPunct="1">
              <a:spcBef>
                <a:spcPts val="867"/>
              </a:spcBef>
              <a:buSzPct val="80000"/>
              <a:buFont typeface="Arial" pitchFamily="34" charset="0"/>
              <a:buNone/>
              <a:defRPr sz="202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Adriano de Jesus Pereira Carvalho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Daniel Bueno Barbosa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E32DB6-31FB-4A90-8065-DE4753EB2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603" y="260324"/>
            <a:ext cx="7648930" cy="189651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12D7B4A-DAEE-458B-867E-B53EF366045D}"/>
              </a:ext>
            </a:extLst>
          </p:cNvPr>
          <p:cNvSpPr txBox="1"/>
          <p:nvPr/>
        </p:nvSpPr>
        <p:spPr>
          <a:xfrm>
            <a:off x="4862497" y="2197532"/>
            <a:ext cx="7885143" cy="5232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Etec Dr. Geraldo José Rodrigues Alckmin</a:t>
            </a: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DDF68C7-D7BD-4B4B-8F23-719229A24C3E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485062-D0FE-40C8-A329-24B8D7715F2B}"/>
              </a:ext>
            </a:extLst>
          </p:cNvPr>
          <p:cNvSpPr txBox="1"/>
          <p:nvPr/>
        </p:nvSpPr>
        <p:spPr>
          <a:xfrm>
            <a:off x="965801" y="1280592"/>
            <a:ext cx="15553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Para executar o protótipo do Site 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Tryling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é necessário um microcomputador que carregue o sistema operacional Windows 7/8/10/11. Também será necessária a instalação do aplicativo de uso e desenvolvimento XAMPP em sua versão 2.3.0 ou similar e qualquer navegador funcional.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91227BC7-3297-EB3C-30DE-B700E32C4011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714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361270" y="1843444"/>
            <a:ext cx="4887598" cy="6053667"/>
          </a:xfrm>
        </p:spPr>
        <p:txBody>
          <a:bodyPr rtlCol="0"/>
          <a:lstStyle/>
          <a:p>
            <a:pPr rtl="0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indent="0">
              <a:buNone/>
            </a:pPr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Aplicativos de Apoio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11C909-630E-4C50-8279-BBA37D280DEB}"/>
              </a:ext>
            </a:extLst>
          </p:cNvPr>
          <p:cNvSpPr txBox="1"/>
          <p:nvPr/>
        </p:nvSpPr>
        <p:spPr>
          <a:xfrm>
            <a:off x="596157" y="983695"/>
            <a:ext cx="15049671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XAMPP 2.3.0 (Apache, PHP 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Servidor Apache;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PHP 8;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Banco de dados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Linguagem HTML;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CSS 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Cascading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Sheets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Figma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Bloco de Notas.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Chat GPT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HeidSQL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B34D388D-0BC9-D596-919C-C581A368E0D7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846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-20093" y="-15552"/>
            <a:ext cx="17610138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Banco de Dados</a:t>
            </a:r>
          </a:p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Diagrama Entidade Relacionamento</a:t>
            </a: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753A80A9-E8A6-5D57-5540-5D25E497835E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522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Tabelas / Atributos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3472DD2-8D75-477A-8CE3-F229113DD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50196"/>
              </p:ext>
            </p:extLst>
          </p:nvPr>
        </p:nvGraphicFramePr>
        <p:xfrm>
          <a:off x="308125" y="1719458"/>
          <a:ext cx="7848872" cy="2467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3920">
                  <a:extLst>
                    <a:ext uri="{9D8B030D-6E8A-4147-A177-3AD203B41FA5}">
                      <a16:colId xmlns:a16="http://schemas.microsoft.com/office/drawing/2014/main" val="1529944746"/>
                    </a:ext>
                  </a:extLst>
                </a:gridCol>
                <a:gridCol w="1188313">
                  <a:extLst>
                    <a:ext uri="{9D8B030D-6E8A-4147-A177-3AD203B41FA5}">
                      <a16:colId xmlns:a16="http://schemas.microsoft.com/office/drawing/2014/main" val="2155955245"/>
                    </a:ext>
                  </a:extLst>
                </a:gridCol>
                <a:gridCol w="996878">
                  <a:extLst>
                    <a:ext uri="{9D8B030D-6E8A-4147-A177-3AD203B41FA5}">
                      <a16:colId xmlns:a16="http://schemas.microsoft.com/office/drawing/2014/main" val="1751978837"/>
                    </a:ext>
                  </a:extLst>
                </a:gridCol>
                <a:gridCol w="4569761">
                  <a:extLst>
                    <a:ext uri="{9D8B030D-6E8A-4147-A177-3AD203B41FA5}">
                      <a16:colId xmlns:a16="http://schemas.microsoft.com/office/drawing/2014/main" val="3354002557"/>
                    </a:ext>
                  </a:extLst>
                </a:gridCol>
              </a:tblGrid>
              <a:tr h="415019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Banco de dados: TCC_2023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7" marR="108007" marT="54003" marB="54003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3391"/>
                  </a:ext>
                </a:extLst>
              </a:tr>
              <a:tr h="415019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Tabela: Usuários 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8007" marR="108007" marT="54003" marB="54003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457397"/>
                  </a:ext>
                </a:extLst>
              </a:tr>
              <a:tr h="3919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Atributo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Típo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Tamanho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Descrição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extLst>
                  <a:ext uri="{0D108BD9-81ED-4DB2-BD59-A6C34878D82A}">
                    <a16:rowId xmlns:a16="http://schemas.microsoft.com/office/drawing/2014/main" val="3733415339"/>
                  </a:ext>
                </a:extLst>
              </a:tr>
              <a:tr h="415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VARCHAR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080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Email do usuário – Chave Primária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extLst>
                  <a:ext uri="{0D108BD9-81ED-4DB2-BD59-A6C34878D82A}">
                    <a16:rowId xmlns:a16="http://schemas.microsoft.com/office/drawing/2014/main" val="306775050"/>
                  </a:ext>
                </a:extLst>
              </a:tr>
              <a:tr h="415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senha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VARCHAR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025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Senha do usuário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extLst>
                  <a:ext uri="{0D108BD9-81ED-4DB2-BD59-A6C34878D82A}">
                    <a16:rowId xmlns:a16="http://schemas.microsoft.com/office/drawing/2014/main" val="192579750"/>
                  </a:ext>
                </a:extLst>
              </a:tr>
              <a:tr h="4150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nome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VARCHAR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050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Nome do usuário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0062" marR="70062" marT="0" marB="0"/>
                </a:tc>
                <a:extLst>
                  <a:ext uri="{0D108BD9-81ED-4DB2-BD59-A6C34878D82A}">
                    <a16:rowId xmlns:a16="http://schemas.microsoft.com/office/drawing/2014/main" val="3489090204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A4DC511-5730-43CE-B77A-0827EB5C5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49547"/>
              </p:ext>
            </p:extLst>
          </p:nvPr>
        </p:nvGraphicFramePr>
        <p:xfrm>
          <a:off x="8824218" y="1719457"/>
          <a:ext cx="7848872" cy="30806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3919">
                  <a:extLst>
                    <a:ext uri="{9D8B030D-6E8A-4147-A177-3AD203B41FA5}">
                      <a16:colId xmlns:a16="http://schemas.microsoft.com/office/drawing/2014/main" val="2926694277"/>
                    </a:ext>
                  </a:extLst>
                </a:gridCol>
                <a:gridCol w="1188314">
                  <a:extLst>
                    <a:ext uri="{9D8B030D-6E8A-4147-A177-3AD203B41FA5}">
                      <a16:colId xmlns:a16="http://schemas.microsoft.com/office/drawing/2014/main" val="2149509025"/>
                    </a:ext>
                  </a:extLst>
                </a:gridCol>
                <a:gridCol w="996878">
                  <a:extLst>
                    <a:ext uri="{9D8B030D-6E8A-4147-A177-3AD203B41FA5}">
                      <a16:colId xmlns:a16="http://schemas.microsoft.com/office/drawing/2014/main" val="560987178"/>
                    </a:ext>
                  </a:extLst>
                </a:gridCol>
                <a:gridCol w="4569761">
                  <a:extLst>
                    <a:ext uri="{9D8B030D-6E8A-4147-A177-3AD203B41FA5}">
                      <a16:colId xmlns:a16="http://schemas.microsoft.com/office/drawing/2014/main" val="2049178279"/>
                    </a:ext>
                  </a:extLst>
                </a:gridCol>
              </a:tblGrid>
              <a:tr h="61354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Banco de dados: TCC_2023</a:t>
                      </a: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060" marR="101060" marT="50530" marB="5053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6375"/>
                  </a:ext>
                </a:extLst>
              </a:tr>
              <a:tr h="613544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Tabela: cursos </a:t>
                      </a: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1060" marR="101060" marT="50530" marB="5053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181842"/>
                  </a:ext>
                </a:extLst>
              </a:tr>
              <a:tr h="6264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Atributo</a:t>
                      </a: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Tipo</a:t>
                      </a: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>
                          <a:effectLst/>
                        </a:rPr>
                        <a:t>Tamanho</a:t>
                      </a:r>
                      <a:endParaRPr lang="pt-BR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Descrição</a:t>
                      </a: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extLst>
                  <a:ext uri="{0D108BD9-81ED-4DB2-BD59-A6C34878D82A}">
                    <a16:rowId xmlns:a16="http://schemas.microsoft.com/office/drawing/2014/main" val="177584250"/>
                  </a:ext>
                </a:extLst>
              </a:tr>
              <a:tr h="613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Língua </a:t>
                      </a: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INT</a:t>
                      </a: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002</a:t>
                      </a: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</a:rPr>
                        <a:t>Linguagem selecionada - Chave Primária</a:t>
                      </a:r>
                    </a:p>
                  </a:txBody>
                  <a:tcPr marL="96261" marR="96261" marT="0" marB="0"/>
                </a:tc>
                <a:extLst>
                  <a:ext uri="{0D108BD9-81ED-4DB2-BD59-A6C34878D82A}">
                    <a16:rowId xmlns:a16="http://schemas.microsoft.com/office/drawing/2014/main" val="2015253052"/>
                  </a:ext>
                </a:extLst>
              </a:tr>
              <a:tr h="6135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Progresso???</a:t>
                      </a: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6261" marR="9626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700" dirty="0">
                        <a:effectLst/>
                      </a:endParaRPr>
                    </a:p>
                  </a:txBody>
                  <a:tcPr marL="96261" marR="96261" marT="0" marB="0"/>
                </a:tc>
                <a:extLst>
                  <a:ext uri="{0D108BD9-81ED-4DB2-BD59-A6C34878D82A}">
                    <a16:rowId xmlns:a16="http://schemas.microsoft.com/office/drawing/2014/main" val="23623029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8D9DA9C-98DC-4598-AC31-DE4F92FA4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232072"/>
              </p:ext>
            </p:extLst>
          </p:nvPr>
        </p:nvGraphicFramePr>
        <p:xfrm>
          <a:off x="3836517" y="5559295"/>
          <a:ext cx="9046115" cy="2627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0782">
                  <a:extLst>
                    <a:ext uri="{9D8B030D-6E8A-4147-A177-3AD203B41FA5}">
                      <a16:colId xmlns:a16="http://schemas.microsoft.com/office/drawing/2014/main" val="4241794377"/>
                    </a:ext>
                  </a:extLst>
                </a:gridCol>
                <a:gridCol w="1369575">
                  <a:extLst>
                    <a:ext uri="{9D8B030D-6E8A-4147-A177-3AD203B41FA5}">
                      <a16:colId xmlns:a16="http://schemas.microsoft.com/office/drawing/2014/main" val="745541384"/>
                    </a:ext>
                  </a:extLst>
                </a:gridCol>
                <a:gridCol w="1148940">
                  <a:extLst>
                    <a:ext uri="{9D8B030D-6E8A-4147-A177-3AD203B41FA5}">
                      <a16:colId xmlns:a16="http://schemas.microsoft.com/office/drawing/2014/main" val="2702475266"/>
                    </a:ext>
                  </a:extLst>
                </a:gridCol>
                <a:gridCol w="5266818">
                  <a:extLst>
                    <a:ext uri="{9D8B030D-6E8A-4147-A177-3AD203B41FA5}">
                      <a16:colId xmlns:a16="http://schemas.microsoft.com/office/drawing/2014/main" val="1646178375"/>
                    </a:ext>
                  </a:extLst>
                </a:gridCol>
              </a:tblGrid>
              <a:tr h="39227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Banco de dados: TCC_2023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97" marR="143997" marT="71998" marB="71998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58168"/>
                  </a:ext>
                </a:extLst>
              </a:tr>
              <a:tr h="392271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Tabela: perfil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997" marR="143997" marT="71998" marB="71998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89810"/>
                  </a:ext>
                </a:extLst>
              </a:tr>
              <a:tr h="523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Atributo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 err="1">
                          <a:effectLst/>
                        </a:rPr>
                        <a:t>Típo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Tamanho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Descrição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extLst>
                  <a:ext uri="{0D108BD9-81ED-4DB2-BD59-A6C34878D82A}">
                    <a16:rowId xmlns:a16="http://schemas.microsoft.com/office/drawing/2014/main" val="4168931173"/>
                  </a:ext>
                </a:extLst>
              </a:tr>
              <a:tr h="5239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Id_perfil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INT</a:t>
                      </a:r>
                      <a:endParaRPr lang="pt-B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010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Numero do Registro - Chave Primária - Autoincremento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extLst>
                  <a:ext uri="{0D108BD9-81ED-4DB2-BD59-A6C34878D82A}">
                    <a16:rowId xmlns:a16="http://schemas.microsoft.com/office/drawing/2014/main" val="521523990"/>
                  </a:ext>
                </a:extLst>
              </a:tr>
              <a:tr h="383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VARCHAR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080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Email do usuário - Chave Estrangeira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extLst>
                  <a:ext uri="{0D108BD9-81ED-4DB2-BD59-A6C34878D82A}">
                    <a16:rowId xmlns:a16="http://schemas.microsoft.com/office/drawing/2014/main" val="3447885525"/>
                  </a:ext>
                </a:extLst>
              </a:tr>
              <a:tr h="383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Língua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INT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002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Linguagem selecionada - Chave Estrangeira</a:t>
                      </a:r>
                      <a:endParaRPr lang="pt-B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3407" marR="93407" marT="0" marB="0"/>
                </a:tc>
                <a:extLst>
                  <a:ext uri="{0D108BD9-81ED-4DB2-BD59-A6C34878D82A}">
                    <a16:rowId xmlns:a16="http://schemas.microsoft.com/office/drawing/2014/main" val="24377212"/>
                  </a:ext>
                </a:extLst>
              </a:tr>
            </a:tbl>
          </a:graphicData>
        </a:graphic>
      </p:graphicFrame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F9ADC1C8-1AFD-7FBB-75D4-4E535212E147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23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Procedimentos para Instalação do Site com o banco de dados e tabelas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35A7202-8B78-4AA6-84CB-70A3CDDCACA2}"/>
              </a:ext>
            </a:extLst>
          </p:cNvPr>
          <p:cNvSpPr txBox="1"/>
          <p:nvPr/>
        </p:nvSpPr>
        <p:spPr>
          <a:xfrm>
            <a:off x="956197" y="1424608"/>
            <a:ext cx="158706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Passo 1</a:t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ligue o programa XAMPP e abra pelo link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https://localhost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ou o próprio IP da máquina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Passo 2</a:t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encontre no link o arquivo com o nome Banco de dados com a extensão em 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bd.php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Passo 3</a:t>
            </a:r>
            <a:b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abra então o arquivo da pagina principal (</a:t>
            </a:r>
            <a:r>
              <a:rPr lang="pt-B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Tryling.php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pt-B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eta: para Cima 1">
            <a:hlinkClick r:id="rId4" action="ppaction://hlinksldjump"/>
            <a:extLst>
              <a:ext uri="{FF2B5EF4-FFF2-40B4-BE49-F238E27FC236}">
                <a16:creationId xmlns:a16="http://schemas.microsoft.com/office/drawing/2014/main" id="{CF142FBB-58B5-BA17-83B6-C42D794562FA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49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Mapa do Site</a:t>
            </a:r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B4049F02-7437-296B-794E-FCC8ACBD0FBA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F3568F7-3C09-9875-F9E9-732D96C36D87}"/>
              </a:ext>
            </a:extLst>
          </p:cNvPr>
          <p:cNvSpPr/>
          <p:nvPr/>
        </p:nvSpPr>
        <p:spPr>
          <a:xfrm>
            <a:off x="7508883" y="1784647"/>
            <a:ext cx="237626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Homepage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A380B9E-F11E-20F3-FE60-67D34F316ADD}"/>
              </a:ext>
            </a:extLst>
          </p:cNvPr>
          <p:cNvCxnSpPr>
            <a:cxnSpLocks/>
          </p:cNvCxnSpPr>
          <p:nvPr/>
        </p:nvCxnSpPr>
        <p:spPr>
          <a:xfrm flipH="1">
            <a:off x="6356797" y="3440832"/>
            <a:ext cx="2159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7464FD2-F759-D6D6-8258-E0151B6F8E47}"/>
              </a:ext>
            </a:extLst>
          </p:cNvPr>
          <p:cNvCxnSpPr>
            <a:cxnSpLocks/>
          </p:cNvCxnSpPr>
          <p:nvPr/>
        </p:nvCxnSpPr>
        <p:spPr>
          <a:xfrm>
            <a:off x="8697015" y="279276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C3E31B2-D704-1DDD-1DAE-7D04ABCB711C}"/>
              </a:ext>
            </a:extLst>
          </p:cNvPr>
          <p:cNvCxnSpPr>
            <a:cxnSpLocks/>
          </p:cNvCxnSpPr>
          <p:nvPr/>
        </p:nvCxnSpPr>
        <p:spPr>
          <a:xfrm flipH="1">
            <a:off x="8508371" y="3440832"/>
            <a:ext cx="2528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451498-DCA6-6FC2-112E-75164C046EC5}"/>
              </a:ext>
            </a:extLst>
          </p:cNvPr>
          <p:cNvSpPr/>
          <p:nvPr/>
        </p:nvSpPr>
        <p:spPr>
          <a:xfrm>
            <a:off x="5315761" y="3964742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cadastro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61E3151-08BF-5D1E-CB62-390630383D9A}"/>
              </a:ext>
            </a:extLst>
          </p:cNvPr>
          <p:cNvSpPr/>
          <p:nvPr/>
        </p:nvSpPr>
        <p:spPr>
          <a:xfrm>
            <a:off x="10082326" y="3964742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login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BEEB826-3C97-4CF1-9956-8197300940C0}"/>
              </a:ext>
            </a:extLst>
          </p:cNvPr>
          <p:cNvSpPr/>
          <p:nvPr/>
        </p:nvSpPr>
        <p:spPr>
          <a:xfrm>
            <a:off x="7724907" y="5313040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plano de curso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3F8D1F4-A6F3-F75C-71B6-E4DA0266C598}"/>
              </a:ext>
            </a:extLst>
          </p:cNvPr>
          <p:cNvSpPr/>
          <p:nvPr/>
        </p:nvSpPr>
        <p:spPr>
          <a:xfrm>
            <a:off x="5315761" y="7388257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Plano Br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AA5752D-C15C-FF08-AD18-F088F9E89954}"/>
              </a:ext>
            </a:extLst>
          </p:cNvPr>
          <p:cNvSpPr/>
          <p:nvPr/>
        </p:nvSpPr>
        <p:spPr>
          <a:xfrm>
            <a:off x="10082326" y="7388257"/>
            <a:ext cx="194421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Plano </a:t>
            </a:r>
            <a:r>
              <a:rPr lang="pt-BR" sz="2400" dirty="0" err="1"/>
              <a:t>En</a:t>
            </a:r>
            <a:endParaRPr lang="pt-BR" sz="24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5385301D-F0C4-6DF9-82CE-254B4DFEA792}"/>
              </a:ext>
            </a:extLst>
          </p:cNvPr>
          <p:cNvCxnSpPr>
            <a:cxnSpLocks/>
          </p:cNvCxnSpPr>
          <p:nvPr/>
        </p:nvCxnSpPr>
        <p:spPr>
          <a:xfrm>
            <a:off x="6356797" y="344083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88D817A0-4007-B39D-D55C-3E3D4AE4113B}"/>
              </a:ext>
            </a:extLst>
          </p:cNvPr>
          <p:cNvCxnSpPr>
            <a:cxnSpLocks/>
          </p:cNvCxnSpPr>
          <p:nvPr/>
        </p:nvCxnSpPr>
        <p:spPr>
          <a:xfrm>
            <a:off x="11037317" y="3440832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E0CB3A62-17E1-00B1-7BF6-46F0E2003C37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6584267" y="4676456"/>
            <a:ext cx="844242" cy="14370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770BA9C7-ECF6-20F6-2D04-83957752D373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9939658" y="4702320"/>
            <a:ext cx="844242" cy="13853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444E2A45-3499-97ED-8F4A-FB8F40C1BD98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rot="5400000">
            <a:off x="7436875" y="4052899"/>
            <a:ext cx="2520281" cy="12700"/>
          </a:xfrm>
          <a:prstGeom prst="bentConnector3">
            <a:avLst>
              <a:gd name="adj1" fmla="val -41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E9713C77-A69D-6C5C-47C8-73942297DFC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6958890" y="5650131"/>
            <a:ext cx="1067105" cy="24091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F9B33C45-4A4C-1421-7C26-8C26A2A99BD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16200000" flipH="1">
            <a:off x="9342172" y="5675994"/>
            <a:ext cx="1067105" cy="23574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0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1CE59359-B354-4EAB-9FA0-0E49DA69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0379" y="9386940"/>
            <a:ext cx="685979" cy="39440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 rtl="0"/>
            <a:fld id="{AAEAE4A8-A6E5-453E-B946-FB774B73F48C}" type="slidenum">
              <a:rPr lang="pt-BR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 rtl="0"/>
              <a:t>16</a:t>
            </a:fld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CF970-E9E0-47DB-A1C6-A3E5A0664508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Homepage</a:t>
            </a:r>
          </a:p>
        </p:txBody>
      </p:sp>
      <p:sp>
        <p:nvSpPr>
          <p:cNvPr id="2" name="Seta: para Cima 1">
            <a:hlinkClick r:id="rId3" action="ppaction://hlinksldjump"/>
            <a:extLst>
              <a:ext uri="{FF2B5EF4-FFF2-40B4-BE49-F238E27FC236}">
                <a16:creationId xmlns:a16="http://schemas.microsoft.com/office/drawing/2014/main" id="{CA603A0A-BE67-D198-14D9-D7388AE12E6D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5E12E9-3655-64E6-C171-077E8E234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144" y="1466850"/>
            <a:ext cx="12515850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43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2468365" y="921127"/>
            <a:ext cx="12097344" cy="806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CEETEPS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Centro Estadual de Educação Tecnológica “Paula Souza”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Etec Dr. Geraldo José Rodrigues Alckmin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Habilitação Técnica de Nível Médio de Técnico em Informática para Internet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Orientador Prof. Ricardo J. R. Toledo</a:t>
            </a:r>
          </a:p>
          <a:p>
            <a:pPr marL="66038" algn="ctr"/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Dezembro – 2023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Dedicatória(s)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0F7F08D-4C65-6210-A92D-89D47FDD1405}"/>
              </a:ext>
            </a:extLst>
          </p:cNvPr>
          <p:cNvSpPr txBox="1"/>
          <p:nvPr/>
        </p:nvSpPr>
        <p:spPr>
          <a:xfrm>
            <a:off x="704169" y="1259681"/>
            <a:ext cx="16201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Adriano de Jesus Pereira Carvalho		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Aos meus familiares os quais me apoiarem esse ano e por todos estes anos nesta instituição.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Daniel Bueno Barbosa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Dedico este trabalho a ao meu colega de trabalho de conclusão de curso, por me ajudar nas dificuldades envolvidas no processo de desenvolvimento desse projeto e aos meu pais por me motivarem a continuar a desenvolver-me diante esse período de estudos, assim como dedico esse trabalho ao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Roblox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6038" algn="just"/>
            <a:endParaRPr lang="pt-BR" sz="2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2E6F4AC6-D4A7-58C4-13EF-6E662A276409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531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Agradecimento(s)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5E43F6-65B0-1969-338E-DF953BD41102}"/>
              </a:ext>
            </a:extLst>
          </p:cNvPr>
          <p:cNvSpPr txBox="1"/>
          <p:nvPr/>
        </p:nvSpPr>
        <p:spPr>
          <a:xfrm>
            <a:off x="668164" y="1352600"/>
            <a:ext cx="161586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Adriano de Jesus Pereira Carvalho		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início, agradeço a minha mãe por me apoiar 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Daniel Bueno Barbosa</a:t>
            </a:r>
          </a:p>
          <a:p>
            <a:pPr marL="66038"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Agradeço com extrema reverencia ao meu colega de TCC, que me fez tentar esse projeto com ele, apesar das dificuldades enfrentadas por nós durante o desenvolvimento.</a:t>
            </a:r>
          </a:p>
          <a:p>
            <a:pPr marL="66038"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CDD16545-B92F-C69B-A1B0-9B042FE7559F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410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1" y="0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Epigrafe(s)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C33A39-4362-492B-058D-CDAD840A93BB}"/>
              </a:ext>
            </a:extLst>
          </p:cNvPr>
          <p:cNvSpPr txBox="1"/>
          <p:nvPr/>
        </p:nvSpPr>
        <p:spPr>
          <a:xfrm>
            <a:off x="697069" y="1280592"/>
            <a:ext cx="16129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Adriano de Jesus Pereira Carvalho</a:t>
            </a:r>
            <a:r>
              <a:rPr lang="pt-BR" sz="2800" dirty="0"/>
              <a:t>		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"Não é bom tentar impedir o conhecimento de seguir em frente. A ignorância nunca é melhor que conhecimento.“</a:t>
            </a:r>
          </a:p>
          <a:p>
            <a:pPr marL="66038" algn="r"/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Enrico Fermi</a:t>
            </a:r>
          </a:p>
          <a:p>
            <a:pPr marL="66038" algn="r"/>
            <a:endParaRPr lang="pt-BR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Daniel Bueno Barbosa</a:t>
            </a:r>
          </a:p>
          <a:p>
            <a:pPr marL="66038"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2800" dirty="0">
                <a:latin typeface="roboto" panose="020B0604020202020204" pitchFamily="2" charset="0"/>
              </a:rPr>
              <a:t>As oportunidades multiplicam-se à medida que são agarradas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  <a:p>
            <a:pPr marL="66038" algn="r"/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Sun </a:t>
            </a:r>
            <a:r>
              <a:rPr lang="pt-BR" sz="2800" u="sng" dirty="0" err="1">
                <a:latin typeface="Arial" panose="020B0604020202020204" pitchFamily="34" charset="0"/>
                <a:cs typeface="Arial" panose="020B0604020202020204" pitchFamily="34" charset="0"/>
              </a:rPr>
              <a:t>Tzu</a:t>
            </a:r>
            <a:endParaRPr lang="pt-BR" sz="2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6038"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2C2C972B-A5CB-E558-6FB1-DE8151EE3599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126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1689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Objetivo(s)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885298-1D42-C047-C04C-4C5395435981}"/>
              </a:ext>
            </a:extLst>
          </p:cNvPr>
          <p:cNvSpPr txBox="1"/>
          <p:nvPr/>
        </p:nvSpPr>
        <p:spPr>
          <a:xfrm>
            <a:off x="740172" y="1208584"/>
            <a:ext cx="15697745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Os objetivos do nosso trabalho de conclusão de curso(TCC) variam entre o aprendizado de uma forma mais intuitiva e sem passar pelo longo processo de regras não utilizadas no dia-a-dia, ou seja, o foco é ser um aprendizado para um diálogo entre dois amigos ou familiares.</a:t>
            </a:r>
          </a:p>
          <a:p>
            <a:pPr marL="66038"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52897161-C70D-F805-5DF3-199225D10D44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521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Justificativa(s)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B2D68D-BA7C-37DA-0674-4290B5B261AF}"/>
              </a:ext>
            </a:extLst>
          </p:cNvPr>
          <p:cNvSpPr txBox="1"/>
          <p:nvPr/>
        </p:nvSpPr>
        <p:spPr>
          <a:xfrm>
            <a:off x="740172" y="1136576"/>
            <a:ext cx="16086689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O fato de que nas escolas é ensinado as línguas de uma forma muito formal sem sequer usar uma das regras colocadas nas matérias da língua, como por exemplo o excesso de tempo gasto ao ver apenas o verbo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4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 da linguagem inglesa.  </a:t>
            </a:r>
          </a:p>
          <a:p>
            <a:pPr marL="66038"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400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3D83EDC8-1393-BCA1-8D5E-0FE051F8A230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925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7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Resultado(s)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4371CD-3C10-0A14-BD64-AC2F94E2340F}"/>
              </a:ext>
            </a:extLst>
          </p:cNvPr>
          <p:cNvSpPr txBox="1"/>
          <p:nvPr/>
        </p:nvSpPr>
        <p:spPr>
          <a:xfrm>
            <a:off x="697069" y="1208584"/>
            <a:ext cx="15740848" cy="951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3400" dirty="0">
                <a:latin typeface="Arial" panose="020B0604020202020204" pitchFamily="34" charset="0"/>
                <a:cs typeface="Arial" panose="020B0604020202020204" pitchFamily="34" charset="0"/>
              </a:rPr>
              <a:t>Esperamos que o usuário possa ter um bom começo do que ver sobre determinada língua para familiarizar e aprender de forma mais eficiente tal idioma, e excluir os aprendizados paralelos sem grande impacto no cotidiano do falante.</a:t>
            </a:r>
          </a:p>
          <a:p>
            <a:pPr marL="66038"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3400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42D67160-CECB-61E8-5CF9-B32EC35A445E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157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362ADD3-4420-4B7F-827A-0914F52B94EB}"/>
              </a:ext>
            </a:extLst>
          </p:cNvPr>
          <p:cNvSpPr txBox="1"/>
          <p:nvPr/>
        </p:nvSpPr>
        <p:spPr>
          <a:xfrm>
            <a:off x="0" y="-15552"/>
            <a:ext cx="17610138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6038"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B093F4C-2777-E339-4282-69D81CA6710B}"/>
              </a:ext>
            </a:extLst>
          </p:cNvPr>
          <p:cNvSpPr txBox="1"/>
          <p:nvPr/>
        </p:nvSpPr>
        <p:spPr>
          <a:xfrm>
            <a:off x="697069" y="1208584"/>
            <a:ext cx="15956872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38" algn="just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Apenas dois alunos do terceiro ano fazendo um trabalho de conclusão de curso com o tema de linguagem para fácil e curta aprendizagem de idiomas. </a:t>
            </a:r>
          </a:p>
          <a:p>
            <a:pPr marL="66038"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/>
          </a:p>
        </p:txBody>
      </p:sp>
      <p:sp>
        <p:nvSpPr>
          <p:cNvPr id="3" name="Seta: para Cima 2">
            <a:hlinkClick r:id="rId3" action="ppaction://hlinksldjump"/>
            <a:extLst>
              <a:ext uri="{FF2B5EF4-FFF2-40B4-BE49-F238E27FC236}">
                <a16:creationId xmlns:a16="http://schemas.microsoft.com/office/drawing/2014/main" id="{0C1718CC-FE07-3027-E24C-A24514226C8D}"/>
              </a:ext>
            </a:extLst>
          </p:cNvPr>
          <p:cNvSpPr/>
          <p:nvPr/>
        </p:nvSpPr>
        <p:spPr>
          <a:xfrm>
            <a:off x="16227993" y="8396369"/>
            <a:ext cx="598868" cy="612068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03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raste empresarial 16x9">
  <a:themeElements>
    <a:clrScheme name="Personalizada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204559"/>
      </a:hlink>
      <a:folHlink>
        <a:srgbClr val="204559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28_TF02895266.potx" id="{1C3F158D-4492-4D82-B195-9F73B8823907}" vid="{4EC28420-27F1-4724-807D-CEE1DBBB320C}"/>
    </a:ext>
  </a:extLst>
</a:theme>
</file>

<file path=ppt/theme/theme2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contraste empresarial (widescreen)</Template>
  <TotalTime>864</TotalTime>
  <Words>728</Words>
  <Application>Microsoft Office PowerPoint</Application>
  <PresentationFormat>Personalizar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Medium</vt:lpstr>
      <vt:lpstr>roboto</vt:lpstr>
      <vt:lpstr>Wingdings</vt:lpstr>
      <vt:lpstr>Contraste empresarial 16x9</vt:lpstr>
      <vt:lpstr>Manual Técnico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Técnico</dc:title>
  <dc:creator>ricardo.cps.etec@gmail.com</dc:creator>
  <cp:lastModifiedBy>Windows</cp:lastModifiedBy>
  <cp:revision>140</cp:revision>
  <dcterms:created xsi:type="dcterms:W3CDTF">2019-06-13T13:41:13Z</dcterms:created>
  <dcterms:modified xsi:type="dcterms:W3CDTF">2023-11-22T00:58:49Z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