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75" r:id="rId3"/>
    <p:sldId id="258" r:id="rId4"/>
    <p:sldId id="360" r:id="rId5"/>
    <p:sldId id="257" r:id="rId6"/>
    <p:sldId id="259" r:id="rId7"/>
    <p:sldId id="260" r:id="rId8"/>
    <p:sldId id="261" r:id="rId9"/>
    <p:sldId id="262" r:id="rId10"/>
    <p:sldId id="302" r:id="rId11"/>
    <p:sldId id="303" r:id="rId12"/>
    <p:sldId id="304" r:id="rId13"/>
    <p:sldId id="305" r:id="rId14"/>
    <p:sldId id="306" r:id="rId15"/>
    <p:sldId id="308" r:id="rId16"/>
    <p:sldId id="307"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30" r:id="rId39"/>
    <p:sldId id="331" r:id="rId40"/>
    <p:sldId id="272" r:id="rId41"/>
    <p:sldId id="274" r:id="rId42"/>
    <p:sldId id="332" r:id="rId43"/>
    <p:sldId id="333" r:id="rId44"/>
    <p:sldId id="361" r:id="rId45"/>
    <p:sldId id="276" r:id="rId46"/>
    <p:sldId id="334" r:id="rId47"/>
    <p:sldId id="277" r:id="rId48"/>
    <p:sldId id="356" r:id="rId49"/>
    <p:sldId id="357" r:id="rId50"/>
    <p:sldId id="358" r:id="rId51"/>
    <p:sldId id="359" r:id="rId52"/>
    <p:sldId id="335" r:id="rId53"/>
    <p:sldId id="336" r:id="rId54"/>
    <p:sldId id="337" r:id="rId55"/>
    <p:sldId id="347" r:id="rId56"/>
    <p:sldId id="348" r:id="rId57"/>
    <p:sldId id="338" r:id="rId58"/>
    <p:sldId id="349" r:id="rId59"/>
    <p:sldId id="339" r:id="rId60"/>
    <p:sldId id="345" r:id="rId61"/>
    <p:sldId id="342" r:id="rId62"/>
    <p:sldId id="343" r:id="rId63"/>
    <p:sldId id="351" r:id="rId64"/>
    <p:sldId id="353" r:id="rId65"/>
    <p:sldId id="350" r:id="rId66"/>
    <p:sldId id="346" r:id="rId67"/>
    <p:sldId id="340" r:id="rId68"/>
    <p:sldId id="352" r:id="rId69"/>
    <p:sldId id="355" r:id="rId70"/>
    <p:sldId id="354"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CC"/>
    <a:srgbClr val="FFCCFF"/>
    <a:srgbClr val="0066FF"/>
    <a:srgbClr val="CCECFF"/>
    <a:srgbClr val="93E3FF"/>
    <a:srgbClr val="66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65" autoAdjust="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8B7884-69A4-4EE9-A713-BDC497265E51}" type="datetimeFigureOut">
              <a:rPr lang="en-CA" smtClean="0"/>
              <a:t>2023-01-30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7636F0-6CAA-4092-B0CC-AF6304A144FB}" type="slidenum">
              <a:rPr lang="en-CA" smtClean="0"/>
              <a:t>‹#›</a:t>
            </a:fld>
            <a:endParaRPr lang="en-CA"/>
          </a:p>
        </p:txBody>
      </p:sp>
    </p:spTree>
    <p:extLst>
      <p:ext uri="{BB962C8B-B14F-4D97-AF65-F5344CB8AC3E}">
        <p14:creationId xmlns:p14="http://schemas.microsoft.com/office/powerpoint/2010/main" val="188889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6</a:t>
            </a:fld>
            <a:endParaRPr lang="en-CA"/>
          </a:p>
        </p:txBody>
      </p:sp>
    </p:spTree>
    <p:extLst>
      <p:ext uri="{BB962C8B-B14F-4D97-AF65-F5344CB8AC3E}">
        <p14:creationId xmlns:p14="http://schemas.microsoft.com/office/powerpoint/2010/main" val="2113639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19</a:t>
            </a:fld>
            <a:endParaRPr lang="en-CA"/>
          </a:p>
        </p:txBody>
      </p:sp>
    </p:spTree>
    <p:extLst>
      <p:ext uri="{BB962C8B-B14F-4D97-AF65-F5344CB8AC3E}">
        <p14:creationId xmlns:p14="http://schemas.microsoft.com/office/powerpoint/2010/main" val="2104586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20</a:t>
            </a:fld>
            <a:endParaRPr lang="en-CA"/>
          </a:p>
        </p:txBody>
      </p:sp>
    </p:spTree>
    <p:extLst>
      <p:ext uri="{BB962C8B-B14F-4D97-AF65-F5344CB8AC3E}">
        <p14:creationId xmlns:p14="http://schemas.microsoft.com/office/powerpoint/2010/main" val="1737346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21</a:t>
            </a:fld>
            <a:endParaRPr lang="en-CA"/>
          </a:p>
        </p:txBody>
      </p:sp>
    </p:spTree>
    <p:extLst>
      <p:ext uri="{BB962C8B-B14F-4D97-AF65-F5344CB8AC3E}">
        <p14:creationId xmlns:p14="http://schemas.microsoft.com/office/powerpoint/2010/main" val="4009749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22</a:t>
            </a:fld>
            <a:endParaRPr lang="en-CA"/>
          </a:p>
        </p:txBody>
      </p:sp>
    </p:spTree>
    <p:extLst>
      <p:ext uri="{BB962C8B-B14F-4D97-AF65-F5344CB8AC3E}">
        <p14:creationId xmlns:p14="http://schemas.microsoft.com/office/powerpoint/2010/main" val="862675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23</a:t>
            </a:fld>
            <a:endParaRPr lang="en-CA"/>
          </a:p>
        </p:txBody>
      </p:sp>
    </p:spTree>
    <p:extLst>
      <p:ext uri="{BB962C8B-B14F-4D97-AF65-F5344CB8AC3E}">
        <p14:creationId xmlns:p14="http://schemas.microsoft.com/office/powerpoint/2010/main" val="2605848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24</a:t>
            </a:fld>
            <a:endParaRPr lang="en-CA"/>
          </a:p>
        </p:txBody>
      </p:sp>
    </p:spTree>
    <p:extLst>
      <p:ext uri="{BB962C8B-B14F-4D97-AF65-F5344CB8AC3E}">
        <p14:creationId xmlns:p14="http://schemas.microsoft.com/office/powerpoint/2010/main" val="1409985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25</a:t>
            </a:fld>
            <a:endParaRPr lang="en-CA"/>
          </a:p>
        </p:txBody>
      </p:sp>
    </p:spTree>
    <p:extLst>
      <p:ext uri="{BB962C8B-B14F-4D97-AF65-F5344CB8AC3E}">
        <p14:creationId xmlns:p14="http://schemas.microsoft.com/office/powerpoint/2010/main" val="702480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26</a:t>
            </a:fld>
            <a:endParaRPr lang="en-CA"/>
          </a:p>
        </p:txBody>
      </p:sp>
    </p:spTree>
    <p:extLst>
      <p:ext uri="{BB962C8B-B14F-4D97-AF65-F5344CB8AC3E}">
        <p14:creationId xmlns:p14="http://schemas.microsoft.com/office/powerpoint/2010/main" val="857128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27</a:t>
            </a:fld>
            <a:endParaRPr lang="en-CA"/>
          </a:p>
        </p:txBody>
      </p:sp>
    </p:spTree>
    <p:extLst>
      <p:ext uri="{BB962C8B-B14F-4D97-AF65-F5344CB8AC3E}">
        <p14:creationId xmlns:p14="http://schemas.microsoft.com/office/powerpoint/2010/main" val="3078194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28</a:t>
            </a:fld>
            <a:endParaRPr lang="en-CA"/>
          </a:p>
        </p:txBody>
      </p:sp>
    </p:spTree>
    <p:extLst>
      <p:ext uri="{BB962C8B-B14F-4D97-AF65-F5344CB8AC3E}">
        <p14:creationId xmlns:p14="http://schemas.microsoft.com/office/powerpoint/2010/main" val="67372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11</a:t>
            </a:fld>
            <a:endParaRPr lang="en-CA"/>
          </a:p>
        </p:txBody>
      </p:sp>
    </p:spTree>
    <p:extLst>
      <p:ext uri="{BB962C8B-B14F-4D97-AF65-F5344CB8AC3E}">
        <p14:creationId xmlns:p14="http://schemas.microsoft.com/office/powerpoint/2010/main" val="98164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29</a:t>
            </a:fld>
            <a:endParaRPr lang="en-CA"/>
          </a:p>
        </p:txBody>
      </p:sp>
    </p:spTree>
    <p:extLst>
      <p:ext uri="{BB962C8B-B14F-4D97-AF65-F5344CB8AC3E}">
        <p14:creationId xmlns:p14="http://schemas.microsoft.com/office/powerpoint/2010/main" val="2508372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30</a:t>
            </a:fld>
            <a:endParaRPr lang="en-CA"/>
          </a:p>
        </p:txBody>
      </p:sp>
    </p:spTree>
    <p:extLst>
      <p:ext uri="{BB962C8B-B14F-4D97-AF65-F5344CB8AC3E}">
        <p14:creationId xmlns:p14="http://schemas.microsoft.com/office/powerpoint/2010/main" val="366640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31</a:t>
            </a:fld>
            <a:endParaRPr lang="en-CA"/>
          </a:p>
        </p:txBody>
      </p:sp>
    </p:spTree>
    <p:extLst>
      <p:ext uri="{BB962C8B-B14F-4D97-AF65-F5344CB8AC3E}">
        <p14:creationId xmlns:p14="http://schemas.microsoft.com/office/powerpoint/2010/main" val="2085003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32</a:t>
            </a:fld>
            <a:endParaRPr lang="en-CA"/>
          </a:p>
        </p:txBody>
      </p:sp>
    </p:spTree>
    <p:extLst>
      <p:ext uri="{BB962C8B-B14F-4D97-AF65-F5344CB8AC3E}">
        <p14:creationId xmlns:p14="http://schemas.microsoft.com/office/powerpoint/2010/main" val="31562347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33</a:t>
            </a:fld>
            <a:endParaRPr lang="en-CA"/>
          </a:p>
        </p:txBody>
      </p:sp>
    </p:spTree>
    <p:extLst>
      <p:ext uri="{BB962C8B-B14F-4D97-AF65-F5344CB8AC3E}">
        <p14:creationId xmlns:p14="http://schemas.microsoft.com/office/powerpoint/2010/main" val="134980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34</a:t>
            </a:fld>
            <a:endParaRPr lang="en-CA"/>
          </a:p>
        </p:txBody>
      </p:sp>
    </p:spTree>
    <p:extLst>
      <p:ext uri="{BB962C8B-B14F-4D97-AF65-F5344CB8AC3E}">
        <p14:creationId xmlns:p14="http://schemas.microsoft.com/office/powerpoint/2010/main" val="2890458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35</a:t>
            </a:fld>
            <a:endParaRPr lang="en-CA"/>
          </a:p>
        </p:txBody>
      </p:sp>
    </p:spTree>
    <p:extLst>
      <p:ext uri="{BB962C8B-B14F-4D97-AF65-F5344CB8AC3E}">
        <p14:creationId xmlns:p14="http://schemas.microsoft.com/office/powerpoint/2010/main" val="1989349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36</a:t>
            </a:fld>
            <a:endParaRPr lang="en-CA"/>
          </a:p>
        </p:txBody>
      </p:sp>
    </p:spTree>
    <p:extLst>
      <p:ext uri="{BB962C8B-B14F-4D97-AF65-F5344CB8AC3E}">
        <p14:creationId xmlns:p14="http://schemas.microsoft.com/office/powerpoint/2010/main" val="2998008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37</a:t>
            </a:fld>
            <a:endParaRPr lang="en-CA"/>
          </a:p>
        </p:txBody>
      </p:sp>
    </p:spTree>
    <p:extLst>
      <p:ext uri="{BB962C8B-B14F-4D97-AF65-F5344CB8AC3E}">
        <p14:creationId xmlns:p14="http://schemas.microsoft.com/office/powerpoint/2010/main" val="446251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38</a:t>
            </a:fld>
            <a:endParaRPr lang="en-CA"/>
          </a:p>
        </p:txBody>
      </p:sp>
    </p:spTree>
    <p:extLst>
      <p:ext uri="{BB962C8B-B14F-4D97-AF65-F5344CB8AC3E}">
        <p14:creationId xmlns:p14="http://schemas.microsoft.com/office/powerpoint/2010/main" val="431529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12</a:t>
            </a:fld>
            <a:endParaRPr lang="en-CA"/>
          </a:p>
        </p:txBody>
      </p:sp>
    </p:spTree>
    <p:extLst>
      <p:ext uri="{BB962C8B-B14F-4D97-AF65-F5344CB8AC3E}">
        <p14:creationId xmlns:p14="http://schemas.microsoft.com/office/powerpoint/2010/main" val="26690341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43</a:t>
            </a:fld>
            <a:endParaRPr lang="en-CA"/>
          </a:p>
        </p:txBody>
      </p:sp>
    </p:spTree>
    <p:extLst>
      <p:ext uri="{BB962C8B-B14F-4D97-AF65-F5344CB8AC3E}">
        <p14:creationId xmlns:p14="http://schemas.microsoft.com/office/powerpoint/2010/main" val="868591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45</a:t>
            </a:fld>
            <a:endParaRPr lang="en-CA"/>
          </a:p>
        </p:txBody>
      </p:sp>
    </p:spTree>
    <p:extLst>
      <p:ext uri="{BB962C8B-B14F-4D97-AF65-F5344CB8AC3E}">
        <p14:creationId xmlns:p14="http://schemas.microsoft.com/office/powerpoint/2010/main" val="1786383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48</a:t>
            </a:fld>
            <a:endParaRPr lang="en-CA"/>
          </a:p>
        </p:txBody>
      </p:sp>
    </p:spTree>
    <p:extLst>
      <p:ext uri="{BB962C8B-B14F-4D97-AF65-F5344CB8AC3E}">
        <p14:creationId xmlns:p14="http://schemas.microsoft.com/office/powerpoint/2010/main" val="2169288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49</a:t>
            </a:fld>
            <a:endParaRPr lang="en-CA"/>
          </a:p>
        </p:txBody>
      </p:sp>
    </p:spTree>
    <p:extLst>
      <p:ext uri="{BB962C8B-B14F-4D97-AF65-F5344CB8AC3E}">
        <p14:creationId xmlns:p14="http://schemas.microsoft.com/office/powerpoint/2010/main" val="33918769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50</a:t>
            </a:fld>
            <a:endParaRPr lang="en-CA"/>
          </a:p>
        </p:txBody>
      </p:sp>
    </p:spTree>
    <p:extLst>
      <p:ext uri="{BB962C8B-B14F-4D97-AF65-F5344CB8AC3E}">
        <p14:creationId xmlns:p14="http://schemas.microsoft.com/office/powerpoint/2010/main" val="335158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60</a:t>
            </a:fld>
            <a:endParaRPr lang="en-CA"/>
          </a:p>
        </p:txBody>
      </p:sp>
    </p:spTree>
    <p:extLst>
      <p:ext uri="{BB962C8B-B14F-4D97-AF65-F5344CB8AC3E}">
        <p14:creationId xmlns:p14="http://schemas.microsoft.com/office/powerpoint/2010/main" val="18492067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65</a:t>
            </a:fld>
            <a:endParaRPr lang="en-CA"/>
          </a:p>
        </p:txBody>
      </p:sp>
    </p:spTree>
    <p:extLst>
      <p:ext uri="{BB962C8B-B14F-4D97-AF65-F5344CB8AC3E}">
        <p14:creationId xmlns:p14="http://schemas.microsoft.com/office/powerpoint/2010/main" val="2552750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13</a:t>
            </a:fld>
            <a:endParaRPr lang="en-CA"/>
          </a:p>
        </p:txBody>
      </p:sp>
    </p:spTree>
    <p:extLst>
      <p:ext uri="{BB962C8B-B14F-4D97-AF65-F5344CB8AC3E}">
        <p14:creationId xmlns:p14="http://schemas.microsoft.com/office/powerpoint/2010/main" val="2794051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14</a:t>
            </a:fld>
            <a:endParaRPr lang="en-CA"/>
          </a:p>
        </p:txBody>
      </p:sp>
    </p:spTree>
    <p:extLst>
      <p:ext uri="{BB962C8B-B14F-4D97-AF65-F5344CB8AC3E}">
        <p14:creationId xmlns:p14="http://schemas.microsoft.com/office/powerpoint/2010/main" val="2219678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15</a:t>
            </a:fld>
            <a:endParaRPr lang="en-CA"/>
          </a:p>
        </p:txBody>
      </p:sp>
    </p:spTree>
    <p:extLst>
      <p:ext uri="{BB962C8B-B14F-4D97-AF65-F5344CB8AC3E}">
        <p14:creationId xmlns:p14="http://schemas.microsoft.com/office/powerpoint/2010/main" val="3141614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16</a:t>
            </a:fld>
            <a:endParaRPr lang="en-CA"/>
          </a:p>
        </p:txBody>
      </p:sp>
    </p:spTree>
    <p:extLst>
      <p:ext uri="{BB962C8B-B14F-4D97-AF65-F5344CB8AC3E}">
        <p14:creationId xmlns:p14="http://schemas.microsoft.com/office/powerpoint/2010/main" val="1310144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17</a:t>
            </a:fld>
            <a:endParaRPr lang="en-CA"/>
          </a:p>
        </p:txBody>
      </p:sp>
    </p:spTree>
    <p:extLst>
      <p:ext uri="{BB962C8B-B14F-4D97-AF65-F5344CB8AC3E}">
        <p14:creationId xmlns:p14="http://schemas.microsoft.com/office/powerpoint/2010/main" val="416055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7636F0-6CAA-4092-B0CC-AF6304A144FB}" type="slidenum">
              <a:rPr lang="en-CA" smtClean="0"/>
              <a:t>18</a:t>
            </a:fld>
            <a:endParaRPr lang="en-CA"/>
          </a:p>
        </p:txBody>
      </p:sp>
    </p:spTree>
    <p:extLst>
      <p:ext uri="{BB962C8B-B14F-4D97-AF65-F5344CB8AC3E}">
        <p14:creationId xmlns:p14="http://schemas.microsoft.com/office/powerpoint/2010/main" val="4256968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2B86A-D63B-4D8C-8D00-694306FB72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6F9AA94-195E-43F2-B4DA-22589B582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146FB94-C842-4429-900B-2956E33BFDC6}"/>
              </a:ext>
            </a:extLst>
          </p:cNvPr>
          <p:cNvSpPr>
            <a:spLocks noGrp="1"/>
          </p:cNvSpPr>
          <p:nvPr>
            <p:ph type="dt" sz="half" idx="10"/>
          </p:nvPr>
        </p:nvSpPr>
        <p:spPr/>
        <p:txBody>
          <a:bodyPr/>
          <a:lstStyle/>
          <a:p>
            <a:fld id="{DC02FEF7-25CB-4211-9DC8-460A00096CD4}" type="datetimeFigureOut">
              <a:rPr lang="en-CA" smtClean="0"/>
              <a:t>2023-01-30</a:t>
            </a:fld>
            <a:endParaRPr lang="en-CA"/>
          </a:p>
        </p:txBody>
      </p:sp>
      <p:sp>
        <p:nvSpPr>
          <p:cNvPr id="5" name="Footer Placeholder 4">
            <a:extLst>
              <a:ext uri="{FF2B5EF4-FFF2-40B4-BE49-F238E27FC236}">
                <a16:creationId xmlns:a16="http://schemas.microsoft.com/office/drawing/2014/main" id="{8D497D8A-CBC8-4A07-B5D0-DD2016CF867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675382E-B807-46E5-9019-5741AA58A271}"/>
              </a:ext>
            </a:extLst>
          </p:cNvPr>
          <p:cNvSpPr>
            <a:spLocks noGrp="1"/>
          </p:cNvSpPr>
          <p:nvPr>
            <p:ph type="sldNum" sz="quarter" idx="12"/>
          </p:nvPr>
        </p:nvSpPr>
        <p:spPr/>
        <p:txBody>
          <a:bodyPr/>
          <a:lstStyle/>
          <a:p>
            <a:fld id="{1D3FADC0-31D4-480D-A72D-981760D1276D}" type="slidenum">
              <a:rPr lang="en-CA" smtClean="0"/>
              <a:t>‹#›</a:t>
            </a:fld>
            <a:endParaRPr lang="en-CA"/>
          </a:p>
        </p:txBody>
      </p:sp>
    </p:spTree>
    <p:extLst>
      <p:ext uri="{BB962C8B-B14F-4D97-AF65-F5344CB8AC3E}">
        <p14:creationId xmlns:p14="http://schemas.microsoft.com/office/powerpoint/2010/main" val="271951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7CA45-6919-458B-A668-96124CF15E5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7962049-88BD-4F57-A412-F38D72209F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DC1DD06-3578-4F76-B5FE-CE56087604B2}"/>
              </a:ext>
            </a:extLst>
          </p:cNvPr>
          <p:cNvSpPr>
            <a:spLocks noGrp="1"/>
          </p:cNvSpPr>
          <p:nvPr>
            <p:ph type="dt" sz="half" idx="10"/>
          </p:nvPr>
        </p:nvSpPr>
        <p:spPr/>
        <p:txBody>
          <a:bodyPr/>
          <a:lstStyle/>
          <a:p>
            <a:fld id="{DC02FEF7-25CB-4211-9DC8-460A00096CD4}" type="datetimeFigureOut">
              <a:rPr lang="en-CA" smtClean="0"/>
              <a:t>2023-01-30</a:t>
            </a:fld>
            <a:endParaRPr lang="en-CA"/>
          </a:p>
        </p:txBody>
      </p:sp>
      <p:sp>
        <p:nvSpPr>
          <p:cNvPr id="5" name="Footer Placeholder 4">
            <a:extLst>
              <a:ext uri="{FF2B5EF4-FFF2-40B4-BE49-F238E27FC236}">
                <a16:creationId xmlns:a16="http://schemas.microsoft.com/office/drawing/2014/main" id="{07F54086-D682-41B7-A506-C3C3943E7BC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A81F2BB-3676-49FC-B30E-73C240D72E9D}"/>
              </a:ext>
            </a:extLst>
          </p:cNvPr>
          <p:cNvSpPr>
            <a:spLocks noGrp="1"/>
          </p:cNvSpPr>
          <p:nvPr>
            <p:ph type="sldNum" sz="quarter" idx="12"/>
          </p:nvPr>
        </p:nvSpPr>
        <p:spPr/>
        <p:txBody>
          <a:bodyPr/>
          <a:lstStyle/>
          <a:p>
            <a:fld id="{1D3FADC0-31D4-480D-A72D-981760D1276D}" type="slidenum">
              <a:rPr lang="en-CA" smtClean="0"/>
              <a:t>‹#›</a:t>
            </a:fld>
            <a:endParaRPr lang="en-CA"/>
          </a:p>
        </p:txBody>
      </p:sp>
    </p:spTree>
    <p:extLst>
      <p:ext uri="{BB962C8B-B14F-4D97-AF65-F5344CB8AC3E}">
        <p14:creationId xmlns:p14="http://schemas.microsoft.com/office/powerpoint/2010/main" val="2592192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0E00B8-C4F9-4822-ADA5-286D2E6A54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683F95B-7001-4BD4-81CD-234D5C30FE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DE772EE-6BD8-4ACD-8FDE-F2D0C384EAAE}"/>
              </a:ext>
            </a:extLst>
          </p:cNvPr>
          <p:cNvSpPr>
            <a:spLocks noGrp="1"/>
          </p:cNvSpPr>
          <p:nvPr>
            <p:ph type="dt" sz="half" idx="10"/>
          </p:nvPr>
        </p:nvSpPr>
        <p:spPr/>
        <p:txBody>
          <a:bodyPr/>
          <a:lstStyle/>
          <a:p>
            <a:fld id="{DC02FEF7-25CB-4211-9DC8-460A00096CD4}" type="datetimeFigureOut">
              <a:rPr lang="en-CA" smtClean="0"/>
              <a:t>2023-01-30</a:t>
            </a:fld>
            <a:endParaRPr lang="en-CA"/>
          </a:p>
        </p:txBody>
      </p:sp>
      <p:sp>
        <p:nvSpPr>
          <p:cNvPr id="5" name="Footer Placeholder 4">
            <a:extLst>
              <a:ext uri="{FF2B5EF4-FFF2-40B4-BE49-F238E27FC236}">
                <a16:creationId xmlns:a16="http://schemas.microsoft.com/office/drawing/2014/main" id="{D76DDCD9-99DA-4FA6-9E7E-84ECFD7BC83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1EF16E-AACA-4653-B9B3-DB8DC74BA4B2}"/>
              </a:ext>
            </a:extLst>
          </p:cNvPr>
          <p:cNvSpPr>
            <a:spLocks noGrp="1"/>
          </p:cNvSpPr>
          <p:nvPr>
            <p:ph type="sldNum" sz="quarter" idx="12"/>
          </p:nvPr>
        </p:nvSpPr>
        <p:spPr/>
        <p:txBody>
          <a:bodyPr/>
          <a:lstStyle/>
          <a:p>
            <a:fld id="{1D3FADC0-31D4-480D-A72D-981760D1276D}" type="slidenum">
              <a:rPr lang="en-CA" smtClean="0"/>
              <a:t>‹#›</a:t>
            </a:fld>
            <a:endParaRPr lang="en-CA"/>
          </a:p>
        </p:txBody>
      </p:sp>
    </p:spTree>
    <p:extLst>
      <p:ext uri="{BB962C8B-B14F-4D97-AF65-F5344CB8AC3E}">
        <p14:creationId xmlns:p14="http://schemas.microsoft.com/office/powerpoint/2010/main" val="287925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6CB9-3300-438F-9937-C3B4E33D7FC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177686C-17F0-48F8-BCDB-3D3C4B6F8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0D59D87-7782-40EC-8751-925B66F5420C}"/>
              </a:ext>
            </a:extLst>
          </p:cNvPr>
          <p:cNvSpPr>
            <a:spLocks noGrp="1"/>
          </p:cNvSpPr>
          <p:nvPr>
            <p:ph type="dt" sz="half" idx="10"/>
          </p:nvPr>
        </p:nvSpPr>
        <p:spPr/>
        <p:txBody>
          <a:bodyPr/>
          <a:lstStyle/>
          <a:p>
            <a:fld id="{DC02FEF7-25CB-4211-9DC8-460A00096CD4}" type="datetimeFigureOut">
              <a:rPr lang="en-CA" smtClean="0"/>
              <a:t>2023-01-30</a:t>
            </a:fld>
            <a:endParaRPr lang="en-CA"/>
          </a:p>
        </p:txBody>
      </p:sp>
      <p:sp>
        <p:nvSpPr>
          <p:cNvPr id="5" name="Footer Placeholder 4">
            <a:extLst>
              <a:ext uri="{FF2B5EF4-FFF2-40B4-BE49-F238E27FC236}">
                <a16:creationId xmlns:a16="http://schemas.microsoft.com/office/drawing/2014/main" id="{F12815DF-72A9-456B-8DF6-2DCFBE9E0B7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872F95-7214-44A1-9472-FC557182F522}"/>
              </a:ext>
            </a:extLst>
          </p:cNvPr>
          <p:cNvSpPr>
            <a:spLocks noGrp="1"/>
          </p:cNvSpPr>
          <p:nvPr>
            <p:ph type="sldNum" sz="quarter" idx="12"/>
          </p:nvPr>
        </p:nvSpPr>
        <p:spPr/>
        <p:txBody>
          <a:bodyPr/>
          <a:lstStyle/>
          <a:p>
            <a:fld id="{1D3FADC0-31D4-480D-A72D-981760D1276D}" type="slidenum">
              <a:rPr lang="en-CA" smtClean="0"/>
              <a:t>‹#›</a:t>
            </a:fld>
            <a:endParaRPr lang="en-CA"/>
          </a:p>
        </p:txBody>
      </p:sp>
    </p:spTree>
    <p:extLst>
      <p:ext uri="{BB962C8B-B14F-4D97-AF65-F5344CB8AC3E}">
        <p14:creationId xmlns:p14="http://schemas.microsoft.com/office/powerpoint/2010/main" val="2877847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877F6-970D-4A34-B279-6222CF447E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88A7DF4-7497-40FE-AA98-7612BFB02B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5D349A-0E2B-42F9-B7FE-06682CFE05B4}"/>
              </a:ext>
            </a:extLst>
          </p:cNvPr>
          <p:cNvSpPr>
            <a:spLocks noGrp="1"/>
          </p:cNvSpPr>
          <p:nvPr>
            <p:ph type="dt" sz="half" idx="10"/>
          </p:nvPr>
        </p:nvSpPr>
        <p:spPr/>
        <p:txBody>
          <a:bodyPr/>
          <a:lstStyle/>
          <a:p>
            <a:fld id="{DC02FEF7-25CB-4211-9DC8-460A00096CD4}" type="datetimeFigureOut">
              <a:rPr lang="en-CA" smtClean="0"/>
              <a:t>2023-01-30</a:t>
            </a:fld>
            <a:endParaRPr lang="en-CA"/>
          </a:p>
        </p:txBody>
      </p:sp>
      <p:sp>
        <p:nvSpPr>
          <p:cNvPr id="5" name="Footer Placeholder 4">
            <a:extLst>
              <a:ext uri="{FF2B5EF4-FFF2-40B4-BE49-F238E27FC236}">
                <a16:creationId xmlns:a16="http://schemas.microsoft.com/office/drawing/2014/main" id="{B2FBA1C0-4FB9-4FAB-B314-0B46A330D56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58AF722-1B6F-4AEB-A0D1-6477E83ADA0C}"/>
              </a:ext>
            </a:extLst>
          </p:cNvPr>
          <p:cNvSpPr>
            <a:spLocks noGrp="1"/>
          </p:cNvSpPr>
          <p:nvPr>
            <p:ph type="sldNum" sz="quarter" idx="12"/>
          </p:nvPr>
        </p:nvSpPr>
        <p:spPr/>
        <p:txBody>
          <a:bodyPr/>
          <a:lstStyle/>
          <a:p>
            <a:fld id="{1D3FADC0-31D4-480D-A72D-981760D1276D}" type="slidenum">
              <a:rPr lang="en-CA" smtClean="0"/>
              <a:t>‹#›</a:t>
            </a:fld>
            <a:endParaRPr lang="en-CA"/>
          </a:p>
        </p:txBody>
      </p:sp>
    </p:spTree>
    <p:extLst>
      <p:ext uri="{BB962C8B-B14F-4D97-AF65-F5344CB8AC3E}">
        <p14:creationId xmlns:p14="http://schemas.microsoft.com/office/powerpoint/2010/main" val="2344806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11033-FDF1-4D04-9853-964199CB36E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66B2214-5B1D-40CE-9192-B3D13BDE19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4C93EE5-4716-46CF-A042-A253345E2B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CBFF082-0181-42B7-9B09-AE6AD9C922F5}"/>
              </a:ext>
            </a:extLst>
          </p:cNvPr>
          <p:cNvSpPr>
            <a:spLocks noGrp="1"/>
          </p:cNvSpPr>
          <p:nvPr>
            <p:ph type="dt" sz="half" idx="10"/>
          </p:nvPr>
        </p:nvSpPr>
        <p:spPr/>
        <p:txBody>
          <a:bodyPr/>
          <a:lstStyle/>
          <a:p>
            <a:fld id="{DC02FEF7-25CB-4211-9DC8-460A00096CD4}" type="datetimeFigureOut">
              <a:rPr lang="en-CA" smtClean="0"/>
              <a:t>2023-01-30</a:t>
            </a:fld>
            <a:endParaRPr lang="en-CA"/>
          </a:p>
        </p:txBody>
      </p:sp>
      <p:sp>
        <p:nvSpPr>
          <p:cNvPr id="6" name="Footer Placeholder 5">
            <a:extLst>
              <a:ext uri="{FF2B5EF4-FFF2-40B4-BE49-F238E27FC236}">
                <a16:creationId xmlns:a16="http://schemas.microsoft.com/office/drawing/2014/main" id="{C4D50DC2-A704-4200-80E0-C7B3EB48CF6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C2D3575-C9BA-46FC-8565-8CEAE093C835}"/>
              </a:ext>
            </a:extLst>
          </p:cNvPr>
          <p:cNvSpPr>
            <a:spLocks noGrp="1"/>
          </p:cNvSpPr>
          <p:nvPr>
            <p:ph type="sldNum" sz="quarter" idx="12"/>
          </p:nvPr>
        </p:nvSpPr>
        <p:spPr/>
        <p:txBody>
          <a:bodyPr/>
          <a:lstStyle/>
          <a:p>
            <a:fld id="{1D3FADC0-31D4-480D-A72D-981760D1276D}" type="slidenum">
              <a:rPr lang="en-CA" smtClean="0"/>
              <a:t>‹#›</a:t>
            </a:fld>
            <a:endParaRPr lang="en-CA"/>
          </a:p>
        </p:txBody>
      </p:sp>
    </p:spTree>
    <p:extLst>
      <p:ext uri="{BB962C8B-B14F-4D97-AF65-F5344CB8AC3E}">
        <p14:creationId xmlns:p14="http://schemas.microsoft.com/office/powerpoint/2010/main" val="566971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401C-C065-495B-B1C3-2493DD2909C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4A1667D-6B37-4A5B-8299-BA176D3C78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EAE156-EFE4-4DC8-A375-0C8BDBF619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5C352F2-899F-44C0-A5E3-27E7553BE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8C2CF8-0CF8-47C5-99FD-9DAEC2FC29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47CC4E5-FEB6-40FC-BFED-7151A07296A4}"/>
              </a:ext>
            </a:extLst>
          </p:cNvPr>
          <p:cNvSpPr>
            <a:spLocks noGrp="1"/>
          </p:cNvSpPr>
          <p:nvPr>
            <p:ph type="dt" sz="half" idx="10"/>
          </p:nvPr>
        </p:nvSpPr>
        <p:spPr/>
        <p:txBody>
          <a:bodyPr/>
          <a:lstStyle/>
          <a:p>
            <a:fld id="{DC02FEF7-25CB-4211-9DC8-460A00096CD4}" type="datetimeFigureOut">
              <a:rPr lang="en-CA" smtClean="0"/>
              <a:t>2023-01-30</a:t>
            </a:fld>
            <a:endParaRPr lang="en-CA"/>
          </a:p>
        </p:txBody>
      </p:sp>
      <p:sp>
        <p:nvSpPr>
          <p:cNvPr id="8" name="Footer Placeholder 7">
            <a:extLst>
              <a:ext uri="{FF2B5EF4-FFF2-40B4-BE49-F238E27FC236}">
                <a16:creationId xmlns:a16="http://schemas.microsoft.com/office/drawing/2014/main" id="{0B8D5D12-9C20-4943-97E7-78911D3D57B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4BF5746-195D-4C86-96E0-B03FF73BB824}"/>
              </a:ext>
            </a:extLst>
          </p:cNvPr>
          <p:cNvSpPr>
            <a:spLocks noGrp="1"/>
          </p:cNvSpPr>
          <p:nvPr>
            <p:ph type="sldNum" sz="quarter" idx="12"/>
          </p:nvPr>
        </p:nvSpPr>
        <p:spPr/>
        <p:txBody>
          <a:bodyPr/>
          <a:lstStyle/>
          <a:p>
            <a:fld id="{1D3FADC0-31D4-480D-A72D-981760D1276D}" type="slidenum">
              <a:rPr lang="en-CA" smtClean="0"/>
              <a:t>‹#›</a:t>
            </a:fld>
            <a:endParaRPr lang="en-CA"/>
          </a:p>
        </p:txBody>
      </p:sp>
    </p:spTree>
    <p:extLst>
      <p:ext uri="{BB962C8B-B14F-4D97-AF65-F5344CB8AC3E}">
        <p14:creationId xmlns:p14="http://schemas.microsoft.com/office/powerpoint/2010/main" val="2151275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B6A2-20F2-4838-ACD6-6816621F495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5D6C8BE-8596-47F0-A2FC-9ADBAC7C90F4}"/>
              </a:ext>
            </a:extLst>
          </p:cNvPr>
          <p:cNvSpPr>
            <a:spLocks noGrp="1"/>
          </p:cNvSpPr>
          <p:nvPr>
            <p:ph type="dt" sz="half" idx="10"/>
          </p:nvPr>
        </p:nvSpPr>
        <p:spPr/>
        <p:txBody>
          <a:bodyPr/>
          <a:lstStyle/>
          <a:p>
            <a:fld id="{DC02FEF7-25CB-4211-9DC8-460A00096CD4}" type="datetimeFigureOut">
              <a:rPr lang="en-CA" smtClean="0"/>
              <a:t>2023-01-30</a:t>
            </a:fld>
            <a:endParaRPr lang="en-CA"/>
          </a:p>
        </p:txBody>
      </p:sp>
      <p:sp>
        <p:nvSpPr>
          <p:cNvPr id="4" name="Footer Placeholder 3">
            <a:extLst>
              <a:ext uri="{FF2B5EF4-FFF2-40B4-BE49-F238E27FC236}">
                <a16:creationId xmlns:a16="http://schemas.microsoft.com/office/drawing/2014/main" id="{AE3419C8-010A-40CC-985A-59E27C346D2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EA3FBE6-8FF7-462A-B3E4-A8776F638E48}"/>
              </a:ext>
            </a:extLst>
          </p:cNvPr>
          <p:cNvSpPr>
            <a:spLocks noGrp="1"/>
          </p:cNvSpPr>
          <p:nvPr>
            <p:ph type="sldNum" sz="quarter" idx="12"/>
          </p:nvPr>
        </p:nvSpPr>
        <p:spPr/>
        <p:txBody>
          <a:bodyPr/>
          <a:lstStyle/>
          <a:p>
            <a:fld id="{1D3FADC0-31D4-480D-A72D-981760D1276D}" type="slidenum">
              <a:rPr lang="en-CA" smtClean="0"/>
              <a:t>‹#›</a:t>
            </a:fld>
            <a:endParaRPr lang="en-CA"/>
          </a:p>
        </p:txBody>
      </p:sp>
    </p:spTree>
    <p:extLst>
      <p:ext uri="{BB962C8B-B14F-4D97-AF65-F5344CB8AC3E}">
        <p14:creationId xmlns:p14="http://schemas.microsoft.com/office/powerpoint/2010/main" val="33882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96F20B-C7E2-47E8-9FD0-7510B7683A9F}"/>
              </a:ext>
            </a:extLst>
          </p:cNvPr>
          <p:cNvSpPr>
            <a:spLocks noGrp="1"/>
          </p:cNvSpPr>
          <p:nvPr>
            <p:ph type="dt" sz="half" idx="10"/>
          </p:nvPr>
        </p:nvSpPr>
        <p:spPr/>
        <p:txBody>
          <a:bodyPr/>
          <a:lstStyle/>
          <a:p>
            <a:fld id="{DC02FEF7-25CB-4211-9DC8-460A00096CD4}" type="datetimeFigureOut">
              <a:rPr lang="en-CA" smtClean="0"/>
              <a:t>2023-01-30</a:t>
            </a:fld>
            <a:endParaRPr lang="en-CA"/>
          </a:p>
        </p:txBody>
      </p:sp>
      <p:sp>
        <p:nvSpPr>
          <p:cNvPr id="3" name="Footer Placeholder 2">
            <a:extLst>
              <a:ext uri="{FF2B5EF4-FFF2-40B4-BE49-F238E27FC236}">
                <a16:creationId xmlns:a16="http://schemas.microsoft.com/office/drawing/2014/main" id="{17373C6A-17F5-405A-AB23-8677A1995E4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FC24981-D494-4078-9D90-72A4CF3231C6}"/>
              </a:ext>
            </a:extLst>
          </p:cNvPr>
          <p:cNvSpPr>
            <a:spLocks noGrp="1"/>
          </p:cNvSpPr>
          <p:nvPr>
            <p:ph type="sldNum" sz="quarter" idx="12"/>
          </p:nvPr>
        </p:nvSpPr>
        <p:spPr/>
        <p:txBody>
          <a:bodyPr/>
          <a:lstStyle/>
          <a:p>
            <a:fld id="{1D3FADC0-31D4-480D-A72D-981760D1276D}" type="slidenum">
              <a:rPr lang="en-CA" smtClean="0"/>
              <a:t>‹#›</a:t>
            </a:fld>
            <a:endParaRPr lang="en-CA"/>
          </a:p>
        </p:txBody>
      </p:sp>
    </p:spTree>
    <p:extLst>
      <p:ext uri="{BB962C8B-B14F-4D97-AF65-F5344CB8AC3E}">
        <p14:creationId xmlns:p14="http://schemas.microsoft.com/office/powerpoint/2010/main" val="3495310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4B1B7-2F9D-4E6D-B268-4174ED7BC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D45270C-5CE5-4667-A7F2-D36BE024E9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89236E9-B844-4968-A835-677C62D04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B0650C-1266-4DA5-94F3-470AF2F976CB}"/>
              </a:ext>
            </a:extLst>
          </p:cNvPr>
          <p:cNvSpPr>
            <a:spLocks noGrp="1"/>
          </p:cNvSpPr>
          <p:nvPr>
            <p:ph type="dt" sz="half" idx="10"/>
          </p:nvPr>
        </p:nvSpPr>
        <p:spPr/>
        <p:txBody>
          <a:bodyPr/>
          <a:lstStyle/>
          <a:p>
            <a:fld id="{DC02FEF7-25CB-4211-9DC8-460A00096CD4}" type="datetimeFigureOut">
              <a:rPr lang="en-CA" smtClean="0"/>
              <a:t>2023-01-30</a:t>
            </a:fld>
            <a:endParaRPr lang="en-CA"/>
          </a:p>
        </p:txBody>
      </p:sp>
      <p:sp>
        <p:nvSpPr>
          <p:cNvPr id="6" name="Footer Placeholder 5">
            <a:extLst>
              <a:ext uri="{FF2B5EF4-FFF2-40B4-BE49-F238E27FC236}">
                <a16:creationId xmlns:a16="http://schemas.microsoft.com/office/drawing/2014/main" id="{12AFE6C3-B5EE-4E53-8168-0CAC09994AA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C739DDD-A5BD-42C8-B6D9-A9388BA4D3CD}"/>
              </a:ext>
            </a:extLst>
          </p:cNvPr>
          <p:cNvSpPr>
            <a:spLocks noGrp="1"/>
          </p:cNvSpPr>
          <p:nvPr>
            <p:ph type="sldNum" sz="quarter" idx="12"/>
          </p:nvPr>
        </p:nvSpPr>
        <p:spPr/>
        <p:txBody>
          <a:bodyPr/>
          <a:lstStyle/>
          <a:p>
            <a:fld id="{1D3FADC0-31D4-480D-A72D-981760D1276D}" type="slidenum">
              <a:rPr lang="en-CA" smtClean="0"/>
              <a:t>‹#›</a:t>
            </a:fld>
            <a:endParaRPr lang="en-CA"/>
          </a:p>
        </p:txBody>
      </p:sp>
    </p:spTree>
    <p:extLst>
      <p:ext uri="{BB962C8B-B14F-4D97-AF65-F5344CB8AC3E}">
        <p14:creationId xmlns:p14="http://schemas.microsoft.com/office/powerpoint/2010/main" val="242911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5CFF8-10D3-44D6-AB1E-E395822974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C7BA109-D080-4315-9BEE-A926003631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A059E2F-A325-4786-8E93-F7F65FD8D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A1203-A070-4500-AB0A-6EB5CE6EC1A2}"/>
              </a:ext>
            </a:extLst>
          </p:cNvPr>
          <p:cNvSpPr>
            <a:spLocks noGrp="1"/>
          </p:cNvSpPr>
          <p:nvPr>
            <p:ph type="dt" sz="half" idx="10"/>
          </p:nvPr>
        </p:nvSpPr>
        <p:spPr/>
        <p:txBody>
          <a:bodyPr/>
          <a:lstStyle/>
          <a:p>
            <a:fld id="{DC02FEF7-25CB-4211-9DC8-460A00096CD4}" type="datetimeFigureOut">
              <a:rPr lang="en-CA" smtClean="0"/>
              <a:t>2023-01-30</a:t>
            </a:fld>
            <a:endParaRPr lang="en-CA"/>
          </a:p>
        </p:txBody>
      </p:sp>
      <p:sp>
        <p:nvSpPr>
          <p:cNvPr id="6" name="Footer Placeholder 5">
            <a:extLst>
              <a:ext uri="{FF2B5EF4-FFF2-40B4-BE49-F238E27FC236}">
                <a16:creationId xmlns:a16="http://schemas.microsoft.com/office/drawing/2014/main" id="{16E786FC-A7DB-4F4F-9B32-7D5B8C0A4A8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4D40FB5-30C9-4A60-B6F4-1C4974B8D4DB}"/>
              </a:ext>
            </a:extLst>
          </p:cNvPr>
          <p:cNvSpPr>
            <a:spLocks noGrp="1"/>
          </p:cNvSpPr>
          <p:nvPr>
            <p:ph type="sldNum" sz="quarter" idx="12"/>
          </p:nvPr>
        </p:nvSpPr>
        <p:spPr/>
        <p:txBody>
          <a:bodyPr/>
          <a:lstStyle/>
          <a:p>
            <a:fld id="{1D3FADC0-31D4-480D-A72D-981760D1276D}" type="slidenum">
              <a:rPr lang="en-CA" smtClean="0"/>
              <a:t>‹#›</a:t>
            </a:fld>
            <a:endParaRPr lang="en-CA"/>
          </a:p>
        </p:txBody>
      </p:sp>
    </p:spTree>
    <p:extLst>
      <p:ext uri="{BB962C8B-B14F-4D97-AF65-F5344CB8AC3E}">
        <p14:creationId xmlns:p14="http://schemas.microsoft.com/office/powerpoint/2010/main" val="4051674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7D08C7-9AF4-4E07-A691-6262D9FCD7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870CE0E-8D1C-4A1C-A03D-06397DE9CC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43165D-55CC-4725-BDCC-E3DF942A03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2FEF7-25CB-4211-9DC8-460A00096CD4}" type="datetimeFigureOut">
              <a:rPr lang="en-CA" smtClean="0"/>
              <a:t>2023-01-30</a:t>
            </a:fld>
            <a:endParaRPr lang="en-CA"/>
          </a:p>
        </p:txBody>
      </p:sp>
      <p:sp>
        <p:nvSpPr>
          <p:cNvPr id="5" name="Footer Placeholder 4">
            <a:extLst>
              <a:ext uri="{FF2B5EF4-FFF2-40B4-BE49-F238E27FC236}">
                <a16:creationId xmlns:a16="http://schemas.microsoft.com/office/drawing/2014/main" id="{5E4BCA01-0265-4378-BCF1-D199BEB139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9EC76BA-0629-4C2F-A9A1-045CF09EFE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FADC0-31D4-480D-A72D-981760D1276D}" type="slidenum">
              <a:rPr lang="en-CA" smtClean="0"/>
              <a:t>‹#›</a:t>
            </a:fld>
            <a:endParaRPr lang="en-CA"/>
          </a:p>
        </p:txBody>
      </p:sp>
    </p:spTree>
    <p:extLst>
      <p:ext uri="{BB962C8B-B14F-4D97-AF65-F5344CB8AC3E}">
        <p14:creationId xmlns:p14="http://schemas.microsoft.com/office/powerpoint/2010/main" val="1362944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sv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1.png"/></Relationships>
</file>

<file path=ppt/slides/_rels/slide1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1.png"/></Relationships>
</file>

<file path=ppt/slides/_rels/slide2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1.png"/></Relationships>
</file>

<file path=ppt/slides/_rels/slide2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1.png"/></Relationships>
</file>

<file path=ppt/slides/_rels/slide2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1.png"/></Relationships>
</file>

<file path=ppt/slides/_rels/slide2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1.png"/></Relationships>
</file>

<file path=ppt/slides/_rels/slide2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7.png"/><Relationship Id="rId5" Type="http://schemas.openxmlformats.org/officeDocument/2006/relationships/image" Target="../media/image9.png"/><Relationship Id="rId10" Type="http://schemas.openxmlformats.org/officeDocument/2006/relationships/image" Target="../media/image16.png"/><Relationship Id="rId4" Type="http://schemas.openxmlformats.org/officeDocument/2006/relationships/image" Target="../media/image8.svg"/><Relationship Id="rId9" Type="http://schemas.openxmlformats.org/officeDocument/2006/relationships/image" Target="../media/image15.svg"/></Relationships>
</file>

<file path=ppt/slides/_rels/slide2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7.png"/><Relationship Id="rId5" Type="http://schemas.openxmlformats.org/officeDocument/2006/relationships/image" Target="../media/image9.png"/><Relationship Id="rId10" Type="http://schemas.openxmlformats.org/officeDocument/2006/relationships/image" Target="../media/image16.png"/><Relationship Id="rId4" Type="http://schemas.openxmlformats.org/officeDocument/2006/relationships/image" Target="../media/image8.svg"/><Relationship Id="rId9" Type="http://schemas.openxmlformats.org/officeDocument/2006/relationships/image" Target="../media/image15.svg"/></Relationships>
</file>

<file path=ppt/slides/_rels/slide2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image" Target="../media/image15.svg"/></Relationships>
</file>

<file path=ppt/slides/_rels/slide2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image" Target="../media/image15.sv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image" Target="../media/image15.svg"/></Relationships>
</file>

<file path=ppt/slides/_rels/slide3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7.png"/><Relationship Id="rId5" Type="http://schemas.openxmlformats.org/officeDocument/2006/relationships/image" Target="../media/image9.png"/><Relationship Id="rId10" Type="http://schemas.openxmlformats.org/officeDocument/2006/relationships/image" Target="../media/image16.png"/><Relationship Id="rId4" Type="http://schemas.openxmlformats.org/officeDocument/2006/relationships/image" Target="../media/image8.svg"/><Relationship Id="rId9" Type="http://schemas.openxmlformats.org/officeDocument/2006/relationships/image" Target="../media/image15.svg"/></Relationships>
</file>

<file path=ppt/slides/_rels/slide3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7.png"/><Relationship Id="rId5" Type="http://schemas.openxmlformats.org/officeDocument/2006/relationships/image" Target="../media/image9.png"/><Relationship Id="rId10" Type="http://schemas.openxmlformats.org/officeDocument/2006/relationships/image" Target="../media/image16.png"/><Relationship Id="rId4" Type="http://schemas.openxmlformats.org/officeDocument/2006/relationships/image" Target="../media/image8.svg"/><Relationship Id="rId9" Type="http://schemas.openxmlformats.org/officeDocument/2006/relationships/image" Target="../media/image15.svg"/></Relationships>
</file>

<file path=ppt/slides/_rels/slide3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3.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7.png"/><Relationship Id="rId5" Type="http://schemas.openxmlformats.org/officeDocument/2006/relationships/image" Target="../media/image9.png"/><Relationship Id="rId10" Type="http://schemas.openxmlformats.org/officeDocument/2006/relationships/image" Target="../media/image16.png"/><Relationship Id="rId4" Type="http://schemas.openxmlformats.org/officeDocument/2006/relationships/image" Target="../media/image8.svg"/><Relationship Id="rId9" Type="http://schemas.openxmlformats.org/officeDocument/2006/relationships/image" Target="../media/image15.svg"/></Relationships>
</file>

<file path=ppt/slides/_rels/slide3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1.png"/></Relationships>
</file>

<file path=ppt/slides/_rels/slide3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1.png"/></Relationships>
</file>

<file path=ppt/slides/_rels/slide3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1.png"/></Relationships>
</file>

<file path=ppt/slides/_rels/slide3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1.png"/></Relationships>
</file>

<file path=ppt/slides/_rels/slide3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hellofrontiernetworks.com/"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sheridancollege.ca/"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hyperlink" Target="http://www.sheridancollege.ca/" TargetMode="Externa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cogentco.com/en/" TargetMode="External"/><Relationship Id="rId2" Type="http://schemas.openxmlformats.org/officeDocument/2006/relationships/image" Target="../media/image5.jpg"/><Relationship Id="rId1" Type="http://schemas.openxmlformats.org/officeDocument/2006/relationships/slideLayout" Target="../slideLayouts/slideLayout4.xml"/><Relationship Id="rId4" Type="http://schemas.openxmlformats.org/officeDocument/2006/relationships/hyperlink" Target="https://hellofrontiernetworks.com/"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C27E-122C-4645-9FDB-E57B76CE9F14}"/>
              </a:ext>
            </a:extLst>
          </p:cNvPr>
          <p:cNvSpPr>
            <a:spLocks noGrp="1"/>
          </p:cNvSpPr>
          <p:nvPr>
            <p:ph type="ctrTitle"/>
          </p:nvPr>
        </p:nvSpPr>
        <p:spPr/>
        <p:txBody>
          <a:bodyPr/>
          <a:lstStyle/>
          <a:p>
            <a:r>
              <a:rPr lang="en-CA" dirty="0"/>
              <a:t>Cloud compute and network communications</a:t>
            </a:r>
          </a:p>
        </p:txBody>
      </p:sp>
      <p:sp>
        <p:nvSpPr>
          <p:cNvPr id="3" name="Subtitle 2">
            <a:extLst>
              <a:ext uri="{FF2B5EF4-FFF2-40B4-BE49-F238E27FC236}">
                <a16:creationId xmlns:a16="http://schemas.microsoft.com/office/drawing/2014/main" id="{FED2CFC5-4090-4CFA-8242-C214DC26981B}"/>
              </a:ext>
            </a:extLst>
          </p:cNvPr>
          <p:cNvSpPr>
            <a:spLocks noGrp="1"/>
          </p:cNvSpPr>
          <p:nvPr>
            <p:ph type="subTitle" idx="1"/>
          </p:nvPr>
        </p:nvSpPr>
        <p:spPr/>
        <p:txBody>
          <a:bodyPr/>
          <a:lstStyle/>
          <a:p>
            <a:r>
              <a:rPr lang="en-CA" dirty="0"/>
              <a:t>Client to Cloud</a:t>
            </a:r>
          </a:p>
        </p:txBody>
      </p:sp>
      <p:sp>
        <p:nvSpPr>
          <p:cNvPr id="4" name="TextBox 3">
            <a:extLst>
              <a:ext uri="{FF2B5EF4-FFF2-40B4-BE49-F238E27FC236}">
                <a16:creationId xmlns:a16="http://schemas.microsoft.com/office/drawing/2014/main" id="{8CDE6DF6-4BDC-4846-9800-DB41D04DCED1}"/>
              </a:ext>
            </a:extLst>
          </p:cNvPr>
          <p:cNvSpPr txBox="1"/>
          <p:nvPr/>
        </p:nvSpPr>
        <p:spPr>
          <a:xfrm>
            <a:off x="3228975" y="5165209"/>
            <a:ext cx="5399683" cy="369332"/>
          </a:xfrm>
          <a:prstGeom prst="rect">
            <a:avLst/>
          </a:prstGeom>
          <a:noFill/>
        </p:spPr>
        <p:txBody>
          <a:bodyPr wrap="none" rtlCol="0">
            <a:spAutoFit/>
          </a:bodyPr>
          <a:lstStyle/>
          <a:p>
            <a:r>
              <a:rPr lang="en-CA" b="1" dirty="0">
                <a:solidFill>
                  <a:srgbClr val="FF0000"/>
                </a:solidFill>
                <a:highlight>
                  <a:srgbClr val="FFFF00"/>
                </a:highlight>
              </a:rPr>
              <a:t>Note</a:t>
            </a:r>
            <a:r>
              <a:rPr lang="en-CA" dirty="0"/>
              <a:t>: presentation has Animations. See it as Slide Show.</a:t>
            </a:r>
          </a:p>
        </p:txBody>
      </p:sp>
    </p:spTree>
    <p:extLst>
      <p:ext uri="{BB962C8B-B14F-4D97-AF65-F5344CB8AC3E}">
        <p14:creationId xmlns:p14="http://schemas.microsoft.com/office/powerpoint/2010/main" val="1038437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61E7D43-9943-4FAF-9D04-0E218ADE46FE}"/>
              </a:ext>
            </a:extLst>
          </p:cNvPr>
          <p:cNvSpPr/>
          <p:nvPr/>
        </p:nvSpPr>
        <p:spPr>
          <a:xfrm>
            <a:off x="5949468" y="1354426"/>
            <a:ext cx="6183272" cy="4793733"/>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5" name="Graphic 4">
            <a:extLst>
              <a:ext uri="{FF2B5EF4-FFF2-40B4-BE49-F238E27FC236}">
                <a16:creationId xmlns:a16="http://schemas.microsoft.com/office/drawing/2014/main" id="{37E45ACD-A1EE-4D5E-9316-672ECEDDC1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65828" y="1517006"/>
            <a:ext cx="529105" cy="529105"/>
          </a:xfrm>
          <a:prstGeom prst="rect">
            <a:avLst/>
          </a:prstGeom>
        </p:spPr>
      </p:pic>
      <p:sp>
        <p:nvSpPr>
          <p:cNvPr id="12" name="TextBox 11">
            <a:extLst>
              <a:ext uri="{FF2B5EF4-FFF2-40B4-BE49-F238E27FC236}">
                <a16:creationId xmlns:a16="http://schemas.microsoft.com/office/drawing/2014/main" id="{98B568BF-05ED-462B-906F-03E180091843}"/>
              </a:ext>
            </a:extLst>
          </p:cNvPr>
          <p:cNvSpPr txBox="1"/>
          <p:nvPr/>
        </p:nvSpPr>
        <p:spPr>
          <a:xfrm>
            <a:off x="5949468" y="2068034"/>
            <a:ext cx="1133872" cy="646331"/>
          </a:xfrm>
          <a:prstGeom prst="rect">
            <a:avLst/>
          </a:prstGeom>
          <a:noFill/>
        </p:spPr>
        <p:txBody>
          <a:bodyPr wrap="square" rtlCol="0">
            <a:spAutoFit/>
          </a:bodyPr>
          <a:lstStyle/>
          <a:p>
            <a:r>
              <a:rPr lang="en-CA" b="1" dirty="0"/>
              <a:t>Region </a:t>
            </a:r>
          </a:p>
          <a:p>
            <a:r>
              <a:rPr lang="en-CA" b="1" dirty="0"/>
              <a:t>us-east-1</a:t>
            </a:r>
          </a:p>
        </p:txBody>
      </p:sp>
      <p:sp>
        <p:nvSpPr>
          <p:cNvPr id="79" name="Title 78">
            <a:extLst>
              <a:ext uri="{FF2B5EF4-FFF2-40B4-BE49-F238E27FC236}">
                <a16:creationId xmlns:a16="http://schemas.microsoft.com/office/drawing/2014/main" id="{06C2DEDA-D436-4660-B4A0-A7ED1451D17D}"/>
              </a:ext>
            </a:extLst>
          </p:cNvPr>
          <p:cNvSpPr>
            <a:spLocks noGrp="1"/>
          </p:cNvSpPr>
          <p:nvPr>
            <p:ph type="title"/>
          </p:nvPr>
        </p:nvSpPr>
        <p:spPr>
          <a:xfrm>
            <a:off x="730135" y="365126"/>
            <a:ext cx="4066309" cy="769976"/>
          </a:xfrm>
        </p:spPr>
        <p:txBody>
          <a:bodyPr>
            <a:normAutofit fontScale="90000"/>
          </a:bodyPr>
          <a:lstStyle/>
          <a:p>
            <a:r>
              <a:rPr lang="en-CA" dirty="0"/>
              <a:t>Cloud perspective</a:t>
            </a:r>
          </a:p>
        </p:txBody>
      </p:sp>
      <p:sp>
        <p:nvSpPr>
          <p:cNvPr id="80" name="Content Placeholder 79">
            <a:extLst>
              <a:ext uri="{FF2B5EF4-FFF2-40B4-BE49-F238E27FC236}">
                <a16:creationId xmlns:a16="http://schemas.microsoft.com/office/drawing/2014/main" id="{C2779233-209B-433F-AB67-04280DED0C61}"/>
              </a:ext>
            </a:extLst>
          </p:cNvPr>
          <p:cNvSpPr>
            <a:spLocks noGrp="1"/>
          </p:cNvSpPr>
          <p:nvPr>
            <p:ph idx="1"/>
          </p:nvPr>
        </p:nvSpPr>
        <p:spPr>
          <a:xfrm>
            <a:off x="838199" y="1354426"/>
            <a:ext cx="5015892" cy="4822537"/>
          </a:xfrm>
          <a:ln>
            <a:solidFill>
              <a:schemeClr val="accent5">
                <a:lumMod val="75000"/>
              </a:schemeClr>
            </a:solidFill>
          </a:ln>
        </p:spPr>
        <p:txBody>
          <a:bodyPr>
            <a:normAutofit/>
          </a:bodyPr>
          <a:lstStyle/>
          <a:p>
            <a:r>
              <a:rPr lang="en-CA" sz="2400" dirty="0"/>
              <a:t>The customer has an account in the AWS cloud. This enables a virtual space where to deploy resources.</a:t>
            </a:r>
          </a:p>
          <a:p>
            <a:r>
              <a:rPr lang="en-CA" sz="2400" dirty="0"/>
              <a:t>A default VPC.</a:t>
            </a:r>
          </a:p>
          <a:p>
            <a:r>
              <a:rPr lang="en-CA" sz="2400" dirty="0"/>
              <a:t>Subnets with public access.</a:t>
            </a:r>
          </a:p>
          <a:p>
            <a:r>
              <a:rPr lang="en-CA" sz="2400" dirty="0"/>
              <a:t>Virtual machines.</a:t>
            </a:r>
          </a:p>
          <a:p>
            <a:r>
              <a:rPr lang="en-CA" sz="2400" dirty="0"/>
              <a:t>Connection to subnets.</a:t>
            </a:r>
          </a:p>
          <a:p>
            <a:r>
              <a:rPr lang="en-CA" sz="2400" dirty="0"/>
              <a:t>A private IPv4 address.</a:t>
            </a:r>
          </a:p>
          <a:p>
            <a:r>
              <a:rPr lang="en-CA" sz="2400" dirty="0"/>
              <a:t>A public IPv4 address.</a:t>
            </a:r>
          </a:p>
          <a:p>
            <a:r>
              <a:rPr lang="en-CA" sz="2400" dirty="0"/>
              <a:t>A routing table.</a:t>
            </a:r>
          </a:p>
          <a:p>
            <a:r>
              <a:rPr lang="en-CA" sz="2400" dirty="0"/>
              <a:t>An Internet Gateway.</a:t>
            </a:r>
          </a:p>
          <a:p>
            <a:endParaRPr lang="en-CA" sz="2400" dirty="0"/>
          </a:p>
          <a:p>
            <a:endParaRPr lang="en-CA" sz="2400" dirty="0"/>
          </a:p>
        </p:txBody>
      </p:sp>
      <p:sp>
        <p:nvSpPr>
          <p:cNvPr id="81" name="Rectangle 80">
            <a:extLst>
              <a:ext uri="{FF2B5EF4-FFF2-40B4-BE49-F238E27FC236}">
                <a16:creationId xmlns:a16="http://schemas.microsoft.com/office/drawing/2014/main" id="{1D947F38-AB51-4310-B0A5-828A2B3E566B}"/>
              </a:ext>
            </a:extLst>
          </p:cNvPr>
          <p:cNvSpPr/>
          <p:nvPr/>
        </p:nvSpPr>
        <p:spPr>
          <a:xfrm>
            <a:off x="7078963" y="1506101"/>
            <a:ext cx="4854481" cy="421305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2" name="TextBox 81">
            <a:extLst>
              <a:ext uri="{FF2B5EF4-FFF2-40B4-BE49-F238E27FC236}">
                <a16:creationId xmlns:a16="http://schemas.microsoft.com/office/drawing/2014/main" id="{CCDE53C6-6009-47BA-945D-57DEE95655C4}"/>
              </a:ext>
            </a:extLst>
          </p:cNvPr>
          <p:cNvSpPr txBox="1"/>
          <p:nvPr/>
        </p:nvSpPr>
        <p:spPr>
          <a:xfrm>
            <a:off x="7705085" y="1472579"/>
            <a:ext cx="1698927" cy="369332"/>
          </a:xfrm>
          <a:prstGeom prst="rect">
            <a:avLst/>
          </a:prstGeom>
          <a:noFill/>
        </p:spPr>
        <p:txBody>
          <a:bodyPr wrap="none" rtlCol="0">
            <a:spAutoFit/>
          </a:bodyPr>
          <a:lstStyle/>
          <a:p>
            <a:r>
              <a:rPr lang="en-CA" b="1" dirty="0"/>
              <a:t>My-default-VPC</a:t>
            </a:r>
          </a:p>
        </p:txBody>
      </p:sp>
      <p:pic>
        <p:nvPicPr>
          <p:cNvPr id="84" name="Graphic 83">
            <a:extLst>
              <a:ext uri="{FF2B5EF4-FFF2-40B4-BE49-F238E27FC236}">
                <a16:creationId xmlns:a16="http://schemas.microsoft.com/office/drawing/2014/main" id="{E76F8546-1CEC-425A-8576-551D5DF6385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45331" y="1542369"/>
            <a:ext cx="599085" cy="599085"/>
          </a:xfrm>
          <a:prstGeom prst="rect">
            <a:avLst/>
          </a:prstGeom>
        </p:spPr>
      </p:pic>
      <p:sp>
        <p:nvSpPr>
          <p:cNvPr id="118" name="Rectangle 117">
            <a:extLst>
              <a:ext uri="{FF2B5EF4-FFF2-40B4-BE49-F238E27FC236}">
                <a16:creationId xmlns:a16="http://schemas.microsoft.com/office/drawing/2014/main" id="{B42BD38C-F767-448D-A496-63BE4BD0607E}"/>
              </a:ext>
            </a:extLst>
          </p:cNvPr>
          <p:cNvSpPr/>
          <p:nvPr/>
        </p:nvSpPr>
        <p:spPr>
          <a:xfrm>
            <a:off x="7776348" y="2283634"/>
            <a:ext cx="4094227" cy="3086799"/>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19" name="Group 118">
            <a:extLst>
              <a:ext uri="{FF2B5EF4-FFF2-40B4-BE49-F238E27FC236}">
                <a16:creationId xmlns:a16="http://schemas.microsoft.com/office/drawing/2014/main" id="{2F5B09E5-092A-4CB5-B0BD-F4AD7EA4EE7D}"/>
              </a:ext>
            </a:extLst>
          </p:cNvPr>
          <p:cNvGrpSpPr/>
          <p:nvPr/>
        </p:nvGrpSpPr>
        <p:grpSpPr>
          <a:xfrm>
            <a:off x="9856631" y="3166256"/>
            <a:ext cx="1275779" cy="1058419"/>
            <a:chOff x="7517382" y="533208"/>
            <a:chExt cx="1115568" cy="842870"/>
          </a:xfrm>
        </p:grpSpPr>
        <p:sp>
          <p:nvSpPr>
            <p:cNvPr id="120" name="TextBox 16">
              <a:extLst>
                <a:ext uri="{FF2B5EF4-FFF2-40B4-BE49-F238E27FC236}">
                  <a16:creationId xmlns:a16="http://schemas.microsoft.com/office/drawing/2014/main" id="{2CB0CC9C-3B0D-4A0C-969D-3986A6EC408C}"/>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121" name="Rectangle 120">
              <a:extLst>
                <a:ext uri="{FF2B5EF4-FFF2-40B4-BE49-F238E27FC236}">
                  <a16:creationId xmlns:a16="http://schemas.microsoft.com/office/drawing/2014/main" id="{8CF65872-4B1F-45E5-947E-63C0C2F850D4}"/>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22" name="Graphic 60">
              <a:extLst>
                <a:ext uri="{FF2B5EF4-FFF2-40B4-BE49-F238E27FC236}">
                  <a16:creationId xmlns:a16="http://schemas.microsoft.com/office/drawing/2014/main" id="{ABB7ECA3-4354-4331-B304-562D9D45DC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20066" y="701000"/>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3" name="TextBox 122">
            <a:extLst>
              <a:ext uri="{FF2B5EF4-FFF2-40B4-BE49-F238E27FC236}">
                <a16:creationId xmlns:a16="http://schemas.microsoft.com/office/drawing/2014/main" id="{B2781C15-252E-4C8F-8903-994F6D23D722}"/>
              </a:ext>
            </a:extLst>
          </p:cNvPr>
          <p:cNvSpPr txBox="1"/>
          <p:nvPr/>
        </p:nvSpPr>
        <p:spPr>
          <a:xfrm>
            <a:off x="7771670" y="2245203"/>
            <a:ext cx="1489510" cy="369332"/>
          </a:xfrm>
          <a:prstGeom prst="rect">
            <a:avLst/>
          </a:prstGeom>
          <a:noFill/>
        </p:spPr>
        <p:txBody>
          <a:bodyPr wrap="none" rtlCol="0">
            <a:spAutoFit/>
          </a:bodyPr>
          <a:lstStyle/>
          <a:p>
            <a:pPr algn="ctr"/>
            <a:r>
              <a:rPr lang="en-CA" b="1" dirty="0"/>
              <a:t>Public Subnet</a:t>
            </a:r>
          </a:p>
        </p:txBody>
      </p:sp>
      <p:grpSp>
        <p:nvGrpSpPr>
          <p:cNvPr id="124" name="Group 123">
            <a:extLst>
              <a:ext uri="{FF2B5EF4-FFF2-40B4-BE49-F238E27FC236}">
                <a16:creationId xmlns:a16="http://schemas.microsoft.com/office/drawing/2014/main" id="{347E764E-C455-474F-9BC5-09C44B28D23F}"/>
              </a:ext>
            </a:extLst>
          </p:cNvPr>
          <p:cNvGrpSpPr/>
          <p:nvPr/>
        </p:nvGrpSpPr>
        <p:grpSpPr>
          <a:xfrm>
            <a:off x="7692776" y="3229850"/>
            <a:ext cx="1196317" cy="659250"/>
            <a:chOff x="1234516" y="4777707"/>
            <a:chExt cx="1196317" cy="659250"/>
          </a:xfrm>
        </p:grpSpPr>
        <p:sp>
          <p:nvSpPr>
            <p:cNvPr id="125" name="TextBox 124">
              <a:extLst>
                <a:ext uri="{FF2B5EF4-FFF2-40B4-BE49-F238E27FC236}">
                  <a16:creationId xmlns:a16="http://schemas.microsoft.com/office/drawing/2014/main" id="{5CBE8EFB-90E8-42EB-855F-DC83BD51C777}"/>
                </a:ext>
              </a:extLst>
            </p:cNvPr>
            <p:cNvSpPr txBox="1"/>
            <p:nvPr/>
          </p:nvSpPr>
          <p:spPr>
            <a:xfrm>
              <a:off x="1234516" y="5129180"/>
              <a:ext cx="1196317" cy="307777"/>
            </a:xfrm>
            <a:prstGeom prst="rect">
              <a:avLst/>
            </a:prstGeom>
            <a:noFill/>
          </p:spPr>
          <p:txBody>
            <a:bodyPr wrap="square" rtlCol="0">
              <a:spAutoFit/>
            </a:bodyPr>
            <a:lstStyle/>
            <a:p>
              <a:pPr algn="ctr"/>
              <a:r>
                <a:rPr lang="en-US" sz="1400" b="1" dirty="0"/>
                <a:t>Route table</a:t>
              </a:r>
            </a:p>
          </p:txBody>
        </p:sp>
        <p:sp>
          <p:nvSpPr>
            <p:cNvPr id="126" name="Rectangle 125">
              <a:extLst>
                <a:ext uri="{FF2B5EF4-FFF2-40B4-BE49-F238E27FC236}">
                  <a16:creationId xmlns:a16="http://schemas.microsoft.com/office/drawing/2014/main" id="{740344B5-1AA7-4285-9393-21500A06CC23}"/>
                </a:ext>
              </a:extLst>
            </p:cNvPr>
            <p:cNvSpPr/>
            <p:nvPr/>
          </p:nvSpPr>
          <p:spPr>
            <a:xfrm>
              <a:off x="1412251" y="4814303"/>
              <a:ext cx="686277" cy="143220"/>
            </a:xfrm>
            <a:prstGeom prst="rect">
              <a:avLst/>
            </a:prstGeom>
            <a:solidFill>
              <a:schemeClr val="bg1"/>
            </a:solidFill>
            <a:ln w="19050">
              <a:solidFill>
                <a:srgbClr val="5331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b="1" dirty="0">
                <a:solidFill>
                  <a:schemeClr val="tx1"/>
                </a:solidFill>
              </a:endParaRPr>
            </a:p>
          </p:txBody>
        </p:sp>
        <p:sp>
          <p:nvSpPr>
            <p:cNvPr id="127" name="TextBox 126">
              <a:extLst>
                <a:ext uri="{FF2B5EF4-FFF2-40B4-BE49-F238E27FC236}">
                  <a16:creationId xmlns:a16="http://schemas.microsoft.com/office/drawing/2014/main" id="{4EBDA45D-90BC-4FCC-AD45-BA3576D0218B}"/>
                </a:ext>
              </a:extLst>
            </p:cNvPr>
            <p:cNvSpPr txBox="1"/>
            <p:nvPr/>
          </p:nvSpPr>
          <p:spPr>
            <a:xfrm>
              <a:off x="1330515" y="4777707"/>
              <a:ext cx="870655" cy="215444"/>
            </a:xfrm>
            <a:prstGeom prst="rect">
              <a:avLst/>
            </a:prstGeom>
            <a:noFill/>
          </p:spPr>
          <p:txBody>
            <a:bodyPr wrap="square" rtlCol="0">
              <a:spAutoFit/>
            </a:bodyPr>
            <a:lstStyle/>
            <a:p>
              <a:pPr algn="ctr"/>
              <a:r>
                <a:rPr lang="en-CA" sz="800" dirty="0">
                  <a:solidFill>
                    <a:srgbClr val="53319F"/>
                  </a:solidFill>
                  <a:latin typeface="Arial" panose="020B0604020202020204" pitchFamily="34" charset="0"/>
                  <a:cs typeface="Arial" panose="020B0604020202020204" pitchFamily="34" charset="0"/>
                </a:rPr>
                <a:t>172.31.0.0/16</a:t>
              </a:r>
            </a:p>
          </p:txBody>
        </p:sp>
        <p:sp>
          <p:nvSpPr>
            <p:cNvPr id="128" name="Rectangle 127">
              <a:extLst>
                <a:ext uri="{FF2B5EF4-FFF2-40B4-BE49-F238E27FC236}">
                  <a16:creationId xmlns:a16="http://schemas.microsoft.com/office/drawing/2014/main" id="{50A16B61-9BC3-45F2-9527-5946F40C9DC0}"/>
                </a:ext>
              </a:extLst>
            </p:cNvPr>
            <p:cNvSpPr/>
            <p:nvPr/>
          </p:nvSpPr>
          <p:spPr>
            <a:xfrm>
              <a:off x="1412250" y="5006090"/>
              <a:ext cx="686277" cy="143221"/>
            </a:xfrm>
            <a:prstGeom prst="rect">
              <a:avLst/>
            </a:prstGeom>
            <a:solidFill>
              <a:schemeClr val="bg1"/>
            </a:solidFill>
            <a:ln w="19050">
              <a:solidFill>
                <a:srgbClr val="5331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b="1" dirty="0">
                <a:solidFill>
                  <a:schemeClr val="tx1"/>
                </a:solidFill>
              </a:endParaRPr>
            </a:p>
          </p:txBody>
        </p:sp>
        <p:sp>
          <p:nvSpPr>
            <p:cNvPr id="129" name="TextBox 128">
              <a:extLst>
                <a:ext uri="{FF2B5EF4-FFF2-40B4-BE49-F238E27FC236}">
                  <a16:creationId xmlns:a16="http://schemas.microsoft.com/office/drawing/2014/main" id="{A2C414D0-F85A-4DC7-8988-BA6EA52FE258}"/>
                </a:ext>
              </a:extLst>
            </p:cNvPr>
            <p:cNvSpPr txBox="1"/>
            <p:nvPr/>
          </p:nvSpPr>
          <p:spPr>
            <a:xfrm>
              <a:off x="1437820" y="4973379"/>
              <a:ext cx="673134" cy="215444"/>
            </a:xfrm>
            <a:prstGeom prst="rect">
              <a:avLst/>
            </a:prstGeom>
            <a:noFill/>
          </p:spPr>
          <p:txBody>
            <a:bodyPr wrap="square" rtlCol="0">
              <a:spAutoFit/>
            </a:bodyPr>
            <a:lstStyle/>
            <a:p>
              <a:r>
                <a:rPr lang="en-CA" sz="800" dirty="0">
                  <a:solidFill>
                    <a:srgbClr val="53319F"/>
                  </a:solidFill>
                  <a:latin typeface="Arial" panose="020B0604020202020204" pitchFamily="34" charset="0"/>
                  <a:cs typeface="Arial" panose="020B0604020202020204" pitchFamily="34" charset="0"/>
                </a:rPr>
                <a:t>0.0.0.0 / 0</a:t>
              </a:r>
            </a:p>
          </p:txBody>
        </p:sp>
      </p:grpSp>
      <p:sp>
        <p:nvSpPr>
          <p:cNvPr id="131" name="TextBox 130">
            <a:extLst>
              <a:ext uri="{FF2B5EF4-FFF2-40B4-BE49-F238E27FC236}">
                <a16:creationId xmlns:a16="http://schemas.microsoft.com/office/drawing/2014/main" id="{58106D20-5DF8-4492-80BB-49ABDBC32784}"/>
              </a:ext>
            </a:extLst>
          </p:cNvPr>
          <p:cNvSpPr txBox="1"/>
          <p:nvPr/>
        </p:nvSpPr>
        <p:spPr>
          <a:xfrm>
            <a:off x="9320599" y="4907844"/>
            <a:ext cx="2317045" cy="369332"/>
          </a:xfrm>
          <a:prstGeom prst="rect">
            <a:avLst/>
          </a:prstGeom>
          <a:solidFill>
            <a:schemeClr val="accent3">
              <a:lumMod val="20000"/>
              <a:lumOff val="80000"/>
            </a:schemeClr>
          </a:solidFill>
          <a:scene3d>
            <a:camera prst="orthographicFront"/>
            <a:lightRig rig="threePt" dir="t"/>
          </a:scene3d>
          <a:sp3d>
            <a:bevelT/>
          </a:sp3d>
        </p:spPr>
        <p:txBody>
          <a:bodyPr wrap="none" rtlCol="0">
            <a:spAutoFit/>
          </a:bodyPr>
          <a:lstStyle/>
          <a:p>
            <a:r>
              <a:rPr lang="en-CA" dirty="0"/>
              <a:t>Subnet </a:t>
            </a:r>
            <a:r>
              <a:rPr lang="en-CA" b="1" dirty="0">
                <a:solidFill>
                  <a:srgbClr val="FF0000"/>
                </a:solidFill>
              </a:rPr>
              <a:t>172.31.80</a:t>
            </a:r>
            <a:r>
              <a:rPr lang="en-CA" dirty="0"/>
              <a:t>.0/20</a:t>
            </a:r>
          </a:p>
        </p:txBody>
      </p:sp>
      <p:grpSp>
        <p:nvGrpSpPr>
          <p:cNvPr id="132" name="Group 131">
            <a:extLst>
              <a:ext uri="{FF2B5EF4-FFF2-40B4-BE49-F238E27FC236}">
                <a16:creationId xmlns:a16="http://schemas.microsoft.com/office/drawing/2014/main" id="{161D54AE-25C8-4881-A4EA-DB8102E36F9D}"/>
              </a:ext>
            </a:extLst>
          </p:cNvPr>
          <p:cNvGrpSpPr/>
          <p:nvPr/>
        </p:nvGrpSpPr>
        <p:grpSpPr>
          <a:xfrm>
            <a:off x="6719176" y="3949120"/>
            <a:ext cx="675842" cy="683629"/>
            <a:chOff x="5439189" y="3628598"/>
            <a:chExt cx="675842" cy="683629"/>
          </a:xfrm>
        </p:grpSpPr>
        <p:sp>
          <p:nvSpPr>
            <p:cNvPr id="133" name="Oval 132">
              <a:extLst>
                <a:ext uri="{FF2B5EF4-FFF2-40B4-BE49-F238E27FC236}">
                  <a16:creationId xmlns:a16="http://schemas.microsoft.com/office/drawing/2014/main" id="{2567AFA5-1C66-453C-AA61-4703B5AF329E}"/>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34" name="Group 133">
              <a:extLst>
                <a:ext uri="{FF2B5EF4-FFF2-40B4-BE49-F238E27FC236}">
                  <a16:creationId xmlns:a16="http://schemas.microsoft.com/office/drawing/2014/main" id="{CC17D190-FC10-4FC1-975A-71127226EAA4}"/>
                </a:ext>
              </a:extLst>
            </p:cNvPr>
            <p:cNvGrpSpPr/>
            <p:nvPr/>
          </p:nvGrpSpPr>
          <p:grpSpPr>
            <a:xfrm>
              <a:off x="5712075" y="3740276"/>
              <a:ext cx="130069" cy="188068"/>
              <a:chOff x="4518511" y="3865186"/>
              <a:chExt cx="203119" cy="265093"/>
            </a:xfrm>
          </p:grpSpPr>
          <p:cxnSp>
            <p:nvCxnSpPr>
              <p:cNvPr id="147" name="Straight Connector 146">
                <a:extLst>
                  <a:ext uri="{FF2B5EF4-FFF2-40B4-BE49-F238E27FC236}">
                    <a16:creationId xmlns:a16="http://schemas.microsoft.com/office/drawing/2014/main" id="{40472CEB-7577-47E1-8AA8-392E4A77E76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210E2D03-99F7-40DA-B701-25A14B1508A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8013937-58F4-41F9-B732-D1A4E4592414}"/>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79401895-846C-4400-A51A-703D37BC1B30}"/>
                </a:ext>
              </a:extLst>
            </p:cNvPr>
            <p:cNvGrpSpPr/>
            <p:nvPr/>
          </p:nvGrpSpPr>
          <p:grpSpPr>
            <a:xfrm rot="10800000">
              <a:off x="5712075" y="4005901"/>
              <a:ext cx="130069" cy="188068"/>
              <a:chOff x="4518511" y="3865186"/>
              <a:chExt cx="203119" cy="265093"/>
            </a:xfrm>
          </p:grpSpPr>
          <p:cxnSp>
            <p:nvCxnSpPr>
              <p:cNvPr id="144" name="Straight Connector 143">
                <a:extLst>
                  <a:ext uri="{FF2B5EF4-FFF2-40B4-BE49-F238E27FC236}">
                    <a16:creationId xmlns:a16="http://schemas.microsoft.com/office/drawing/2014/main" id="{9FE85C2A-FD2A-445E-B77A-D5D9D03AB78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B65EA784-751A-4447-A296-6D7A2AF7F25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2A06CCA-2341-4BAB-9F53-662AE5789E2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44351F3D-161B-4084-9234-C7DF4020338B}"/>
                </a:ext>
              </a:extLst>
            </p:cNvPr>
            <p:cNvGrpSpPr/>
            <p:nvPr/>
          </p:nvGrpSpPr>
          <p:grpSpPr>
            <a:xfrm rot="5400000">
              <a:off x="5526491" y="3876378"/>
              <a:ext cx="130069" cy="188068"/>
              <a:chOff x="4518511" y="3865186"/>
              <a:chExt cx="203119" cy="265093"/>
            </a:xfrm>
          </p:grpSpPr>
          <p:cxnSp>
            <p:nvCxnSpPr>
              <p:cNvPr id="141" name="Straight Connector 140">
                <a:extLst>
                  <a:ext uri="{FF2B5EF4-FFF2-40B4-BE49-F238E27FC236}">
                    <a16:creationId xmlns:a16="http://schemas.microsoft.com/office/drawing/2014/main" id="{370EBF47-8C73-49B1-B193-61C03D229FBF}"/>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E12772E-FD63-4E5D-813D-B7D3E9F24862}"/>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447A63B4-3DF2-4400-B966-EBC6834C0A6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id="{C654577C-745D-4E2F-90DE-0AF5331157C1}"/>
                </a:ext>
              </a:extLst>
            </p:cNvPr>
            <p:cNvGrpSpPr/>
            <p:nvPr/>
          </p:nvGrpSpPr>
          <p:grpSpPr>
            <a:xfrm rot="5400000">
              <a:off x="5890580" y="3876379"/>
              <a:ext cx="130069" cy="188068"/>
              <a:chOff x="4518511" y="3865186"/>
              <a:chExt cx="203119" cy="265093"/>
            </a:xfrm>
          </p:grpSpPr>
          <p:cxnSp>
            <p:nvCxnSpPr>
              <p:cNvPr id="138" name="Straight Connector 137">
                <a:extLst>
                  <a:ext uri="{FF2B5EF4-FFF2-40B4-BE49-F238E27FC236}">
                    <a16:creationId xmlns:a16="http://schemas.microsoft.com/office/drawing/2014/main" id="{694FC2B6-284D-4569-A7F4-1B76B179CE96}"/>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4B95202-4044-460F-8354-9865F7786212}"/>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81F3FD4-D5CC-4CEA-A6DA-4E84CC74D51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1" name="Straight Connector 150">
            <a:extLst>
              <a:ext uri="{FF2B5EF4-FFF2-40B4-BE49-F238E27FC236}">
                <a16:creationId xmlns:a16="http://schemas.microsoft.com/office/drawing/2014/main" id="{CBD60E3C-850B-4F84-98C7-04C5ADAB2295}"/>
              </a:ext>
            </a:extLst>
          </p:cNvPr>
          <p:cNvCxnSpPr>
            <a:cxnSpLocks/>
            <a:stCxn id="122" idx="2"/>
            <a:endCxn id="131" idx="0"/>
          </p:cNvCxnSpPr>
          <p:nvPr/>
        </p:nvCxnSpPr>
        <p:spPr>
          <a:xfrm>
            <a:off x="10474438" y="4224675"/>
            <a:ext cx="4684" cy="683169"/>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B3A96E4B-57EE-4222-ABD1-337B0812B332}"/>
              </a:ext>
            </a:extLst>
          </p:cNvPr>
          <p:cNvSpPr txBox="1"/>
          <p:nvPr/>
        </p:nvSpPr>
        <p:spPr>
          <a:xfrm>
            <a:off x="9087668" y="4340362"/>
            <a:ext cx="1426994" cy="584775"/>
          </a:xfrm>
          <a:prstGeom prst="rect">
            <a:avLst/>
          </a:prstGeom>
          <a:noFill/>
        </p:spPr>
        <p:txBody>
          <a:bodyPr wrap="none" rtlCol="0">
            <a:spAutoFit/>
          </a:bodyPr>
          <a:lstStyle/>
          <a:p>
            <a:r>
              <a:rPr lang="en-CA" sz="1600" b="1" dirty="0">
                <a:solidFill>
                  <a:srgbClr val="0000FF"/>
                </a:solidFill>
              </a:rPr>
              <a:t>Public address</a:t>
            </a:r>
          </a:p>
          <a:p>
            <a:r>
              <a:rPr lang="en-CA" sz="1600" b="1" dirty="0">
                <a:solidFill>
                  <a:srgbClr val="0000FF"/>
                </a:solidFill>
              </a:rPr>
              <a:t>3.94.206.121</a:t>
            </a:r>
          </a:p>
        </p:txBody>
      </p:sp>
      <p:sp>
        <p:nvSpPr>
          <p:cNvPr id="153" name="TextBox 152">
            <a:extLst>
              <a:ext uri="{FF2B5EF4-FFF2-40B4-BE49-F238E27FC236}">
                <a16:creationId xmlns:a16="http://schemas.microsoft.com/office/drawing/2014/main" id="{1EA10EC5-8F83-461A-93DD-5F874CDA7804}"/>
              </a:ext>
            </a:extLst>
          </p:cNvPr>
          <p:cNvSpPr txBox="1"/>
          <p:nvPr/>
        </p:nvSpPr>
        <p:spPr>
          <a:xfrm>
            <a:off x="10439853" y="4324553"/>
            <a:ext cx="1487779" cy="584775"/>
          </a:xfrm>
          <a:prstGeom prst="rect">
            <a:avLst/>
          </a:prstGeom>
          <a:noFill/>
        </p:spPr>
        <p:txBody>
          <a:bodyPr wrap="none" rtlCol="0">
            <a:spAutoFit/>
          </a:bodyPr>
          <a:lstStyle/>
          <a:p>
            <a:r>
              <a:rPr lang="en-CA" sz="1600" b="1" dirty="0">
                <a:solidFill>
                  <a:srgbClr val="FF0000"/>
                </a:solidFill>
              </a:rPr>
              <a:t>Private address</a:t>
            </a:r>
          </a:p>
          <a:p>
            <a:r>
              <a:rPr lang="en-CA" sz="1600" b="1" dirty="0">
                <a:solidFill>
                  <a:srgbClr val="FF0000"/>
                </a:solidFill>
              </a:rPr>
              <a:t>172.31.87.146</a:t>
            </a:r>
          </a:p>
        </p:txBody>
      </p:sp>
      <p:grpSp>
        <p:nvGrpSpPr>
          <p:cNvPr id="154" name="Group 153">
            <a:extLst>
              <a:ext uri="{FF2B5EF4-FFF2-40B4-BE49-F238E27FC236}">
                <a16:creationId xmlns:a16="http://schemas.microsoft.com/office/drawing/2014/main" id="{7917BBD5-A7E2-4D25-8EDB-480DE42BBB27}"/>
              </a:ext>
            </a:extLst>
          </p:cNvPr>
          <p:cNvGrpSpPr/>
          <p:nvPr/>
        </p:nvGrpSpPr>
        <p:grpSpPr>
          <a:xfrm>
            <a:off x="6606756" y="3913653"/>
            <a:ext cx="901136" cy="1283096"/>
            <a:chOff x="3581400" y="4610557"/>
            <a:chExt cx="901136" cy="1283096"/>
          </a:xfrm>
        </p:grpSpPr>
        <p:sp>
          <p:nvSpPr>
            <p:cNvPr id="155" name="TextBox 154">
              <a:extLst>
                <a:ext uri="{FF2B5EF4-FFF2-40B4-BE49-F238E27FC236}">
                  <a16:creationId xmlns:a16="http://schemas.microsoft.com/office/drawing/2014/main" id="{62FD68A1-916E-4679-8553-CCF2B02B1CA4}"/>
                </a:ext>
              </a:extLst>
            </p:cNvPr>
            <p:cNvSpPr txBox="1"/>
            <p:nvPr/>
          </p:nvSpPr>
          <p:spPr>
            <a:xfrm>
              <a:off x="3581400" y="5370433"/>
              <a:ext cx="901136" cy="523220"/>
            </a:xfrm>
            <a:prstGeom prst="rect">
              <a:avLst/>
            </a:prstGeom>
            <a:solidFill>
              <a:schemeClr val="bg1"/>
            </a:solidFill>
            <a:effectLst>
              <a:softEdge rad="31750"/>
            </a:effectLst>
          </p:spPr>
          <p:txBody>
            <a:bodyPr wrap="square" rtlCol="0">
              <a:spAutoFit/>
            </a:bodyPr>
            <a:lstStyle/>
            <a:p>
              <a:pPr algn="ctr"/>
              <a:r>
                <a:rPr lang="en-US" sz="1400" b="1" dirty="0"/>
                <a:t>VPC’s Gateway</a:t>
              </a:r>
            </a:p>
          </p:txBody>
        </p:sp>
        <p:grpSp>
          <p:nvGrpSpPr>
            <p:cNvPr id="156" name="Group 155">
              <a:extLst>
                <a:ext uri="{FF2B5EF4-FFF2-40B4-BE49-F238E27FC236}">
                  <a16:creationId xmlns:a16="http://schemas.microsoft.com/office/drawing/2014/main" id="{80BC7425-9016-4B43-BD13-4FE3945D317A}"/>
                </a:ext>
              </a:extLst>
            </p:cNvPr>
            <p:cNvGrpSpPr/>
            <p:nvPr/>
          </p:nvGrpSpPr>
          <p:grpSpPr>
            <a:xfrm>
              <a:off x="3658447" y="4610557"/>
              <a:ext cx="757817" cy="769975"/>
              <a:chOff x="1453455" y="5365365"/>
              <a:chExt cx="646117" cy="646117"/>
            </a:xfrm>
          </p:grpSpPr>
          <p:sp>
            <p:nvSpPr>
              <p:cNvPr id="157" name="Oval 156">
                <a:extLst>
                  <a:ext uri="{FF2B5EF4-FFF2-40B4-BE49-F238E27FC236}">
                    <a16:creationId xmlns:a16="http://schemas.microsoft.com/office/drawing/2014/main" id="{561C9CA3-9376-4B22-870F-CF977F7F9BCD}"/>
                  </a:ext>
                </a:extLst>
              </p:cNvPr>
              <p:cNvSpPr/>
              <p:nvPr/>
            </p:nvSpPr>
            <p:spPr>
              <a:xfrm>
                <a:off x="1489166" y="5404762"/>
                <a:ext cx="583474" cy="584557"/>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a:p>
            </p:txBody>
          </p:sp>
          <p:pic>
            <p:nvPicPr>
              <p:cNvPr id="158" name="Graphic 157">
                <a:extLst>
                  <a:ext uri="{FF2B5EF4-FFF2-40B4-BE49-F238E27FC236}">
                    <a16:creationId xmlns:a16="http://schemas.microsoft.com/office/drawing/2014/main" id="{BD9267AF-43E5-4AA2-8157-9E8E0BDA809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53455" y="5365365"/>
                <a:ext cx="646117" cy="646117"/>
              </a:xfrm>
              <a:prstGeom prst="rect">
                <a:avLst/>
              </a:prstGeom>
            </p:spPr>
          </p:pic>
        </p:grpSp>
      </p:grpSp>
    </p:spTree>
    <p:extLst>
      <p:ext uri="{BB962C8B-B14F-4D97-AF65-F5344CB8AC3E}">
        <p14:creationId xmlns:p14="http://schemas.microsoft.com/office/powerpoint/2010/main" val="362189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animEffect transition="in" filter="barn(inVertical)">
                                      <p:cBhvr>
                                        <p:cTn id="7" dur="500"/>
                                        <p:tgtEl>
                                          <p:spTgt spid="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80">
                                            <p:txEl>
                                              <p:pRg st="1" end="1"/>
                                            </p:txEl>
                                          </p:spTgt>
                                        </p:tgtEl>
                                        <p:attrNameLst>
                                          <p:attrName>style.visibility</p:attrName>
                                        </p:attrNameLst>
                                      </p:cBhvr>
                                      <p:to>
                                        <p:strVal val="visible"/>
                                      </p:to>
                                    </p:set>
                                    <p:animEffect transition="in" filter="barn(inVertical)">
                                      <p:cBhvr>
                                        <p:cTn id="23" dur="500"/>
                                        <p:tgtEl>
                                          <p:spTgt spid="80">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barn(inVertical)">
                                      <p:cBhvr>
                                        <p:cTn id="28" dur="500"/>
                                        <p:tgtEl>
                                          <p:spTgt spid="8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barn(inVertical)">
                                      <p:cBhvr>
                                        <p:cTn id="31" dur="500"/>
                                        <p:tgtEl>
                                          <p:spTgt spid="82"/>
                                        </p:tgtEl>
                                      </p:cBhvr>
                                    </p:animEffect>
                                  </p:childTnLst>
                                </p:cTn>
                              </p:par>
                              <p:par>
                                <p:cTn id="32" presetID="16" presetClass="entr" presetSubtype="21" fill="hold" nodeType="with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barn(inVertical)">
                                      <p:cBhvr>
                                        <p:cTn id="34" dur="500"/>
                                        <p:tgtEl>
                                          <p:spTgt spid="84"/>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80">
                                            <p:txEl>
                                              <p:pRg st="2" end="2"/>
                                            </p:txEl>
                                          </p:spTgt>
                                        </p:tgtEl>
                                        <p:attrNameLst>
                                          <p:attrName>style.visibility</p:attrName>
                                        </p:attrNameLst>
                                      </p:cBhvr>
                                      <p:to>
                                        <p:strVal val="visible"/>
                                      </p:to>
                                    </p:set>
                                    <p:animEffect transition="in" filter="barn(inVertical)">
                                      <p:cBhvr>
                                        <p:cTn id="39" dur="500"/>
                                        <p:tgtEl>
                                          <p:spTgt spid="80">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123"/>
                                        </p:tgtEl>
                                        <p:attrNameLst>
                                          <p:attrName>style.visibility</p:attrName>
                                        </p:attrNameLst>
                                      </p:cBhvr>
                                      <p:to>
                                        <p:strVal val="visible"/>
                                      </p:to>
                                    </p:set>
                                    <p:anim calcmode="lin" valueType="num">
                                      <p:cBhvr>
                                        <p:cTn id="44" dur="1000" fill="hold"/>
                                        <p:tgtEl>
                                          <p:spTgt spid="123"/>
                                        </p:tgtEl>
                                        <p:attrNameLst>
                                          <p:attrName>ppt_w</p:attrName>
                                        </p:attrNameLst>
                                      </p:cBhvr>
                                      <p:tavLst>
                                        <p:tav tm="0">
                                          <p:val>
                                            <p:fltVal val="0"/>
                                          </p:val>
                                        </p:tav>
                                        <p:tav tm="100000">
                                          <p:val>
                                            <p:strVal val="#ppt_w"/>
                                          </p:val>
                                        </p:tav>
                                      </p:tavLst>
                                    </p:anim>
                                    <p:anim calcmode="lin" valueType="num">
                                      <p:cBhvr>
                                        <p:cTn id="45" dur="1000" fill="hold"/>
                                        <p:tgtEl>
                                          <p:spTgt spid="123"/>
                                        </p:tgtEl>
                                        <p:attrNameLst>
                                          <p:attrName>ppt_h</p:attrName>
                                        </p:attrNameLst>
                                      </p:cBhvr>
                                      <p:tavLst>
                                        <p:tav tm="0">
                                          <p:val>
                                            <p:fltVal val="0"/>
                                          </p:val>
                                        </p:tav>
                                        <p:tav tm="100000">
                                          <p:val>
                                            <p:strVal val="#ppt_h"/>
                                          </p:val>
                                        </p:tav>
                                      </p:tavLst>
                                    </p:anim>
                                    <p:anim calcmode="lin" valueType="num">
                                      <p:cBhvr>
                                        <p:cTn id="46" dur="1000" fill="hold"/>
                                        <p:tgtEl>
                                          <p:spTgt spid="123"/>
                                        </p:tgtEl>
                                        <p:attrNameLst>
                                          <p:attrName>style.rotation</p:attrName>
                                        </p:attrNameLst>
                                      </p:cBhvr>
                                      <p:tavLst>
                                        <p:tav tm="0">
                                          <p:val>
                                            <p:fltVal val="90"/>
                                          </p:val>
                                        </p:tav>
                                        <p:tav tm="100000">
                                          <p:val>
                                            <p:fltVal val="0"/>
                                          </p:val>
                                        </p:tav>
                                      </p:tavLst>
                                    </p:anim>
                                    <p:animEffect transition="in" filter="fade">
                                      <p:cBhvr>
                                        <p:cTn id="47" dur="1000"/>
                                        <p:tgtEl>
                                          <p:spTgt spid="1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18"/>
                                        </p:tgtEl>
                                        <p:attrNameLst>
                                          <p:attrName>style.visibility</p:attrName>
                                        </p:attrNameLst>
                                      </p:cBhvr>
                                      <p:to>
                                        <p:strVal val="visible"/>
                                      </p:to>
                                    </p:set>
                                    <p:animEffect transition="in" filter="wipe(down)">
                                      <p:cBhvr>
                                        <p:cTn id="52" dur="500"/>
                                        <p:tgtEl>
                                          <p:spTgt spid="11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80">
                                            <p:txEl>
                                              <p:pRg st="3" end="3"/>
                                            </p:txEl>
                                          </p:spTgt>
                                        </p:tgtEl>
                                        <p:attrNameLst>
                                          <p:attrName>style.visibility</p:attrName>
                                        </p:attrNameLst>
                                      </p:cBhvr>
                                      <p:to>
                                        <p:strVal val="visible"/>
                                      </p:to>
                                    </p:set>
                                    <p:animEffect transition="in" filter="barn(inVertical)">
                                      <p:cBhvr>
                                        <p:cTn id="57" dur="500"/>
                                        <p:tgtEl>
                                          <p:spTgt spid="80">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19"/>
                                        </p:tgtEl>
                                        <p:attrNameLst>
                                          <p:attrName>style.visibility</p:attrName>
                                        </p:attrNameLst>
                                      </p:cBhvr>
                                      <p:to>
                                        <p:strVal val="visible"/>
                                      </p:to>
                                    </p:set>
                                    <p:anim calcmode="lin" valueType="num">
                                      <p:cBhvr additive="base">
                                        <p:cTn id="62" dur="500" fill="hold"/>
                                        <p:tgtEl>
                                          <p:spTgt spid="119"/>
                                        </p:tgtEl>
                                        <p:attrNameLst>
                                          <p:attrName>ppt_x</p:attrName>
                                        </p:attrNameLst>
                                      </p:cBhvr>
                                      <p:tavLst>
                                        <p:tav tm="0">
                                          <p:val>
                                            <p:strVal val="#ppt_x"/>
                                          </p:val>
                                        </p:tav>
                                        <p:tav tm="100000">
                                          <p:val>
                                            <p:strVal val="#ppt_x"/>
                                          </p:val>
                                        </p:tav>
                                      </p:tavLst>
                                    </p:anim>
                                    <p:anim calcmode="lin" valueType="num">
                                      <p:cBhvr additive="base">
                                        <p:cTn id="63"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80">
                                            <p:txEl>
                                              <p:pRg st="4" end="4"/>
                                            </p:txEl>
                                          </p:spTgt>
                                        </p:tgtEl>
                                        <p:attrNameLst>
                                          <p:attrName>style.visibility</p:attrName>
                                        </p:attrNameLst>
                                      </p:cBhvr>
                                      <p:to>
                                        <p:strVal val="visible"/>
                                      </p:to>
                                    </p:set>
                                    <p:animEffect transition="in" filter="barn(inVertical)">
                                      <p:cBhvr>
                                        <p:cTn id="68" dur="500"/>
                                        <p:tgtEl>
                                          <p:spTgt spid="80">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31"/>
                                        </p:tgtEl>
                                        <p:attrNameLst>
                                          <p:attrName>style.visibility</p:attrName>
                                        </p:attrNameLst>
                                      </p:cBhvr>
                                      <p:to>
                                        <p:strVal val="visible"/>
                                      </p:to>
                                    </p:set>
                                    <p:anim calcmode="lin" valueType="num">
                                      <p:cBhvr additive="base">
                                        <p:cTn id="73" dur="500" fill="hold"/>
                                        <p:tgtEl>
                                          <p:spTgt spid="131"/>
                                        </p:tgtEl>
                                        <p:attrNameLst>
                                          <p:attrName>ppt_x</p:attrName>
                                        </p:attrNameLst>
                                      </p:cBhvr>
                                      <p:tavLst>
                                        <p:tav tm="0">
                                          <p:val>
                                            <p:strVal val="#ppt_x"/>
                                          </p:val>
                                        </p:tav>
                                        <p:tav tm="100000">
                                          <p:val>
                                            <p:strVal val="#ppt_x"/>
                                          </p:val>
                                        </p:tav>
                                      </p:tavLst>
                                    </p:anim>
                                    <p:anim calcmode="lin" valueType="num">
                                      <p:cBhvr additive="base">
                                        <p:cTn id="74" dur="500" fill="hold"/>
                                        <p:tgtEl>
                                          <p:spTgt spid="131"/>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51"/>
                                        </p:tgtEl>
                                        <p:attrNameLst>
                                          <p:attrName>style.visibility</p:attrName>
                                        </p:attrNameLst>
                                      </p:cBhvr>
                                      <p:to>
                                        <p:strVal val="visible"/>
                                      </p:to>
                                    </p:set>
                                    <p:anim calcmode="lin" valueType="num">
                                      <p:cBhvr additive="base">
                                        <p:cTn id="77" dur="500" fill="hold"/>
                                        <p:tgtEl>
                                          <p:spTgt spid="151"/>
                                        </p:tgtEl>
                                        <p:attrNameLst>
                                          <p:attrName>ppt_x</p:attrName>
                                        </p:attrNameLst>
                                      </p:cBhvr>
                                      <p:tavLst>
                                        <p:tav tm="0">
                                          <p:val>
                                            <p:strVal val="#ppt_x"/>
                                          </p:val>
                                        </p:tav>
                                        <p:tav tm="100000">
                                          <p:val>
                                            <p:strVal val="#ppt_x"/>
                                          </p:val>
                                        </p:tav>
                                      </p:tavLst>
                                    </p:anim>
                                    <p:anim calcmode="lin" valueType="num">
                                      <p:cBhvr additive="base">
                                        <p:cTn id="78" dur="500" fill="hold"/>
                                        <p:tgtEl>
                                          <p:spTgt spid="15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nodeType="clickEffect">
                                  <p:stCondLst>
                                    <p:cond delay="0"/>
                                  </p:stCondLst>
                                  <p:childTnLst>
                                    <p:set>
                                      <p:cBhvr>
                                        <p:cTn id="82" dur="1" fill="hold">
                                          <p:stCondLst>
                                            <p:cond delay="0"/>
                                          </p:stCondLst>
                                        </p:cTn>
                                        <p:tgtEl>
                                          <p:spTgt spid="80">
                                            <p:txEl>
                                              <p:pRg st="5" end="5"/>
                                            </p:txEl>
                                          </p:spTgt>
                                        </p:tgtEl>
                                        <p:attrNameLst>
                                          <p:attrName>style.visibility</p:attrName>
                                        </p:attrNameLst>
                                      </p:cBhvr>
                                      <p:to>
                                        <p:strVal val="visible"/>
                                      </p:to>
                                    </p:set>
                                    <p:animEffect transition="in" filter="barn(inVertical)">
                                      <p:cBhvr>
                                        <p:cTn id="83" dur="500"/>
                                        <p:tgtEl>
                                          <p:spTgt spid="80">
                                            <p:txEl>
                                              <p:pRg st="5" end="5"/>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153"/>
                                        </p:tgtEl>
                                        <p:attrNameLst>
                                          <p:attrName>style.visibility</p:attrName>
                                        </p:attrNameLst>
                                      </p:cBhvr>
                                      <p:to>
                                        <p:strVal val="visible"/>
                                      </p:to>
                                    </p:set>
                                    <p:animEffect transition="in" filter="wipe(down)">
                                      <p:cBhvr>
                                        <p:cTn id="88" dur="500"/>
                                        <p:tgtEl>
                                          <p:spTgt spid="153"/>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1" fill="hold" nodeType="clickEffect">
                                  <p:stCondLst>
                                    <p:cond delay="0"/>
                                  </p:stCondLst>
                                  <p:childTnLst>
                                    <p:set>
                                      <p:cBhvr>
                                        <p:cTn id="92" dur="1" fill="hold">
                                          <p:stCondLst>
                                            <p:cond delay="0"/>
                                          </p:stCondLst>
                                        </p:cTn>
                                        <p:tgtEl>
                                          <p:spTgt spid="80">
                                            <p:txEl>
                                              <p:pRg st="6" end="6"/>
                                            </p:txEl>
                                          </p:spTgt>
                                        </p:tgtEl>
                                        <p:attrNameLst>
                                          <p:attrName>style.visibility</p:attrName>
                                        </p:attrNameLst>
                                      </p:cBhvr>
                                      <p:to>
                                        <p:strVal val="visible"/>
                                      </p:to>
                                    </p:set>
                                    <p:animEffect transition="in" filter="barn(inVertical)">
                                      <p:cBhvr>
                                        <p:cTn id="93" dur="500"/>
                                        <p:tgtEl>
                                          <p:spTgt spid="80">
                                            <p:txEl>
                                              <p:pRg st="6" end="6"/>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152"/>
                                        </p:tgtEl>
                                        <p:attrNameLst>
                                          <p:attrName>style.visibility</p:attrName>
                                        </p:attrNameLst>
                                      </p:cBhvr>
                                      <p:to>
                                        <p:strVal val="visible"/>
                                      </p:to>
                                    </p:set>
                                    <p:animEffect transition="in" filter="wipe(down)">
                                      <p:cBhvr>
                                        <p:cTn id="98" dur="500"/>
                                        <p:tgtEl>
                                          <p:spTgt spid="152"/>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nodeType="clickEffect">
                                  <p:stCondLst>
                                    <p:cond delay="0"/>
                                  </p:stCondLst>
                                  <p:childTnLst>
                                    <p:set>
                                      <p:cBhvr>
                                        <p:cTn id="102" dur="1" fill="hold">
                                          <p:stCondLst>
                                            <p:cond delay="0"/>
                                          </p:stCondLst>
                                        </p:cTn>
                                        <p:tgtEl>
                                          <p:spTgt spid="80">
                                            <p:txEl>
                                              <p:pRg st="7" end="7"/>
                                            </p:txEl>
                                          </p:spTgt>
                                        </p:tgtEl>
                                        <p:attrNameLst>
                                          <p:attrName>style.visibility</p:attrName>
                                        </p:attrNameLst>
                                      </p:cBhvr>
                                      <p:to>
                                        <p:strVal val="visible"/>
                                      </p:to>
                                    </p:set>
                                    <p:animEffect transition="in" filter="barn(inVertical)">
                                      <p:cBhvr>
                                        <p:cTn id="103" dur="500"/>
                                        <p:tgtEl>
                                          <p:spTgt spid="80">
                                            <p:txEl>
                                              <p:pRg st="7" end="7"/>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124"/>
                                        </p:tgtEl>
                                        <p:attrNameLst>
                                          <p:attrName>style.visibility</p:attrName>
                                        </p:attrNameLst>
                                      </p:cBhvr>
                                      <p:to>
                                        <p:strVal val="visible"/>
                                      </p:to>
                                    </p:set>
                                    <p:animEffect transition="in" filter="wipe(down)">
                                      <p:cBhvr>
                                        <p:cTn id="108" dur="500"/>
                                        <p:tgtEl>
                                          <p:spTgt spid="124"/>
                                        </p:tgtEl>
                                      </p:cBhvr>
                                    </p:animEffect>
                                  </p:childTnLst>
                                </p:cTn>
                              </p:par>
                            </p:childTnLst>
                          </p:cTn>
                        </p:par>
                      </p:childTnLst>
                    </p:cTn>
                  </p:par>
                  <p:par>
                    <p:cTn id="109" fill="hold">
                      <p:stCondLst>
                        <p:cond delay="indefinite"/>
                      </p:stCondLst>
                      <p:childTnLst>
                        <p:par>
                          <p:cTn id="110" fill="hold">
                            <p:stCondLst>
                              <p:cond delay="0"/>
                            </p:stCondLst>
                            <p:childTnLst>
                              <p:par>
                                <p:cTn id="111" presetID="16" presetClass="entr" presetSubtype="21" fill="hold" nodeType="clickEffect">
                                  <p:stCondLst>
                                    <p:cond delay="0"/>
                                  </p:stCondLst>
                                  <p:childTnLst>
                                    <p:set>
                                      <p:cBhvr>
                                        <p:cTn id="112" dur="1" fill="hold">
                                          <p:stCondLst>
                                            <p:cond delay="0"/>
                                          </p:stCondLst>
                                        </p:cTn>
                                        <p:tgtEl>
                                          <p:spTgt spid="80">
                                            <p:txEl>
                                              <p:pRg st="8" end="8"/>
                                            </p:txEl>
                                          </p:spTgt>
                                        </p:tgtEl>
                                        <p:attrNameLst>
                                          <p:attrName>style.visibility</p:attrName>
                                        </p:attrNameLst>
                                      </p:cBhvr>
                                      <p:to>
                                        <p:strVal val="visible"/>
                                      </p:to>
                                    </p:set>
                                    <p:animEffect transition="in" filter="barn(inVertical)">
                                      <p:cBhvr>
                                        <p:cTn id="113" dur="500"/>
                                        <p:tgtEl>
                                          <p:spTgt spid="80">
                                            <p:txEl>
                                              <p:pRg st="8" end="8"/>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26" presetClass="entr" presetSubtype="0" fill="hold" nodeType="clickEffect">
                                  <p:stCondLst>
                                    <p:cond delay="0"/>
                                  </p:stCondLst>
                                  <p:childTnLst>
                                    <p:set>
                                      <p:cBhvr>
                                        <p:cTn id="117" dur="1" fill="hold">
                                          <p:stCondLst>
                                            <p:cond delay="0"/>
                                          </p:stCondLst>
                                        </p:cTn>
                                        <p:tgtEl>
                                          <p:spTgt spid="132"/>
                                        </p:tgtEl>
                                        <p:attrNameLst>
                                          <p:attrName>style.visibility</p:attrName>
                                        </p:attrNameLst>
                                      </p:cBhvr>
                                      <p:to>
                                        <p:strVal val="visible"/>
                                      </p:to>
                                    </p:set>
                                    <p:animEffect transition="in" filter="wipe(down)">
                                      <p:cBhvr>
                                        <p:cTn id="118" dur="580">
                                          <p:stCondLst>
                                            <p:cond delay="0"/>
                                          </p:stCondLst>
                                        </p:cTn>
                                        <p:tgtEl>
                                          <p:spTgt spid="132"/>
                                        </p:tgtEl>
                                      </p:cBhvr>
                                    </p:animEffect>
                                    <p:anim calcmode="lin" valueType="num">
                                      <p:cBhvr>
                                        <p:cTn id="119" dur="1822" tmFilter="0,0; 0.14,0.36; 0.43,0.73; 0.71,0.91; 1.0,1.0">
                                          <p:stCondLst>
                                            <p:cond delay="0"/>
                                          </p:stCondLst>
                                        </p:cTn>
                                        <p:tgtEl>
                                          <p:spTgt spid="132"/>
                                        </p:tgtEl>
                                        <p:attrNameLst>
                                          <p:attrName>ppt_x</p:attrName>
                                        </p:attrNameLst>
                                      </p:cBhvr>
                                      <p:tavLst>
                                        <p:tav tm="0">
                                          <p:val>
                                            <p:strVal val="#ppt_x-0.25"/>
                                          </p:val>
                                        </p:tav>
                                        <p:tav tm="100000">
                                          <p:val>
                                            <p:strVal val="#ppt_x"/>
                                          </p:val>
                                        </p:tav>
                                      </p:tavLst>
                                    </p:anim>
                                    <p:anim calcmode="lin" valueType="num">
                                      <p:cBhvr>
                                        <p:cTn id="120" dur="664" tmFilter="0.0,0.0; 0.25,0.07; 0.50,0.2; 0.75,0.467; 1.0,1.0">
                                          <p:stCondLst>
                                            <p:cond delay="0"/>
                                          </p:stCondLst>
                                        </p:cTn>
                                        <p:tgtEl>
                                          <p:spTgt spid="132"/>
                                        </p:tgtEl>
                                        <p:attrNameLst>
                                          <p:attrName>ppt_y</p:attrName>
                                        </p:attrNameLst>
                                      </p:cBhvr>
                                      <p:tavLst>
                                        <p:tav tm="0" fmla="#ppt_y-sin(pi*$)/3">
                                          <p:val>
                                            <p:fltVal val="0.5"/>
                                          </p:val>
                                        </p:tav>
                                        <p:tav tm="100000">
                                          <p:val>
                                            <p:fltVal val="1"/>
                                          </p:val>
                                        </p:tav>
                                      </p:tavLst>
                                    </p:anim>
                                    <p:anim calcmode="lin" valueType="num">
                                      <p:cBhvr>
                                        <p:cTn id="121" dur="664" tmFilter="0, 0; 0.125,0.2665; 0.25,0.4; 0.375,0.465; 0.5,0.5;  0.625,0.535; 0.75,0.6; 0.875,0.7335; 1,1">
                                          <p:stCondLst>
                                            <p:cond delay="664"/>
                                          </p:stCondLst>
                                        </p:cTn>
                                        <p:tgtEl>
                                          <p:spTgt spid="132"/>
                                        </p:tgtEl>
                                        <p:attrNameLst>
                                          <p:attrName>ppt_y</p:attrName>
                                        </p:attrNameLst>
                                      </p:cBhvr>
                                      <p:tavLst>
                                        <p:tav tm="0" fmla="#ppt_y-sin(pi*$)/9">
                                          <p:val>
                                            <p:fltVal val="0"/>
                                          </p:val>
                                        </p:tav>
                                        <p:tav tm="100000">
                                          <p:val>
                                            <p:fltVal val="1"/>
                                          </p:val>
                                        </p:tav>
                                      </p:tavLst>
                                    </p:anim>
                                    <p:anim calcmode="lin" valueType="num">
                                      <p:cBhvr>
                                        <p:cTn id="122" dur="332" tmFilter="0, 0; 0.125,0.2665; 0.25,0.4; 0.375,0.465; 0.5,0.5;  0.625,0.535; 0.75,0.6; 0.875,0.7335; 1,1">
                                          <p:stCondLst>
                                            <p:cond delay="1324"/>
                                          </p:stCondLst>
                                        </p:cTn>
                                        <p:tgtEl>
                                          <p:spTgt spid="132"/>
                                        </p:tgtEl>
                                        <p:attrNameLst>
                                          <p:attrName>ppt_y</p:attrName>
                                        </p:attrNameLst>
                                      </p:cBhvr>
                                      <p:tavLst>
                                        <p:tav tm="0" fmla="#ppt_y-sin(pi*$)/27">
                                          <p:val>
                                            <p:fltVal val="0"/>
                                          </p:val>
                                        </p:tav>
                                        <p:tav tm="100000">
                                          <p:val>
                                            <p:fltVal val="1"/>
                                          </p:val>
                                        </p:tav>
                                      </p:tavLst>
                                    </p:anim>
                                    <p:anim calcmode="lin" valueType="num">
                                      <p:cBhvr>
                                        <p:cTn id="123" dur="164" tmFilter="0, 0; 0.125,0.2665; 0.25,0.4; 0.375,0.465; 0.5,0.5;  0.625,0.535; 0.75,0.6; 0.875,0.7335; 1,1">
                                          <p:stCondLst>
                                            <p:cond delay="1656"/>
                                          </p:stCondLst>
                                        </p:cTn>
                                        <p:tgtEl>
                                          <p:spTgt spid="132"/>
                                        </p:tgtEl>
                                        <p:attrNameLst>
                                          <p:attrName>ppt_y</p:attrName>
                                        </p:attrNameLst>
                                      </p:cBhvr>
                                      <p:tavLst>
                                        <p:tav tm="0" fmla="#ppt_y-sin(pi*$)/81">
                                          <p:val>
                                            <p:fltVal val="0"/>
                                          </p:val>
                                        </p:tav>
                                        <p:tav tm="100000">
                                          <p:val>
                                            <p:fltVal val="1"/>
                                          </p:val>
                                        </p:tav>
                                      </p:tavLst>
                                    </p:anim>
                                    <p:animScale>
                                      <p:cBhvr>
                                        <p:cTn id="124" dur="26">
                                          <p:stCondLst>
                                            <p:cond delay="650"/>
                                          </p:stCondLst>
                                        </p:cTn>
                                        <p:tgtEl>
                                          <p:spTgt spid="132"/>
                                        </p:tgtEl>
                                      </p:cBhvr>
                                      <p:to x="100000" y="60000"/>
                                    </p:animScale>
                                    <p:animScale>
                                      <p:cBhvr>
                                        <p:cTn id="125" dur="166" decel="50000">
                                          <p:stCondLst>
                                            <p:cond delay="676"/>
                                          </p:stCondLst>
                                        </p:cTn>
                                        <p:tgtEl>
                                          <p:spTgt spid="132"/>
                                        </p:tgtEl>
                                      </p:cBhvr>
                                      <p:to x="100000" y="100000"/>
                                    </p:animScale>
                                    <p:animScale>
                                      <p:cBhvr>
                                        <p:cTn id="126" dur="26">
                                          <p:stCondLst>
                                            <p:cond delay="1312"/>
                                          </p:stCondLst>
                                        </p:cTn>
                                        <p:tgtEl>
                                          <p:spTgt spid="132"/>
                                        </p:tgtEl>
                                      </p:cBhvr>
                                      <p:to x="100000" y="80000"/>
                                    </p:animScale>
                                    <p:animScale>
                                      <p:cBhvr>
                                        <p:cTn id="127" dur="166" decel="50000">
                                          <p:stCondLst>
                                            <p:cond delay="1338"/>
                                          </p:stCondLst>
                                        </p:cTn>
                                        <p:tgtEl>
                                          <p:spTgt spid="132"/>
                                        </p:tgtEl>
                                      </p:cBhvr>
                                      <p:to x="100000" y="100000"/>
                                    </p:animScale>
                                    <p:animScale>
                                      <p:cBhvr>
                                        <p:cTn id="128" dur="26">
                                          <p:stCondLst>
                                            <p:cond delay="1642"/>
                                          </p:stCondLst>
                                        </p:cTn>
                                        <p:tgtEl>
                                          <p:spTgt spid="132"/>
                                        </p:tgtEl>
                                      </p:cBhvr>
                                      <p:to x="100000" y="90000"/>
                                    </p:animScale>
                                    <p:animScale>
                                      <p:cBhvr>
                                        <p:cTn id="129" dur="166" decel="50000">
                                          <p:stCondLst>
                                            <p:cond delay="1668"/>
                                          </p:stCondLst>
                                        </p:cTn>
                                        <p:tgtEl>
                                          <p:spTgt spid="132"/>
                                        </p:tgtEl>
                                      </p:cBhvr>
                                      <p:to x="100000" y="100000"/>
                                    </p:animScale>
                                    <p:animScale>
                                      <p:cBhvr>
                                        <p:cTn id="130" dur="26">
                                          <p:stCondLst>
                                            <p:cond delay="1808"/>
                                          </p:stCondLst>
                                        </p:cTn>
                                        <p:tgtEl>
                                          <p:spTgt spid="132"/>
                                        </p:tgtEl>
                                      </p:cBhvr>
                                      <p:to x="100000" y="95000"/>
                                    </p:animScale>
                                    <p:animScale>
                                      <p:cBhvr>
                                        <p:cTn id="131" dur="166" decel="50000">
                                          <p:stCondLst>
                                            <p:cond delay="1834"/>
                                          </p:stCondLst>
                                        </p:cTn>
                                        <p:tgtEl>
                                          <p:spTgt spid="132"/>
                                        </p:tgtEl>
                                      </p:cBhvr>
                                      <p:to x="100000" y="100000"/>
                                    </p:animScale>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nodeType="clickEffect">
                                  <p:stCondLst>
                                    <p:cond delay="0"/>
                                  </p:stCondLst>
                                  <p:childTnLst>
                                    <p:set>
                                      <p:cBhvr>
                                        <p:cTn id="135" dur="1" fill="hold">
                                          <p:stCondLst>
                                            <p:cond delay="0"/>
                                          </p:stCondLst>
                                        </p:cTn>
                                        <p:tgtEl>
                                          <p:spTgt spid="154"/>
                                        </p:tgtEl>
                                        <p:attrNameLst>
                                          <p:attrName>style.visibility</p:attrName>
                                        </p:attrNameLst>
                                      </p:cBhvr>
                                      <p:to>
                                        <p:strVal val="visible"/>
                                      </p:to>
                                    </p:set>
                                    <p:anim calcmode="lin" valueType="num">
                                      <p:cBhvr additive="base">
                                        <p:cTn id="136" dur="500" fill="hold"/>
                                        <p:tgtEl>
                                          <p:spTgt spid="154"/>
                                        </p:tgtEl>
                                        <p:attrNameLst>
                                          <p:attrName>ppt_x</p:attrName>
                                        </p:attrNameLst>
                                      </p:cBhvr>
                                      <p:tavLst>
                                        <p:tav tm="0">
                                          <p:val>
                                            <p:strVal val="#ppt_x"/>
                                          </p:val>
                                        </p:tav>
                                        <p:tav tm="100000">
                                          <p:val>
                                            <p:strVal val="#ppt_x"/>
                                          </p:val>
                                        </p:tav>
                                      </p:tavLst>
                                    </p:anim>
                                    <p:anim calcmode="lin" valueType="num">
                                      <p:cBhvr additive="base">
                                        <p:cTn id="137" dur="500" fill="hold"/>
                                        <p:tgtEl>
                                          <p:spTgt spid="1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81" grpId="0" animBg="1"/>
      <p:bldP spid="82" grpId="0"/>
      <p:bldP spid="118" grpId="0" animBg="1"/>
      <p:bldP spid="123" grpId="0"/>
      <p:bldP spid="131" grpId="0" animBg="1"/>
      <p:bldP spid="152" grpId="0"/>
      <p:bldP spid="1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4117852" y="82376"/>
            <a:ext cx="3233956" cy="683629"/>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483477" y="4444574"/>
            <a:ext cx="11415674" cy="1576266"/>
          </a:xfrm>
          <a:ln>
            <a:solidFill>
              <a:schemeClr val="accent5">
                <a:lumMod val="75000"/>
              </a:schemeClr>
            </a:solidFill>
          </a:ln>
        </p:spPr>
        <p:txBody>
          <a:bodyPr>
            <a:normAutofit fontScale="92500" lnSpcReduction="10000"/>
          </a:bodyPr>
          <a:lstStyle/>
          <a:p>
            <a:pPr>
              <a:spcBef>
                <a:spcPts val="600"/>
              </a:spcBef>
              <a:spcAft>
                <a:spcPts val="600"/>
              </a:spcAft>
            </a:pPr>
            <a:r>
              <a:rPr lang="en-CA" sz="2400" dirty="0"/>
              <a:t>This is a simplified diagram to explain how information is exchanged between a customer’s PC and a webserver deployed in an EC2 instance in AWS.</a:t>
            </a:r>
          </a:p>
          <a:p>
            <a:pPr>
              <a:spcBef>
                <a:spcPts val="600"/>
              </a:spcBef>
              <a:spcAft>
                <a:spcPts val="600"/>
              </a:spcAft>
            </a:pPr>
            <a:r>
              <a:rPr lang="en-CA" sz="2400" dirty="0"/>
              <a:t>The PC (at Sheridan) has been assigned the IPv4 address </a:t>
            </a:r>
            <a:r>
              <a:rPr lang="en-CA" sz="2400" dirty="0">
                <a:solidFill>
                  <a:srgbClr val="0000FF"/>
                </a:solidFill>
              </a:rPr>
              <a:t>142.55.66.77</a:t>
            </a:r>
            <a:r>
              <a:rPr lang="en-CA" sz="2400" dirty="0"/>
              <a:t>.</a:t>
            </a:r>
          </a:p>
          <a:p>
            <a:pPr>
              <a:spcBef>
                <a:spcPts val="600"/>
              </a:spcBef>
              <a:spcAft>
                <a:spcPts val="600"/>
              </a:spcAft>
            </a:pPr>
            <a:r>
              <a:rPr lang="en-CA" sz="2400" dirty="0"/>
              <a:t>The webserver(at AWS) has been assigned the IPv4 address </a:t>
            </a:r>
            <a:r>
              <a:rPr lang="en-CA" sz="2400" dirty="0">
                <a:solidFill>
                  <a:srgbClr val="0000FF"/>
                </a:solidFill>
              </a:rPr>
              <a:t>3.04.206.121</a:t>
            </a:r>
            <a:r>
              <a:rPr lang="en-CA" sz="2400" dirty="0"/>
              <a:t>.</a:t>
            </a:r>
          </a:p>
        </p:txBody>
      </p:sp>
      <p:sp>
        <p:nvSpPr>
          <p:cNvPr id="183" name="Rectangle 182">
            <a:extLst>
              <a:ext uri="{FF2B5EF4-FFF2-40B4-BE49-F238E27FC236}">
                <a16:creationId xmlns:a16="http://schemas.microsoft.com/office/drawing/2014/main" id="{E9D01212-BDC7-4242-9923-0F65B76E1E25}"/>
              </a:ext>
            </a:extLst>
          </p:cNvPr>
          <p:cNvSpPr/>
          <p:nvPr/>
        </p:nvSpPr>
        <p:spPr>
          <a:xfrm>
            <a:off x="483477" y="1313412"/>
            <a:ext cx="3233956" cy="3030172"/>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85" name="Group 184">
            <a:extLst>
              <a:ext uri="{FF2B5EF4-FFF2-40B4-BE49-F238E27FC236}">
                <a16:creationId xmlns:a16="http://schemas.microsoft.com/office/drawing/2014/main" id="{92CC6AFA-1908-4563-893F-7072389A6A42}"/>
              </a:ext>
            </a:extLst>
          </p:cNvPr>
          <p:cNvGrpSpPr/>
          <p:nvPr/>
        </p:nvGrpSpPr>
        <p:grpSpPr>
          <a:xfrm>
            <a:off x="944515" y="3393453"/>
            <a:ext cx="842721" cy="676176"/>
            <a:chOff x="9913892" y="560715"/>
            <a:chExt cx="1490439" cy="1120399"/>
          </a:xfrm>
        </p:grpSpPr>
        <p:pic>
          <p:nvPicPr>
            <p:cNvPr id="186" name="Picture 185">
              <a:extLst>
                <a:ext uri="{FF2B5EF4-FFF2-40B4-BE49-F238E27FC236}">
                  <a16:creationId xmlns:a16="http://schemas.microsoft.com/office/drawing/2014/main" id="{30D7B0E1-762E-4843-A864-A87A2C37D4A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7" name="TextBox 186">
              <a:extLst>
                <a:ext uri="{FF2B5EF4-FFF2-40B4-BE49-F238E27FC236}">
                  <a16:creationId xmlns:a16="http://schemas.microsoft.com/office/drawing/2014/main" id="{BE53A755-4595-4A37-998C-F20B107ED8A2}"/>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pic>
        <p:nvPicPr>
          <p:cNvPr id="188" name="Picture 4">
            <a:extLst>
              <a:ext uri="{FF2B5EF4-FFF2-40B4-BE49-F238E27FC236}">
                <a16:creationId xmlns:a16="http://schemas.microsoft.com/office/drawing/2014/main" id="{7785D20D-5E77-464E-8AFF-64B667A21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593" y="1404244"/>
            <a:ext cx="1066800" cy="32004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cxnSp>
        <p:nvCxnSpPr>
          <p:cNvPr id="189" name="Straight Connector 188">
            <a:extLst>
              <a:ext uri="{FF2B5EF4-FFF2-40B4-BE49-F238E27FC236}">
                <a16:creationId xmlns:a16="http://schemas.microsoft.com/office/drawing/2014/main" id="{B6EED0E0-2E99-4003-8358-6AB15AC75E5D}"/>
              </a:ext>
            </a:extLst>
          </p:cNvPr>
          <p:cNvCxnSpPr>
            <a:cxnSpLocks/>
            <a:stCxn id="229" idx="6"/>
            <a:endCxn id="193" idx="2"/>
          </p:cNvCxnSpPr>
          <p:nvPr/>
        </p:nvCxnSpPr>
        <p:spPr>
          <a:xfrm flipV="1">
            <a:off x="4048425" y="3729785"/>
            <a:ext cx="976430" cy="54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D0758302-D2F4-4BFE-98D8-9C1DA9093D60}"/>
              </a:ext>
            </a:extLst>
          </p:cNvPr>
          <p:cNvSpPr/>
          <p:nvPr/>
        </p:nvSpPr>
        <p:spPr>
          <a:xfrm>
            <a:off x="5395763" y="3255414"/>
            <a:ext cx="2024245" cy="980836"/>
          </a:xfrm>
          <a:prstGeom prst="rect">
            <a:avLst/>
          </a:prstGeom>
          <a:solidFill>
            <a:schemeClr val="accent6">
              <a:lumMod val="20000"/>
              <a:lumOff val="80000"/>
            </a:schemeClr>
          </a:solidFill>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191" name="Straight Connector 190">
            <a:extLst>
              <a:ext uri="{FF2B5EF4-FFF2-40B4-BE49-F238E27FC236}">
                <a16:creationId xmlns:a16="http://schemas.microsoft.com/office/drawing/2014/main" id="{D2FD385F-15D6-4B23-B51B-AC4CA36666E4}"/>
              </a:ext>
            </a:extLst>
          </p:cNvPr>
          <p:cNvCxnSpPr>
            <a:cxnSpLocks/>
            <a:stCxn id="193" idx="6"/>
            <a:endCxn id="211" idx="2"/>
          </p:cNvCxnSpPr>
          <p:nvPr/>
        </p:nvCxnSpPr>
        <p:spPr>
          <a:xfrm flipV="1">
            <a:off x="5700697" y="3724973"/>
            <a:ext cx="1363944" cy="4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B6613FA-1A7E-448A-BC41-5FA443244CB6}"/>
              </a:ext>
            </a:extLst>
          </p:cNvPr>
          <p:cNvGrpSpPr/>
          <p:nvPr/>
        </p:nvGrpSpPr>
        <p:grpSpPr>
          <a:xfrm>
            <a:off x="5024855" y="3387970"/>
            <a:ext cx="675842" cy="683629"/>
            <a:chOff x="5439189" y="3628598"/>
            <a:chExt cx="675842" cy="683629"/>
          </a:xfrm>
        </p:grpSpPr>
        <p:sp>
          <p:nvSpPr>
            <p:cNvPr id="193" name="Oval 192">
              <a:extLst>
                <a:ext uri="{FF2B5EF4-FFF2-40B4-BE49-F238E27FC236}">
                  <a16:creationId xmlns:a16="http://schemas.microsoft.com/office/drawing/2014/main" id="{89E007B7-BE91-43BC-9E39-42A6252DC802}"/>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94" name="Group 193">
              <a:extLst>
                <a:ext uri="{FF2B5EF4-FFF2-40B4-BE49-F238E27FC236}">
                  <a16:creationId xmlns:a16="http://schemas.microsoft.com/office/drawing/2014/main" id="{B525B4AB-21A7-4413-95C6-D06F6552FD85}"/>
                </a:ext>
              </a:extLst>
            </p:cNvPr>
            <p:cNvGrpSpPr/>
            <p:nvPr/>
          </p:nvGrpSpPr>
          <p:grpSpPr>
            <a:xfrm>
              <a:off x="5712075" y="3740276"/>
              <a:ext cx="130069" cy="188068"/>
              <a:chOff x="4518511" y="3865186"/>
              <a:chExt cx="203119" cy="265093"/>
            </a:xfrm>
          </p:grpSpPr>
          <p:cxnSp>
            <p:nvCxnSpPr>
              <p:cNvPr id="207" name="Straight Connector 206">
                <a:extLst>
                  <a:ext uri="{FF2B5EF4-FFF2-40B4-BE49-F238E27FC236}">
                    <a16:creationId xmlns:a16="http://schemas.microsoft.com/office/drawing/2014/main" id="{4A9142EC-DAE0-4277-AC10-7583786E369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2C68B2D-555E-4333-8E65-3EAEB57B557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0D1AC8-27EC-4BC7-B9A6-FC9A0429C38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07E6FD39-3BA7-42F1-9DAB-2E6A8859DC48}"/>
                </a:ext>
              </a:extLst>
            </p:cNvPr>
            <p:cNvGrpSpPr/>
            <p:nvPr/>
          </p:nvGrpSpPr>
          <p:grpSpPr>
            <a:xfrm rot="10800000">
              <a:off x="5712075" y="4005901"/>
              <a:ext cx="130069" cy="188068"/>
              <a:chOff x="4518511" y="3865186"/>
              <a:chExt cx="203119" cy="265093"/>
            </a:xfrm>
          </p:grpSpPr>
          <p:cxnSp>
            <p:nvCxnSpPr>
              <p:cNvPr id="204" name="Straight Connector 203">
                <a:extLst>
                  <a:ext uri="{FF2B5EF4-FFF2-40B4-BE49-F238E27FC236}">
                    <a16:creationId xmlns:a16="http://schemas.microsoft.com/office/drawing/2014/main" id="{B599C3BC-7614-4533-A223-C14B61C1CDDF}"/>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CADD893-3B2C-4448-AEA8-01A1FFC199A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135219B-D468-42FD-BC71-72A8375BD98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06145EE2-5065-4E57-8B77-1A26AC891BA2}"/>
                </a:ext>
              </a:extLst>
            </p:cNvPr>
            <p:cNvGrpSpPr/>
            <p:nvPr/>
          </p:nvGrpSpPr>
          <p:grpSpPr>
            <a:xfrm rot="5400000">
              <a:off x="5526491" y="3876378"/>
              <a:ext cx="130069" cy="188068"/>
              <a:chOff x="4518511" y="3865186"/>
              <a:chExt cx="203119" cy="265093"/>
            </a:xfrm>
          </p:grpSpPr>
          <p:cxnSp>
            <p:nvCxnSpPr>
              <p:cNvPr id="201" name="Straight Connector 200">
                <a:extLst>
                  <a:ext uri="{FF2B5EF4-FFF2-40B4-BE49-F238E27FC236}">
                    <a16:creationId xmlns:a16="http://schemas.microsoft.com/office/drawing/2014/main" id="{EA11F826-A050-4D43-87A0-7ECDCC6D04B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47FA571-0A3C-4047-97B5-D8280966760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0046D1F-3D5F-45D6-94E5-300B07EC77D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7E67B71C-8D91-4C38-B757-61B9A428CF06}"/>
                </a:ext>
              </a:extLst>
            </p:cNvPr>
            <p:cNvGrpSpPr/>
            <p:nvPr/>
          </p:nvGrpSpPr>
          <p:grpSpPr>
            <a:xfrm rot="5400000">
              <a:off x="5890580" y="3876379"/>
              <a:ext cx="130069" cy="188068"/>
              <a:chOff x="4518511" y="3865186"/>
              <a:chExt cx="203119" cy="265093"/>
            </a:xfrm>
          </p:grpSpPr>
          <p:cxnSp>
            <p:nvCxnSpPr>
              <p:cNvPr id="198" name="Straight Connector 197">
                <a:extLst>
                  <a:ext uri="{FF2B5EF4-FFF2-40B4-BE49-F238E27FC236}">
                    <a16:creationId xmlns:a16="http://schemas.microsoft.com/office/drawing/2014/main" id="{5C75A142-4FC7-4238-BB09-2C9A89983FD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DBA6CC-3F19-409F-BEF1-8B71BA739FA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0261F21-6EBE-4572-AC0D-6C2A49429DB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C28129DE-49CF-4CF5-9329-86E03DEE35F7}"/>
              </a:ext>
            </a:extLst>
          </p:cNvPr>
          <p:cNvGrpSpPr/>
          <p:nvPr/>
        </p:nvGrpSpPr>
        <p:grpSpPr>
          <a:xfrm>
            <a:off x="7064641" y="3383158"/>
            <a:ext cx="675842" cy="683629"/>
            <a:chOff x="5439189" y="3628598"/>
            <a:chExt cx="675842" cy="683629"/>
          </a:xfrm>
        </p:grpSpPr>
        <p:sp>
          <p:nvSpPr>
            <p:cNvPr id="211" name="Oval 210">
              <a:extLst>
                <a:ext uri="{FF2B5EF4-FFF2-40B4-BE49-F238E27FC236}">
                  <a16:creationId xmlns:a16="http://schemas.microsoft.com/office/drawing/2014/main" id="{20A1C536-B0D6-4CA5-8B06-0070838CF7F0}"/>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12" name="Group 211">
              <a:extLst>
                <a:ext uri="{FF2B5EF4-FFF2-40B4-BE49-F238E27FC236}">
                  <a16:creationId xmlns:a16="http://schemas.microsoft.com/office/drawing/2014/main" id="{D19E84AB-0A23-4E89-AAE2-A7A86EFB3C91}"/>
                </a:ext>
              </a:extLst>
            </p:cNvPr>
            <p:cNvGrpSpPr/>
            <p:nvPr/>
          </p:nvGrpSpPr>
          <p:grpSpPr>
            <a:xfrm>
              <a:off x="5712075" y="3740276"/>
              <a:ext cx="130069" cy="188068"/>
              <a:chOff x="4518511" y="3865186"/>
              <a:chExt cx="203119" cy="265093"/>
            </a:xfrm>
          </p:grpSpPr>
          <p:cxnSp>
            <p:nvCxnSpPr>
              <p:cNvPr id="225" name="Straight Connector 224">
                <a:extLst>
                  <a:ext uri="{FF2B5EF4-FFF2-40B4-BE49-F238E27FC236}">
                    <a16:creationId xmlns:a16="http://schemas.microsoft.com/office/drawing/2014/main" id="{2FDC17DB-9083-4876-8245-4DA1C45700E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2B6EEBE-2CBB-47DC-904C-3CFDD0BC791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9F224AB0-EC18-46C8-958F-B9AACB10CCA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B817BBC5-99EC-45DA-8CCB-A18FC8A6EA48}"/>
                </a:ext>
              </a:extLst>
            </p:cNvPr>
            <p:cNvGrpSpPr/>
            <p:nvPr/>
          </p:nvGrpSpPr>
          <p:grpSpPr>
            <a:xfrm rot="10800000">
              <a:off x="5712075" y="4005901"/>
              <a:ext cx="130069" cy="188068"/>
              <a:chOff x="4518511" y="3865186"/>
              <a:chExt cx="203119" cy="265093"/>
            </a:xfrm>
          </p:grpSpPr>
          <p:cxnSp>
            <p:nvCxnSpPr>
              <p:cNvPr id="222" name="Straight Connector 221">
                <a:extLst>
                  <a:ext uri="{FF2B5EF4-FFF2-40B4-BE49-F238E27FC236}">
                    <a16:creationId xmlns:a16="http://schemas.microsoft.com/office/drawing/2014/main" id="{D6DF312C-649F-4D18-B30F-FE96D51089C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251155F-3F05-40CA-BA73-BAD27CCDFB7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438D298-5625-47E9-B7ED-A8C6CEFFD70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546FDE1F-F159-4337-B646-07A2E3E32EB2}"/>
                </a:ext>
              </a:extLst>
            </p:cNvPr>
            <p:cNvGrpSpPr/>
            <p:nvPr/>
          </p:nvGrpSpPr>
          <p:grpSpPr>
            <a:xfrm rot="5400000">
              <a:off x="5526491" y="3876378"/>
              <a:ext cx="130069" cy="188068"/>
              <a:chOff x="4518511" y="3865186"/>
              <a:chExt cx="203119" cy="265093"/>
            </a:xfrm>
          </p:grpSpPr>
          <p:cxnSp>
            <p:nvCxnSpPr>
              <p:cNvPr id="219" name="Straight Connector 218">
                <a:extLst>
                  <a:ext uri="{FF2B5EF4-FFF2-40B4-BE49-F238E27FC236}">
                    <a16:creationId xmlns:a16="http://schemas.microsoft.com/office/drawing/2014/main" id="{485A85AB-CE1C-4EF7-AB92-FFD7487BF2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3EF3FBF-217F-4A98-BE74-4E6FDBDB673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44FD4C-DBD9-4B2E-8B2A-6241A881E3D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7070A12E-D36F-4229-BFC8-BC54EA516037}"/>
                </a:ext>
              </a:extLst>
            </p:cNvPr>
            <p:cNvGrpSpPr/>
            <p:nvPr/>
          </p:nvGrpSpPr>
          <p:grpSpPr>
            <a:xfrm rot="5400000">
              <a:off x="5890580" y="3876379"/>
              <a:ext cx="130069" cy="188068"/>
              <a:chOff x="4518511" y="3865186"/>
              <a:chExt cx="203119" cy="265093"/>
            </a:xfrm>
          </p:grpSpPr>
          <p:cxnSp>
            <p:nvCxnSpPr>
              <p:cNvPr id="216" name="Straight Connector 215">
                <a:extLst>
                  <a:ext uri="{FF2B5EF4-FFF2-40B4-BE49-F238E27FC236}">
                    <a16:creationId xmlns:a16="http://schemas.microsoft.com/office/drawing/2014/main" id="{59B26438-92E1-4068-84D0-E5C0132C45A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FBCDB2-377B-4040-8E6A-0BCA8794CAD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C659FF2-577D-4925-A1AC-00F3F2DCCAB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8" name="Group 227">
            <a:extLst>
              <a:ext uri="{FF2B5EF4-FFF2-40B4-BE49-F238E27FC236}">
                <a16:creationId xmlns:a16="http://schemas.microsoft.com/office/drawing/2014/main" id="{47E56E00-1425-45AC-A564-5530D657E663}"/>
              </a:ext>
            </a:extLst>
          </p:cNvPr>
          <p:cNvGrpSpPr/>
          <p:nvPr/>
        </p:nvGrpSpPr>
        <p:grpSpPr>
          <a:xfrm>
            <a:off x="3372583" y="3393453"/>
            <a:ext cx="675842" cy="683629"/>
            <a:chOff x="5439189" y="3628598"/>
            <a:chExt cx="675842" cy="683629"/>
          </a:xfrm>
        </p:grpSpPr>
        <p:sp>
          <p:nvSpPr>
            <p:cNvPr id="229" name="Oval 228">
              <a:extLst>
                <a:ext uri="{FF2B5EF4-FFF2-40B4-BE49-F238E27FC236}">
                  <a16:creationId xmlns:a16="http://schemas.microsoft.com/office/drawing/2014/main" id="{7CD8FC80-D2EE-4E9D-9311-9486EA00D4A3}"/>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0" name="Group 229">
              <a:extLst>
                <a:ext uri="{FF2B5EF4-FFF2-40B4-BE49-F238E27FC236}">
                  <a16:creationId xmlns:a16="http://schemas.microsoft.com/office/drawing/2014/main" id="{17CD4AFE-F7C5-4BA6-A8AD-6398D45F7F9B}"/>
                </a:ext>
              </a:extLst>
            </p:cNvPr>
            <p:cNvGrpSpPr/>
            <p:nvPr/>
          </p:nvGrpSpPr>
          <p:grpSpPr>
            <a:xfrm>
              <a:off x="5712075" y="3740276"/>
              <a:ext cx="130069" cy="188068"/>
              <a:chOff x="4518511" y="3865186"/>
              <a:chExt cx="203119" cy="265093"/>
            </a:xfrm>
          </p:grpSpPr>
          <p:cxnSp>
            <p:nvCxnSpPr>
              <p:cNvPr id="243" name="Straight Connector 242">
                <a:extLst>
                  <a:ext uri="{FF2B5EF4-FFF2-40B4-BE49-F238E27FC236}">
                    <a16:creationId xmlns:a16="http://schemas.microsoft.com/office/drawing/2014/main" id="{A52EAA65-35E9-46CA-8612-FD0BD69A018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8FA3A7B-AEF3-4027-99C9-FC9FD342D0BE}"/>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EF50876-F02F-4C03-971C-28BD05D852C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B1F8BA42-9070-43D0-884F-B15488CD8991}"/>
                </a:ext>
              </a:extLst>
            </p:cNvPr>
            <p:cNvGrpSpPr/>
            <p:nvPr/>
          </p:nvGrpSpPr>
          <p:grpSpPr>
            <a:xfrm rot="10800000">
              <a:off x="5712075" y="4005901"/>
              <a:ext cx="130069" cy="188068"/>
              <a:chOff x="4518511" y="3865186"/>
              <a:chExt cx="203119" cy="265093"/>
            </a:xfrm>
          </p:grpSpPr>
          <p:cxnSp>
            <p:nvCxnSpPr>
              <p:cNvPr id="240" name="Straight Connector 239">
                <a:extLst>
                  <a:ext uri="{FF2B5EF4-FFF2-40B4-BE49-F238E27FC236}">
                    <a16:creationId xmlns:a16="http://schemas.microsoft.com/office/drawing/2014/main" id="{3C61F983-0E85-40D7-836A-802209F5A0A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1211CA0-B84B-4AAC-B847-FD6EF149F15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66911A-6109-4E11-9A06-4CB5200C74B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C62BD44D-2BF8-4B63-BC12-944F9F37B710}"/>
                </a:ext>
              </a:extLst>
            </p:cNvPr>
            <p:cNvGrpSpPr/>
            <p:nvPr/>
          </p:nvGrpSpPr>
          <p:grpSpPr>
            <a:xfrm rot="5400000">
              <a:off x="5526491" y="3876378"/>
              <a:ext cx="130069" cy="188068"/>
              <a:chOff x="4518511" y="3865186"/>
              <a:chExt cx="203119" cy="265093"/>
            </a:xfrm>
          </p:grpSpPr>
          <p:cxnSp>
            <p:nvCxnSpPr>
              <p:cNvPr id="237" name="Straight Connector 236">
                <a:extLst>
                  <a:ext uri="{FF2B5EF4-FFF2-40B4-BE49-F238E27FC236}">
                    <a16:creationId xmlns:a16="http://schemas.microsoft.com/office/drawing/2014/main" id="{9F436159-36B7-4D8A-AD85-74BABFAC1984}"/>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7053CA2-7FCF-44F0-A1D4-D850C041B9D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7BFAB65-E7A1-4A79-B866-0DAA9548489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3" name="Group 232">
              <a:extLst>
                <a:ext uri="{FF2B5EF4-FFF2-40B4-BE49-F238E27FC236}">
                  <a16:creationId xmlns:a16="http://schemas.microsoft.com/office/drawing/2014/main" id="{42C77060-C6B7-4296-B9FC-43DE382E5067}"/>
                </a:ext>
              </a:extLst>
            </p:cNvPr>
            <p:cNvGrpSpPr/>
            <p:nvPr/>
          </p:nvGrpSpPr>
          <p:grpSpPr>
            <a:xfrm rot="5400000">
              <a:off x="5890580" y="3876379"/>
              <a:ext cx="130069" cy="188068"/>
              <a:chOff x="4518511" y="3865186"/>
              <a:chExt cx="203119" cy="265093"/>
            </a:xfrm>
          </p:grpSpPr>
          <p:cxnSp>
            <p:nvCxnSpPr>
              <p:cNvPr id="234" name="Straight Connector 233">
                <a:extLst>
                  <a:ext uri="{FF2B5EF4-FFF2-40B4-BE49-F238E27FC236}">
                    <a16:creationId xmlns:a16="http://schemas.microsoft.com/office/drawing/2014/main" id="{5FDD31EF-EFBB-4795-9E6C-12E6C417966C}"/>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F41E38F-9148-4779-B8E6-CA38A2DE427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3342E1-6206-486F-9616-584C9BAFE70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TextBox 247">
            <a:extLst>
              <a:ext uri="{FF2B5EF4-FFF2-40B4-BE49-F238E27FC236}">
                <a16:creationId xmlns:a16="http://schemas.microsoft.com/office/drawing/2014/main" id="{3DF0DB8C-6D35-4086-B30F-D2C407005408}"/>
              </a:ext>
            </a:extLst>
          </p:cNvPr>
          <p:cNvSpPr txBox="1"/>
          <p:nvPr/>
        </p:nvSpPr>
        <p:spPr>
          <a:xfrm>
            <a:off x="5629280" y="3996629"/>
            <a:ext cx="1434816" cy="307777"/>
          </a:xfrm>
          <a:prstGeom prst="rect">
            <a:avLst/>
          </a:prstGeom>
          <a:noFill/>
        </p:spPr>
        <p:txBody>
          <a:bodyPr wrap="none" rtlCol="0">
            <a:spAutoFit/>
          </a:bodyPr>
          <a:lstStyle/>
          <a:p>
            <a:r>
              <a:rPr lang="en-CA" sz="1400" dirty="0"/>
              <a:t>Internet Provider</a:t>
            </a:r>
          </a:p>
        </p:txBody>
      </p:sp>
      <p:sp>
        <p:nvSpPr>
          <p:cNvPr id="74" name="Rectangle 73">
            <a:extLst>
              <a:ext uri="{FF2B5EF4-FFF2-40B4-BE49-F238E27FC236}">
                <a16:creationId xmlns:a16="http://schemas.microsoft.com/office/drawing/2014/main" id="{0BF703DA-CF29-4FD5-9BEE-C0C577632ED1}"/>
              </a:ext>
            </a:extLst>
          </p:cNvPr>
          <p:cNvSpPr/>
          <p:nvPr/>
        </p:nvSpPr>
        <p:spPr>
          <a:xfrm>
            <a:off x="8690329" y="809422"/>
            <a:ext cx="3208822" cy="344659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0785" y="879732"/>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9157399" y="814737"/>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8864780" y="1422971"/>
            <a:ext cx="2941800" cy="274276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9260246" y="1391745"/>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2440" y="1415936"/>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9238766" y="1917678"/>
            <a:ext cx="2545377" cy="2133587"/>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9817333" y="1950793"/>
            <a:ext cx="1397400" cy="1111136"/>
            <a:chOff x="7517382" y="533208"/>
            <a:chExt cx="1115568" cy="842870"/>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66" y="701000"/>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9551321" y="3584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grpSp>
        <p:nvGrpSpPr>
          <p:cNvPr id="93" name="Group 92">
            <a:extLst>
              <a:ext uri="{FF2B5EF4-FFF2-40B4-BE49-F238E27FC236}">
                <a16:creationId xmlns:a16="http://schemas.microsoft.com/office/drawing/2014/main" id="{87EABA69-BDD2-4189-91AC-6252D2080074}"/>
              </a:ext>
            </a:extLst>
          </p:cNvPr>
          <p:cNvGrpSpPr/>
          <p:nvPr/>
        </p:nvGrpSpPr>
        <p:grpSpPr>
          <a:xfrm>
            <a:off x="8518611" y="3380091"/>
            <a:ext cx="675842" cy="683629"/>
            <a:chOff x="5439189" y="3628598"/>
            <a:chExt cx="675842" cy="683629"/>
          </a:xfrm>
        </p:grpSpPr>
        <p:sp>
          <p:nvSpPr>
            <p:cNvPr id="94" name="Oval 93">
              <a:extLst>
                <a:ext uri="{FF2B5EF4-FFF2-40B4-BE49-F238E27FC236}">
                  <a16:creationId xmlns:a16="http://schemas.microsoft.com/office/drawing/2014/main" id="{BA5DB8D4-5D54-49E7-A532-27F3F501BD78}"/>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95" name="Group 94">
              <a:extLst>
                <a:ext uri="{FF2B5EF4-FFF2-40B4-BE49-F238E27FC236}">
                  <a16:creationId xmlns:a16="http://schemas.microsoft.com/office/drawing/2014/main" id="{96DA9559-BCC6-40D8-9A8B-8A0DD24B68A3}"/>
                </a:ext>
              </a:extLst>
            </p:cNvPr>
            <p:cNvGrpSpPr/>
            <p:nvPr/>
          </p:nvGrpSpPr>
          <p:grpSpPr>
            <a:xfrm>
              <a:off x="5712075" y="3740276"/>
              <a:ext cx="130069" cy="188068"/>
              <a:chOff x="4518511" y="3865186"/>
              <a:chExt cx="203119" cy="265093"/>
            </a:xfrm>
          </p:grpSpPr>
          <p:cxnSp>
            <p:nvCxnSpPr>
              <p:cNvPr id="108" name="Straight Connector 107">
                <a:extLst>
                  <a:ext uri="{FF2B5EF4-FFF2-40B4-BE49-F238E27FC236}">
                    <a16:creationId xmlns:a16="http://schemas.microsoft.com/office/drawing/2014/main" id="{45254C31-8ACB-42B3-A7CB-CF9559BA1A2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A52EC-6664-4175-BC46-339C2337CCE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2E5394-5E82-4C8E-B23F-73FFD2FD737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B886BA5-444D-4B2D-84C1-106ADA942697}"/>
                </a:ext>
              </a:extLst>
            </p:cNvPr>
            <p:cNvGrpSpPr/>
            <p:nvPr/>
          </p:nvGrpSpPr>
          <p:grpSpPr>
            <a:xfrm rot="10800000">
              <a:off x="5712075" y="4005901"/>
              <a:ext cx="130069" cy="188068"/>
              <a:chOff x="4518511" y="3865186"/>
              <a:chExt cx="203119" cy="265093"/>
            </a:xfrm>
          </p:grpSpPr>
          <p:cxnSp>
            <p:nvCxnSpPr>
              <p:cNvPr id="105" name="Straight Connector 104">
                <a:extLst>
                  <a:ext uri="{FF2B5EF4-FFF2-40B4-BE49-F238E27FC236}">
                    <a16:creationId xmlns:a16="http://schemas.microsoft.com/office/drawing/2014/main" id="{B107E10C-9627-45D4-9F58-4D8961227E5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B97FA26-2E91-457D-9AF5-BF22C960A7D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CAFE4E9-84C8-473D-AB7E-264165A3BA3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09A3FD69-1C8B-45D8-A960-CF97C068A940}"/>
                </a:ext>
              </a:extLst>
            </p:cNvPr>
            <p:cNvGrpSpPr/>
            <p:nvPr/>
          </p:nvGrpSpPr>
          <p:grpSpPr>
            <a:xfrm rot="5400000">
              <a:off x="5526491" y="3876378"/>
              <a:ext cx="130069" cy="188068"/>
              <a:chOff x="4518511" y="3865186"/>
              <a:chExt cx="203119" cy="265093"/>
            </a:xfrm>
          </p:grpSpPr>
          <p:cxnSp>
            <p:nvCxnSpPr>
              <p:cNvPr id="102" name="Straight Connector 101">
                <a:extLst>
                  <a:ext uri="{FF2B5EF4-FFF2-40B4-BE49-F238E27FC236}">
                    <a16:creationId xmlns:a16="http://schemas.microsoft.com/office/drawing/2014/main" id="{3249F664-453D-40A0-9DE1-83E4E010FA5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DB21727-11FD-4497-A7B6-3DC53601D8C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BA8D588-D92E-4703-A000-1925EBCECB6B}"/>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1E540C20-CF4D-4562-AD18-2D8DDF4E7A93}"/>
                </a:ext>
              </a:extLst>
            </p:cNvPr>
            <p:cNvGrpSpPr/>
            <p:nvPr/>
          </p:nvGrpSpPr>
          <p:grpSpPr>
            <a:xfrm rot="5400000">
              <a:off x="5890580" y="3876379"/>
              <a:ext cx="130069" cy="188068"/>
              <a:chOff x="4518511" y="3865186"/>
              <a:chExt cx="203119" cy="265093"/>
            </a:xfrm>
          </p:grpSpPr>
          <p:cxnSp>
            <p:nvCxnSpPr>
              <p:cNvPr id="99" name="Straight Connector 98">
                <a:extLst>
                  <a:ext uri="{FF2B5EF4-FFF2-40B4-BE49-F238E27FC236}">
                    <a16:creationId xmlns:a16="http://schemas.microsoft.com/office/drawing/2014/main" id="{3C30C243-0811-4D12-951F-6B095FB96DB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232AF85-2D6E-4427-8809-B62305E9AF4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6457292-6D56-41CF-B594-2BAA55C0F33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2" name="TextBox 111">
            <a:extLst>
              <a:ext uri="{FF2B5EF4-FFF2-40B4-BE49-F238E27FC236}">
                <a16:creationId xmlns:a16="http://schemas.microsoft.com/office/drawing/2014/main" id="{E7A197B5-FFF5-4429-A588-187DBBA6FB24}"/>
              </a:ext>
            </a:extLst>
          </p:cNvPr>
          <p:cNvSpPr txBox="1"/>
          <p:nvPr/>
        </p:nvSpPr>
        <p:spPr>
          <a:xfrm>
            <a:off x="9261272" y="3034198"/>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113" name="TextBox 112">
            <a:extLst>
              <a:ext uri="{FF2B5EF4-FFF2-40B4-BE49-F238E27FC236}">
                <a16:creationId xmlns:a16="http://schemas.microsoft.com/office/drawing/2014/main" id="{F5D562A3-08C6-4C75-9BF8-DD01AE70D45C}"/>
              </a:ext>
            </a:extLst>
          </p:cNvPr>
          <p:cNvSpPr txBox="1"/>
          <p:nvPr/>
        </p:nvSpPr>
        <p:spPr>
          <a:xfrm>
            <a:off x="10449349" y="3053602"/>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flipH="1">
            <a:off x="10493897" y="3061929"/>
            <a:ext cx="139" cy="52224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10151059" y="2504272"/>
            <a:ext cx="691215" cy="230832"/>
          </a:xfrm>
          <a:prstGeom prst="rect">
            <a:avLst/>
          </a:prstGeom>
          <a:noFill/>
        </p:spPr>
        <p:txBody>
          <a:bodyPr wrap="none" rtlCol="0">
            <a:spAutoFit/>
          </a:bodyPr>
          <a:lstStyle/>
          <a:p>
            <a:r>
              <a:rPr lang="en-CA" sz="900" b="1" dirty="0"/>
              <a:t>webserver</a:t>
            </a:r>
          </a:p>
        </p:txBody>
      </p:sp>
      <p:cxnSp>
        <p:nvCxnSpPr>
          <p:cNvPr id="128" name="Straight Connector 127">
            <a:extLst>
              <a:ext uri="{FF2B5EF4-FFF2-40B4-BE49-F238E27FC236}">
                <a16:creationId xmlns:a16="http://schemas.microsoft.com/office/drawing/2014/main" id="{93C16624-03BC-4415-AE19-8D62C6B52F52}"/>
              </a:ext>
            </a:extLst>
          </p:cNvPr>
          <p:cNvCxnSpPr>
            <a:cxnSpLocks/>
            <a:stCxn id="211" idx="6"/>
            <a:endCxn id="94" idx="2"/>
          </p:cNvCxnSpPr>
          <p:nvPr/>
        </p:nvCxnSpPr>
        <p:spPr>
          <a:xfrm flipV="1">
            <a:off x="7740483" y="3721906"/>
            <a:ext cx="778128" cy="3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28B5A1-6966-4333-A0CB-EEF791D93F68}"/>
              </a:ext>
            </a:extLst>
          </p:cNvPr>
          <p:cNvSpPr txBox="1"/>
          <p:nvPr/>
        </p:nvSpPr>
        <p:spPr>
          <a:xfrm>
            <a:off x="459584" y="4036026"/>
            <a:ext cx="1883849" cy="369332"/>
          </a:xfrm>
          <a:prstGeom prst="rect">
            <a:avLst/>
          </a:prstGeom>
          <a:noFill/>
        </p:spPr>
        <p:txBody>
          <a:bodyPr wrap="none" rtlCol="0">
            <a:spAutoFit/>
          </a:bodyPr>
          <a:lstStyle/>
          <a:p>
            <a:r>
              <a:rPr lang="en-CA" b="1" dirty="0"/>
              <a:t>IPv4</a:t>
            </a:r>
            <a:r>
              <a:rPr lang="en-CA" b="1" dirty="0">
                <a:solidFill>
                  <a:srgbClr val="0000FF"/>
                </a:solidFill>
              </a:rPr>
              <a:t> 142.55.66.77</a:t>
            </a:r>
          </a:p>
        </p:txBody>
      </p:sp>
    </p:spTree>
    <p:extLst>
      <p:ext uri="{BB962C8B-B14F-4D97-AF65-F5344CB8AC3E}">
        <p14:creationId xmlns:p14="http://schemas.microsoft.com/office/powerpoint/2010/main" val="603013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4197543" y="57438"/>
            <a:ext cx="3233956" cy="696808"/>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483477" y="4444573"/>
            <a:ext cx="11415674" cy="2088384"/>
          </a:xfrm>
          <a:ln>
            <a:solidFill>
              <a:schemeClr val="accent5">
                <a:lumMod val="75000"/>
              </a:schemeClr>
            </a:solidFill>
          </a:ln>
        </p:spPr>
        <p:txBody>
          <a:bodyPr>
            <a:noAutofit/>
          </a:bodyPr>
          <a:lstStyle/>
          <a:p>
            <a:pPr>
              <a:spcBef>
                <a:spcPts val="300"/>
              </a:spcBef>
              <a:spcAft>
                <a:spcPts val="300"/>
              </a:spcAft>
            </a:pPr>
            <a:r>
              <a:rPr lang="en-CA" sz="2000" dirty="0"/>
              <a:t>The customer is testing the functioning of the webserver. </a:t>
            </a:r>
          </a:p>
          <a:p>
            <a:pPr>
              <a:spcBef>
                <a:spcPts val="300"/>
              </a:spcBef>
              <a:spcAft>
                <a:spcPts val="300"/>
              </a:spcAft>
            </a:pPr>
            <a:r>
              <a:rPr lang="en-CA" sz="2000" dirty="0"/>
              <a:t>The customer PC sends an HTTP request to the webserver.</a:t>
            </a:r>
          </a:p>
          <a:p>
            <a:pPr>
              <a:spcBef>
                <a:spcPts val="300"/>
              </a:spcBef>
              <a:spcAft>
                <a:spcPts val="300"/>
              </a:spcAft>
            </a:pPr>
            <a:r>
              <a:rPr lang="en-CA" sz="2000" dirty="0"/>
              <a:t>The PC makes a message encapsulated in </a:t>
            </a:r>
            <a:r>
              <a:rPr lang="en-CA" sz="2000" b="1" dirty="0"/>
              <a:t>layers</a:t>
            </a:r>
            <a:r>
              <a:rPr lang="en-CA" sz="2000" dirty="0"/>
              <a:t>.</a:t>
            </a:r>
          </a:p>
          <a:p>
            <a:pPr>
              <a:spcBef>
                <a:spcPts val="300"/>
              </a:spcBef>
              <a:spcAft>
                <a:spcPts val="300"/>
              </a:spcAft>
            </a:pPr>
            <a:r>
              <a:rPr lang="en-CA" sz="2000" dirty="0"/>
              <a:t>The </a:t>
            </a:r>
            <a:r>
              <a:rPr lang="en-CA" sz="2000" b="1" dirty="0"/>
              <a:t>lowest layer </a:t>
            </a:r>
            <a:r>
              <a:rPr lang="en-CA" sz="2000" dirty="0"/>
              <a:t>of the encapsulation contains the </a:t>
            </a:r>
            <a:r>
              <a:rPr lang="en-CA" sz="2000" b="1" dirty="0">
                <a:highlight>
                  <a:srgbClr val="FFFF00"/>
                </a:highlight>
              </a:rPr>
              <a:t>destination MAC address </a:t>
            </a:r>
            <a:r>
              <a:rPr lang="en-CA" sz="2000" dirty="0"/>
              <a:t>and the </a:t>
            </a:r>
            <a:r>
              <a:rPr lang="en-CA" sz="2000" b="1" dirty="0"/>
              <a:t>source MAC address</a:t>
            </a:r>
            <a:r>
              <a:rPr lang="en-CA" sz="2000" dirty="0"/>
              <a:t>.</a:t>
            </a:r>
          </a:p>
          <a:p>
            <a:pPr>
              <a:spcBef>
                <a:spcPts val="300"/>
              </a:spcBef>
              <a:spcAft>
                <a:spcPts val="300"/>
              </a:spcAft>
            </a:pPr>
            <a:r>
              <a:rPr lang="en-CA" sz="2000" dirty="0"/>
              <a:t>The </a:t>
            </a:r>
            <a:r>
              <a:rPr lang="en-CA" sz="2000" b="1" dirty="0"/>
              <a:t>lowest layer </a:t>
            </a:r>
            <a:r>
              <a:rPr lang="en-CA" sz="2000" dirty="0"/>
              <a:t>of the encapsulation is an </a:t>
            </a:r>
            <a:r>
              <a:rPr lang="en-CA" sz="2000" b="1" dirty="0">
                <a:highlight>
                  <a:srgbClr val="FFFF00"/>
                </a:highlight>
              </a:rPr>
              <a:t>Ethernet frame</a:t>
            </a:r>
            <a:r>
              <a:rPr lang="en-CA" sz="2000" dirty="0"/>
              <a:t>.</a:t>
            </a:r>
          </a:p>
        </p:txBody>
      </p:sp>
      <p:sp>
        <p:nvSpPr>
          <p:cNvPr id="183" name="Rectangle 182">
            <a:extLst>
              <a:ext uri="{FF2B5EF4-FFF2-40B4-BE49-F238E27FC236}">
                <a16:creationId xmlns:a16="http://schemas.microsoft.com/office/drawing/2014/main" id="{E9D01212-BDC7-4242-9923-0F65B76E1E25}"/>
              </a:ext>
            </a:extLst>
          </p:cNvPr>
          <p:cNvSpPr/>
          <p:nvPr/>
        </p:nvSpPr>
        <p:spPr>
          <a:xfrm>
            <a:off x="483477" y="1313412"/>
            <a:ext cx="3233956" cy="3030172"/>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85" name="Group 184">
            <a:extLst>
              <a:ext uri="{FF2B5EF4-FFF2-40B4-BE49-F238E27FC236}">
                <a16:creationId xmlns:a16="http://schemas.microsoft.com/office/drawing/2014/main" id="{92CC6AFA-1908-4563-893F-7072389A6A42}"/>
              </a:ext>
            </a:extLst>
          </p:cNvPr>
          <p:cNvGrpSpPr/>
          <p:nvPr/>
        </p:nvGrpSpPr>
        <p:grpSpPr>
          <a:xfrm>
            <a:off x="944515" y="3393453"/>
            <a:ext cx="842721" cy="676176"/>
            <a:chOff x="9913892" y="560715"/>
            <a:chExt cx="1490439" cy="1120399"/>
          </a:xfrm>
        </p:grpSpPr>
        <p:pic>
          <p:nvPicPr>
            <p:cNvPr id="186" name="Picture 185">
              <a:extLst>
                <a:ext uri="{FF2B5EF4-FFF2-40B4-BE49-F238E27FC236}">
                  <a16:creationId xmlns:a16="http://schemas.microsoft.com/office/drawing/2014/main" id="{30D7B0E1-762E-4843-A864-A87A2C37D4A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7" name="TextBox 186">
              <a:extLst>
                <a:ext uri="{FF2B5EF4-FFF2-40B4-BE49-F238E27FC236}">
                  <a16:creationId xmlns:a16="http://schemas.microsoft.com/office/drawing/2014/main" id="{BE53A755-4595-4A37-998C-F20B107ED8A2}"/>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pic>
        <p:nvPicPr>
          <p:cNvPr id="188" name="Picture 4">
            <a:extLst>
              <a:ext uri="{FF2B5EF4-FFF2-40B4-BE49-F238E27FC236}">
                <a16:creationId xmlns:a16="http://schemas.microsoft.com/office/drawing/2014/main" id="{7785D20D-5E77-464E-8AFF-64B667A21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593" y="1404244"/>
            <a:ext cx="1066800" cy="32004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cxnSp>
        <p:nvCxnSpPr>
          <p:cNvPr id="189" name="Straight Connector 188">
            <a:extLst>
              <a:ext uri="{FF2B5EF4-FFF2-40B4-BE49-F238E27FC236}">
                <a16:creationId xmlns:a16="http://schemas.microsoft.com/office/drawing/2014/main" id="{B6EED0E0-2E99-4003-8358-6AB15AC75E5D}"/>
              </a:ext>
            </a:extLst>
          </p:cNvPr>
          <p:cNvCxnSpPr>
            <a:cxnSpLocks/>
            <a:stCxn id="229" idx="6"/>
            <a:endCxn id="193" idx="2"/>
          </p:cNvCxnSpPr>
          <p:nvPr/>
        </p:nvCxnSpPr>
        <p:spPr>
          <a:xfrm flipV="1">
            <a:off x="4048425" y="3729785"/>
            <a:ext cx="976430" cy="54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D0758302-D2F4-4BFE-98D8-9C1DA9093D60}"/>
              </a:ext>
            </a:extLst>
          </p:cNvPr>
          <p:cNvSpPr/>
          <p:nvPr/>
        </p:nvSpPr>
        <p:spPr>
          <a:xfrm>
            <a:off x="5395763" y="3255414"/>
            <a:ext cx="2024245" cy="980836"/>
          </a:xfrm>
          <a:prstGeom prst="rect">
            <a:avLst/>
          </a:prstGeom>
          <a:solidFill>
            <a:schemeClr val="accent6">
              <a:lumMod val="20000"/>
              <a:lumOff val="80000"/>
            </a:schemeClr>
          </a:solidFill>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191" name="Straight Connector 190">
            <a:extLst>
              <a:ext uri="{FF2B5EF4-FFF2-40B4-BE49-F238E27FC236}">
                <a16:creationId xmlns:a16="http://schemas.microsoft.com/office/drawing/2014/main" id="{D2FD385F-15D6-4B23-B51B-AC4CA36666E4}"/>
              </a:ext>
            </a:extLst>
          </p:cNvPr>
          <p:cNvCxnSpPr>
            <a:cxnSpLocks/>
            <a:stCxn id="193" idx="6"/>
            <a:endCxn id="211" idx="2"/>
          </p:cNvCxnSpPr>
          <p:nvPr/>
        </p:nvCxnSpPr>
        <p:spPr>
          <a:xfrm flipV="1">
            <a:off x="5700697" y="3724973"/>
            <a:ext cx="1363944" cy="4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B6613FA-1A7E-448A-BC41-5FA443244CB6}"/>
              </a:ext>
            </a:extLst>
          </p:cNvPr>
          <p:cNvGrpSpPr/>
          <p:nvPr/>
        </p:nvGrpSpPr>
        <p:grpSpPr>
          <a:xfrm>
            <a:off x="5024855" y="3387970"/>
            <a:ext cx="675842" cy="683629"/>
            <a:chOff x="5439189" y="3628598"/>
            <a:chExt cx="675842" cy="683629"/>
          </a:xfrm>
        </p:grpSpPr>
        <p:sp>
          <p:nvSpPr>
            <p:cNvPr id="193" name="Oval 192">
              <a:extLst>
                <a:ext uri="{FF2B5EF4-FFF2-40B4-BE49-F238E27FC236}">
                  <a16:creationId xmlns:a16="http://schemas.microsoft.com/office/drawing/2014/main" id="{89E007B7-BE91-43BC-9E39-42A6252DC802}"/>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94" name="Group 193">
              <a:extLst>
                <a:ext uri="{FF2B5EF4-FFF2-40B4-BE49-F238E27FC236}">
                  <a16:creationId xmlns:a16="http://schemas.microsoft.com/office/drawing/2014/main" id="{B525B4AB-21A7-4413-95C6-D06F6552FD85}"/>
                </a:ext>
              </a:extLst>
            </p:cNvPr>
            <p:cNvGrpSpPr/>
            <p:nvPr/>
          </p:nvGrpSpPr>
          <p:grpSpPr>
            <a:xfrm>
              <a:off x="5712075" y="3740276"/>
              <a:ext cx="130069" cy="188068"/>
              <a:chOff x="4518511" y="3865186"/>
              <a:chExt cx="203119" cy="265093"/>
            </a:xfrm>
          </p:grpSpPr>
          <p:cxnSp>
            <p:nvCxnSpPr>
              <p:cNvPr id="207" name="Straight Connector 206">
                <a:extLst>
                  <a:ext uri="{FF2B5EF4-FFF2-40B4-BE49-F238E27FC236}">
                    <a16:creationId xmlns:a16="http://schemas.microsoft.com/office/drawing/2014/main" id="{4A9142EC-DAE0-4277-AC10-7583786E369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2C68B2D-555E-4333-8E65-3EAEB57B557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0D1AC8-27EC-4BC7-B9A6-FC9A0429C38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07E6FD39-3BA7-42F1-9DAB-2E6A8859DC48}"/>
                </a:ext>
              </a:extLst>
            </p:cNvPr>
            <p:cNvGrpSpPr/>
            <p:nvPr/>
          </p:nvGrpSpPr>
          <p:grpSpPr>
            <a:xfrm rot="10800000">
              <a:off x="5712075" y="4005901"/>
              <a:ext cx="130069" cy="188068"/>
              <a:chOff x="4518511" y="3865186"/>
              <a:chExt cx="203119" cy="265093"/>
            </a:xfrm>
          </p:grpSpPr>
          <p:cxnSp>
            <p:nvCxnSpPr>
              <p:cNvPr id="204" name="Straight Connector 203">
                <a:extLst>
                  <a:ext uri="{FF2B5EF4-FFF2-40B4-BE49-F238E27FC236}">
                    <a16:creationId xmlns:a16="http://schemas.microsoft.com/office/drawing/2014/main" id="{B599C3BC-7614-4533-A223-C14B61C1CDDF}"/>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CADD893-3B2C-4448-AEA8-01A1FFC199A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135219B-D468-42FD-BC71-72A8375BD98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06145EE2-5065-4E57-8B77-1A26AC891BA2}"/>
                </a:ext>
              </a:extLst>
            </p:cNvPr>
            <p:cNvGrpSpPr/>
            <p:nvPr/>
          </p:nvGrpSpPr>
          <p:grpSpPr>
            <a:xfrm rot="5400000">
              <a:off x="5526491" y="3876378"/>
              <a:ext cx="130069" cy="188068"/>
              <a:chOff x="4518511" y="3865186"/>
              <a:chExt cx="203119" cy="265093"/>
            </a:xfrm>
          </p:grpSpPr>
          <p:cxnSp>
            <p:nvCxnSpPr>
              <p:cNvPr id="201" name="Straight Connector 200">
                <a:extLst>
                  <a:ext uri="{FF2B5EF4-FFF2-40B4-BE49-F238E27FC236}">
                    <a16:creationId xmlns:a16="http://schemas.microsoft.com/office/drawing/2014/main" id="{EA11F826-A050-4D43-87A0-7ECDCC6D04B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47FA571-0A3C-4047-97B5-D8280966760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0046D1F-3D5F-45D6-94E5-300B07EC77D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7E67B71C-8D91-4C38-B757-61B9A428CF06}"/>
                </a:ext>
              </a:extLst>
            </p:cNvPr>
            <p:cNvGrpSpPr/>
            <p:nvPr/>
          </p:nvGrpSpPr>
          <p:grpSpPr>
            <a:xfrm rot="5400000">
              <a:off x="5890580" y="3876379"/>
              <a:ext cx="130069" cy="188068"/>
              <a:chOff x="4518511" y="3865186"/>
              <a:chExt cx="203119" cy="265093"/>
            </a:xfrm>
          </p:grpSpPr>
          <p:cxnSp>
            <p:nvCxnSpPr>
              <p:cNvPr id="198" name="Straight Connector 197">
                <a:extLst>
                  <a:ext uri="{FF2B5EF4-FFF2-40B4-BE49-F238E27FC236}">
                    <a16:creationId xmlns:a16="http://schemas.microsoft.com/office/drawing/2014/main" id="{5C75A142-4FC7-4238-BB09-2C9A89983FD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DBA6CC-3F19-409F-BEF1-8B71BA739FA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0261F21-6EBE-4572-AC0D-6C2A49429DB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C28129DE-49CF-4CF5-9329-86E03DEE35F7}"/>
              </a:ext>
            </a:extLst>
          </p:cNvPr>
          <p:cNvGrpSpPr/>
          <p:nvPr/>
        </p:nvGrpSpPr>
        <p:grpSpPr>
          <a:xfrm>
            <a:off x="7064641" y="3383158"/>
            <a:ext cx="675842" cy="683629"/>
            <a:chOff x="5439189" y="3628598"/>
            <a:chExt cx="675842" cy="683629"/>
          </a:xfrm>
        </p:grpSpPr>
        <p:sp>
          <p:nvSpPr>
            <p:cNvPr id="211" name="Oval 210">
              <a:extLst>
                <a:ext uri="{FF2B5EF4-FFF2-40B4-BE49-F238E27FC236}">
                  <a16:creationId xmlns:a16="http://schemas.microsoft.com/office/drawing/2014/main" id="{20A1C536-B0D6-4CA5-8B06-0070838CF7F0}"/>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12" name="Group 211">
              <a:extLst>
                <a:ext uri="{FF2B5EF4-FFF2-40B4-BE49-F238E27FC236}">
                  <a16:creationId xmlns:a16="http://schemas.microsoft.com/office/drawing/2014/main" id="{D19E84AB-0A23-4E89-AAE2-A7A86EFB3C91}"/>
                </a:ext>
              </a:extLst>
            </p:cNvPr>
            <p:cNvGrpSpPr/>
            <p:nvPr/>
          </p:nvGrpSpPr>
          <p:grpSpPr>
            <a:xfrm>
              <a:off x="5712075" y="3740276"/>
              <a:ext cx="130069" cy="188068"/>
              <a:chOff x="4518511" y="3865186"/>
              <a:chExt cx="203119" cy="265093"/>
            </a:xfrm>
          </p:grpSpPr>
          <p:cxnSp>
            <p:nvCxnSpPr>
              <p:cNvPr id="225" name="Straight Connector 224">
                <a:extLst>
                  <a:ext uri="{FF2B5EF4-FFF2-40B4-BE49-F238E27FC236}">
                    <a16:creationId xmlns:a16="http://schemas.microsoft.com/office/drawing/2014/main" id="{2FDC17DB-9083-4876-8245-4DA1C45700E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2B6EEBE-2CBB-47DC-904C-3CFDD0BC791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9F224AB0-EC18-46C8-958F-B9AACB10CCA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B817BBC5-99EC-45DA-8CCB-A18FC8A6EA48}"/>
                </a:ext>
              </a:extLst>
            </p:cNvPr>
            <p:cNvGrpSpPr/>
            <p:nvPr/>
          </p:nvGrpSpPr>
          <p:grpSpPr>
            <a:xfrm rot="10800000">
              <a:off x="5712075" y="4005901"/>
              <a:ext cx="130069" cy="188068"/>
              <a:chOff x="4518511" y="3865186"/>
              <a:chExt cx="203119" cy="265093"/>
            </a:xfrm>
          </p:grpSpPr>
          <p:cxnSp>
            <p:nvCxnSpPr>
              <p:cNvPr id="222" name="Straight Connector 221">
                <a:extLst>
                  <a:ext uri="{FF2B5EF4-FFF2-40B4-BE49-F238E27FC236}">
                    <a16:creationId xmlns:a16="http://schemas.microsoft.com/office/drawing/2014/main" id="{D6DF312C-649F-4D18-B30F-FE96D51089C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251155F-3F05-40CA-BA73-BAD27CCDFB7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438D298-5625-47E9-B7ED-A8C6CEFFD70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546FDE1F-F159-4337-B646-07A2E3E32EB2}"/>
                </a:ext>
              </a:extLst>
            </p:cNvPr>
            <p:cNvGrpSpPr/>
            <p:nvPr/>
          </p:nvGrpSpPr>
          <p:grpSpPr>
            <a:xfrm rot="5400000">
              <a:off x="5526491" y="3876378"/>
              <a:ext cx="130069" cy="188068"/>
              <a:chOff x="4518511" y="3865186"/>
              <a:chExt cx="203119" cy="265093"/>
            </a:xfrm>
          </p:grpSpPr>
          <p:cxnSp>
            <p:nvCxnSpPr>
              <p:cNvPr id="219" name="Straight Connector 218">
                <a:extLst>
                  <a:ext uri="{FF2B5EF4-FFF2-40B4-BE49-F238E27FC236}">
                    <a16:creationId xmlns:a16="http://schemas.microsoft.com/office/drawing/2014/main" id="{485A85AB-CE1C-4EF7-AB92-FFD7487BF2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3EF3FBF-217F-4A98-BE74-4E6FDBDB673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44FD4C-DBD9-4B2E-8B2A-6241A881E3D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7070A12E-D36F-4229-BFC8-BC54EA516037}"/>
                </a:ext>
              </a:extLst>
            </p:cNvPr>
            <p:cNvGrpSpPr/>
            <p:nvPr/>
          </p:nvGrpSpPr>
          <p:grpSpPr>
            <a:xfrm rot="5400000">
              <a:off x="5890580" y="3876379"/>
              <a:ext cx="130069" cy="188068"/>
              <a:chOff x="4518511" y="3865186"/>
              <a:chExt cx="203119" cy="265093"/>
            </a:xfrm>
          </p:grpSpPr>
          <p:cxnSp>
            <p:nvCxnSpPr>
              <p:cNvPr id="216" name="Straight Connector 215">
                <a:extLst>
                  <a:ext uri="{FF2B5EF4-FFF2-40B4-BE49-F238E27FC236}">
                    <a16:creationId xmlns:a16="http://schemas.microsoft.com/office/drawing/2014/main" id="{59B26438-92E1-4068-84D0-E5C0132C45A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FBCDB2-377B-4040-8E6A-0BCA8794CAD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C659FF2-577D-4925-A1AC-00F3F2DCCAB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8" name="Group 227">
            <a:extLst>
              <a:ext uri="{FF2B5EF4-FFF2-40B4-BE49-F238E27FC236}">
                <a16:creationId xmlns:a16="http://schemas.microsoft.com/office/drawing/2014/main" id="{47E56E00-1425-45AC-A564-5530D657E663}"/>
              </a:ext>
            </a:extLst>
          </p:cNvPr>
          <p:cNvGrpSpPr/>
          <p:nvPr/>
        </p:nvGrpSpPr>
        <p:grpSpPr>
          <a:xfrm>
            <a:off x="3372583" y="3393453"/>
            <a:ext cx="675842" cy="683629"/>
            <a:chOff x="5439189" y="3628598"/>
            <a:chExt cx="675842" cy="683629"/>
          </a:xfrm>
        </p:grpSpPr>
        <p:sp>
          <p:nvSpPr>
            <p:cNvPr id="229" name="Oval 228">
              <a:extLst>
                <a:ext uri="{FF2B5EF4-FFF2-40B4-BE49-F238E27FC236}">
                  <a16:creationId xmlns:a16="http://schemas.microsoft.com/office/drawing/2014/main" id="{7CD8FC80-D2EE-4E9D-9311-9486EA00D4A3}"/>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0" name="Group 229">
              <a:extLst>
                <a:ext uri="{FF2B5EF4-FFF2-40B4-BE49-F238E27FC236}">
                  <a16:creationId xmlns:a16="http://schemas.microsoft.com/office/drawing/2014/main" id="{17CD4AFE-F7C5-4BA6-A8AD-6398D45F7F9B}"/>
                </a:ext>
              </a:extLst>
            </p:cNvPr>
            <p:cNvGrpSpPr/>
            <p:nvPr/>
          </p:nvGrpSpPr>
          <p:grpSpPr>
            <a:xfrm>
              <a:off x="5712075" y="3740276"/>
              <a:ext cx="130069" cy="188068"/>
              <a:chOff x="4518511" y="3865186"/>
              <a:chExt cx="203119" cy="265093"/>
            </a:xfrm>
          </p:grpSpPr>
          <p:cxnSp>
            <p:nvCxnSpPr>
              <p:cNvPr id="243" name="Straight Connector 242">
                <a:extLst>
                  <a:ext uri="{FF2B5EF4-FFF2-40B4-BE49-F238E27FC236}">
                    <a16:creationId xmlns:a16="http://schemas.microsoft.com/office/drawing/2014/main" id="{A52EAA65-35E9-46CA-8612-FD0BD69A018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8FA3A7B-AEF3-4027-99C9-FC9FD342D0BE}"/>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EF50876-F02F-4C03-971C-28BD05D852C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B1F8BA42-9070-43D0-884F-B15488CD8991}"/>
                </a:ext>
              </a:extLst>
            </p:cNvPr>
            <p:cNvGrpSpPr/>
            <p:nvPr/>
          </p:nvGrpSpPr>
          <p:grpSpPr>
            <a:xfrm rot="10800000">
              <a:off x="5712075" y="4005901"/>
              <a:ext cx="130069" cy="188068"/>
              <a:chOff x="4518511" y="3865186"/>
              <a:chExt cx="203119" cy="265093"/>
            </a:xfrm>
          </p:grpSpPr>
          <p:cxnSp>
            <p:nvCxnSpPr>
              <p:cNvPr id="240" name="Straight Connector 239">
                <a:extLst>
                  <a:ext uri="{FF2B5EF4-FFF2-40B4-BE49-F238E27FC236}">
                    <a16:creationId xmlns:a16="http://schemas.microsoft.com/office/drawing/2014/main" id="{3C61F983-0E85-40D7-836A-802209F5A0A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1211CA0-B84B-4AAC-B847-FD6EF149F15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66911A-6109-4E11-9A06-4CB5200C74B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C62BD44D-2BF8-4B63-BC12-944F9F37B710}"/>
                </a:ext>
              </a:extLst>
            </p:cNvPr>
            <p:cNvGrpSpPr/>
            <p:nvPr/>
          </p:nvGrpSpPr>
          <p:grpSpPr>
            <a:xfrm rot="5400000">
              <a:off x="5526491" y="3876378"/>
              <a:ext cx="130069" cy="188068"/>
              <a:chOff x="4518511" y="3865186"/>
              <a:chExt cx="203119" cy="265093"/>
            </a:xfrm>
          </p:grpSpPr>
          <p:cxnSp>
            <p:nvCxnSpPr>
              <p:cNvPr id="237" name="Straight Connector 236">
                <a:extLst>
                  <a:ext uri="{FF2B5EF4-FFF2-40B4-BE49-F238E27FC236}">
                    <a16:creationId xmlns:a16="http://schemas.microsoft.com/office/drawing/2014/main" id="{9F436159-36B7-4D8A-AD85-74BABFAC1984}"/>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7053CA2-7FCF-44F0-A1D4-D850C041B9D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7BFAB65-E7A1-4A79-B866-0DAA9548489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3" name="Group 232">
              <a:extLst>
                <a:ext uri="{FF2B5EF4-FFF2-40B4-BE49-F238E27FC236}">
                  <a16:creationId xmlns:a16="http://schemas.microsoft.com/office/drawing/2014/main" id="{42C77060-C6B7-4296-B9FC-43DE382E5067}"/>
                </a:ext>
              </a:extLst>
            </p:cNvPr>
            <p:cNvGrpSpPr/>
            <p:nvPr/>
          </p:nvGrpSpPr>
          <p:grpSpPr>
            <a:xfrm rot="5400000">
              <a:off x="5890580" y="3876379"/>
              <a:ext cx="130069" cy="188068"/>
              <a:chOff x="4518511" y="3865186"/>
              <a:chExt cx="203119" cy="265093"/>
            </a:xfrm>
          </p:grpSpPr>
          <p:cxnSp>
            <p:nvCxnSpPr>
              <p:cNvPr id="234" name="Straight Connector 233">
                <a:extLst>
                  <a:ext uri="{FF2B5EF4-FFF2-40B4-BE49-F238E27FC236}">
                    <a16:creationId xmlns:a16="http://schemas.microsoft.com/office/drawing/2014/main" id="{5FDD31EF-EFBB-4795-9E6C-12E6C417966C}"/>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F41E38F-9148-4779-B8E6-CA38A2DE427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3342E1-6206-486F-9616-584C9BAFE70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TextBox 247">
            <a:extLst>
              <a:ext uri="{FF2B5EF4-FFF2-40B4-BE49-F238E27FC236}">
                <a16:creationId xmlns:a16="http://schemas.microsoft.com/office/drawing/2014/main" id="{3DF0DB8C-6D35-4086-B30F-D2C407005408}"/>
              </a:ext>
            </a:extLst>
          </p:cNvPr>
          <p:cNvSpPr txBox="1"/>
          <p:nvPr/>
        </p:nvSpPr>
        <p:spPr>
          <a:xfrm>
            <a:off x="5629280" y="3996629"/>
            <a:ext cx="1434816" cy="307777"/>
          </a:xfrm>
          <a:prstGeom prst="rect">
            <a:avLst/>
          </a:prstGeom>
          <a:noFill/>
        </p:spPr>
        <p:txBody>
          <a:bodyPr wrap="none" rtlCol="0">
            <a:spAutoFit/>
          </a:bodyPr>
          <a:lstStyle/>
          <a:p>
            <a:r>
              <a:rPr lang="en-CA" sz="1400" dirty="0"/>
              <a:t>Internet Provider</a:t>
            </a:r>
          </a:p>
        </p:txBody>
      </p:sp>
      <p:sp>
        <p:nvSpPr>
          <p:cNvPr id="74" name="Rectangle 73">
            <a:extLst>
              <a:ext uri="{FF2B5EF4-FFF2-40B4-BE49-F238E27FC236}">
                <a16:creationId xmlns:a16="http://schemas.microsoft.com/office/drawing/2014/main" id="{0BF703DA-CF29-4FD5-9BEE-C0C577632ED1}"/>
              </a:ext>
            </a:extLst>
          </p:cNvPr>
          <p:cNvSpPr/>
          <p:nvPr/>
        </p:nvSpPr>
        <p:spPr>
          <a:xfrm>
            <a:off x="8690329" y="809422"/>
            <a:ext cx="3208822" cy="344659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0785" y="879732"/>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9157399" y="814737"/>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8864780" y="1422971"/>
            <a:ext cx="2941800" cy="274276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9260246" y="1391745"/>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2440" y="1415936"/>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9238766" y="1917678"/>
            <a:ext cx="2545377" cy="2133587"/>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9817333" y="1950793"/>
            <a:ext cx="1397400" cy="1111136"/>
            <a:chOff x="7517382" y="533208"/>
            <a:chExt cx="1115568" cy="842870"/>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66" y="701000"/>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9551321" y="3584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grpSp>
        <p:nvGrpSpPr>
          <p:cNvPr id="93" name="Group 92">
            <a:extLst>
              <a:ext uri="{FF2B5EF4-FFF2-40B4-BE49-F238E27FC236}">
                <a16:creationId xmlns:a16="http://schemas.microsoft.com/office/drawing/2014/main" id="{87EABA69-BDD2-4189-91AC-6252D2080074}"/>
              </a:ext>
            </a:extLst>
          </p:cNvPr>
          <p:cNvGrpSpPr/>
          <p:nvPr/>
        </p:nvGrpSpPr>
        <p:grpSpPr>
          <a:xfrm>
            <a:off x="8518611" y="3380091"/>
            <a:ext cx="675842" cy="683629"/>
            <a:chOff x="5439189" y="3628598"/>
            <a:chExt cx="675842" cy="683629"/>
          </a:xfrm>
        </p:grpSpPr>
        <p:sp>
          <p:nvSpPr>
            <p:cNvPr id="94" name="Oval 93">
              <a:extLst>
                <a:ext uri="{FF2B5EF4-FFF2-40B4-BE49-F238E27FC236}">
                  <a16:creationId xmlns:a16="http://schemas.microsoft.com/office/drawing/2014/main" id="{BA5DB8D4-5D54-49E7-A532-27F3F501BD78}"/>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95" name="Group 94">
              <a:extLst>
                <a:ext uri="{FF2B5EF4-FFF2-40B4-BE49-F238E27FC236}">
                  <a16:creationId xmlns:a16="http://schemas.microsoft.com/office/drawing/2014/main" id="{96DA9559-BCC6-40D8-9A8B-8A0DD24B68A3}"/>
                </a:ext>
              </a:extLst>
            </p:cNvPr>
            <p:cNvGrpSpPr/>
            <p:nvPr/>
          </p:nvGrpSpPr>
          <p:grpSpPr>
            <a:xfrm>
              <a:off x="5712075" y="3740276"/>
              <a:ext cx="130069" cy="188068"/>
              <a:chOff x="4518511" y="3865186"/>
              <a:chExt cx="203119" cy="265093"/>
            </a:xfrm>
          </p:grpSpPr>
          <p:cxnSp>
            <p:nvCxnSpPr>
              <p:cNvPr id="108" name="Straight Connector 107">
                <a:extLst>
                  <a:ext uri="{FF2B5EF4-FFF2-40B4-BE49-F238E27FC236}">
                    <a16:creationId xmlns:a16="http://schemas.microsoft.com/office/drawing/2014/main" id="{45254C31-8ACB-42B3-A7CB-CF9559BA1A2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A52EC-6664-4175-BC46-339C2337CCE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2E5394-5E82-4C8E-B23F-73FFD2FD737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B886BA5-444D-4B2D-84C1-106ADA942697}"/>
                </a:ext>
              </a:extLst>
            </p:cNvPr>
            <p:cNvGrpSpPr/>
            <p:nvPr/>
          </p:nvGrpSpPr>
          <p:grpSpPr>
            <a:xfrm rot="10800000">
              <a:off x="5712075" y="4005901"/>
              <a:ext cx="130069" cy="188068"/>
              <a:chOff x="4518511" y="3865186"/>
              <a:chExt cx="203119" cy="265093"/>
            </a:xfrm>
          </p:grpSpPr>
          <p:cxnSp>
            <p:nvCxnSpPr>
              <p:cNvPr id="105" name="Straight Connector 104">
                <a:extLst>
                  <a:ext uri="{FF2B5EF4-FFF2-40B4-BE49-F238E27FC236}">
                    <a16:creationId xmlns:a16="http://schemas.microsoft.com/office/drawing/2014/main" id="{B107E10C-9627-45D4-9F58-4D8961227E5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B97FA26-2E91-457D-9AF5-BF22C960A7D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CAFE4E9-84C8-473D-AB7E-264165A3BA3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09A3FD69-1C8B-45D8-A960-CF97C068A940}"/>
                </a:ext>
              </a:extLst>
            </p:cNvPr>
            <p:cNvGrpSpPr/>
            <p:nvPr/>
          </p:nvGrpSpPr>
          <p:grpSpPr>
            <a:xfrm rot="5400000">
              <a:off x="5526491" y="3876378"/>
              <a:ext cx="130069" cy="188068"/>
              <a:chOff x="4518511" y="3865186"/>
              <a:chExt cx="203119" cy="265093"/>
            </a:xfrm>
          </p:grpSpPr>
          <p:cxnSp>
            <p:nvCxnSpPr>
              <p:cNvPr id="102" name="Straight Connector 101">
                <a:extLst>
                  <a:ext uri="{FF2B5EF4-FFF2-40B4-BE49-F238E27FC236}">
                    <a16:creationId xmlns:a16="http://schemas.microsoft.com/office/drawing/2014/main" id="{3249F664-453D-40A0-9DE1-83E4E010FA5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DB21727-11FD-4497-A7B6-3DC53601D8C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BA8D588-D92E-4703-A000-1925EBCECB6B}"/>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1E540C20-CF4D-4562-AD18-2D8DDF4E7A93}"/>
                </a:ext>
              </a:extLst>
            </p:cNvPr>
            <p:cNvGrpSpPr/>
            <p:nvPr/>
          </p:nvGrpSpPr>
          <p:grpSpPr>
            <a:xfrm rot="5400000">
              <a:off x="5890580" y="3876379"/>
              <a:ext cx="130069" cy="188068"/>
              <a:chOff x="4518511" y="3865186"/>
              <a:chExt cx="203119" cy="265093"/>
            </a:xfrm>
          </p:grpSpPr>
          <p:cxnSp>
            <p:nvCxnSpPr>
              <p:cNvPr id="99" name="Straight Connector 98">
                <a:extLst>
                  <a:ext uri="{FF2B5EF4-FFF2-40B4-BE49-F238E27FC236}">
                    <a16:creationId xmlns:a16="http://schemas.microsoft.com/office/drawing/2014/main" id="{3C30C243-0811-4D12-951F-6B095FB96DB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232AF85-2D6E-4427-8809-B62305E9AF4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6457292-6D56-41CF-B594-2BAA55C0F33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2" name="TextBox 111">
            <a:extLst>
              <a:ext uri="{FF2B5EF4-FFF2-40B4-BE49-F238E27FC236}">
                <a16:creationId xmlns:a16="http://schemas.microsoft.com/office/drawing/2014/main" id="{E7A197B5-FFF5-4429-A588-187DBBA6FB24}"/>
              </a:ext>
            </a:extLst>
          </p:cNvPr>
          <p:cNvSpPr txBox="1"/>
          <p:nvPr/>
        </p:nvSpPr>
        <p:spPr>
          <a:xfrm>
            <a:off x="9261272" y="3034198"/>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113" name="TextBox 112">
            <a:extLst>
              <a:ext uri="{FF2B5EF4-FFF2-40B4-BE49-F238E27FC236}">
                <a16:creationId xmlns:a16="http://schemas.microsoft.com/office/drawing/2014/main" id="{F5D562A3-08C6-4C75-9BF8-DD01AE70D45C}"/>
              </a:ext>
            </a:extLst>
          </p:cNvPr>
          <p:cNvSpPr txBox="1"/>
          <p:nvPr/>
        </p:nvSpPr>
        <p:spPr>
          <a:xfrm>
            <a:off x="10449349" y="3053602"/>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flipH="1">
            <a:off x="10493897" y="3061929"/>
            <a:ext cx="139" cy="52224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10151059" y="2504272"/>
            <a:ext cx="691215" cy="230832"/>
          </a:xfrm>
          <a:prstGeom prst="rect">
            <a:avLst/>
          </a:prstGeom>
          <a:noFill/>
        </p:spPr>
        <p:txBody>
          <a:bodyPr wrap="none" rtlCol="0">
            <a:spAutoFit/>
          </a:bodyPr>
          <a:lstStyle/>
          <a:p>
            <a:r>
              <a:rPr lang="en-CA" sz="900" b="1" dirty="0"/>
              <a:t>webserver</a:t>
            </a:r>
          </a:p>
        </p:txBody>
      </p:sp>
      <p:cxnSp>
        <p:nvCxnSpPr>
          <p:cNvPr id="128" name="Straight Connector 127">
            <a:extLst>
              <a:ext uri="{FF2B5EF4-FFF2-40B4-BE49-F238E27FC236}">
                <a16:creationId xmlns:a16="http://schemas.microsoft.com/office/drawing/2014/main" id="{93C16624-03BC-4415-AE19-8D62C6B52F52}"/>
              </a:ext>
            </a:extLst>
          </p:cNvPr>
          <p:cNvCxnSpPr>
            <a:cxnSpLocks/>
            <a:stCxn id="211" idx="6"/>
            <a:endCxn id="94" idx="2"/>
          </p:cNvCxnSpPr>
          <p:nvPr/>
        </p:nvCxnSpPr>
        <p:spPr>
          <a:xfrm flipV="1">
            <a:off x="7740483" y="3721906"/>
            <a:ext cx="778128" cy="3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28B5A1-6966-4333-A0CB-EEF791D93F68}"/>
              </a:ext>
            </a:extLst>
          </p:cNvPr>
          <p:cNvSpPr txBox="1"/>
          <p:nvPr/>
        </p:nvSpPr>
        <p:spPr>
          <a:xfrm>
            <a:off x="490102" y="4027065"/>
            <a:ext cx="1883849" cy="369332"/>
          </a:xfrm>
          <a:prstGeom prst="rect">
            <a:avLst/>
          </a:prstGeom>
          <a:noFill/>
        </p:spPr>
        <p:txBody>
          <a:bodyPr wrap="none" rtlCol="0">
            <a:spAutoFit/>
          </a:bodyPr>
          <a:lstStyle/>
          <a:p>
            <a:r>
              <a:rPr lang="en-CA" b="1" dirty="0"/>
              <a:t>IPv4</a:t>
            </a:r>
            <a:r>
              <a:rPr lang="en-CA" b="1" dirty="0">
                <a:solidFill>
                  <a:srgbClr val="0000FF"/>
                </a:solidFill>
              </a:rPr>
              <a:t> 142.55.66.77</a:t>
            </a:r>
          </a:p>
        </p:txBody>
      </p:sp>
      <p:sp>
        <p:nvSpPr>
          <p:cNvPr id="2" name="Rectangle 1">
            <a:extLst>
              <a:ext uri="{FF2B5EF4-FFF2-40B4-BE49-F238E27FC236}">
                <a16:creationId xmlns:a16="http://schemas.microsoft.com/office/drawing/2014/main" id="{F8C00AED-626E-4142-B873-61137BF6A089}"/>
              </a:ext>
            </a:extLst>
          </p:cNvPr>
          <p:cNvSpPr/>
          <p:nvPr/>
        </p:nvSpPr>
        <p:spPr>
          <a:xfrm>
            <a:off x="938039" y="2912522"/>
            <a:ext cx="1434967" cy="41993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Destination MAC</a:t>
            </a:r>
          </a:p>
          <a:p>
            <a:r>
              <a:rPr lang="en-CA" sz="1400" dirty="0">
                <a:solidFill>
                  <a:schemeClr val="tx1"/>
                </a:solidFill>
              </a:rPr>
              <a:t>Source MAC</a:t>
            </a:r>
          </a:p>
        </p:txBody>
      </p:sp>
    </p:spTree>
    <p:extLst>
      <p:ext uri="{BB962C8B-B14F-4D97-AF65-F5344CB8AC3E}">
        <p14:creationId xmlns:p14="http://schemas.microsoft.com/office/powerpoint/2010/main" val="235048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9">
                                            <p:bg/>
                                          </p:spTgt>
                                        </p:tgtEl>
                                        <p:attrNameLst>
                                          <p:attrName>style.visibility</p:attrName>
                                        </p:attrNameLst>
                                      </p:cBhvr>
                                      <p:to>
                                        <p:strVal val="visible"/>
                                      </p:to>
                                    </p:set>
                                    <p:animEffect transition="in" filter="barn(inVertical)">
                                      <p:cBhvr>
                                        <p:cTn id="7" dur="500"/>
                                        <p:tgtEl>
                                          <p:spTgt spid="49">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9">
                                            <p:txEl>
                                              <p:pRg st="0" end="0"/>
                                            </p:txEl>
                                          </p:spTgt>
                                        </p:tgtEl>
                                        <p:attrNameLst>
                                          <p:attrName>style.visibility</p:attrName>
                                        </p:attrNameLst>
                                      </p:cBhvr>
                                      <p:to>
                                        <p:strVal val="visible"/>
                                      </p:to>
                                    </p:set>
                                    <p:animEffect transition="in" filter="barn(inVertical)">
                                      <p:cBhvr>
                                        <p:cTn id="12" dur="500"/>
                                        <p:tgtEl>
                                          <p:spTgt spid="4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9">
                                            <p:txEl>
                                              <p:pRg st="1" end="1"/>
                                            </p:txEl>
                                          </p:spTgt>
                                        </p:tgtEl>
                                        <p:attrNameLst>
                                          <p:attrName>style.visibility</p:attrName>
                                        </p:attrNameLst>
                                      </p:cBhvr>
                                      <p:to>
                                        <p:strVal val="visible"/>
                                      </p:to>
                                    </p:set>
                                    <p:animEffect transition="in" filter="barn(inVertical)">
                                      <p:cBhvr>
                                        <p:cTn id="17" dur="500"/>
                                        <p:tgtEl>
                                          <p:spTgt spid="4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9">
                                            <p:txEl>
                                              <p:pRg st="2" end="2"/>
                                            </p:txEl>
                                          </p:spTgt>
                                        </p:tgtEl>
                                        <p:attrNameLst>
                                          <p:attrName>style.visibility</p:attrName>
                                        </p:attrNameLst>
                                      </p:cBhvr>
                                      <p:to>
                                        <p:strVal val="visible"/>
                                      </p:to>
                                    </p:set>
                                    <p:animEffect transition="in" filter="barn(inVertical)">
                                      <p:cBhvr>
                                        <p:cTn id="22" dur="500"/>
                                        <p:tgtEl>
                                          <p:spTgt spid="4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9">
                                            <p:txEl>
                                              <p:pRg st="3" end="3"/>
                                            </p:txEl>
                                          </p:spTgt>
                                        </p:tgtEl>
                                        <p:attrNameLst>
                                          <p:attrName>style.visibility</p:attrName>
                                        </p:attrNameLst>
                                      </p:cBhvr>
                                      <p:to>
                                        <p:strVal val="visible"/>
                                      </p:to>
                                    </p:set>
                                    <p:animEffect transition="in" filter="barn(inVertical)">
                                      <p:cBhvr>
                                        <p:cTn id="27" dur="500"/>
                                        <p:tgtEl>
                                          <p:spTgt spid="4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9">
                                            <p:txEl>
                                              <p:pRg st="4" end="4"/>
                                            </p:txEl>
                                          </p:spTgt>
                                        </p:tgtEl>
                                        <p:attrNameLst>
                                          <p:attrName>style.visibility</p:attrName>
                                        </p:attrNameLst>
                                      </p:cBhvr>
                                      <p:to>
                                        <p:strVal val="visible"/>
                                      </p:to>
                                    </p:set>
                                    <p:animEffect transition="in" filter="barn(inVertical)">
                                      <p:cBhvr>
                                        <p:cTn id="32" dur="500"/>
                                        <p:tgtEl>
                                          <p:spTgt spid="4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p"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4233640" y="28396"/>
            <a:ext cx="3233956" cy="781026"/>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483477" y="4444573"/>
            <a:ext cx="11415674" cy="1458555"/>
          </a:xfrm>
          <a:ln>
            <a:solidFill>
              <a:schemeClr val="accent5">
                <a:lumMod val="75000"/>
              </a:schemeClr>
            </a:solidFill>
          </a:ln>
        </p:spPr>
        <p:txBody>
          <a:bodyPr>
            <a:normAutofit/>
          </a:bodyPr>
          <a:lstStyle/>
          <a:p>
            <a:pPr>
              <a:spcBef>
                <a:spcPts val="600"/>
              </a:spcBef>
              <a:spcAft>
                <a:spcPts val="600"/>
              </a:spcAft>
            </a:pPr>
            <a:r>
              <a:rPr lang="en-CA" sz="2400" dirty="0"/>
              <a:t>The destination MAC address is on the next device’s interface. </a:t>
            </a:r>
          </a:p>
          <a:p>
            <a:pPr>
              <a:spcBef>
                <a:spcPts val="600"/>
              </a:spcBef>
              <a:spcAft>
                <a:spcPts val="600"/>
              </a:spcAft>
            </a:pPr>
            <a:r>
              <a:rPr lang="en-CA" sz="2400" dirty="0"/>
              <a:t>In this example, the </a:t>
            </a:r>
            <a:r>
              <a:rPr lang="en-CA" sz="2400" b="1" dirty="0"/>
              <a:t>address of the </a:t>
            </a:r>
            <a:r>
              <a:rPr lang="en-CA" sz="2400" b="1" dirty="0">
                <a:solidFill>
                  <a:srgbClr val="FF0000"/>
                </a:solidFill>
              </a:rPr>
              <a:t>interface</a:t>
            </a:r>
            <a:r>
              <a:rPr lang="en-CA" sz="2400" b="1" dirty="0"/>
              <a:t> </a:t>
            </a:r>
            <a:r>
              <a:rPr lang="en-CA" sz="2400" dirty="0"/>
              <a:t>of the </a:t>
            </a:r>
            <a:r>
              <a:rPr lang="en-CA" sz="2400" b="1" dirty="0"/>
              <a:t>default gateway router.</a:t>
            </a:r>
          </a:p>
          <a:p>
            <a:pPr>
              <a:spcBef>
                <a:spcPts val="600"/>
              </a:spcBef>
              <a:spcAft>
                <a:spcPts val="600"/>
              </a:spcAft>
            </a:pPr>
            <a:r>
              <a:rPr lang="en-CA" sz="2400" dirty="0"/>
              <a:t>The intention is to forward the data to the </a:t>
            </a:r>
            <a:r>
              <a:rPr lang="en-CA" sz="2400" b="1" dirty="0"/>
              <a:t>next physical hop</a:t>
            </a:r>
            <a:r>
              <a:rPr lang="en-CA" sz="2400" dirty="0"/>
              <a:t> (the router in this example).</a:t>
            </a:r>
          </a:p>
        </p:txBody>
      </p:sp>
      <p:sp>
        <p:nvSpPr>
          <p:cNvPr id="183" name="Rectangle 182">
            <a:extLst>
              <a:ext uri="{FF2B5EF4-FFF2-40B4-BE49-F238E27FC236}">
                <a16:creationId xmlns:a16="http://schemas.microsoft.com/office/drawing/2014/main" id="{E9D01212-BDC7-4242-9923-0F65B76E1E25}"/>
              </a:ext>
            </a:extLst>
          </p:cNvPr>
          <p:cNvSpPr/>
          <p:nvPr/>
        </p:nvSpPr>
        <p:spPr>
          <a:xfrm>
            <a:off x="483477" y="1313412"/>
            <a:ext cx="3233956" cy="3030172"/>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85" name="Group 184">
            <a:extLst>
              <a:ext uri="{FF2B5EF4-FFF2-40B4-BE49-F238E27FC236}">
                <a16:creationId xmlns:a16="http://schemas.microsoft.com/office/drawing/2014/main" id="{92CC6AFA-1908-4563-893F-7072389A6A42}"/>
              </a:ext>
            </a:extLst>
          </p:cNvPr>
          <p:cNvGrpSpPr/>
          <p:nvPr/>
        </p:nvGrpSpPr>
        <p:grpSpPr>
          <a:xfrm>
            <a:off x="944515" y="3393453"/>
            <a:ext cx="842721" cy="676176"/>
            <a:chOff x="9913892" y="560715"/>
            <a:chExt cx="1490439" cy="1120399"/>
          </a:xfrm>
        </p:grpSpPr>
        <p:pic>
          <p:nvPicPr>
            <p:cNvPr id="186" name="Picture 185">
              <a:extLst>
                <a:ext uri="{FF2B5EF4-FFF2-40B4-BE49-F238E27FC236}">
                  <a16:creationId xmlns:a16="http://schemas.microsoft.com/office/drawing/2014/main" id="{30D7B0E1-762E-4843-A864-A87A2C37D4A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7" name="TextBox 186">
              <a:extLst>
                <a:ext uri="{FF2B5EF4-FFF2-40B4-BE49-F238E27FC236}">
                  <a16:creationId xmlns:a16="http://schemas.microsoft.com/office/drawing/2014/main" id="{BE53A755-4595-4A37-998C-F20B107ED8A2}"/>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pic>
        <p:nvPicPr>
          <p:cNvPr id="188" name="Picture 4">
            <a:extLst>
              <a:ext uri="{FF2B5EF4-FFF2-40B4-BE49-F238E27FC236}">
                <a16:creationId xmlns:a16="http://schemas.microsoft.com/office/drawing/2014/main" id="{7785D20D-5E77-464E-8AFF-64B667A21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593" y="1404244"/>
            <a:ext cx="1066800" cy="32004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cxnSp>
        <p:nvCxnSpPr>
          <p:cNvPr id="189" name="Straight Connector 188">
            <a:extLst>
              <a:ext uri="{FF2B5EF4-FFF2-40B4-BE49-F238E27FC236}">
                <a16:creationId xmlns:a16="http://schemas.microsoft.com/office/drawing/2014/main" id="{B6EED0E0-2E99-4003-8358-6AB15AC75E5D}"/>
              </a:ext>
            </a:extLst>
          </p:cNvPr>
          <p:cNvCxnSpPr>
            <a:cxnSpLocks/>
            <a:endCxn id="193" idx="2"/>
          </p:cNvCxnSpPr>
          <p:nvPr/>
        </p:nvCxnSpPr>
        <p:spPr>
          <a:xfrm flipV="1">
            <a:off x="4048425" y="3729785"/>
            <a:ext cx="976430" cy="54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D0758302-D2F4-4BFE-98D8-9C1DA9093D60}"/>
              </a:ext>
            </a:extLst>
          </p:cNvPr>
          <p:cNvSpPr/>
          <p:nvPr/>
        </p:nvSpPr>
        <p:spPr>
          <a:xfrm>
            <a:off x="5395763" y="3255414"/>
            <a:ext cx="2024245" cy="980836"/>
          </a:xfrm>
          <a:prstGeom prst="rect">
            <a:avLst/>
          </a:prstGeom>
          <a:solidFill>
            <a:schemeClr val="accent6">
              <a:lumMod val="20000"/>
              <a:lumOff val="80000"/>
            </a:schemeClr>
          </a:solidFill>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191" name="Straight Connector 190">
            <a:extLst>
              <a:ext uri="{FF2B5EF4-FFF2-40B4-BE49-F238E27FC236}">
                <a16:creationId xmlns:a16="http://schemas.microsoft.com/office/drawing/2014/main" id="{D2FD385F-15D6-4B23-B51B-AC4CA36666E4}"/>
              </a:ext>
            </a:extLst>
          </p:cNvPr>
          <p:cNvCxnSpPr>
            <a:cxnSpLocks/>
            <a:stCxn id="193" idx="6"/>
            <a:endCxn id="211" idx="2"/>
          </p:cNvCxnSpPr>
          <p:nvPr/>
        </p:nvCxnSpPr>
        <p:spPr>
          <a:xfrm flipV="1">
            <a:off x="5700697" y="3724973"/>
            <a:ext cx="1363944" cy="4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B6613FA-1A7E-448A-BC41-5FA443244CB6}"/>
              </a:ext>
            </a:extLst>
          </p:cNvPr>
          <p:cNvGrpSpPr/>
          <p:nvPr/>
        </p:nvGrpSpPr>
        <p:grpSpPr>
          <a:xfrm>
            <a:off x="5024855" y="3387970"/>
            <a:ext cx="675842" cy="683629"/>
            <a:chOff x="5439189" y="3628598"/>
            <a:chExt cx="675842" cy="683629"/>
          </a:xfrm>
        </p:grpSpPr>
        <p:sp>
          <p:nvSpPr>
            <p:cNvPr id="193" name="Oval 192">
              <a:extLst>
                <a:ext uri="{FF2B5EF4-FFF2-40B4-BE49-F238E27FC236}">
                  <a16:creationId xmlns:a16="http://schemas.microsoft.com/office/drawing/2014/main" id="{89E007B7-BE91-43BC-9E39-42A6252DC802}"/>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94" name="Group 193">
              <a:extLst>
                <a:ext uri="{FF2B5EF4-FFF2-40B4-BE49-F238E27FC236}">
                  <a16:creationId xmlns:a16="http://schemas.microsoft.com/office/drawing/2014/main" id="{B525B4AB-21A7-4413-95C6-D06F6552FD85}"/>
                </a:ext>
              </a:extLst>
            </p:cNvPr>
            <p:cNvGrpSpPr/>
            <p:nvPr/>
          </p:nvGrpSpPr>
          <p:grpSpPr>
            <a:xfrm>
              <a:off x="5712075" y="3740276"/>
              <a:ext cx="130069" cy="188068"/>
              <a:chOff x="4518511" y="3865186"/>
              <a:chExt cx="203119" cy="265093"/>
            </a:xfrm>
          </p:grpSpPr>
          <p:cxnSp>
            <p:nvCxnSpPr>
              <p:cNvPr id="207" name="Straight Connector 206">
                <a:extLst>
                  <a:ext uri="{FF2B5EF4-FFF2-40B4-BE49-F238E27FC236}">
                    <a16:creationId xmlns:a16="http://schemas.microsoft.com/office/drawing/2014/main" id="{4A9142EC-DAE0-4277-AC10-7583786E369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2C68B2D-555E-4333-8E65-3EAEB57B557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0D1AC8-27EC-4BC7-B9A6-FC9A0429C38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07E6FD39-3BA7-42F1-9DAB-2E6A8859DC48}"/>
                </a:ext>
              </a:extLst>
            </p:cNvPr>
            <p:cNvGrpSpPr/>
            <p:nvPr/>
          </p:nvGrpSpPr>
          <p:grpSpPr>
            <a:xfrm rot="10800000">
              <a:off x="5712075" y="4005901"/>
              <a:ext cx="130069" cy="188068"/>
              <a:chOff x="4518511" y="3865186"/>
              <a:chExt cx="203119" cy="265093"/>
            </a:xfrm>
          </p:grpSpPr>
          <p:cxnSp>
            <p:nvCxnSpPr>
              <p:cNvPr id="204" name="Straight Connector 203">
                <a:extLst>
                  <a:ext uri="{FF2B5EF4-FFF2-40B4-BE49-F238E27FC236}">
                    <a16:creationId xmlns:a16="http://schemas.microsoft.com/office/drawing/2014/main" id="{B599C3BC-7614-4533-A223-C14B61C1CDDF}"/>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CADD893-3B2C-4448-AEA8-01A1FFC199A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135219B-D468-42FD-BC71-72A8375BD98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06145EE2-5065-4E57-8B77-1A26AC891BA2}"/>
                </a:ext>
              </a:extLst>
            </p:cNvPr>
            <p:cNvGrpSpPr/>
            <p:nvPr/>
          </p:nvGrpSpPr>
          <p:grpSpPr>
            <a:xfrm rot="5400000">
              <a:off x="5526491" y="3876378"/>
              <a:ext cx="130069" cy="188068"/>
              <a:chOff x="4518511" y="3865186"/>
              <a:chExt cx="203119" cy="265093"/>
            </a:xfrm>
          </p:grpSpPr>
          <p:cxnSp>
            <p:nvCxnSpPr>
              <p:cNvPr id="201" name="Straight Connector 200">
                <a:extLst>
                  <a:ext uri="{FF2B5EF4-FFF2-40B4-BE49-F238E27FC236}">
                    <a16:creationId xmlns:a16="http://schemas.microsoft.com/office/drawing/2014/main" id="{EA11F826-A050-4D43-87A0-7ECDCC6D04B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47FA571-0A3C-4047-97B5-D8280966760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0046D1F-3D5F-45D6-94E5-300B07EC77D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7E67B71C-8D91-4C38-B757-61B9A428CF06}"/>
                </a:ext>
              </a:extLst>
            </p:cNvPr>
            <p:cNvGrpSpPr/>
            <p:nvPr/>
          </p:nvGrpSpPr>
          <p:grpSpPr>
            <a:xfrm rot="5400000">
              <a:off x="5890580" y="3876379"/>
              <a:ext cx="130069" cy="188068"/>
              <a:chOff x="4518511" y="3865186"/>
              <a:chExt cx="203119" cy="265093"/>
            </a:xfrm>
          </p:grpSpPr>
          <p:cxnSp>
            <p:nvCxnSpPr>
              <p:cNvPr id="198" name="Straight Connector 197">
                <a:extLst>
                  <a:ext uri="{FF2B5EF4-FFF2-40B4-BE49-F238E27FC236}">
                    <a16:creationId xmlns:a16="http://schemas.microsoft.com/office/drawing/2014/main" id="{5C75A142-4FC7-4238-BB09-2C9A89983FD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DBA6CC-3F19-409F-BEF1-8B71BA739FA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0261F21-6EBE-4572-AC0D-6C2A49429DB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C28129DE-49CF-4CF5-9329-86E03DEE35F7}"/>
              </a:ext>
            </a:extLst>
          </p:cNvPr>
          <p:cNvGrpSpPr/>
          <p:nvPr/>
        </p:nvGrpSpPr>
        <p:grpSpPr>
          <a:xfrm>
            <a:off x="7064641" y="3383158"/>
            <a:ext cx="675842" cy="683629"/>
            <a:chOff x="5439189" y="3628598"/>
            <a:chExt cx="675842" cy="683629"/>
          </a:xfrm>
        </p:grpSpPr>
        <p:sp>
          <p:nvSpPr>
            <p:cNvPr id="211" name="Oval 210">
              <a:extLst>
                <a:ext uri="{FF2B5EF4-FFF2-40B4-BE49-F238E27FC236}">
                  <a16:creationId xmlns:a16="http://schemas.microsoft.com/office/drawing/2014/main" id="{20A1C536-B0D6-4CA5-8B06-0070838CF7F0}"/>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12" name="Group 211">
              <a:extLst>
                <a:ext uri="{FF2B5EF4-FFF2-40B4-BE49-F238E27FC236}">
                  <a16:creationId xmlns:a16="http://schemas.microsoft.com/office/drawing/2014/main" id="{D19E84AB-0A23-4E89-AAE2-A7A86EFB3C91}"/>
                </a:ext>
              </a:extLst>
            </p:cNvPr>
            <p:cNvGrpSpPr/>
            <p:nvPr/>
          </p:nvGrpSpPr>
          <p:grpSpPr>
            <a:xfrm>
              <a:off x="5712075" y="3740276"/>
              <a:ext cx="130069" cy="188068"/>
              <a:chOff x="4518511" y="3865186"/>
              <a:chExt cx="203119" cy="265093"/>
            </a:xfrm>
          </p:grpSpPr>
          <p:cxnSp>
            <p:nvCxnSpPr>
              <p:cNvPr id="225" name="Straight Connector 224">
                <a:extLst>
                  <a:ext uri="{FF2B5EF4-FFF2-40B4-BE49-F238E27FC236}">
                    <a16:creationId xmlns:a16="http://schemas.microsoft.com/office/drawing/2014/main" id="{2FDC17DB-9083-4876-8245-4DA1C45700E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2B6EEBE-2CBB-47DC-904C-3CFDD0BC791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9F224AB0-EC18-46C8-958F-B9AACB10CCA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B817BBC5-99EC-45DA-8CCB-A18FC8A6EA48}"/>
                </a:ext>
              </a:extLst>
            </p:cNvPr>
            <p:cNvGrpSpPr/>
            <p:nvPr/>
          </p:nvGrpSpPr>
          <p:grpSpPr>
            <a:xfrm rot="10800000">
              <a:off x="5712075" y="4005901"/>
              <a:ext cx="130069" cy="188068"/>
              <a:chOff x="4518511" y="3865186"/>
              <a:chExt cx="203119" cy="265093"/>
            </a:xfrm>
          </p:grpSpPr>
          <p:cxnSp>
            <p:nvCxnSpPr>
              <p:cNvPr id="222" name="Straight Connector 221">
                <a:extLst>
                  <a:ext uri="{FF2B5EF4-FFF2-40B4-BE49-F238E27FC236}">
                    <a16:creationId xmlns:a16="http://schemas.microsoft.com/office/drawing/2014/main" id="{D6DF312C-649F-4D18-B30F-FE96D51089C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251155F-3F05-40CA-BA73-BAD27CCDFB7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438D298-5625-47E9-B7ED-A8C6CEFFD70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546FDE1F-F159-4337-B646-07A2E3E32EB2}"/>
                </a:ext>
              </a:extLst>
            </p:cNvPr>
            <p:cNvGrpSpPr/>
            <p:nvPr/>
          </p:nvGrpSpPr>
          <p:grpSpPr>
            <a:xfrm rot="5400000">
              <a:off x="5526491" y="3876378"/>
              <a:ext cx="130069" cy="188068"/>
              <a:chOff x="4518511" y="3865186"/>
              <a:chExt cx="203119" cy="265093"/>
            </a:xfrm>
          </p:grpSpPr>
          <p:cxnSp>
            <p:nvCxnSpPr>
              <p:cNvPr id="219" name="Straight Connector 218">
                <a:extLst>
                  <a:ext uri="{FF2B5EF4-FFF2-40B4-BE49-F238E27FC236}">
                    <a16:creationId xmlns:a16="http://schemas.microsoft.com/office/drawing/2014/main" id="{485A85AB-CE1C-4EF7-AB92-FFD7487BF2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3EF3FBF-217F-4A98-BE74-4E6FDBDB673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44FD4C-DBD9-4B2E-8B2A-6241A881E3D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7070A12E-D36F-4229-BFC8-BC54EA516037}"/>
                </a:ext>
              </a:extLst>
            </p:cNvPr>
            <p:cNvGrpSpPr/>
            <p:nvPr/>
          </p:nvGrpSpPr>
          <p:grpSpPr>
            <a:xfrm rot="5400000">
              <a:off x="5890580" y="3876379"/>
              <a:ext cx="130069" cy="188068"/>
              <a:chOff x="4518511" y="3865186"/>
              <a:chExt cx="203119" cy="265093"/>
            </a:xfrm>
          </p:grpSpPr>
          <p:cxnSp>
            <p:nvCxnSpPr>
              <p:cNvPr id="216" name="Straight Connector 215">
                <a:extLst>
                  <a:ext uri="{FF2B5EF4-FFF2-40B4-BE49-F238E27FC236}">
                    <a16:creationId xmlns:a16="http://schemas.microsoft.com/office/drawing/2014/main" id="{59B26438-92E1-4068-84D0-E5C0132C45A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FBCDB2-377B-4040-8E6A-0BCA8794CAD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C659FF2-577D-4925-A1AC-00F3F2DCCAB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TextBox 247">
            <a:extLst>
              <a:ext uri="{FF2B5EF4-FFF2-40B4-BE49-F238E27FC236}">
                <a16:creationId xmlns:a16="http://schemas.microsoft.com/office/drawing/2014/main" id="{3DF0DB8C-6D35-4086-B30F-D2C407005408}"/>
              </a:ext>
            </a:extLst>
          </p:cNvPr>
          <p:cNvSpPr txBox="1"/>
          <p:nvPr/>
        </p:nvSpPr>
        <p:spPr>
          <a:xfrm>
            <a:off x="5629280" y="3996629"/>
            <a:ext cx="1434816" cy="307777"/>
          </a:xfrm>
          <a:prstGeom prst="rect">
            <a:avLst/>
          </a:prstGeom>
          <a:noFill/>
        </p:spPr>
        <p:txBody>
          <a:bodyPr wrap="none" rtlCol="0">
            <a:spAutoFit/>
          </a:bodyPr>
          <a:lstStyle/>
          <a:p>
            <a:r>
              <a:rPr lang="en-CA" sz="1400" dirty="0"/>
              <a:t>Internet Provider</a:t>
            </a:r>
          </a:p>
        </p:txBody>
      </p:sp>
      <p:sp>
        <p:nvSpPr>
          <p:cNvPr id="74" name="Rectangle 73">
            <a:extLst>
              <a:ext uri="{FF2B5EF4-FFF2-40B4-BE49-F238E27FC236}">
                <a16:creationId xmlns:a16="http://schemas.microsoft.com/office/drawing/2014/main" id="{0BF703DA-CF29-4FD5-9BEE-C0C577632ED1}"/>
              </a:ext>
            </a:extLst>
          </p:cNvPr>
          <p:cNvSpPr/>
          <p:nvPr/>
        </p:nvSpPr>
        <p:spPr>
          <a:xfrm>
            <a:off x="8690329" y="809422"/>
            <a:ext cx="3208822" cy="344659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0785" y="879732"/>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9157399" y="814737"/>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8864780" y="1422971"/>
            <a:ext cx="2941800" cy="274276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9260246" y="1391745"/>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2440" y="1415936"/>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9238766" y="1917678"/>
            <a:ext cx="2545377" cy="2133587"/>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9817333" y="1950793"/>
            <a:ext cx="1397400" cy="1111136"/>
            <a:chOff x="7517382" y="533208"/>
            <a:chExt cx="1115568" cy="842870"/>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66" y="701000"/>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9551321" y="3584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grpSp>
        <p:nvGrpSpPr>
          <p:cNvPr id="93" name="Group 92">
            <a:extLst>
              <a:ext uri="{FF2B5EF4-FFF2-40B4-BE49-F238E27FC236}">
                <a16:creationId xmlns:a16="http://schemas.microsoft.com/office/drawing/2014/main" id="{87EABA69-BDD2-4189-91AC-6252D2080074}"/>
              </a:ext>
            </a:extLst>
          </p:cNvPr>
          <p:cNvGrpSpPr/>
          <p:nvPr/>
        </p:nvGrpSpPr>
        <p:grpSpPr>
          <a:xfrm>
            <a:off x="8518611" y="3380091"/>
            <a:ext cx="675842" cy="683629"/>
            <a:chOff x="5439189" y="3628598"/>
            <a:chExt cx="675842" cy="683629"/>
          </a:xfrm>
        </p:grpSpPr>
        <p:sp>
          <p:nvSpPr>
            <p:cNvPr id="94" name="Oval 93">
              <a:extLst>
                <a:ext uri="{FF2B5EF4-FFF2-40B4-BE49-F238E27FC236}">
                  <a16:creationId xmlns:a16="http://schemas.microsoft.com/office/drawing/2014/main" id="{BA5DB8D4-5D54-49E7-A532-27F3F501BD78}"/>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95" name="Group 94">
              <a:extLst>
                <a:ext uri="{FF2B5EF4-FFF2-40B4-BE49-F238E27FC236}">
                  <a16:creationId xmlns:a16="http://schemas.microsoft.com/office/drawing/2014/main" id="{96DA9559-BCC6-40D8-9A8B-8A0DD24B68A3}"/>
                </a:ext>
              </a:extLst>
            </p:cNvPr>
            <p:cNvGrpSpPr/>
            <p:nvPr/>
          </p:nvGrpSpPr>
          <p:grpSpPr>
            <a:xfrm>
              <a:off x="5712075" y="3740276"/>
              <a:ext cx="130069" cy="188068"/>
              <a:chOff x="4518511" y="3865186"/>
              <a:chExt cx="203119" cy="265093"/>
            </a:xfrm>
          </p:grpSpPr>
          <p:cxnSp>
            <p:nvCxnSpPr>
              <p:cNvPr id="108" name="Straight Connector 107">
                <a:extLst>
                  <a:ext uri="{FF2B5EF4-FFF2-40B4-BE49-F238E27FC236}">
                    <a16:creationId xmlns:a16="http://schemas.microsoft.com/office/drawing/2014/main" id="{45254C31-8ACB-42B3-A7CB-CF9559BA1A2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A52EC-6664-4175-BC46-339C2337CCE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2E5394-5E82-4C8E-B23F-73FFD2FD737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B886BA5-444D-4B2D-84C1-106ADA942697}"/>
                </a:ext>
              </a:extLst>
            </p:cNvPr>
            <p:cNvGrpSpPr/>
            <p:nvPr/>
          </p:nvGrpSpPr>
          <p:grpSpPr>
            <a:xfrm rot="10800000">
              <a:off x="5712075" y="4005901"/>
              <a:ext cx="130069" cy="188068"/>
              <a:chOff x="4518511" y="3865186"/>
              <a:chExt cx="203119" cy="265093"/>
            </a:xfrm>
          </p:grpSpPr>
          <p:cxnSp>
            <p:nvCxnSpPr>
              <p:cNvPr id="105" name="Straight Connector 104">
                <a:extLst>
                  <a:ext uri="{FF2B5EF4-FFF2-40B4-BE49-F238E27FC236}">
                    <a16:creationId xmlns:a16="http://schemas.microsoft.com/office/drawing/2014/main" id="{B107E10C-9627-45D4-9F58-4D8961227E5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B97FA26-2E91-457D-9AF5-BF22C960A7D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CAFE4E9-84C8-473D-AB7E-264165A3BA3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09A3FD69-1C8B-45D8-A960-CF97C068A940}"/>
                </a:ext>
              </a:extLst>
            </p:cNvPr>
            <p:cNvGrpSpPr/>
            <p:nvPr/>
          </p:nvGrpSpPr>
          <p:grpSpPr>
            <a:xfrm rot="5400000">
              <a:off x="5526491" y="3876378"/>
              <a:ext cx="130069" cy="188068"/>
              <a:chOff x="4518511" y="3865186"/>
              <a:chExt cx="203119" cy="265093"/>
            </a:xfrm>
          </p:grpSpPr>
          <p:cxnSp>
            <p:nvCxnSpPr>
              <p:cNvPr id="102" name="Straight Connector 101">
                <a:extLst>
                  <a:ext uri="{FF2B5EF4-FFF2-40B4-BE49-F238E27FC236}">
                    <a16:creationId xmlns:a16="http://schemas.microsoft.com/office/drawing/2014/main" id="{3249F664-453D-40A0-9DE1-83E4E010FA5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DB21727-11FD-4497-A7B6-3DC53601D8C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BA8D588-D92E-4703-A000-1925EBCECB6B}"/>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1E540C20-CF4D-4562-AD18-2D8DDF4E7A93}"/>
                </a:ext>
              </a:extLst>
            </p:cNvPr>
            <p:cNvGrpSpPr/>
            <p:nvPr/>
          </p:nvGrpSpPr>
          <p:grpSpPr>
            <a:xfrm rot="5400000">
              <a:off x="5890580" y="3876379"/>
              <a:ext cx="130069" cy="188068"/>
              <a:chOff x="4518511" y="3865186"/>
              <a:chExt cx="203119" cy="265093"/>
            </a:xfrm>
          </p:grpSpPr>
          <p:cxnSp>
            <p:nvCxnSpPr>
              <p:cNvPr id="99" name="Straight Connector 98">
                <a:extLst>
                  <a:ext uri="{FF2B5EF4-FFF2-40B4-BE49-F238E27FC236}">
                    <a16:creationId xmlns:a16="http://schemas.microsoft.com/office/drawing/2014/main" id="{3C30C243-0811-4D12-951F-6B095FB96DB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232AF85-2D6E-4427-8809-B62305E9AF4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6457292-6D56-41CF-B594-2BAA55C0F33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2" name="TextBox 111">
            <a:extLst>
              <a:ext uri="{FF2B5EF4-FFF2-40B4-BE49-F238E27FC236}">
                <a16:creationId xmlns:a16="http://schemas.microsoft.com/office/drawing/2014/main" id="{E7A197B5-FFF5-4429-A588-187DBBA6FB24}"/>
              </a:ext>
            </a:extLst>
          </p:cNvPr>
          <p:cNvSpPr txBox="1"/>
          <p:nvPr/>
        </p:nvSpPr>
        <p:spPr>
          <a:xfrm>
            <a:off x="9261272" y="3034198"/>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113" name="TextBox 112">
            <a:extLst>
              <a:ext uri="{FF2B5EF4-FFF2-40B4-BE49-F238E27FC236}">
                <a16:creationId xmlns:a16="http://schemas.microsoft.com/office/drawing/2014/main" id="{F5D562A3-08C6-4C75-9BF8-DD01AE70D45C}"/>
              </a:ext>
            </a:extLst>
          </p:cNvPr>
          <p:cNvSpPr txBox="1"/>
          <p:nvPr/>
        </p:nvSpPr>
        <p:spPr>
          <a:xfrm>
            <a:off x="10449349" y="3053602"/>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flipH="1">
            <a:off x="10493897" y="3061929"/>
            <a:ext cx="139" cy="52224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10151059" y="2504272"/>
            <a:ext cx="691215" cy="230832"/>
          </a:xfrm>
          <a:prstGeom prst="rect">
            <a:avLst/>
          </a:prstGeom>
          <a:noFill/>
        </p:spPr>
        <p:txBody>
          <a:bodyPr wrap="none" rtlCol="0">
            <a:spAutoFit/>
          </a:bodyPr>
          <a:lstStyle/>
          <a:p>
            <a:r>
              <a:rPr lang="en-CA" sz="900" b="1" dirty="0"/>
              <a:t>webserver</a:t>
            </a:r>
          </a:p>
        </p:txBody>
      </p:sp>
      <p:cxnSp>
        <p:nvCxnSpPr>
          <p:cNvPr id="128" name="Straight Connector 127">
            <a:extLst>
              <a:ext uri="{FF2B5EF4-FFF2-40B4-BE49-F238E27FC236}">
                <a16:creationId xmlns:a16="http://schemas.microsoft.com/office/drawing/2014/main" id="{93C16624-03BC-4415-AE19-8D62C6B52F52}"/>
              </a:ext>
            </a:extLst>
          </p:cNvPr>
          <p:cNvCxnSpPr>
            <a:cxnSpLocks/>
            <a:stCxn id="211" idx="6"/>
            <a:endCxn id="94" idx="2"/>
          </p:cNvCxnSpPr>
          <p:nvPr/>
        </p:nvCxnSpPr>
        <p:spPr>
          <a:xfrm flipV="1">
            <a:off x="7740483" y="3721906"/>
            <a:ext cx="778128" cy="3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28B5A1-6966-4333-A0CB-EEF791D93F68}"/>
              </a:ext>
            </a:extLst>
          </p:cNvPr>
          <p:cNvSpPr txBox="1"/>
          <p:nvPr/>
        </p:nvSpPr>
        <p:spPr>
          <a:xfrm>
            <a:off x="490102" y="4027065"/>
            <a:ext cx="1883849" cy="369332"/>
          </a:xfrm>
          <a:prstGeom prst="rect">
            <a:avLst/>
          </a:prstGeom>
          <a:noFill/>
        </p:spPr>
        <p:txBody>
          <a:bodyPr wrap="none" rtlCol="0">
            <a:spAutoFit/>
          </a:bodyPr>
          <a:lstStyle/>
          <a:p>
            <a:r>
              <a:rPr lang="en-CA" b="1" dirty="0"/>
              <a:t>IPv4</a:t>
            </a:r>
            <a:r>
              <a:rPr lang="en-CA" b="1" dirty="0">
                <a:solidFill>
                  <a:srgbClr val="0000FF"/>
                </a:solidFill>
              </a:rPr>
              <a:t> 142.55.66.77</a:t>
            </a:r>
          </a:p>
        </p:txBody>
      </p:sp>
      <p:sp>
        <p:nvSpPr>
          <p:cNvPr id="2" name="Rectangle 1">
            <a:extLst>
              <a:ext uri="{FF2B5EF4-FFF2-40B4-BE49-F238E27FC236}">
                <a16:creationId xmlns:a16="http://schemas.microsoft.com/office/drawing/2014/main" id="{F8C00AED-626E-4142-B873-61137BF6A089}"/>
              </a:ext>
            </a:extLst>
          </p:cNvPr>
          <p:cNvSpPr/>
          <p:nvPr/>
        </p:nvSpPr>
        <p:spPr>
          <a:xfrm>
            <a:off x="938039" y="2912522"/>
            <a:ext cx="1434967" cy="41993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Destination MAC</a:t>
            </a:r>
          </a:p>
          <a:p>
            <a:r>
              <a:rPr lang="en-CA" sz="1400" dirty="0">
                <a:solidFill>
                  <a:schemeClr val="tx1"/>
                </a:solidFill>
              </a:rPr>
              <a:t>Source MAC</a:t>
            </a:r>
          </a:p>
        </p:txBody>
      </p:sp>
      <p:cxnSp>
        <p:nvCxnSpPr>
          <p:cNvPr id="4" name="Straight Arrow Connector 3">
            <a:extLst>
              <a:ext uri="{FF2B5EF4-FFF2-40B4-BE49-F238E27FC236}">
                <a16:creationId xmlns:a16="http://schemas.microsoft.com/office/drawing/2014/main" id="{50E786AD-80B0-4B4D-AF64-BB7478F99F62}"/>
              </a:ext>
            </a:extLst>
          </p:cNvPr>
          <p:cNvCxnSpPr>
            <a:cxnSpLocks/>
          </p:cNvCxnSpPr>
          <p:nvPr/>
        </p:nvCxnSpPr>
        <p:spPr>
          <a:xfrm>
            <a:off x="2277687" y="3034198"/>
            <a:ext cx="1094896" cy="64563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6384235-8AFD-802D-43F3-3D450F772FBE}"/>
              </a:ext>
            </a:extLst>
          </p:cNvPr>
          <p:cNvSpPr txBox="1"/>
          <p:nvPr/>
        </p:nvSpPr>
        <p:spPr>
          <a:xfrm>
            <a:off x="2991160" y="2504244"/>
            <a:ext cx="1496561" cy="923330"/>
          </a:xfrm>
          <a:prstGeom prst="rect">
            <a:avLst/>
          </a:prstGeom>
          <a:solidFill>
            <a:schemeClr val="bg1"/>
          </a:solidFill>
          <a:effectLst>
            <a:softEdge rad="63500"/>
          </a:effectLst>
        </p:spPr>
        <p:txBody>
          <a:bodyPr wrap="square" rtlCol="0">
            <a:spAutoFit/>
          </a:bodyPr>
          <a:lstStyle/>
          <a:p>
            <a:pPr algn="ctr"/>
            <a:r>
              <a:rPr lang="en-CA" dirty="0"/>
              <a:t>Default Gateway Router</a:t>
            </a:r>
          </a:p>
        </p:txBody>
      </p:sp>
      <p:grpSp>
        <p:nvGrpSpPr>
          <p:cNvPr id="5" name="Group 4">
            <a:extLst>
              <a:ext uri="{FF2B5EF4-FFF2-40B4-BE49-F238E27FC236}">
                <a16:creationId xmlns:a16="http://schemas.microsoft.com/office/drawing/2014/main" id="{0C7660EE-C76A-D15D-6FBB-3E85AB7B0D5C}"/>
              </a:ext>
            </a:extLst>
          </p:cNvPr>
          <p:cNvGrpSpPr/>
          <p:nvPr/>
        </p:nvGrpSpPr>
        <p:grpSpPr>
          <a:xfrm>
            <a:off x="3372583" y="3393453"/>
            <a:ext cx="675842" cy="683629"/>
            <a:chOff x="5439189" y="3628598"/>
            <a:chExt cx="675842" cy="683629"/>
          </a:xfrm>
        </p:grpSpPr>
        <p:sp>
          <p:nvSpPr>
            <p:cNvPr id="6" name="Oval 5">
              <a:extLst>
                <a:ext uri="{FF2B5EF4-FFF2-40B4-BE49-F238E27FC236}">
                  <a16:creationId xmlns:a16="http://schemas.microsoft.com/office/drawing/2014/main" id="{EC33D71B-6B98-D47B-1598-74B4DE2B2F7A}"/>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7" name="Group 6">
              <a:extLst>
                <a:ext uri="{FF2B5EF4-FFF2-40B4-BE49-F238E27FC236}">
                  <a16:creationId xmlns:a16="http://schemas.microsoft.com/office/drawing/2014/main" id="{522D78BF-7892-3C44-845C-E6B5F1F1D592}"/>
                </a:ext>
              </a:extLst>
            </p:cNvPr>
            <p:cNvGrpSpPr/>
            <p:nvPr/>
          </p:nvGrpSpPr>
          <p:grpSpPr>
            <a:xfrm>
              <a:off x="5712075" y="3740276"/>
              <a:ext cx="130069" cy="188068"/>
              <a:chOff x="4518511" y="3865186"/>
              <a:chExt cx="203119" cy="265093"/>
            </a:xfrm>
          </p:grpSpPr>
          <p:cxnSp>
            <p:nvCxnSpPr>
              <p:cNvPr id="22" name="Straight Connector 21">
                <a:extLst>
                  <a:ext uri="{FF2B5EF4-FFF2-40B4-BE49-F238E27FC236}">
                    <a16:creationId xmlns:a16="http://schemas.microsoft.com/office/drawing/2014/main" id="{7914F88F-49C4-68C8-B9F7-1CB4AADA5574}"/>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3756189-91A7-8A31-2C00-BA5F39EE46F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F2894A8-CAC9-E1B0-C948-80FCDCA6642B}"/>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7F26C7A8-FDBB-35D2-F25F-A3FB5D07FB0D}"/>
                </a:ext>
              </a:extLst>
            </p:cNvPr>
            <p:cNvGrpSpPr/>
            <p:nvPr/>
          </p:nvGrpSpPr>
          <p:grpSpPr>
            <a:xfrm rot="10800000">
              <a:off x="5712075" y="4005901"/>
              <a:ext cx="130069" cy="188068"/>
              <a:chOff x="4518511" y="3865186"/>
              <a:chExt cx="203119" cy="265093"/>
            </a:xfrm>
          </p:grpSpPr>
          <p:cxnSp>
            <p:nvCxnSpPr>
              <p:cNvPr id="19" name="Straight Connector 18">
                <a:extLst>
                  <a:ext uri="{FF2B5EF4-FFF2-40B4-BE49-F238E27FC236}">
                    <a16:creationId xmlns:a16="http://schemas.microsoft.com/office/drawing/2014/main" id="{FC783F50-836E-DA46-94C0-EF25D1673441}"/>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F6FBB03-C389-59CC-2746-D83529E3813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2FC9109-AE42-C8ED-9688-244C172BD34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E9776161-5BFA-7E9E-EFA4-2C7F805C5A30}"/>
                </a:ext>
              </a:extLst>
            </p:cNvPr>
            <p:cNvGrpSpPr/>
            <p:nvPr/>
          </p:nvGrpSpPr>
          <p:grpSpPr>
            <a:xfrm rot="5400000">
              <a:off x="5526491" y="3876378"/>
              <a:ext cx="130069" cy="188068"/>
              <a:chOff x="4518511" y="3865186"/>
              <a:chExt cx="203119" cy="265093"/>
            </a:xfrm>
          </p:grpSpPr>
          <p:cxnSp>
            <p:nvCxnSpPr>
              <p:cNvPr id="16" name="Straight Connector 15">
                <a:extLst>
                  <a:ext uri="{FF2B5EF4-FFF2-40B4-BE49-F238E27FC236}">
                    <a16:creationId xmlns:a16="http://schemas.microsoft.com/office/drawing/2014/main" id="{81B6C029-A497-D702-BAD3-E2A1F870540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7341339-E51B-2A4C-729D-7F82DA7E37B8}"/>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A00BB36-1CD5-A3E7-8053-F7445413977B}"/>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C2C78580-7FE0-117B-426F-62385500EB3F}"/>
                </a:ext>
              </a:extLst>
            </p:cNvPr>
            <p:cNvGrpSpPr/>
            <p:nvPr/>
          </p:nvGrpSpPr>
          <p:grpSpPr>
            <a:xfrm rot="5400000">
              <a:off x="5890580" y="3876379"/>
              <a:ext cx="130069" cy="188068"/>
              <a:chOff x="4518511" y="3865186"/>
              <a:chExt cx="203119" cy="265093"/>
            </a:xfrm>
          </p:grpSpPr>
          <p:cxnSp>
            <p:nvCxnSpPr>
              <p:cNvPr id="12" name="Straight Connector 11">
                <a:extLst>
                  <a:ext uri="{FF2B5EF4-FFF2-40B4-BE49-F238E27FC236}">
                    <a16:creationId xmlns:a16="http://schemas.microsoft.com/office/drawing/2014/main" id="{F473269A-EEF2-5F72-13AF-34BBC303837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595C72D-1AD7-E6BA-C9C7-1E9118AADDC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77D3668-3A9A-31B1-697A-489D315B7BC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9161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wipe(down)">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Effect transition="in" filter="circle(in)">
                                      <p:cBhvr>
                                        <p:cTn id="12" dur="2000"/>
                                        <p:tgtEl>
                                          <p:spTgt spid="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9">
                                            <p:txEl>
                                              <p:pRg st="2" end="2"/>
                                            </p:txEl>
                                          </p:spTgt>
                                        </p:tgtEl>
                                        <p:attrNameLst>
                                          <p:attrName>style.visibility</p:attrName>
                                        </p:attrNameLst>
                                      </p:cBhvr>
                                      <p:to>
                                        <p:strVal val="visible"/>
                                      </p:to>
                                    </p:set>
                                    <p:animEffect transition="in" filter="barn(inVertical)">
                                      <p:cBhvr>
                                        <p:cTn id="22" dur="500"/>
                                        <p:tgtEl>
                                          <p:spTgt spid="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4253076" y="125792"/>
            <a:ext cx="3233956" cy="647468"/>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483477" y="4444573"/>
            <a:ext cx="11415674" cy="1785381"/>
          </a:xfrm>
          <a:ln>
            <a:solidFill>
              <a:schemeClr val="accent5">
                <a:lumMod val="75000"/>
              </a:schemeClr>
            </a:solidFill>
          </a:ln>
        </p:spPr>
        <p:txBody>
          <a:bodyPr>
            <a:normAutofit lnSpcReduction="10000"/>
          </a:bodyPr>
          <a:lstStyle/>
          <a:p>
            <a:pPr>
              <a:spcBef>
                <a:spcPts val="600"/>
              </a:spcBef>
              <a:spcAft>
                <a:spcPts val="600"/>
              </a:spcAft>
            </a:pPr>
            <a:r>
              <a:rPr lang="en-CA" sz="2400" dirty="0"/>
              <a:t>The </a:t>
            </a:r>
            <a:r>
              <a:rPr lang="en-CA" sz="2400" b="1" dirty="0"/>
              <a:t>Ethernet frame </a:t>
            </a:r>
            <a:r>
              <a:rPr lang="en-CA" sz="2400" dirty="0"/>
              <a:t>contains an </a:t>
            </a:r>
            <a:r>
              <a:rPr lang="en-CA" sz="2400" b="1" dirty="0">
                <a:highlight>
                  <a:srgbClr val="FFFF00"/>
                </a:highlight>
              </a:rPr>
              <a:t>IPv4 packet</a:t>
            </a:r>
            <a:r>
              <a:rPr lang="en-CA" sz="2400" dirty="0"/>
              <a:t>.</a:t>
            </a:r>
          </a:p>
          <a:p>
            <a:pPr>
              <a:spcBef>
                <a:spcPts val="600"/>
              </a:spcBef>
              <a:spcAft>
                <a:spcPts val="600"/>
              </a:spcAft>
            </a:pPr>
            <a:r>
              <a:rPr lang="en-CA" sz="2400" dirty="0"/>
              <a:t>The Ethernet protocol </a:t>
            </a:r>
            <a:r>
              <a:rPr lang="en-CA" sz="2400" b="1" dirty="0"/>
              <a:t>encapsulates</a:t>
            </a:r>
            <a:r>
              <a:rPr lang="en-CA" sz="2400" dirty="0"/>
              <a:t> an IP protocol packet.</a:t>
            </a:r>
          </a:p>
          <a:p>
            <a:pPr>
              <a:spcBef>
                <a:spcPts val="600"/>
              </a:spcBef>
              <a:spcAft>
                <a:spcPts val="600"/>
              </a:spcAft>
            </a:pPr>
            <a:r>
              <a:rPr lang="en-CA" sz="2400" dirty="0"/>
              <a:t>This packet contains the </a:t>
            </a:r>
            <a:r>
              <a:rPr lang="en-CA" sz="2400" b="1" dirty="0">
                <a:solidFill>
                  <a:srgbClr val="0000FF"/>
                </a:solidFill>
              </a:rPr>
              <a:t>destination IP </a:t>
            </a:r>
            <a:r>
              <a:rPr lang="en-CA" sz="2400" dirty="0"/>
              <a:t>address (the webserver’s </a:t>
            </a:r>
            <a:r>
              <a:rPr lang="en-CA" sz="2400" b="1" dirty="0">
                <a:solidFill>
                  <a:srgbClr val="0000FF"/>
                </a:solidFill>
              </a:rPr>
              <a:t>3.94.206.121</a:t>
            </a:r>
            <a:r>
              <a:rPr lang="en-CA" sz="2400" dirty="0"/>
              <a:t>).</a:t>
            </a:r>
          </a:p>
          <a:p>
            <a:pPr>
              <a:spcBef>
                <a:spcPts val="600"/>
              </a:spcBef>
              <a:spcAft>
                <a:spcPts val="600"/>
              </a:spcAft>
            </a:pPr>
            <a:r>
              <a:rPr lang="en-CA" sz="2400" dirty="0"/>
              <a:t>This packet also contains the source IP address (the PC’s IP address)</a:t>
            </a:r>
          </a:p>
        </p:txBody>
      </p:sp>
      <p:sp>
        <p:nvSpPr>
          <p:cNvPr id="183" name="Rectangle 182">
            <a:extLst>
              <a:ext uri="{FF2B5EF4-FFF2-40B4-BE49-F238E27FC236}">
                <a16:creationId xmlns:a16="http://schemas.microsoft.com/office/drawing/2014/main" id="{E9D01212-BDC7-4242-9923-0F65B76E1E25}"/>
              </a:ext>
            </a:extLst>
          </p:cNvPr>
          <p:cNvSpPr/>
          <p:nvPr/>
        </p:nvSpPr>
        <p:spPr>
          <a:xfrm>
            <a:off x="483477" y="274320"/>
            <a:ext cx="3233956" cy="4069264"/>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85" name="Group 184">
            <a:extLst>
              <a:ext uri="{FF2B5EF4-FFF2-40B4-BE49-F238E27FC236}">
                <a16:creationId xmlns:a16="http://schemas.microsoft.com/office/drawing/2014/main" id="{92CC6AFA-1908-4563-893F-7072389A6A42}"/>
              </a:ext>
            </a:extLst>
          </p:cNvPr>
          <p:cNvGrpSpPr/>
          <p:nvPr/>
        </p:nvGrpSpPr>
        <p:grpSpPr>
          <a:xfrm>
            <a:off x="944515" y="3393453"/>
            <a:ext cx="842721" cy="676176"/>
            <a:chOff x="9913892" y="560715"/>
            <a:chExt cx="1490439" cy="1120399"/>
          </a:xfrm>
        </p:grpSpPr>
        <p:pic>
          <p:nvPicPr>
            <p:cNvPr id="186" name="Picture 185">
              <a:extLst>
                <a:ext uri="{FF2B5EF4-FFF2-40B4-BE49-F238E27FC236}">
                  <a16:creationId xmlns:a16="http://schemas.microsoft.com/office/drawing/2014/main" id="{30D7B0E1-762E-4843-A864-A87A2C37D4A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7" name="TextBox 186">
              <a:extLst>
                <a:ext uri="{FF2B5EF4-FFF2-40B4-BE49-F238E27FC236}">
                  <a16:creationId xmlns:a16="http://schemas.microsoft.com/office/drawing/2014/main" id="{BE53A755-4595-4A37-998C-F20B107ED8A2}"/>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pic>
        <p:nvPicPr>
          <p:cNvPr id="188" name="Picture 4">
            <a:extLst>
              <a:ext uri="{FF2B5EF4-FFF2-40B4-BE49-F238E27FC236}">
                <a16:creationId xmlns:a16="http://schemas.microsoft.com/office/drawing/2014/main" id="{7785D20D-5E77-464E-8AFF-64B667A21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48" y="289506"/>
            <a:ext cx="1066800" cy="32004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cxnSp>
        <p:nvCxnSpPr>
          <p:cNvPr id="189" name="Straight Connector 188">
            <a:extLst>
              <a:ext uri="{FF2B5EF4-FFF2-40B4-BE49-F238E27FC236}">
                <a16:creationId xmlns:a16="http://schemas.microsoft.com/office/drawing/2014/main" id="{B6EED0E0-2E99-4003-8358-6AB15AC75E5D}"/>
              </a:ext>
            </a:extLst>
          </p:cNvPr>
          <p:cNvCxnSpPr>
            <a:cxnSpLocks/>
            <a:stCxn id="229" idx="6"/>
            <a:endCxn id="193" idx="2"/>
          </p:cNvCxnSpPr>
          <p:nvPr/>
        </p:nvCxnSpPr>
        <p:spPr>
          <a:xfrm flipV="1">
            <a:off x="4048425" y="3729785"/>
            <a:ext cx="976430" cy="54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D0758302-D2F4-4BFE-98D8-9C1DA9093D60}"/>
              </a:ext>
            </a:extLst>
          </p:cNvPr>
          <p:cNvSpPr/>
          <p:nvPr/>
        </p:nvSpPr>
        <p:spPr>
          <a:xfrm>
            <a:off x="5395763" y="3255414"/>
            <a:ext cx="2024245" cy="980836"/>
          </a:xfrm>
          <a:prstGeom prst="rect">
            <a:avLst/>
          </a:prstGeom>
          <a:solidFill>
            <a:schemeClr val="accent6">
              <a:lumMod val="20000"/>
              <a:lumOff val="80000"/>
            </a:schemeClr>
          </a:solidFill>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191" name="Straight Connector 190">
            <a:extLst>
              <a:ext uri="{FF2B5EF4-FFF2-40B4-BE49-F238E27FC236}">
                <a16:creationId xmlns:a16="http://schemas.microsoft.com/office/drawing/2014/main" id="{D2FD385F-15D6-4B23-B51B-AC4CA36666E4}"/>
              </a:ext>
            </a:extLst>
          </p:cNvPr>
          <p:cNvCxnSpPr>
            <a:cxnSpLocks/>
            <a:stCxn id="193" idx="6"/>
            <a:endCxn id="211" idx="2"/>
          </p:cNvCxnSpPr>
          <p:nvPr/>
        </p:nvCxnSpPr>
        <p:spPr>
          <a:xfrm flipV="1">
            <a:off x="5700697" y="3724973"/>
            <a:ext cx="1363944" cy="4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B6613FA-1A7E-448A-BC41-5FA443244CB6}"/>
              </a:ext>
            </a:extLst>
          </p:cNvPr>
          <p:cNvGrpSpPr/>
          <p:nvPr/>
        </p:nvGrpSpPr>
        <p:grpSpPr>
          <a:xfrm>
            <a:off x="5024855" y="3387970"/>
            <a:ext cx="675842" cy="683629"/>
            <a:chOff x="5439189" y="3628598"/>
            <a:chExt cx="675842" cy="683629"/>
          </a:xfrm>
        </p:grpSpPr>
        <p:sp>
          <p:nvSpPr>
            <p:cNvPr id="193" name="Oval 192">
              <a:extLst>
                <a:ext uri="{FF2B5EF4-FFF2-40B4-BE49-F238E27FC236}">
                  <a16:creationId xmlns:a16="http://schemas.microsoft.com/office/drawing/2014/main" id="{89E007B7-BE91-43BC-9E39-42A6252DC802}"/>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94" name="Group 193">
              <a:extLst>
                <a:ext uri="{FF2B5EF4-FFF2-40B4-BE49-F238E27FC236}">
                  <a16:creationId xmlns:a16="http://schemas.microsoft.com/office/drawing/2014/main" id="{B525B4AB-21A7-4413-95C6-D06F6552FD85}"/>
                </a:ext>
              </a:extLst>
            </p:cNvPr>
            <p:cNvGrpSpPr/>
            <p:nvPr/>
          </p:nvGrpSpPr>
          <p:grpSpPr>
            <a:xfrm>
              <a:off x="5712075" y="3740276"/>
              <a:ext cx="130069" cy="188068"/>
              <a:chOff x="4518511" y="3865186"/>
              <a:chExt cx="203119" cy="265093"/>
            </a:xfrm>
          </p:grpSpPr>
          <p:cxnSp>
            <p:nvCxnSpPr>
              <p:cNvPr id="207" name="Straight Connector 206">
                <a:extLst>
                  <a:ext uri="{FF2B5EF4-FFF2-40B4-BE49-F238E27FC236}">
                    <a16:creationId xmlns:a16="http://schemas.microsoft.com/office/drawing/2014/main" id="{4A9142EC-DAE0-4277-AC10-7583786E369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2C68B2D-555E-4333-8E65-3EAEB57B557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0D1AC8-27EC-4BC7-B9A6-FC9A0429C38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07E6FD39-3BA7-42F1-9DAB-2E6A8859DC48}"/>
                </a:ext>
              </a:extLst>
            </p:cNvPr>
            <p:cNvGrpSpPr/>
            <p:nvPr/>
          </p:nvGrpSpPr>
          <p:grpSpPr>
            <a:xfrm rot="10800000">
              <a:off x="5712075" y="4005901"/>
              <a:ext cx="130069" cy="188068"/>
              <a:chOff x="4518511" y="3865186"/>
              <a:chExt cx="203119" cy="265093"/>
            </a:xfrm>
          </p:grpSpPr>
          <p:cxnSp>
            <p:nvCxnSpPr>
              <p:cNvPr id="204" name="Straight Connector 203">
                <a:extLst>
                  <a:ext uri="{FF2B5EF4-FFF2-40B4-BE49-F238E27FC236}">
                    <a16:creationId xmlns:a16="http://schemas.microsoft.com/office/drawing/2014/main" id="{B599C3BC-7614-4533-A223-C14B61C1CDDF}"/>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CADD893-3B2C-4448-AEA8-01A1FFC199A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135219B-D468-42FD-BC71-72A8375BD98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06145EE2-5065-4E57-8B77-1A26AC891BA2}"/>
                </a:ext>
              </a:extLst>
            </p:cNvPr>
            <p:cNvGrpSpPr/>
            <p:nvPr/>
          </p:nvGrpSpPr>
          <p:grpSpPr>
            <a:xfrm rot="5400000">
              <a:off x="5526491" y="3876378"/>
              <a:ext cx="130069" cy="188068"/>
              <a:chOff x="4518511" y="3865186"/>
              <a:chExt cx="203119" cy="265093"/>
            </a:xfrm>
          </p:grpSpPr>
          <p:cxnSp>
            <p:nvCxnSpPr>
              <p:cNvPr id="201" name="Straight Connector 200">
                <a:extLst>
                  <a:ext uri="{FF2B5EF4-FFF2-40B4-BE49-F238E27FC236}">
                    <a16:creationId xmlns:a16="http://schemas.microsoft.com/office/drawing/2014/main" id="{EA11F826-A050-4D43-87A0-7ECDCC6D04B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47FA571-0A3C-4047-97B5-D8280966760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0046D1F-3D5F-45D6-94E5-300B07EC77D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7E67B71C-8D91-4C38-B757-61B9A428CF06}"/>
                </a:ext>
              </a:extLst>
            </p:cNvPr>
            <p:cNvGrpSpPr/>
            <p:nvPr/>
          </p:nvGrpSpPr>
          <p:grpSpPr>
            <a:xfrm rot="5400000">
              <a:off x="5890580" y="3876379"/>
              <a:ext cx="130069" cy="188068"/>
              <a:chOff x="4518511" y="3865186"/>
              <a:chExt cx="203119" cy="265093"/>
            </a:xfrm>
          </p:grpSpPr>
          <p:cxnSp>
            <p:nvCxnSpPr>
              <p:cNvPr id="198" name="Straight Connector 197">
                <a:extLst>
                  <a:ext uri="{FF2B5EF4-FFF2-40B4-BE49-F238E27FC236}">
                    <a16:creationId xmlns:a16="http://schemas.microsoft.com/office/drawing/2014/main" id="{5C75A142-4FC7-4238-BB09-2C9A89983FD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DBA6CC-3F19-409F-BEF1-8B71BA739FA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0261F21-6EBE-4572-AC0D-6C2A49429DB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C28129DE-49CF-4CF5-9329-86E03DEE35F7}"/>
              </a:ext>
            </a:extLst>
          </p:cNvPr>
          <p:cNvGrpSpPr/>
          <p:nvPr/>
        </p:nvGrpSpPr>
        <p:grpSpPr>
          <a:xfrm>
            <a:off x="7064641" y="3383158"/>
            <a:ext cx="675842" cy="683629"/>
            <a:chOff x="5439189" y="3628598"/>
            <a:chExt cx="675842" cy="683629"/>
          </a:xfrm>
        </p:grpSpPr>
        <p:sp>
          <p:nvSpPr>
            <p:cNvPr id="211" name="Oval 210">
              <a:extLst>
                <a:ext uri="{FF2B5EF4-FFF2-40B4-BE49-F238E27FC236}">
                  <a16:creationId xmlns:a16="http://schemas.microsoft.com/office/drawing/2014/main" id="{20A1C536-B0D6-4CA5-8B06-0070838CF7F0}"/>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12" name="Group 211">
              <a:extLst>
                <a:ext uri="{FF2B5EF4-FFF2-40B4-BE49-F238E27FC236}">
                  <a16:creationId xmlns:a16="http://schemas.microsoft.com/office/drawing/2014/main" id="{D19E84AB-0A23-4E89-AAE2-A7A86EFB3C91}"/>
                </a:ext>
              </a:extLst>
            </p:cNvPr>
            <p:cNvGrpSpPr/>
            <p:nvPr/>
          </p:nvGrpSpPr>
          <p:grpSpPr>
            <a:xfrm>
              <a:off x="5712075" y="3740276"/>
              <a:ext cx="130069" cy="188068"/>
              <a:chOff x="4518511" y="3865186"/>
              <a:chExt cx="203119" cy="265093"/>
            </a:xfrm>
          </p:grpSpPr>
          <p:cxnSp>
            <p:nvCxnSpPr>
              <p:cNvPr id="225" name="Straight Connector 224">
                <a:extLst>
                  <a:ext uri="{FF2B5EF4-FFF2-40B4-BE49-F238E27FC236}">
                    <a16:creationId xmlns:a16="http://schemas.microsoft.com/office/drawing/2014/main" id="{2FDC17DB-9083-4876-8245-4DA1C45700E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2B6EEBE-2CBB-47DC-904C-3CFDD0BC791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9F224AB0-EC18-46C8-958F-B9AACB10CCA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B817BBC5-99EC-45DA-8CCB-A18FC8A6EA48}"/>
                </a:ext>
              </a:extLst>
            </p:cNvPr>
            <p:cNvGrpSpPr/>
            <p:nvPr/>
          </p:nvGrpSpPr>
          <p:grpSpPr>
            <a:xfrm rot="10800000">
              <a:off x="5712075" y="4005901"/>
              <a:ext cx="130069" cy="188068"/>
              <a:chOff x="4518511" y="3865186"/>
              <a:chExt cx="203119" cy="265093"/>
            </a:xfrm>
          </p:grpSpPr>
          <p:cxnSp>
            <p:nvCxnSpPr>
              <p:cNvPr id="222" name="Straight Connector 221">
                <a:extLst>
                  <a:ext uri="{FF2B5EF4-FFF2-40B4-BE49-F238E27FC236}">
                    <a16:creationId xmlns:a16="http://schemas.microsoft.com/office/drawing/2014/main" id="{D6DF312C-649F-4D18-B30F-FE96D51089C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251155F-3F05-40CA-BA73-BAD27CCDFB7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438D298-5625-47E9-B7ED-A8C6CEFFD70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546FDE1F-F159-4337-B646-07A2E3E32EB2}"/>
                </a:ext>
              </a:extLst>
            </p:cNvPr>
            <p:cNvGrpSpPr/>
            <p:nvPr/>
          </p:nvGrpSpPr>
          <p:grpSpPr>
            <a:xfrm rot="5400000">
              <a:off x="5526491" y="3876378"/>
              <a:ext cx="130069" cy="188068"/>
              <a:chOff x="4518511" y="3865186"/>
              <a:chExt cx="203119" cy="265093"/>
            </a:xfrm>
          </p:grpSpPr>
          <p:cxnSp>
            <p:nvCxnSpPr>
              <p:cNvPr id="219" name="Straight Connector 218">
                <a:extLst>
                  <a:ext uri="{FF2B5EF4-FFF2-40B4-BE49-F238E27FC236}">
                    <a16:creationId xmlns:a16="http://schemas.microsoft.com/office/drawing/2014/main" id="{485A85AB-CE1C-4EF7-AB92-FFD7487BF2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3EF3FBF-217F-4A98-BE74-4E6FDBDB673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44FD4C-DBD9-4B2E-8B2A-6241A881E3D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7070A12E-D36F-4229-BFC8-BC54EA516037}"/>
                </a:ext>
              </a:extLst>
            </p:cNvPr>
            <p:cNvGrpSpPr/>
            <p:nvPr/>
          </p:nvGrpSpPr>
          <p:grpSpPr>
            <a:xfrm rot="5400000">
              <a:off x="5890580" y="3876379"/>
              <a:ext cx="130069" cy="188068"/>
              <a:chOff x="4518511" y="3865186"/>
              <a:chExt cx="203119" cy="265093"/>
            </a:xfrm>
          </p:grpSpPr>
          <p:cxnSp>
            <p:nvCxnSpPr>
              <p:cNvPr id="216" name="Straight Connector 215">
                <a:extLst>
                  <a:ext uri="{FF2B5EF4-FFF2-40B4-BE49-F238E27FC236}">
                    <a16:creationId xmlns:a16="http://schemas.microsoft.com/office/drawing/2014/main" id="{59B26438-92E1-4068-84D0-E5C0132C45A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FBCDB2-377B-4040-8E6A-0BCA8794CAD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C659FF2-577D-4925-A1AC-00F3F2DCCAB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8" name="Group 227">
            <a:extLst>
              <a:ext uri="{FF2B5EF4-FFF2-40B4-BE49-F238E27FC236}">
                <a16:creationId xmlns:a16="http://schemas.microsoft.com/office/drawing/2014/main" id="{47E56E00-1425-45AC-A564-5530D657E663}"/>
              </a:ext>
            </a:extLst>
          </p:cNvPr>
          <p:cNvGrpSpPr/>
          <p:nvPr/>
        </p:nvGrpSpPr>
        <p:grpSpPr>
          <a:xfrm>
            <a:off x="3372583" y="3393453"/>
            <a:ext cx="675842" cy="683629"/>
            <a:chOff x="5439189" y="3628598"/>
            <a:chExt cx="675842" cy="683629"/>
          </a:xfrm>
        </p:grpSpPr>
        <p:sp>
          <p:nvSpPr>
            <p:cNvPr id="229" name="Oval 228">
              <a:extLst>
                <a:ext uri="{FF2B5EF4-FFF2-40B4-BE49-F238E27FC236}">
                  <a16:creationId xmlns:a16="http://schemas.microsoft.com/office/drawing/2014/main" id="{7CD8FC80-D2EE-4E9D-9311-9486EA00D4A3}"/>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0" name="Group 229">
              <a:extLst>
                <a:ext uri="{FF2B5EF4-FFF2-40B4-BE49-F238E27FC236}">
                  <a16:creationId xmlns:a16="http://schemas.microsoft.com/office/drawing/2014/main" id="{17CD4AFE-F7C5-4BA6-A8AD-6398D45F7F9B}"/>
                </a:ext>
              </a:extLst>
            </p:cNvPr>
            <p:cNvGrpSpPr/>
            <p:nvPr/>
          </p:nvGrpSpPr>
          <p:grpSpPr>
            <a:xfrm>
              <a:off x="5712075" y="3740276"/>
              <a:ext cx="130069" cy="188068"/>
              <a:chOff x="4518511" y="3865186"/>
              <a:chExt cx="203119" cy="265093"/>
            </a:xfrm>
          </p:grpSpPr>
          <p:cxnSp>
            <p:nvCxnSpPr>
              <p:cNvPr id="243" name="Straight Connector 242">
                <a:extLst>
                  <a:ext uri="{FF2B5EF4-FFF2-40B4-BE49-F238E27FC236}">
                    <a16:creationId xmlns:a16="http://schemas.microsoft.com/office/drawing/2014/main" id="{A52EAA65-35E9-46CA-8612-FD0BD69A018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8FA3A7B-AEF3-4027-99C9-FC9FD342D0BE}"/>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EF50876-F02F-4C03-971C-28BD05D852C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B1F8BA42-9070-43D0-884F-B15488CD8991}"/>
                </a:ext>
              </a:extLst>
            </p:cNvPr>
            <p:cNvGrpSpPr/>
            <p:nvPr/>
          </p:nvGrpSpPr>
          <p:grpSpPr>
            <a:xfrm rot="10800000">
              <a:off x="5712075" y="4005901"/>
              <a:ext cx="130069" cy="188068"/>
              <a:chOff x="4518511" y="3865186"/>
              <a:chExt cx="203119" cy="265093"/>
            </a:xfrm>
          </p:grpSpPr>
          <p:cxnSp>
            <p:nvCxnSpPr>
              <p:cNvPr id="240" name="Straight Connector 239">
                <a:extLst>
                  <a:ext uri="{FF2B5EF4-FFF2-40B4-BE49-F238E27FC236}">
                    <a16:creationId xmlns:a16="http://schemas.microsoft.com/office/drawing/2014/main" id="{3C61F983-0E85-40D7-836A-802209F5A0A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1211CA0-B84B-4AAC-B847-FD6EF149F15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66911A-6109-4E11-9A06-4CB5200C74B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C62BD44D-2BF8-4B63-BC12-944F9F37B710}"/>
                </a:ext>
              </a:extLst>
            </p:cNvPr>
            <p:cNvGrpSpPr/>
            <p:nvPr/>
          </p:nvGrpSpPr>
          <p:grpSpPr>
            <a:xfrm rot="5400000">
              <a:off x="5526491" y="3876378"/>
              <a:ext cx="130069" cy="188068"/>
              <a:chOff x="4518511" y="3865186"/>
              <a:chExt cx="203119" cy="265093"/>
            </a:xfrm>
          </p:grpSpPr>
          <p:cxnSp>
            <p:nvCxnSpPr>
              <p:cNvPr id="237" name="Straight Connector 236">
                <a:extLst>
                  <a:ext uri="{FF2B5EF4-FFF2-40B4-BE49-F238E27FC236}">
                    <a16:creationId xmlns:a16="http://schemas.microsoft.com/office/drawing/2014/main" id="{9F436159-36B7-4D8A-AD85-74BABFAC1984}"/>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7053CA2-7FCF-44F0-A1D4-D850C041B9D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7BFAB65-E7A1-4A79-B866-0DAA9548489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3" name="Group 232">
              <a:extLst>
                <a:ext uri="{FF2B5EF4-FFF2-40B4-BE49-F238E27FC236}">
                  <a16:creationId xmlns:a16="http://schemas.microsoft.com/office/drawing/2014/main" id="{42C77060-C6B7-4296-B9FC-43DE382E5067}"/>
                </a:ext>
              </a:extLst>
            </p:cNvPr>
            <p:cNvGrpSpPr/>
            <p:nvPr/>
          </p:nvGrpSpPr>
          <p:grpSpPr>
            <a:xfrm rot="5400000">
              <a:off x="5890580" y="3876379"/>
              <a:ext cx="130069" cy="188068"/>
              <a:chOff x="4518511" y="3865186"/>
              <a:chExt cx="203119" cy="265093"/>
            </a:xfrm>
          </p:grpSpPr>
          <p:cxnSp>
            <p:nvCxnSpPr>
              <p:cNvPr id="234" name="Straight Connector 233">
                <a:extLst>
                  <a:ext uri="{FF2B5EF4-FFF2-40B4-BE49-F238E27FC236}">
                    <a16:creationId xmlns:a16="http://schemas.microsoft.com/office/drawing/2014/main" id="{5FDD31EF-EFBB-4795-9E6C-12E6C417966C}"/>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F41E38F-9148-4779-B8E6-CA38A2DE427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3342E1-6206-486F-9616-584C9BAFE70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TextBox 247">
            <a:extLst>
              <a:ext uri="{FF2B5EF4-FFF2-40B4-BE49-F238E27FC236}">
                <a16:creationId xmlns:a16="http://schemas.microsoft.com/office/drawing/2014/main" id="{3DF0DB8C-6D35-4086-B30F-D2C407005408}"/>
              </a:ext>
            </a:extLst>
          </p:cNvPr>
          <p:cNvSpPr txBox="1"/>
          <p:nvPr/>
        </p:nvSpPr>
        <p:spPr>
          <a:xfrm>
            <a:off x="5662532" y="3963377"/>
            <a:ext cx="1434816" cy="307777"/>
          </a:xfrm>
          <a:prstGeom prst="rect">
            <a:avLst/>
          </a:prstGeom>
          <a:noFill/>
        </p:spPr>
        <p:txBody>
          <a:bodyPr wrap="none" rtlCol="0">
            <a:spAutoFit/>
          </a:bodyPr>
          <a:lstStyle/>
          <a:p>
            <a:r>
              <a:rPr lang="en-CA" sz="1400" dirty="0"/>
              <a:t>Internet Provider</a:t>
            </a:r>
          </a:p>
        </p:txBody>
      </p:sp>
      <p:sp>
        <p:nvSpPr>
          <p:cNvPr id="74" name="Rectangle 73">
            <a:extLst>
              <a:ext uri="{FF2B5EF4-FFF2-40B4-BE49-F238E27FC236}">
                <a16:creationId xmlns:a16="http://schemas.microsoft.com/office/drawing/2014/main" id="{0BF703DA-CF29-4FD5-9BEE-C0C577632ED1}"/>
              </a:ext>
            </a:extLst>
          </p:cNvPr>
          <p:cNvSpPr/>
          <p:nvPr/>
        </p:nvSpPr>
        <p:spPr>
          <a:xfrm>
            <a:off x="8690329" y="809422"/>
            <a:ext cx="3208822" cy="344659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0785" y="879732"/>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9157399" y="814737"/>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8864780" y="1422971"/>
            <a:ext cx="2941800" cy="274276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9260246" y="1391745"/>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2440" y="1415936"/>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9238766" y="1917678"/>
            <a:ext cx="2545377" cy="2133587"/>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9817333" y="1950793"/>
            <a:ext cx="1397400" cy="1111136"/>
            <a:chOff x="7517382" y="533208"/>
            <a:chExt cx="1115568" cy="842870"/>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66" y="701000"/>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9551321" y="3584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grpSp>
        <p:nvGrpSpPr>
          <p:cNvPr id="93" name="Group 92">
            <a:extLst>
              <a:ext uri="{FF2B5EF4-FFF2-40B4-BE49-F238E27FC236}">
                <a16:creationId xmlns:a16="http://schemas.microsoft.com/office/drawing/2014/main" id="{87EABA69-BDD2-4189-91AC-6252D2080074}"/>
              </a:ext>
            </a:extLst>
          </p:cNvPr>
          <p:cNvGrpSpPr/>
          <p:nvPr/>
        </p:nvGrpSpPr>
        <p:grpSpPr>
          <a:xfrm>
            <a:off x="8518611" y="3380091"/>
            <a:ext cx="675842" cy="683629"/>
            <a:chOff x="5439189" y="3628598"/>
            <a:chExt cx="675842" cy="683629"/>
          </a:xfrm>
        </p:grpSpPr>
        <p:sp>
          <p:nvSpPr>
            <p:cNvPr id="94" name="Oval 93">
              <a:extLst>
                <a:ext uri="{FF2B5EF4-FFF2-40B4-BE49-F238E27FC236}">
                  <a16:creationId xmlns:a16="http://schemas.microsoft.com/office/drawing/2014/main" id="{BA5DB8D4-5D54-49E7-A532-27F3F501BD78}"/>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95" name="Group 94">
              <a:extLst>
                <a:ext uri="{FF2B5EF4-FFF2-40B4-BE49-F238E27FC236}">
                  <a16:creationId xmlns:a16="http://schemas.microsoft.com/office/drawing/2014/main" id="{96DA9559-BCC6-40D8-9A8B-8A0DD24B68A3}"/>
                </a:ext>
              </a:extLst>
            </p:cNvPr>
            <p:cNvGrpSpPr/>
            <p:nvPr/>
          </p:nvGrpSpPr>
          <p:grpSpPr>
            <a:xfrm>
              <a:off x="5712075" y="3740276"/>
              <a:ext cx="130069" cy="188068"/>
              <a:chOff x="4518511" y="3865186"/>
              <a:chExt cx="203119" cy="265093"/>
            </a:xfrm>
          </p:grpSpPr>
          <p:cxnSp>
            <p:nvCxnSpPr>
              <p:cNvPr id="108" name="Straight Connector 107">
                <a:extLst>
                  <a:ext uri="{FF2B5EF4-FFF2-40B4-BE49-F238E27FC236}">
                    <a16:creationId xmlns:a16="http://schemas.microsoft.com/office/drawing/2014/main" id="{45254C31-8ACB-42B3-A7CB-CF9559BA1A2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A52EC-6664-4175-BC46-339C2337CCE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2E5394-5E82-4C8E-B23F-73FFD2FD737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B886BA5-444D-4B2D-84C1-106ADA942697}"/>
                </a:ext>
              </a:extLst>
            </p:cNvPr>
            <p:cNvGrpSpPr/>
            <p:nvPr/>
          </p:nvGrpSpPr>
          <p:grpSpPr>
            <a:xfrm rot="10800000">
              <a:off x="5712075" y="4005901"/>
              <a:ext cx="130069" cy="188068"/>
              <a:chOff x="4518511" y="3865186"/>
              <a:chExt cx="203119" cy="265093"/>
            </a:xfrm>
          </p:grpSpPr>
          <p:cxnSp>
            <p:nvCxnSpPr>
              <p:cNvPr id="105" name="Straight Connector 104">
                <a:extLst>
                  <a:ext uri="{FF2B5EF4-FFF2-40B4-BE49-F238E27FC236}">
                    <a16:creationId xmlns:a16="http://schemas.microsoft.com/office/drawing/2014/main" id="{B107E10C-9627-45D4-9F58-4D8961227E5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B97FA26-2E91-457D-9AF5-BF22C960A7D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CAFE4E9-84C8-473D-AB7E-264165A3BA3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09A3FD69-1C8B-45D8-A960-CF97C068A940}"/>
                </a:ext>
              </a:extLst>
            </p:cNvPr>
            <p:cNvGrpSpPr/>
            <p:nvPr/>
          </p:nvGrpSpPr>
          <p:grpSpPr>
            <a:xfrm rot="5400000">
              <a:off x="5526491" y="3876378"/>
              <a:ext cx="130069" cy="188068"/>
              <a:chOff x="4518511" y="3865186"/>
              <a:chExt cx="203119" cy="265093"/>
            </a:xfrm>
          </p:grpSpPr>
          <p:cxnSp>
            <p:nvCxnSpPr>
              <p:cNvPr id="102" name="Straight Connector 101">
                <a:extLst>
                  <a:ext uri="{FF2B5EF4-FFF2-40B4-BE49-F238E27FC236}">
                    <a16:creationId xmlns:a16="http://schemas.microsoft.com/office/drawing/2014/main" id="{3249F664-453D-40A0-9DE1-83E4E010FA5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DB21727-11FD-4497-A7B6-3DC53601D8C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BA8D588-D92E-4703-A000-1925EBCECB6B}"/>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1E540C20-CF4D-4562-AD18-2D8DDF4E7A93}"/>
                </a:ext>
              </a:extLst>
            </p:cNvPr>
            <p:cNvGrpSpPr/>
            <p:nvPr/>
          </p:nvGrpSpPr>
          <p:grpSpPr>
            <a:xfrm rot="5400000">
              <a:off x="5890580" y="3876379"/>
              <a:ext cx="130069" cy="188068"/>
              <a:chOff x="4518511" y="3865186"/>
              <a:chExt cx="203119" cy="265093"/>
            </a:xfrm>
          </p:grpSpPr>
          <p:cxnSp>
            <p:nvCxnSpPr>
              <p:cNvPr id="99" name="Straight Connector 98">
                <a:extLst>
                  <a:ext uri="{FF2B5EF4-FFF2-40B4-BE49-F238E27FC236}">
                    <a16:creationId xmlns:a16="http://schemas.microsoft.com/office/drawing/2014/main" id="{3C30C243-0811-4D12-951F-6B095FB96DB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232AF85-2D6E-4427-8809-B62305E9AF4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6457292-6D56-41CF-B594-2BAA55C0F33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2" name="TextBox 111">
            <a:extLst>
              <a:ext uri="{FF2B5EF4-FFF2-40B4-BE49-F238E27FC236}">
                <a16:creationId xmlns:a16="http://schemas.microsoft.com/office/drawing/2014/main" id="{E7A197B5-FFF5-4429-A588-187DBBA6FB24}"/>
              </a:ext>
            </a:extLst>
          </p:cNvPr>
          <p:cNvSpPr txBox="1"/>
          <p:nvPr/>
        </p:nvSpPr>
        <p:spPr>
          <a:xfrm>
            <a:off x="9261272" y="3034198"/>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113" name="TextBox 112">
            <a:extLst>
              <a:ext uri="{FF2B5EF4-FFF2-40B4-BE49-F238E27FC236}">
                <a16:creationId xmlns:a16="http://schemas.microsoft.com/office/drawing/2014/main" id="{F5D562A3-08C6-4C75-9BF8-DD01AE70D45C}"/>
              </a:ext>
            </a:extLst>
          </p:cNvPr>
          <p:cNvSpPr txBox="1"/>
          <p:nvPr/>
        </p:nvSpPr>
        <p:spPr>
          <a:xfrm>
            <a:off x="10449349" y="3053602"/>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flipH="1">
            <a:off x="10493897" y="3061929"/>
            <a:ext cx="139" cy="52224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10151059" y="2504272"/>
            <a:ext cx="691215" cy="230832"/>
          </a:xfrm>
          <a:prstGeom prst="rect">
            <a:avLst/>
          </a:prstGeom>
          <a:noFill/>
        </p:spPr>
        <p:txBody>
          <a:bodyPr wrap="none" rtlCol="0">
            <a:spAutoFit/>
          </a:bodyPr>
          <a:lstStyle/>
          <a:p>
            <a:r>
              <a:rPr lang="en-CA" sz="900" b="1" dirty="0"/>
              <a:t>webserver</a:t>
            </a:r>
          </a:p>
        </p:txBody>
      </p:sp>
      <p:cxnSp>
        <p:nvCxnSpPr>
          <p:cNvPr id="128" name="Straight Connector 127">
            <a:extLst>
              <a:ext uri="{FF2B5EF4-FFF2-40B4-BE49-F238E27FC236}">
                <a16:creationId xmlns:a16="http://schemas.microsoft.com/office/drawing/2014/main" id="{93C16624-03BC-4415-AE19-8D62C6B52F52}"/>
              </a:ext>
            </a:extLst>
          </p:cNvPr>
          <p:cNvCxnSpPr>
            <a:cxnSpLocks/>
            <a:stCxn id="211" idx="6"/>
            <a:endCxn id="94" idx="2"/>
          </p:cNvCxnSpPr>
          <p:nvPr/>
        </p:nvCxnSpPr>
        <p:spPr>
          <a:xfrm flipV="1">
            <a:off x="7740483" y="3721906"/>
            <a:ext cx="778128" cy="3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28B5A1-6966-4333-A0CB-EEF791D93F68}"/>
              </a:ext>
            </a:extLst>
          </p:cNvPr>
          <p:cNvSpPr txBox="1"/>
          <p:nvPr/>
        </p:nvSpPr>
        <p:spPr>
          <a:xfrm>
            <a:off x="490102" y="4027065"/>
            <a:ext cx="1883849" cy="369332"/>
          </a:xfrm>
          <a:prstGeom prst="rect">
            <a:avLst/>
          </a:prstGeom>
          <a:noFill/>
        </p:spPr>
        <p:txBody>
          <a:bodyPr wrap="none" rtlCol="0">
            <a:spAutoFit/>
          </a:bodyPr>
          <a:lstStyle/>
          <a:p>
            <a:r>
              <a:rPr lang="en-CA" b="1" dirty="0"/>
              <a:t>IPv4</a:t>
            </a:r>
            <a:r>
              <a:rPr lang="en-CA" b="1" dirty="0">
                <a:solidFill>
                  <a:srgbClr val="0000FF"/>
                </a:solidFill>
              </a:rPr>
              <a:t> 142.55.66.77</a:t>
            </a:r>
          </a:p>
        </p:txBody>
      </p:sp>
      <p:sp>
        <p:nvSpPr>
          <p:cNvPr id="2" name="Rectangle 1">
            <a:extLst>
              <a:ext uri="{FF2B5EF4-FFF2-40B4-BE49-F238E27FC236}">
                <a16:creationId xmlns:a16="http://schemas.microsoft.com/office/drawing/2014/main" id="{F8C00AED-626E-4142-B873-61137BF6A089}"/>
              </a:ext>
            </a:extLst>
          </p:cNvPr>
          <p:cNvSpPr/>
          <p:nvPr/>
        </p:nvSpPr>
        <p:spPr>
          <a:xfrm>
            <a:off x="938039" y="2912522"/>
            <a:ext cx="1434967" cy="41993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Destination MAC</a:t>
            </a:r>
          </a:p>
          <a:p>
            <a:r>
              <a:rPr lang="en-CA" sz="1400" dirty="0">
                <a:solidFill>
                  <a:schemeClr val="tx1"/>
                </a:solidFill>
              </a:rPr>
              <a:t>Source MAC</a:t>
            </a:r>
          </a:p>
        </p:txBody>
      </p:sp>
      <p:sp>
        <p:nvSpPr>
          <p:cNvPr id="111" name="Rectangle 110">
            <a:extLst>
              <a:ext uri="{FF2B5EF4-FFF2-40B4-BE49-F238E27FC236}">
                <a16:creationId xmlns:a16="http://schemas.microsoft.com/office/drawing/2014/main" id="{EE85F0D4-239D-4E35-92DD-7D8759F92392}"/>
              </a:ext>
            </a:extLst>
          </p:cNvPr>
          <p:cNvSpPr/>
          <p:nvPr/>
        </p:nvSpPr>
        <p:spPr>
          <a:xfrm>
            <a:off x="938038" y="2023616"/>
            <a:ext cx="1434967" cy="88814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IP 142.55.66.77</a:t>
            </a:r>
          </a:p>
          <a:p>
            <a:r>
              <a:rPr lang="en-CA" sz="1400" b="1" dirty="0">
                <a:solidFill>
                  <a:schemeClr val="tx1"/>
                </a:solidFill>
              </a:rPr>
              <a:t>Destination IP </a:t>
            </a:r>
            <a:r>
              <a:rPr lang="en-CA" sz="1400" b="1" dirty="0">
                <a:solidFill>
                  <a:srgbClr val="0000FF"/>
                </a:solidFill>
              </a:rPr>
              <a:t>3.94.206.121</a:t>
            </a:r>
            <a:endParaRPr lang="en-CA" sz="1400" dirty="0">
              <a:solidFill>
                <a:srgbClr val="0000FF"/>
              </a:solidFill>
            </a:endParaRPr>
          </a:p>
        </p:txBody>
      </p:sp>
      <p:cxnSp>
        <p:nvCxnSpPr>
          <p:cNvPr id="114" name="Straight Arrow Connector 113">
            <a:extLst>
              <a:ext uri="{FF2B5EF4-FFF2-40B4-BE49-F238E27FC236}">
                <a16:creationId xmlns:a16="http://schemas.microsoft.com/office/drawing/2014/main" id="{D9048669-9002-4205-94CA-34CFCA18F523}"/>
              </a:ext>
            </a:extLst>
          </p:cNvPr>
          <p:cNvCxnSpPr>
            <a:cxnSpLocks/>
          </p:cNvCxnSpPr>
          <p:nvPr/>
        </p:nvCxnSpPr>
        <p:spPr>
          <a:xfrm>
            <a:off x="2026332" y="2783361"/>
            <a:ext cx="7370498" cy="5124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1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barn(inVertical)">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Effect transition="in" filter="barn(inVertical)">
                                      <p:cBhvr>
                                        <p:cTn id="12" dur="500"/>
                                        <p:tgtEl>
                                          <p:spTgt spid="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1"/>
                                        </p:tgtEl>
                                        <p:attrNameLst>
                                          <p:attrName>style.visibility</p:attrName>
                                        </p:attrNameLst>
                                      </p:cBhvr>
                                      <p:to>
                                        <p:strVal val="visible"/>
                                      </p:to>
                                    </p:set>
                                    <p:animEffect transition="in" filter="wipe(down)">
                                      <p:cBhvr>
                                        <p:cTn id="17" dur="500"/>
                                        <p:tgtEl>
                                          <p:spTgt spid="1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9">
                                            <p:txEl>
                                              <p:pRg st="2" end="2"/>
                                            </p:txEl>
                                          </p:spTgt>
                                        </p:tgtEl>
                                        <p:attrNameLst>
                                          <p:attrName>style.visibility</p:attrName>
                                        </p:attrNameLst>
                                      </p:cBhvr>
                                      <p:to>
                                        <p:strVal val="visible"/>
                                      </p:to>
                                    </p:set>
                                    <p:animEffect transition="in" filter="wipe(down)">
                                      <p:cBhvr>
                                        <p:cTn id="22" dur="500"/>
                                        <p:tgtEl>
                                          <p:spTgt spid="4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9">
                                            <p:txEl>
                                              <p:pRg st="3" end="3"/>
                                            </p:txEl>
                                          </p:spTgt>
                                        </p:tgtEl>
                                        <p:attrNameLst>
                                          <p:attrName>style.visibility</p:attrName>
                                        </p:attrNameLst>
                                      </p:cBhvr>
                                      <p:to>
                                        <p:strVal val="visible"/>
                                      </p:to>
                                    </p:set>
                                    <p:animEffect transition="in" filter="wipe(down)">
                                      <p:cBhvr>
                                        <p:cTn id="27" dur="500"/>
                                        <p:tgtEl>
                                          <p:spTgt spid="4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14"/>
                                        </p:tgtEl>
                                        <p:attrNameLst>
                                          <p:attrName>style.visibility</p:attrName>
                                        </p:attrNameLst>
                                      </p:cBhvr>
                                      <p:to>
                                        <p:strVal val="visible"/>
                                      </p:to>
                                    </p:set>
                                    <p:animEffect transition="in" filter="barn(inVertical)">
                                      <p:cBhvr>
                                        <p:cTn id="32" dur="500"/>
                                        <p:tgtEl>
                                          <p:spTgt spid="114"/>
                                        </p:tgtEl>
                                      </p:cBhvr>
                                    </p:animEffect>
                                  </p:childTnLst>
                                </p:cTn>
                              </p:par>
                            </p:childTnLst>
                          </p:cTn>
                        </p:par>
                      </p:childTnLst>
                    </p:cTn>
                  </p:par>
                  <p:par>
                    <p:cTn id="33" fill="hold">
                      <p:stCondLst>
                        <p:cond delay="indefinite"/>
                      </p:stCondLst>
                      <p:childTnLst>
                        <p:par>
                          <p:cTn id="34" fill="hold">
                            <p:stCondLst>
                              <p:cond delay="0"/>
                            </p:stCondLst>
                            <p:childTnLst>
                              <p:par>
                                <p:cTn id="35" presetID="27" presetClass="emph" presetSubtype="0" fill="remove" grpId="0" nodeType="clickEffect">
                                  <p:stCondLst>
                                    <p:cond delay="0"/>
                                  </p:stCondLst>
                                  <p:childTnLst>
                                    <p:animClr clrSpc="rgb" dir="cw">
                                      <p:cBhvr override="childStyle">
                                        <p:cTn id="36" dur="250" autoRev="1" fill="remove"/>
                                        <p:tgtEl>
                                          <p:spTgt spid="112"/>
                                        </p:tgtEl>
                                        <p:attrNameLst>
                                          <p:attrName>style.color</p:attrName>
                                        </p:attrNameLst>
                                      </p:cBhvr>
                                      <p:to>
                                        <a:schemeClr val="bg1"/>
                                      </p:to>
                                    </p:animClr>
                                    <p:animClr clrSpc="rgb" dir="cw">
                                      <p:cBhvr>
                                        <p:cTn id="37" dur="250" autoRev="1" fill="remove"/>
                                        <p:tgtEl>
                                          <p:spTgt spid="112"/>
                                        </p:tgtEl>
                                        <p:attrNameLst>
                                          <p:attrName>fillcolor</p:attrName>
                                        </p:attrNameLst>
                                      </p:cBhvr>
                                      <p:to>
                                        <a:schemeClr val="bg1"/>
                                      </p:to>
                                    </p:animClr>
                                    <p:set>
                                      <p:cBhvr>
                                        <p:cTn id="38" dur="250" autoRev="1" fill="remove"/>
                                        <p:tgtEl>
                                          <p:spTgt spid="112"/>
                                        </p:tgtEl>
                                        <p:attrNameLst>
                                          <p:attrName>fill.type</p:attrName>
                                        </p:attrNameLst>
                                      </p:cBhvr>
                                      <p:to>
                                        <p:strVal val="solid"/>
                                      </p:to>
                                    </p:set>
                                    <p:set>
                                      <p:cBhvr>
                                        <p:cTn id="39" dur="250" autoRev="1" fill="remove"/>
                                        <p:tgtEl>
                                          <p:spTgt spid="1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4253076" y="125792"/>
            <a:ext cx="3233956" cy="647468"/>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483477" y="4444573"/>
            <a:ext cx="11415674" cy="1830030"/>
          </a:xfrm>
          <a:ln>
            <a:solidFill>
              <a:schemeClr val="accent5">
                <a:lumMod val="75000"/>
              </a:schemeClr>
            </a:solidFill>
          </a:ln>
        </p:spPr>
        <p:txBody>
          <a:bodyPr>
            <a:normAutofit lnSpcReduction="10000"/>
          </a:bodyPr>
          <a:lstStyle/>
          <a:p>
            <a:pPr>
              <a:spcBef>
                <a:spcPts val="600"/>
              </a:spcBef>
              <a:spcAft>
                <a:spcPts val="600"/>
              </a:spcAft>
            </a:pPr>
            <a:r>
              <a:rPr lang="en-CA" sz="2400" dirty="0"/>
              <a:t>The IPv4 packet encapsulates a </a:t>
            </a:r>
            <a:r>
              <a:rPr lang="en-CA" sz="2400" b="1" dirty="0">
                <a:highlight>
                  <a:srgbClr val="CCFFCC"/>
                </a:highlight>
              </a:rPr>
              <a:t>TCP segment</a:t>
            </a:r>
            <a:r>
              <a:rPr lang="en-CA" sz="2400" dirty="0"/>
              <a:t>.</a:t>
            </a:r>
          </a:p>
          <a:p>
            <a:pPr>
              <a:spcBef>
                <a:spcPts val="600"/>
              </a:spcBef>
              <a:spcAft>
                <a:spcPts val="600"/>
              </a:spcAft>
            </a:pPr>
            <a:r>
              <a:rPr lang="en-CA" sz="2400" dirty="0"/>
              <a:t>The TCP header contains the </a:t>
            </a:r>
            <a:r>
              <a:rPr lang="en-CA" sz="2400" b="1" dirty="0">
                <a:solidFill>
                  <a:srgbClr val="FF0000"/>
                </a:solidFill>
              </a:rPr>
              <a:t>destination port </a:t>
            </a:r>
            <a:r>
              <a:rPr lang="en-CA" sz="2400" dirty="0"/>
              <a:t>that the webserver listens on.</a:t>
            </a:r>
          </a:p>
          <a:p>
            <a:pPr>
              <a:spcBef>
                <a:spcPts val="600"/>
              </a:spcBef>
              <a:spcAft>
                <a:spcPts val="600"/>
              </a:spcAft>
            </a:pPr>
            <a:r>
              <a:rPr lang="en-CA" sz="2400" dirty="0"/>
              <a:t>The unique number </a:t>
            </a:r>
            <a:r>
              <a:rPr lang="en-CA" sz="2400" b="1" dirty="0">
                <a:solidFill>
                  <a:srgbClr val="FF0000"/>
                </a:solidFill>
              </a:rPr>
              <a:t>80</a:t>
            </a:r>
            <a:r>
              <a:rPr lang="en-CA" sz="2400" dirty="0"/>
              <a:t> is reserved for the </a:t>
            </a:r>
            <a:r>
              <a:rPr lang="en-CA" sz="2400" b="1" dirty="0">
                <a:solidFill>
                  <a:srgbClr val="FF0000"/>
                </a:solidFill>
              </a:rPr>
              <a:t>HTTP</a:t>
            </a:r>
            <a:r>
              <a:rPr lang="en-CA" sz="2400" dirty="0"/>
              <a:t> protocol.</a:t>
            </a:r>
          </a:p>
          <a:p>
            <a:pPr>
              <a:spcBef>
                <a:spcPts val="600"/>
              </a:spcBef>
              <a:spcAft>
                <a:spcPts val="600"/>
              </a:spcAft>
            </a:pPr>
            <a:r>
              <a:rPr lang="en-CA" sz="2400" dirty="0"/>
              <a:t>The webserver listens to TCP web protocol sessions.</a:t>
            </a:r>
          </a:p>
        </p:txBody>
      </p:sp>
      <p:sp>
        <p:nvSpPr>
          <p:cNvPr id="183" name="Rectangle 182">
            <a:extLst>
              <a:ext uri="{FF2B5EF4-FFF2-40B4-BE49-F238E27FC236}">
                <a16:creationId xmlns:a16="http://schemas.microsoft.com/office/drawing/2014/main" id="{E9D01212-BDC7-4242-9923-0F65B76E1E25}"/>
              </a:ext>
            </a:extLst>
          </p:cNvPr>
          <p:cNvSpPr/>
          <p:nvPr/>
        </p:nvSpPr>
        <p:spPr>
          <a:xfrm>
            <a:off x="483477" y="274320"/>
            <a:ext cx="3233956" cy="4069264"/>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85" name="Group 184">
            <a:extLst>
              <a:ext uri="{FF2B5EF4-FFF2-40B4-BE49-F238E27FC236}">
                <a16:creationId xmlns:a16="http://schemas.microsoft.com/office/drawing/2014/main" id="{92CC6AFA-1908-4563-893F-7072389A6A42}"/>
              </a:ext>
            </a:extLst>
          </p:cNvPr>
          <p:cNvGrpSpPr/>
          <p:nvPr/>
        </p:nvGrpSpPr>
        <p:grpSpPr>
          <a:xfrm>
            <a:off x="944515" y="3393453"/>
            <a:ext cx="842721" cy="676176"/>
            <a:chOff x="9913892" y="560715"/>
            <a:chExt cx="1490439" cy="1120399"/>
          </a:xfrm>
        </p:grpSpPr>
        <p:pic>
          <p:nvPicPr>
            <p:cNvPr id="186" name="Picture 185">
              <a:extLst>
                <a:ext uri="{FF2B5EF4-FFF2-40B4-BE49-F238E27FC236}">
                  <a16:creationId xmlns:a16="http://schemas.microsoft.com/office/drawing/2014/main" id="{30D7B0E1-762E-4843-A864-A87A2C37D4A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7" name="TextBox 186">
              <a:extLst>
                <a:ext uri="{FF2B5EF4-FFF2-40B4-BE49-F238E27FC236}">
                  <a16:creationId xmlns:a16="http://schemas.microsoft.com/office/drawing/2014/main" id="{BE53A755-4595-4A37-998C-F20B107ED8A2}"/>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pic>
        <p:nvPicPr>
          <p:cNvPr id="188" name="Picture 4">
            <a:extLst>
              <a:ext uri="{FF2B5EF4-FFF2-40B4-BE49-F238E27FC236}">
                <a16:creationId xmlns:a16="http://schemas.microsoft.com/office/drawing/2014/main" id="{7785D20D-5E77-464E-8AFF-64B667A21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48" y="289506"/>
            <a:ext cx="1066800" cy="32004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cxnSp>
        <p:nvCxnSpPr>
          <p:cNvPr id="189" name="Straight Connector 188">
            <a:extLst>
              <a:ext uri="{FF2B5EF4-FFF2-40B4-BE49-F238E27FC236}">
                <a16:creationId xmlns:a16="http://schemas.microsoft.com/office/drawing/2014/main" id="{B6EED0E0-2E99-4003-8358-6AB15AC75E5D}"/>
              </a:ext>
            </a:extLst>
          </p:cNvPr>
          <p:cNvCxnSpPr>
            <a:cxnSpLocks/>
            <a:stCxn id="229" idx="6"/>
            <a:endCxn id="193" idx="2"/>
          </p:cNvCxnSpPr>
          <p:nvPr/>
        </p:nvCxnSpPr>
        <p:spPr>
          <a:xfrm flipV="1">
            <a:off x="4048425" y="3729785"/>
            <a:ext cx="976430" cy="54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D0758302-D2F4-4BFE-98D8-9C1DA9093D60}"/>
              </a:ext>
            </a:extLst>
          </p:cNvPr>
          <p:cNvSpPr/>
          <p:nvPr/>
        </p:nvSpPr>
        <p:spPr>
          <a:xfrm>
            <a:off x="5395763" y="3255414"/>
            <a:ext cx="2024245" cy="980836"/>
          </a:xfrm>
          <a:prstGeom prst="rect">
            <a:avLst/>
          </a:prstGeom>
          <a:solidFill>
            <a:schemeClr val="accent6">
              <a:lumMod val="20000"/>
              <a:lumOff val="80000"/>
            </a:schemeClr>
          </a:solidFill>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191" name="Straight Connector 190">
            <a:extLst>
              <a:ext uri="{FF2B5EF4-FFF2-40B4-BE49-F238E27FC236}">
                <a16:creationId xmlns:a16="http://schemas.microsoft.com/office/drawing/2014/main" id="{D2FD385F-15D6-4B23-B51B-AC4CA36666E4}"/>
              </a:ext>
            </a:extLst>
          </p:cNvPr>
          <p:cNvCxnSpPr>
            <a:cxnSpLocks/>
            <a:stCxn id="193" idx="6"/>
            <a:endCxn id="211" idx="2"/>
          </p:cNvCxnSpPr>
          <p:nvPr/>
        </p:nvCxnSpPr>
        <p:spPr>
          <a:xfrm flipV="1">
            <a:off x="5700697" y="3724973"/>
            <a:ext cx="1363944" cy="4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B6613FA-1A7E-448A-BC41-5FA443244CB6}"/>
              </a:ext>
            </a:extLst>
          </p:cNvPr>
          <p:cNvGrpSpPr/>
          <p:nvPr/>
        </p:nvGrpSpPr>
        <p:grpSpPr>
          <a:xfrm>
            <a:off x="5024855" y="3387970"/>
            <a:ext cx="675842" cy="683629"/>
            <a:chOff x="5439189" y="3628598"/>
            <a:chExt cx="675842" cy="683629"/>
          </a:xfrm>
        </p:grpSpPr>
        <p:sp>
          <p:nvSpPr>
            <p:cNvPr id="193" name="Oval 192">
              <a:extLst>
                <a:ext uri="{FF2B5EF4-FFF2-40B4-BE49-F238E27FC236}">
                  <a16:creationId xmlns:a16="http://schemas.microsoft.com/office/drawing/2014/main" id="{89E007B7-BE91-43BC-9E39-42A6252DC802}"/>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94" name="Group 193">
              <a:extLst>
                <a:ext uri="{FF2B5EF4-FFF2-40B4-BE49-F238E27FC236}">
                  <a16:creationId xmlns:a16="http://schemas.microsoft.com/office/drawing/2014/main" id="{B525B4AB-21A7-4413-95C6-D06F6552FD85}"/>
                </a:ext>
              </a:extLst>
            </p:cNvPr>
            <p:cNvGrpSpPr/>
            <p:nvPr/>
          </p:nvGrpSpPr>
          <p:grpSpPr>
            <a:xfrm>
              <a:off x="5712075" y="3740276"/>
              <a:ext cx="130069" cy="188068"/>
              <a:chOff x="4518511" y="3865186"/>
              <a:chExt cx="203119" cy="265093"/>
            </a:xfrm>
          </p:grpSpPr>
          <p:cxnSp>
            <p:nvCxnSpPr>
              <p:cNvPr id="207" name="Straight Connector 206">
                <a:extLst>
                  <a:ext uri="{FF2B5EF4-FFF2-40B4-BE49-F238E27FC236}">
                    <a16:creationId xmlns:a16="http://schemas.microsoft.com/office/drawing/2014/main" id="{4A9142EC-DAE0-4277-AC10-7583786E369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2C68B2D-555E-4333-8E65-3EAEB57B557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0D1AC8-27EC-4BC7-B9A6-FC9A0429C38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07E6FD39-3BA7-42F1-9DAB-2E6A8859DC48}"/>
                </a:ext>
              </a:extLst>
            </p:cNvPr>
            <p:cNvGrpSpPr/>
            <p:nvPr/>
          </p:nvGrpSpPr>
          <p:grpSpPr>
            <a:xfrm rot="10800000">
              <a:off x="5712075" y="4005901"/>
              <a:ext cx="130069" cy="188068"/>
              <a:chOff x="4518511" y="3865186"/>
              <a:chExt cx="203119" cy="265093"/>
            </a:xfrm>
          </p:grpSpPr>
          <p:cxnSp>
            <p:nvCxnSpPr>
              <p:cNvPr id="204" name="Straight Connector 203">
                <a:extLst>
                  <a:ext uri="{FF2B5EF4-FFF2-40B4-BE49-F238E27FC236}">
                    <a16:creationId xmlns:a16="http://schemas.microsoft.com/office/drawing/2014/main" id="{B599C3BC-7614-4533-A223-C14B61C1CDDF}"/>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CADD893-3B2C-4448-AEA8-01A1FFC199A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135219B-D468-42FD-BC71-72A8375BD98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06145EE2-5065-4E57-8B77-1A26AC891BA2}"/>
                </a:ext>
              </a:extLst>
            </p:cNvPr>
            <p:cNvGrpSpPr/>
            <p:nvPr/>
          </p:nvGrpSpPr>
          <p:grpSpPr>
            <a:xfrm rot="5400000">
              <a:off x="5526491" y="3876378"/>
              <a:ext cx="130069" cy="188068"/>
              <a:chOff x="4518511" y="3865186"/>
              <a:chExt cx="203119" cy="265093"/>
            </a:xfrm>
          </p:grpSpPr>
          <p:cxnSp>
            <p:nvCxnSpPr>
              <p:cNvPr id="201" name="Straight Connector 200">
                <a:extLst>
                  <a:ext uri="{FF2B5EF4-FFF2-40B4-BE49-F238E27FC236}">
                    <a16:creationId xmlns:a16="http://schemas.microsoft.com/office/drawing/2014/main" id="{EA11F826-A050-4D43-87A0-7ECDCC6D04B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47FA571-0A3C-4047-97B5-D8280966760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0046D1F-3D5F-45D6-94E5-300B07EC77D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7E67B71C-8D91-4C38-B757-61B9A428CF06}"/>
                </a:ext>
              </a:extLst>
            </p:cNvPr>
            <p:cNvGrpSpPr/>
            <p:nvPr/>
          </p:nvGrpSpPr>
          <p:grpSpPr>
            <a:xfrm rot="5400000">
              <a:off x="5890580" y="3876379"/>
              <a:ext cx="130069" cy="188068"/>
              <a:chOff x="4518511" y="3865186"/>
              <a:chExt cx="203119" cy="265093"/>
            </a:xfrm>
          </p:grpSpPr>
          <p:cxnSp>
            <p:nvCxnSpPr>
              <p:cNvPr id="198" name="Straight Connector 197">
                <a:extLst>
                  <a:ext uri="{FF2B5EF4-FFF2-40B4-BE49-F238E27FC236}">
                    <a16:creationId xmlns:a16="http://schemas.microsoft.com/office/drawing/2014/main" id="{5C75A142-4FC7-4238-BB09-2C9A89983FD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DBA6CC-3F19-409F-BEF1-8B71BA739FA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0261F21-6EBE-4572-AC0D-6C2A49429DB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C28129DE-49CF-4CF5-9329-86E03DEE35F7}"/>
              </a:ext>
            </a:extLst>
          </p:cNvPr>
          <p:cNvGrpSpPr/>
          <p:nvPr/>
        </p:nvGrpSpPr>
        <p:grpSpPr>
          <a:xfrm>
            <a:off x="7064641" y="3383158"/>
            <a:ext cx="675842" cy="683629"/>
            <a:chOff x="5439189" y="3628598"/>
            <a:chExt cx="675842" cy="683629"/>
          </a:xfrm>
        </p:grpSpPr>
        <p:sp>
          <p:nvSpPr>
            <p:cNvPr id="211" name="Oval 210">
              <a:extLst>
                <a:ext uri="{FF2B5EF4-FFF2-40B4-BE49-F238E27FC236}">
                  <a16:creationId xmlns:a16="http://schemas.microsoft.com/office/drawing/2014/main" id="{20A1C536-B0D6-4CA5-8B06-0070838CF7F0}"/>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12" name="Group 211">
              <a:extLst>
                <a:ext uri="{FF2B5EF4-FFF2-40B4-BE49-F238E27FC236}">
                  <a16:creationId xmlns:a16="http://schemas.microsoft.com/office/drawing/2014/main" id="{D19E84AB-0A23-4E89-AAE2-A7A86EFB3C91}"/>
                </a:ext>
              </a:extLst>
            </p:cNvPr>
            <p:cNvGrpSpPr/>
            <p:nvPr/>
          </p:nvGrpSpPr>
          <p:grpSpPr>
            <a:xfrm>
              <a:off x="5712075" y="3740276"/>
              <a:ext cx="130069" cy="188068"/>
              <a:chOff x="4518511" y="3865186"/>
              <a:chExt cx="203119" cy="265093"/>
            </a:xfrm>
          </p:grpSpPr>
          <p:cxnSp>
            <p:nvCxnSpPr>
              <p:cNvPr id="225" name="Straight Connector 224">
                <a:extLst>
                  <a:ext uri="{FF2B5EF4-FFF2-40B4-BE49-F238E27FC236}">
                    <a16:creationId xmlns:a16="http://schemas.microsoft.com/office/drawing/2014/main" id="{2FDC17DB-9083-4876-8245-4DA1C45700E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2B6EEBE-2CBB-47DC-904C-3CFDD0BC791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9F224AB0-EC18-46C8-958F-B9AACB10CCA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B817BBC5-99EC-45DA-8CCB-A18FC8A6EA48}"/>
                </a:ext>
              </a:extLst>
            </p:cNvPr>
            <p:cNvGrpSpPr/>
            <p:nvPr/>
          </p:nvGrpSpPr>
          <p:grpSpPr>
            <a:xfrm rot="10800000">
              <a:off x="5712075" y="4005901"/>
              <a:ext cx="130069" cy="188068"/>
              <a:chOff x="4518511" y="3865186"/>
              <a:chExt cx="203119" cy="265093"/>
            </a:xfrm>
          </p:grpSpPr>
          <p:cxnSp>
            <p:nvCxnSpPr>
              <p:cNvPr id="222" name="Straight Connector 221">
                <a:extLst>
                  <a:ext uri="{FF2B5EF4-FFF2-40B4-BE49-F238E27FC236}">
                    <a16:creationId xmlns:a16="http://schemas.microsoft.com/office/drawing/2014/main" id="{D6DF312C-649F-4D18-B30F-FE96D51089C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251155F-3F05-40CA-BA73-BAD27CCDFB7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438D298-5625-47E9-B7ED-A8C6CEFFD70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546FDE1F-F159-4337-B646-07A2E3E32EB2}"/>
                </a:ext>
              </a:extLst>
            </p:cNvPr>
            <p:cNvGrpSpPr/>
            <p:nvPr/>
          </p:nvGrpSpPr>
          <p:grpSpPr>
            <a:xfrm rot="5400000">
              <a:off x="5526491" y="3876378"/>
              <a:ext cx="130069" cy="188068"/>
              <a:chOff x="4518511" y="3865186"/>
              <a:chExt cx="203119" cy="265093"/>
            </a:xfrm>
          </p:grpSpPr>
          <p:cxnSp>
            <p:nvCxnSpPr>
              <p:cNvPr id="219" name="Straight Connector 218">
                <a:extLst>
                  <a:ext uri="{FF2B5EF4-FFF2-40B4-BE49-F238E27FC236}">
                    <a16:creationId xmlns:a16="http://schemas.microsoft.com/office/drawing/2014/main" id="{485A85AB-CE1C-4EF7-AB92-FFD7487BF2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3EF3FBF-217F-4A98-BE74-4E6FDBDB673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44FD4C-DBD9-4B2E-8B2A-6241A881E3D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7070A12E-D36F-4229-BFC8-BC54EA516037}"/>
                </a:ext>
              </a:extLst>
            </p:cNvPr>
            <p:cNvGrpSpPr/>
            <p:nvPr/>
          </p:nvGrpSpPr>
          <p:grpSpPr>
            <a:xfrm rot="5400000">
              <a:off x="5890580" y="3876379"/>
              <a:ext cx="130069" cy="188068"/>
              <a:chOff x="4518511" y="3865186"/>
              <a:chExt cx="203119" cy="265093"/>
            </a:xfrm>
          </p:grpSpPr>
          <p:cxnSp>
            <p:nvCxnSpPr>
              <p:cNvPr id="216" name="Straight Connector 215">
                <a:extLst>
                  <a:ext uri="{FF2B5EF4-FFF2-40B4-BE49-F238E27FC236}">
                    <a16:creationId xmlns:a16="http://schemas.microsoft.com/office/drawing/2014/main" id="{59B26438-92E1-4068-84D0-E5C0132C45A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FBCDB2-377B-4040-8E6A-0BCA8794CAD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C659FF2-577D-4925-A1AC-00F3F2DCCAB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8" name="Group 227">
            <a:extLst>
              <a:ext uri="{FF2B5EF4-FFF2-40B4-BE49-F238E27FC236}">
                <a16:creationId xmlns:a16="http://schemas.microsoft.com/office/drawing/2014/main" id="{47E56E00-1425-45AC-A564-5530D657E663}"/>
              </a:ext>
            </a:extLst>
          </p:cNvPr>
          <p:cNvGrpSpPr/>
          <p:nvPr/>
        </p:nvGrpSpPr>
        <p:grpSpPr>
          <a:xfrm>
            <a:off x="3372583" y="3393453"/>
            <a:ext cx="675842" cy="683629"/>
            <a:chOff x="5439189" y="3628598"/>
            <a:chExt cx="675842" cy="683629"/>
          </a:xfrm>
        </p:grpSpPr>
        <p:sp>
          <p:nvSpPr>
            <p:cNvPr id="229" name="Oval 228">
              <a:extLst>
                <a:ext uri="{FF2B5EF4-FFF2-40B4-BE49-F238E27FC236}">
                  <a16:creationId xmlns:a16="http://schemas.microsoft.com/office/drawing/2014/main" id="{7CD8FC80-D2EE-4E9D-9311-9486EA00D4A3}"/>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0" name="Group 229">
              <a:extLst>
                <a:ext uri="{FF2B5EF4-FFF2-40B4-BE49-F238E27FC236}">
                  <a16:creationId xmlns:a16="http://schemas.microsoft.com/office/drawing/2014/main" id="{17CD4AFE-F7C5-4BA6-A8AD-6398D45F7F9B}"/>
                </a:ext>
              </a:extLst>
            </p:cNvPr>
            <p:cNvGrpSpPr/>
            <p:nvPr/>
          </p:nvGrpSpPr>
          <p:grpSpPr>
            <a:xfrm>
              <a:off x="5712075" y="3740276"/>
              <a:ext cx="130069" cy="188068"/>
              <a:chOff x="4518511" y="3865186"/>
              <a:chExt cx="203119" cy="265093"/>
            </a:xfrm>
          </p:grpSpPr>
          <p:cxnSp>
            <p:nvCxnSpPr>
              <p:cNvPr id="243" name="Straight Connector 242">
                <a:extLst>
                  <a:ext uri="{FF2B5EF4-FFF2-40B4-BE49-F238E27FC236}">
                    <a16:creationId xmlns:a16="http://schemas.microsoft.com/office/drawing/2014/main" id="{A52EAA65-35E9-46CA-8612-FD0BD69A018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8FA3A7B-AEF3-4027-99C9-FC9FD342D0BE}"/>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EF50876-F02F-4C03-971C-28BD05D852C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B1F8BA42-9070-43D0-884F-B15488CD8991}"/>
                </a:ext>
              </a:extLst>
            </p:cNvPr>
            <p:cNvGrpSpPr/>
            <p:nvPr/>
          </p:nvGrpSpPr>
          <p:grpSpPr>
            <a:xfrm rot="10800000">
              <a:off x="5712075" y="4005901"/>
              <a:ext cx="130069" cy="188068"/>
              <a:chOff x="4518511" y="3865186"/>
              <a:chExt cx="203119" cy="265093"/>
            </a:xfrm>
          </p:grpSpPr>
          <p:cxnSp>
            <p:nvCxnSpPr>
              <p:cNvPr id="240" name="Straight Connector 239">
                <a:extLst>
                  <a:ext uri="{FF2B5EF4-FFF2-40B4-BE49-F238E27FC236}">
                    <a16:creationId xmlns:a16="http://schemas.microsoft.com/office/drawing/2014/main" id="{3C61F983-0E85-40D7-836A-802209F5A0A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1211CA0-B84B-4AAC-B847-FD6EF149F15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66911A-6109-4E11-9A06-4CB5200C74B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C62BD44D-2BF8-4B63-BC12-944F9F37B710}"/>
                </a:ext>
              </a:extLst>
            </p:cNvPr>
            <p:cNvGrpSpPr/>
            <p:nvPr/>
          </p:nvGrpSpPr>
          <p:grpSpPr>
            <a:xfrm rot="5400000">
              <a:off x="5526491" y="3876378"/>
              <a:ext cx="130069" cy="188068"/>
              <a:chOff x="4518511" y="3865186"/>
              <a:chExt cx="203119" cy="265093"/>
            </a:xfrm>
          </p:grpSpPr>
          <p:cxnSp>
            <p:nvCxnSpPr>
              <p:cNvPr id="237" name="Straight Connector 236">
                <a:extLst>
                  <a:ext uri="{FF2B5EF4-FFF2-40B4-BE49-F238E27FC236}">
                    <a16:creationId xmlns:a16="http://schemas.microsoft.com/office/drawing/2014/main" id="{9F436159-36B7-4D8A-AD85-74BABFAC1984}"/>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7053CA2-7FCF-44F0-A1D4-D850C041B9D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7BFAB65-E7A1-4A79-B866-0DAA9548489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3" name="Group 232">
              <a:extLst>
                <a:ext uri="{FF2B5EF4-FFF2-40B4-BE49-F238E27FC236}">
                  <a16:creationId xmlns:a16="http://schemas.microsoft.com/office/drawing/2014/main" id="{42C77060-C6B7-4296-B9FC-43DE382E5067}"/>
                </a:ext>
              </a:extLst>
            </p:cNvPr>
            <p:cNvGrpSpPr/>
            <p:nvPr/>
          </p:nvGrpSpPr>
          <p:grpSpPr>
            <a:xfrm rot="5400000">
              <a:off x="5890580" y="3876379"/>
              <a:ext cx="130069" cy="188068"/>
              <a:chOff x="4518511" y="3865186"/>
              <a:chExt cx="203119" cy="265093"/>
            </a:xfrm>
          </p:grpSpPr>
          <p:cxnSp>
            <p:nvCxnSpPr>
              <p:cNvPr id="234" name="Straight Connector 233">
                <a:extLst>
                  <a:ext uri="{FF2B5EF4-FFF2-40B4-BE49-F238E27FC236}">
                    <a16:creationId xmlns:a16="http://schemas.microsoft.com/office/drawing/2014/main" id="{5FDD31EF-EFBB-4795-9E6C-12E6C417966C}"/>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F41E38F-9148-4779-B8E6-CA38A2DE427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3342E1-6206-486F-9616-584C9BAFE70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TextBox 247">
            <a:extLst>
              <a:ext uri="{FF2B5EF4-FFF2-40B4-BE49-F238E27FC236}">
                <a16:creationId xmlns:a16="http://schemas.microsoft.com/office/drawing/2014/main" id="{3DF0DB8C-6D35-4086-B30F-D2C407005408}"/>
              </a:ext>
            </a:extLst>
          </p:cNvPr>
          <p:cNvSpPr txBox="1"/>
          <p:nvPr/>
        </p:nvSpPr>
        <p:spPr>
          <a:xfrm>
            <a:off x="5662532" y="3963377"/>
            <a:ext cx="1434816" cy="307777"/>
          </a:xfrm>
          <a:prstGeom prst="rect">
            <a:avLst/>
          </a:prstGeom>
          <a:noFill/>
        </p:spPr>
        <p:txBody>
          <a:bodyPr wrap="none" rtlCol="0">
            <a:spAutoFit/>
          </a:bodyPr>
          <a:lstStyle/>
          <a:p>
            <a:r>
              <a:rPr lang="en-CA" sz="1400" dirty="0"/>
              <a:t>Internet Provider</a:t>
            </a:r>
          </a:p>
        </p:txBody>
      </p:sp>
      <p:sp>
        <p:nvSpPr>
          <p:cNvPr id="74" name="Rectangle 73">
            <a:extLst>
              <a:ext uri="{FF2B5EF4-FFF2-40B4-BE49-F238E27FC236}">
                <a16:creationId xmlns:a16="http://schemas.microsoft.com/office/drawing/2014/main" id="{0BF703DA-CF29-4FD5-9BEE-C0C577632ED1}"/>
              </a:ext>
            </a:extLst>
          </p:cNvPr>
          <p:cNvSpPr/>
          <p:nvPr/>
        </p:nvSpPr>
        <p:spPr>
          <a:xfrm>
            <a:off x="8690329" y="809422"/>
            <a:ext cx="3208822" cy="344659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0785" y="879732"/>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9157399" y="814737"/>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8864780" y="1422971"/>
            <a:ext cx="2941800" cy="274276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9260246" y="1391745"/>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2440" y="1415936"/>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9238766" y="1917678"/>
            <a:ext cx="2545377" cy="2133587"/>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9817333" y="1950793"/>
            <a:ext cx="1397400" cy="1111136"/>
            <a:chOff x="7517382" y="533208"/>
            <a:chExt cx="1115568" cy="842870"/>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66" y="701000"/>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9551321" y="3584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grpSp>
        <p:nvGrpSpPr>
          <p:cNvPr id="93" name="Group 92">
            <a:extLst>
              <a:ext uri="{FF2B5EF4-FFF2-40B4-BE49-F238E27FC236}">
                <a16:creationId xmlns:a16="http://schemas.microsoft.com/office/drawing/2014/main" id="{87EABA69-BDD2-4189-91AC-6252D2080074}"/>
              </a:ext>
            </a:extLst>
          </p:cNvPr>
          <p:cNvGrpSpPr/>
          <p:nvPr/>
        </p:nvGrpSpPr>
        <p:grpSpPr>
          <a:xfrm>
            <a:off x="8518611" y="3380091"/>
            <a:ext cx="675842" cy="683629"/>
            <a:chOff x="5439189" y="3628598"/>
            <a:chExt cx="675842" cy="683629"/>
          </a:xfrm>
        </p:grpSpPr>
        <p:sp>
          <p:nvSpPr>
            <p:cNvPr id="94" name="Oval 93">
              <a:extLst>
                <a:ext uri="{FF2B5EF4-FFF2-40B4-BE49-F238E27FC236}">
                  <a16:creationId xmlns:a16="http://schemas.microsoft.com/office/drawing/2014/main" id="{BA5DB8D4-5D54-49E7-A532-27F3F501BD78}"/>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95" name="Group 94">
              <a:extLst>
                <a:ext uri="{FF2B5EF4-FFF2-40B4-BE49-F238E27FC236}">
                  <a16:creationId xmlns:a16="http://schemas.microsoft.com/office/drawing/2014/main" id="{96DA9559-BCC6-40D8-9A8B-8A0DD24B68A3}"/>
                </a:ext>
              </a:extLst>
            </p:cNvPr>
            <p:cNvGrpSpPr/>
            <p:nvPr/>
          </p:nvGrpSpPr>
          <p:grpSpPr>
            <a:xfrm>
              <a:off x="5712075" y="3740276"/>
              <a:ext cx="130069" cy="188068"/>
              <a:chOff x="4518511" y="3865186"/>
              <a:chExt cx="203119" cy="265093"/>
            </a:xfrm>
          </p:grpSpPr>
          <p:cxnSp>
            <p:nvCxnSpPr>
              <p:cNvPr id="108" name="Straight Connector 107">
                <a:extLst>
                  <a:ext uri="{FF2B5EF4-FFF2-40B4-BE49-F238E27FC236}">
                    <a16:creationId xmlns:a16="http://schemas.microsoft.com/office/drawing/2014/main" id="{45254C31-8ACB-42B3-A7CB-CF9559BA1A2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A52EC-6664-4175-BC46-339C2337CCE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2E5394-5E82-4C8E-B23F-73FFD2FD737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B886BA5-444D-4B2D-84C1-106ADA942697}"/>
                </a:ext>
              </a:extLst>
            </p:cNvPr>
            <p:cNvGrpSpPr/>
            <p:nvPr/>
          </p:nvGrpSpPr>
          <p:grpSpPr>
            <a:xfrm rot="10800000">
              <a:off x="5712075" y="4005901"/>
              <a:ext cx="130069" cy="188068"/>
              <a:chOff x="4518511" y="3865186"/>
              <a:chExt cx="203119" cy="265093"/>
            </a:xfrm>
          </p:grpSpPr>
          <p:cxnSp>
            <p:nvCxnSpPr>
              <p:cNvPr id="105" name="Straight Connector 104">
                <a:extLst>
                  <a:ext uri="{FF2B5EF4-FFF2-40B4-BE49-F238E27FC236}">
                    <a16:creationId xmlns:a16="http://schemas.microsoft.com/office/drawing/2014/main" id="{B107E10C-9627-45D4-9F58-4D8961227E5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B97FA26-2E91-457D-9AF5-BF22C960A7D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CAFE4E9-84C8-473D-AB7E-264165A3BA3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09A3FD69-1C8B-45D8-A960-CF97C068A940}"/>
                </a:ext>
              </a:extLst>
            </p:cNvPr>
            <p:cNvGrpSpPr/>
            <p:nvPr/>
          </p:nvGrpSpPr>
          <p:grpSpPr>
            <a:xfrm rot="5400000">
              <a:off x="5526491" y="3876378"/>
              <a:ext cx="130069" cy="188068"/>
              <a:chOff x="4518511" y="3865186"/>
              <a:chExt cx="203119" cy="265093"/>
            </a:xfrm>
          </p:grpSpPr>
          <p:cxnSp>
            <p:nvCxnSpPr>
              <p:cNvPr id="102" name="Straight Connector 101">
                <a:extLst>
                  <a:ext uri="{FF2B5EF4-FFF2-40B4-BE49-F238E27FC236}">
                    <a16:creationId xmlns:a16="http://schemas.microsoft.com/office/drawing/2014/main" id="{3249F664-453D-40A0-9DE1-83E4E010FA5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DB21727-11FD-4497-A7B6-3DC53601D8C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BA8D588-D92E-4703-A000-1925EBCECB6B}"/>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1E540C20-CF4D-4562-AD18-2D8DDF4E7A93}"/>
                </a:ext>
              </a:extLst>
            </p:cNvPr>
            <p:cNvGrpSpPr/>
            <p:nvPr/>
          </p:nvGrpSpPr>
          <p:grpSpPr>
            <a:xfrm rot="5400000">
              <a:off x="5890580" y="3876379"/>
              <a:ext cx="130069" cy="188068"/>
              <a:chOff x="4518511" y="3865186"/>
              <a:chExt cx="203119" cy="265093"/>
            </a:xfrm>
          </p:grpSpPr>
          <p:cxnSp>
            <p:nvCxnSpPr>
              <p:cNvPr id="99" name="Straight Connector 98">
                <a:extLst>
                  <a:ext uri="{FF2B5EF4-FFF2-40B4-BE49-F238E27FC236}">
                    <a16:creationId xmlns:a16="http://schemas.microsoft.com/office/drawing/2014/main" id="{3C30C243-0811-4D12-951F-6B095FB96DB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232AF85-2D6E-4427-8809-B62305E9AF4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6457292-6D56-41CF-B594-2BAA55C0F33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2" name="TextBox 111">
            <a:extLst>
              <a:ext uri="{FF2B5EF4-FFF2-40B4-BE49-F238E27FC236}">
                <a16:creationId xmlns:a16="http://schemas.microsoft.com/office/drawing/2014/main" id="{E7A197B5-FFF5-4429-A588-187DBBA6FB24}"/>
              </a:ext>
            </a:extLst>
          </p:cNvPr>
          <p:cNvSpPr txBox="1"/>
          <p:nvPr/>
        </p:nvSpPr>
        <p:spPr>
          <a:xfrm>
            <a:off x="9261272" y="3034198"/>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113" name="TextBox 112">
            <a:extLst>
              <a:ext uri="{FF2B5EF4-FFF2-40B4-BE49-F238E27FC236}">
                <a16:creationId xmlns:a16="http://schemas.microsoft.com/office/drawing/2014/main" id="{F5D562A3-08C6-4C75-9BF8-DD01AE70D45C}"/>
              </a:ext>
            </a:extLst>
          </p:cNvPr>
          <p:cNvSpPr txBox="1"/>
          <p:nvPr/>
        </p:nvSpPr>
        <p:spPr>
          <a:xfrm>
            <a:off x="10449349" y="3053602"/>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flipH="1">
            <a:off x="10493897" y="3061929"/>
            <a:ext cx="139" cy="52224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10151059" y="2504272"/>
            <a:ext cx="691215" cy="230832"/>
          </a:xfrm>
          <a:prstGeom prst="rect">
            <a:avLst/>
          </a:prstGeom>
          <a:noFill/>
        </p:spPr>
        <p:txBody>
          <a:bodyPr wrap="none" rtlCol="0">
            <a:spAutoFit/>
          </a:bodyPr>
          <a:lstStyle/>
          <a:p>
            <a:r>
              <a:rPr lang="en-CA" sz="900" b="1" dirty="0"/>
              <a:t>webserver</a:t>
            </a:r>
          </a:p>
        </p:txBody>
      </p:sp>
      <p:cxnSp>
        <p:nvCxnSpPr>
          <p:cNvPr id="128" name="Straight Connector 127">
            <a:extLst>
              <a:ext uri="{FF2B5EF4-FFF2-40B4-BE49-F238E27FC236}">
                <a16:creationId xmlns:a16="http://schemas.microsoft.com/office/drawing/2014/main" id="{93C16624-03BC-4415-AE19-8D62C6B52F52}"/>
              </a:ext>
            </a:extLst>
          </p:cNvPr>
          <p:cNvCxnSpPr>
            <a:cxnSpLocks/>
            <a:stCxn id="211" idx="6"/>
            <a:endCxn id="94" idx="2"/>
          </p:cNvCxnSpPr>
          <p:nvPr/>
        </p:nvCxnSpPr>
        <p:spPr>
          <a:xfrm flipV="1">
            <a:off x="7740483" y="3721906"/>
            <a:ext cx="778128" cy="3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28B5A1-6966-4333-A0CB-EEF791D93F68}"/>
              </a:ext>
            </a:extLst>
          </p:cNvPr>
          <p:cNvSpPr txBox="1"/>
          <p:nvPr/>
        </p:nvSpPr>
        <p:spPr>
          <a:xfrm>
            <a:off x="490102" y="4027065"/>
            <a:ext cx="1883849" cy="369332"/>
          </a:xfrm>
          <a:prstGeom prst="rect">
            <a:avLst/>
          </a:prstGeom>
          <a:noFill/>
        </p:spPr>
        <p:txBody>
          <a:bodyPr wrap="none" rtlCol="0">
            <a:spAutoFit/>
          </a:bodyPr>
          <a:lstStyle/>
          <a:p>
            <a:r>
              <a:rPr lang="en-CA" b="1" dirty="0"/>
              <a:t>IPv4</a:t>
            </a:r>
            <a:r>
              <a:rPr lang="en-CA" b="1" dirty="0">
                <a:solidFill>
                  <a:srgbClr val="0000FF"/>
                </a:solidFill>
              </a:rPr>
              <a:t> 142.55.66.77</a:t>
            </a:r>
          </a:p>
        </p:txBody>
      </p:sp>
      <p:sp>
        <p:nvSpPr>
          <p:cNvPr id="2" name="Rectangle 1">
            <a:extLst>
              <a:ext uri="{FF2B5EF4-FFF2-40B4-BE49-F238E27FC236}">
                <a16:creationId xmlns:a16="http://schemas.microsoft.com/office/drawing/2014/main" id="{F8C00AED-626E-4142-B873-61137BF6A089}"/>
              </a:ext>
            </a:extLst>
          </p:cNvPr>
          <p:cNvSpPr/>
          <p:nvPr/>
        </p:nvSpPr>
        <p:spPr>
          <a:xfrm>
            <a:off x="938039" y="2912522"/>
            <a:ext cx="1434967" cy="41993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Destination MAC</a:t>
            </a:r>
          </a:p>
          <a:p>
            <a:r>
              <a:rPr lang="en-CA" sz="1400" dirty="0">
                <a:solidFill>
                  <a:schemeClr val="tx1"/>
                </a:solidFill>
              </a:rPr>
              <a:t>Source MAC</a:t>
            </a:r>
          </a:p>
        </p:txBody>
      </p:sp>
      <p:sp>
        <p:nvSpPr>
          <p:cNvPr id="111" name="Rectangle 110">
            <a:extLst>
              <a:ext uri="{FF2B5EF4-FFF2-40B4-BE49-F238E27FC236}">
                <a16:creationId xmlns:a16="http://schemas.microsoft.com/office/drawing/2014/main" id="{EE85F0D4-239D-4E35-92DD-7D8759F92392}"/>
              </a:ext>
            </a:extLst>
          </p:cNvPr>
          <p:cNvSpPr/>
          <p:nvPr/>
        </p:nvSpPr>
        <p:spPr>
          <a:xfrm>
            <a:off x="938038" y="2023616"/>
            <a:ext cx="1434967" cy="88814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IP 142.55.66.77</a:t>
            </a:r>
          </a:p>
          <a:p>
            <a:r>
              <a:rPr lang="en-CA" sz="1400" b="1" dirty="0">
                <a:solidFill>
                  <a:schemeClr val="tx1"/>
                </a:solidFill>
              </a:rPr>
              <a:t>Destination IP </a:t>
            </a:r>
            <a:r>
              <a:rPr lang="en-CA" sz="1400" b="1" dirty="0">
                <a:solidFill>
                  <a:srgbClr val="0000FF"/>
                </a:solidFill>
              </a:rPr>
              <a:t>3.94.206.121</a:t>
            </a:r>
            <a:endParaRPr lang="en-CA" sz="1400" dirty="0">
              <a:solidFill>
                <a:srgbClr val="0000FF"/>
              </a:solidFill>
            </a:endParaRPr>
          </a:p>
        </p:txBody>
      </p:sp>
      <p:sp>
        <p:nvSpPr>
          <p:cNvPr id="115" name="Rectangle 114">
            <a:extLst>
              <a:ext uri="{FF2B5EF4-FFF2-40B4-BE49-F238E27FC236}">
                <a16:creationId xmlns:a16="http://schemas.microsoft.com/office/drawing/2014/main" id="{6E123CE4-5A47-421F-A553-7896EF948527}"/>
              </a:ext>
            </a:extLst>
          </p:cNvPr>
          <p:cNvSpPr/>
          <p:nvPr/>
        </p:nvSpPr>
        <p:spPr>
          <a:xfrm>
            <a:off x="943223" y="1135467"/>
            <a:ext cx="1434967" cy="88814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port ephemeral #</a:t>
            </a:r>
          </a:p>
          <a:p>
            <a:r>
              <a:rPr lang="en-CA" sz="1400" b="1" dirty="0">
                <a:solidFill>
                  <a:schemeClr val="tx1"/>
                </a:solidFill>
              </a:rPr>
              <a:t>Destination port </a:t>
            </a:r>
            <a:r>
              <a:rPr lang="en-CA" sz="1400" b="1" dirty="0">
                <a:solidFill>
                  <a:srgbClr val="FF0000"/>
                </a:solidFill>
              </a:rPr>
              <a:t>80 (HTTP)</a:t>
            </a:r>
            <a:endParaRPr lang="en-CA" sz="1400" dirty="0">
              <a:solidFill>
                <a:srgbClr val="FF0000"/>
              </a:solidFill>
            </a:endParaRPr>
          </a:p>
        </p:txBody>
      </p:sp>
    </p:spTree>
    <p:extLst>
      <p:ext uri="{BB962C8B-B14F-4D97-AF65-F5344CB8AC3E}">
        <p14:creationId xmlns:p14="http://schemas.microsoft.com/office/powerpoint/2010/main" val="193731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wipe(down)">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Effect transition="in" filter="wipe(down)">
                                      <p:cBhvr>
                                        <p:cTn id="12" dur="500"/>
                                        <p:tgtEl>
                                          <p:spTgt spid="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9">
                                            <p:txEl>
                                              <p:pRg st="2" end="2"/>
                                            </p:txEl>
                                          </p:spTgt>
                                        </p:tgtEl>
                                        <p:attrNameLst>
                                          <p:attrName>style.visibility</p:attrName>
                                        </p:attrNameLst>
                                      </p:cBhvr>
                                      <p:to>
                                        <p:strVal val="visible"/>
                                      </p:to>
                                    </p:set>
                                    <p:animEffect transition="in" filter="wipe(down)">
                                      <p:cBhvr>
                                        <p:cTn id="17" dur="500"/>
                                        <p:tgtEl>
                                          <p:spTgt spid="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9">
                                            <p:txEl>
                                              <p:pRg st="3" end="3"/>
                                            </p:txEl>
                                          </p:spTgt>
                                        </p:tgtEl>
                                        <p:attrNameLst>
                                          <p:attrName>style.visibility</p:attrName>
                                        </p:attrNameLst>
                                      </p:cBhvr>
                                      <p:to>
                                        <p:strVal val="visible"/>
                                      </p:to>
                                    </p:set>
                                    <p:animEffect transition="in" filter="wipe(down)">
                                      <p:cBhvr>
                                        <p:cTn id="22" dur="500"/>
                                        <p:tgtEl>
                                          <p:spTgt spid="4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5"/>
                                        </p:tgtEl>
                                        <p:attrNameLst>
                                          <p:attrName>style.visibility</p:attrName>
                                        </p:attrNameLst>
                                      </p:cBhvr>
                                      <p:to>
                                        <p:strVal val="visible"/>
                                      </p:to>
                                    </p:set>
                                    <p:animEffect transition="in" filter="wipe(down)">
                                      <p:cBhvr>
                                        <p:cTn id="27"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4253076" y="125792"/>
            <a:ext cx="3233956" cy="647468"/>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483477" y="4444573"/>
            <a:ext cx="11415674" cy="1795125"/>
          </a:xfrm>
          <a:ln>
            <a:solidFill>
              <a:schemeClr val="accent5">
                <a:lumMod val="75000"/>
              </a:schemeClr>
            </a:solidFill>
          </a:ln>
        </p:spPr>
        <p:txBody>
          <a:bodyPr>
            <a:normAutofit lnSpcReduction="10000"/>
          </a:bodyPr>
          <a:lstStyle/>
          <a:p>
            <a:pPr>
              <a:spcBef>
                <a:spcPts val="600"/>
              </a:spcBef>
              <a:spcAft>
                <a:spcPts val="600"/>
              </a:spcAft>
            </a:pPr>
            <a:r>
              <a:rPr lang="en-CA" sz="2400" dirty="0"/>
              <a:t>Finally, the TCP segment encapsulates an </a:t>
            </a:r>
            <a:r>
              <a:rPr lang="en-CA" sz="2400" b="1" dirty="0">
                <a:highlight>
                  <a:srgbClr val="FFCCFF"/>
                </a:highlight>
              </a:rPr>
              <a:t>HTTP message </a:t>
            </a:r>
            <a:r>
              <a:rPr lang="en-CA" sz="2400" dirty="0"/>
              <a:t>(GET in this example).</a:t>
            </a:r>
          </a:p>
          <a:p>
            <a:pPr>
              <a:spcBef>
                <a:spcPts val="600"/>
              </a:spcBef>
              <a:spcAft>
                <a:spcPts val="600"/>
              </a:spcAft>
            </a:pPr>
            <a:r>
              <a:rPr lang="en-CA" sz="2400" dirty="0"/>
              <a:t>HTTP is the protocol used to exchange messages with a web application.</a:t>
            </a:r>
          </a:p>
          <a:p>
            <a:pPr>
              <a:spcBef>
                <a:spcPts val="600"/>
              </a:spcBef>
              <a:spcAft>
                <a:spcPts val="600"/>
              </a:spcAft>
            </a:pPr>
            <a:r>
              <a:rPr lang="en-CA" sz="2400" dirty="0"/>
              <a:t>HTTP = Hypertext Transfer Protocol</a:t>
            </a:r>
          </a:p>
          <a:p>
            <a:pPr>
              <a:spcBef>
                <a:spcPts val="600"/>
              </a:spcBef>
              <a:spcAft>
                <a:spcPts val="600"/>
              </a:spcAft>
            </a:pPr>
            <a:r>
              <a:rPr lang="en-CA" sz="2400" dirty="0"/>
              <a:t>The HTTP message data needs to be delivered across the Internet to the cloud VPC.</a:t>
            </a:r>
          </a:p>
        </p:txBody>
      </p:sp>
      <p:sp>
        <p:nvSpPr>
          <p:cNvPr id="183" name="Rectangle 182">
            <a:extLst>
              <a:ext uri="{FF2B5EF4-FFF2-40B4-BE49-F238E27FC236}">
                <a16:creationId xmlns:a16="http://schemas.microsoft.com/office/drawing/2014/main" id="{E9D01212-BDC7-4242-9923-0F65B76E1E25}"/>
              </a:ext>
            </a:extLst>
          </p:cNvPr>
          <p:cNvSpPr/>
          <p:nvPr/>
        </p:nvSpPr>
        <p:spPr>
          <a:xfrm>
            <a:off x="483477" y="274320"/>
            <a:ext cx="3233956" cy="4069264"/>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85" name="Group 184">
            <a:extLst>
              <a:ext uri="{FF2B5EF4-FFF2-40B4-BE49-F238E27FC236}">
                <a16:creationId xmlns:a16="http://schemas.microsoft.com/office/drawing/2014/main" id="{92CC6AFA-1908-4563-893F-7072389A6A42}"/>
              </a:ext>
            </a:extLst>
          </p:cNvPr>
          <p:cNvGrpSpPr/>
          <p:nvPr/>
        </p:nvGrpSpPr>
        <p:grpSpPr>
          <a:xfrm>
            <a:off x="944515" y="3393453"/>
            <a:ext cx="842721" cy="676176"/>
            <a:chOff x="9913892" y="560715"/>
            <a:chExt cx="1490439" cy="1120399"/>
          </a:xfrm>
        </p:grpSpPr>
        <p:pic>
          <p:nvPicPr>
            <p:cNvPr id="186" name="Picture 185">
              <a:extLst>
                <a:ext uri="{FF2B5EF4-FFF2-40B4-BE49-F238E27FC236}">
                  <a16:creationId xmlns:a16="http://schemas.microsoft.com/office/drawing/2014/main" id="{30D7B0E1-762E-4843-A864-A87A2C37D4A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7" name="TextBox 186">
              <a:extLst>
                <a:ext uri="{FF2B5EF4-FFF2-40B4-BE49-F238E27FC236}">
                  <a16:creationId xmlns:a16="http://schemas.microsoft.com/office/drawing/2014/main" id="{BE53A755-4595-4A37-998C-F20B107ED8A2}"/>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pic>
        <p:nvPicPr>
          <p:cNvPr id="188" name="Picture 4">
            <a:extLst>
              <a:ext uri="{FF2B5EF4-FFF2-40B4-BE49-F238E27FC236}">
                <a16:creationId xmlns:a16="http://schemas.microsoft.com/office/drawing/2014/main" id="{7785D20D-5E77-464E-8AFF-64B667A21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48" y="289506"/>
            <a:ext cx="1066800" cy="32004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cxnSp>
        <p:nvCxnSpPr>
          <p:cNvPr id="189" name="Straight Connector 188">
            <a:extLst>
              <a:ext uri="{FF2B5EF4-FFF2-40B4-BE49-F238E27FC236}">
                <a16:creationId xmlns:a16="http://schemas.microsoft.com/office/drawing/2014/main" id="{B6EED0E0-2E99-4003-8358-6AB15AC75E5D}"/>
              </a:ext>
            </a:extLst>
          </p:cNvPr>
          <p:cNvCxnSpPr>
            <a:cxnSpLocks/>
            <a:stCxn id="229" idx="6"/>
            <a:endCxn id="193" idx="2"/>
          </p:cNvCxnSpPr>
          <p:nvPr/>
        </p:nvCxnSpPr>
        <p:spPr>
          <a:xfrm flipV="1">
            <a:off x="4048425" y="3729785"/>
            <a:ext cx="976430" cy="54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D0758302-D2F4-4BFE-98D8-9C1DA9093D60}"/>
              </a:ext>
            </a:extLst>
          </p:cNvPr>
          <p:cNvSpPr/>
          <p:nvPr/>
        </p:nvSpPr>
        <p:spPr>
          <a:xfrm>
            <a:off x="5395763" y="3255414"/>
            <a:ext cx="2024245" cy="980836"/>
          </a:xfrm>
          <a:prstGeom prst="rect">
            <a:avLst/>
          </a:prstGeom>
          <a:solidFill>
            <a:schemeClr val="accent6">
              <a:lumMod val="20000"/>
              <a:lumOff val="80000"/>
            </a:schemeClr>
          </a:solidFill>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191" name="Straight Connector 190">
            <a:extLst>
              <a:ext uri="{FF2B5EF4-FFF2-40B4-BE49-F238E27FC236}">
                <a16:creationId xmlns:a16="http://schemas.microsoft.com/office/drawing/2014/main" id="{D2FD385F-15D6-4B23-B51B-AC4CA36666E4}"/>
              </a:ext>
            </a:extLst>
          </p:cNvPr>
          <p:cNvCxnSpPr>
            <a:cxnSpLocks/>
            <a:stCxn id="193" idx="6"/>
            <a:endCxn id="211" idx="2"/>
          </p:cNvCxnSpPr>
          <p:nvPr/>
        </p:nvCxnSpPr>
        <p:spPr>
          <a:xfrm flipV="1">
            <a:off x="5700697" y="3724973"/>
            <a:ext cx="1363944" cy="4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B6613FA-1A7E-448A-BC41-5FA443244CB6}"/>
              </a:ext>
            </a:extLst>
          </p:cNvPr>
          <p:cNvGrpSpPr/>
          <p:nvPr/>
        </p:nvGrpSpPr>
        <p:grpSpPr>
          <a:xfrm>
            <a:off x="5024855" y="3387970"/>
            <a:ext cx="675842" cy="683629"/>
            <a:chOff x="5439189" y="3628598"/>
            <a:chExt cx="675842" cy="683629"/>
          </a:xfrm>
        </p:grpSpPr>
        <p:sp>
          <p:nvSpPr>
            <p:cNvPr id="193" name="Oval 192">
              <a:extLst>
                <a:ext uri="{FF2B5EF4-FFF2-40B4-BE49-F238E27FC236}">
                  <a16:creationId xmlns:a16="http://schemas.microsoft.com/office/drawing/2014/main" id="{89E007B7-BE91-43BC-9E39-42A6252DC802}"/>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94" name="Group 193">
              <a:extLst>
                <a:ext uri="{FF2B5EF4-FFF2-40B4-BE49-F238E27FC236}">
                  <a16:creationId xmlns:a16="http://schemas.microsoft.com/office/drawing/2014/main" id="{B525B4AB-21A7-4413-95C6-D06F6552FD85}"/>
                </a:ext>
              </a:extLst>
            </p:cNvPr>
            <p:cNvGrpSpPr/>
            <p:nvPr/>
          </p:nvGrpSpPr>
          <p:grpSpPr>
            <a:xfrm>
              <a:off x="5712075" y="3740276"/>
              <a:ext cx="130069" cy="188068"/>
              <a:chOff x="4518511" y="3865186"/>
              <a:chExt cx="203119" cy="265093"/>
            </a:xfrm>
          </p:grpSpPr>
          <p:cxnSp>
            <p:nvCxnSpPr>
              <p:cNvPr id="207" name="Straight Connector 206">
                <a:extLst>
                  <a:ext uri="{FF2B5EF4-FFF2-40B4-BE49-F238E27FC236}">
                    <a16:creationId xmlns:a16="http://schemas.microsoft.com/office/drawing/2014/main" id="{4A9142EC-DAE0-4277-AC10-7583786E369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2C68B2D-555E-4333-8E65-3EAEB57B557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0D1AC8-27EC-4BC7-B9A6-FC9A0429C38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07E6FD39-3BA7-42F1-9DAB-2E6A8859DC48}"/>
                </a:ext>
              </a:extLst>
            </p:cNvPr>
            <p:cNvGrpSpPr/>
            <p:nvPr/>
          </p:nvGrpSpPr>
          <p:grpSpPr>
            <a:xfrm rot="10800000">
              <a:off x="5712075" y="4005901"/>
              <a:ext cx="130069" cy="188068"/>
              <a:chOff x="4518511" y="3865186"/>
              <a:chExt cx="203119" cy="265093"/>
            </a:xfrm>
          </p:grpSpPr>
          <p:cxnSp>
            <p:nvCxnSpPr>
              <p:cNvPr id="204" name="Straight Connector 203">
                <a:extLst>
                  <a:ext uri="{FF2B5EF4-FFF2-40B4-BE49-F238E27FC236}">
                    <a16:creationId xmlns:a16="http://schemas.microsoft.com/office/drawing/2014/main" id="{B599C3BC-7614-4533-A223-C14B61C1CDDF}"/>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CADD893-3B2C-4448-AEA8-01A1FFC199A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135219B-D468-42FD-BC71-72A8375BD98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06145EE2-5065-4E57-8B77-1A26AC891BA2}"/>
                </a:ext>
              </a:extLst>
            </p:cNvPr>
            <p:cNvGrpSpPr/>
            <p:nvPr/>
          </p:nvGrpSpPr>
          <p:grpSpPr>
            <a:xfrm rot="5400000">
              <a:off x="5526491" y="3876378"/>
              <a:ext cx="130069" cy="188068"/>
              <a:chOff x="4518511" y="3865186"/>
              <a:chExt cx="203119" cy="265093"/>
            </a:xfrm>
          </p:grpSpPr>
          <p:cxnSp>
            <p:nvCxnSpPr>
              <p:cNvPr id="201" name="Straight Connector 200">
                <a:extLst>
                  <a:ext uri="{FF2B5EF4-FFF2-40B4-BE49-F238E27FC236}">
                    <a16:creationId xmlns:a16="http://schemas.microsoft.com/office/drawing/2014/main" id="{EA11F826-A050-4D43-87A0-7ECDCC6D04B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47FA571-0A3C-4047-97B5-D8280966760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0046D1F-3D5F-45D6-94E5-300B07EC77D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7E67B71C-8D91-4C38-B757-61B9A428CF06}"/>
                </a:ext>
              </a:extLst>
            </p:cNvPr>
            <p:cNvGrpSpPr/>
            <p:nvPr/>
          </p:nvGrpSpPr>
          <p:grpSpPr>
            <a:xfrm rot="5400000">
              <a:off x="5890580" y="3876379"/>
              <a:ext cx="130069" cy="188068"/>
              <a:chOff x="4518511" y="3865186"/>
              <a:chExt cx="203119" cy="265093"/>
            </a:xfrm>
          </p:grpSpPr>
          <p:cxnSp>
            <p:nvCxnSpPr>
              <p:cNvPr id="198" name="Straight Connector 197">
                <a:extLst>
                  <a:ext uri="{FF2B5EF4-FFF2-40B4-BE49-F238E27FC236}">
                    <a16:creationId xmlns:a16="http://schemas.microsoft.com/office/drawing/2014/main" id="{5C75A142-4FC7-4238-BB09-2C9A89983FD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DBA6CC-3F19-409F-BEF1-8B71BA739FA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0261F21-6EBE-4572-AC0D-6C2A49429DB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C28129DE-49CF-4CF5-9329-86E03DEE35F7}"/>
              </a:ext>
            </a:extLst>
          </p:cNvPr>
          <p:cNvGrpSpPr/>
          <p:nvPr/>
        </p:nvGrpSpPr>
        <p:grpSpPr>
          <a:xfrm>
            <a:off x="7064641" y="3383158"/>
            <a:ext cx="675842" cy="683629"/>
            <a:chOff x="5439189" y="3628598"/>
            <a:chExt cx="675842" cy="683629"/>
          </a:xfrm>
        </p:grpSpPr>
        <p:sp>
          <p:nvSpPr>
            <p:cNvPr id="211" name="Oval 210">
              <a:extLst>
                <a:ext uri="{FF2B5EF4-FFF2-40B4-BE49-F238E27FC236}">
                  <a16:creationId xmlns:a16="http://schemas.microsoft.com/office/drawing/2014/main" id="{20A1C536-B0D6-4CA5-8B06-0070838CF7F0}"/>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12" name="Group 211">
              <a:extLst>
                <a:ext uri="{FF2B5EF4-FFF2-40B4-BE49-F238E27FC236}">
                  <a16:creationId xmlns:a16="http://schemas.microsoft.com/office/drawing/2014/main" id="{D19E84AB-0A23-4E89-AAE2-A7A86EFB3C91}"/>
                </a:ext>
              </a:extLst>
            </p:cNvPr>
            <p:cNvGrpSpPr/>
            <p:nvPr/>
          </p:nvGrpSpPr>
          <p:grpSpPr>
            <a:xfrm>
              <a:off x="5712075" y="3740276"/>
              <a:ext cx="130069" cy="188068"/>
              <a:chOff x="4518511" y="3865186"/>
              <a:chExt cx="203119" cy="265093"/>
            </a:xfrm>
          </p:grpSpPr>
          <p:cxnSp>
            <p:nvCxnSpPr>
              <p:cNvPr id="225" name="Straight Connector 224">
                <a:extLst>
                  <a:ext uri="{FF2B5EF4-FFF2-40B4-BE49-F238E27FC236}">
                    <a16:creationId xmlns:a16="http://schemas.microsoft.com/office/drawing/2014/main" id="{2FDC17DB-9083-4876-8245-4DA1C45700E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2B6EEBE-2CBB-47DC-904C-3CFDD0BC791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9F224AB0-EC18-46C8-958F-B9AACB10CCA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B817BBC5-99EC-45DA-8CCB-A18FC8A6EA48}"/>
                </a:ext>
              </a:extLst>
            </p:cNvPr>
            <p:cNvGrpSpPr/>
            <p:nvPr/>
          </p:nvGrpSpPr>
          <p:grpSpPr>
            <a:xfrm rot="10800000">
              <a:off x="5712075" y="4005901"/>
              <a:ext cx="130069" cy="188068"/>
              <a:chOff x="4518511" y="3865186"/>
              <a:chExt cx="203119" cy="265093"/>
            </a:xfrm>
          </p:grpSpPr>
          <p:cxnSp>
            <p:nvCxnSpPr>
              <p:cNvPr id="222" name="Straight Connector 221">
                <a:extLst>
                  <a:ext uri="{FF2B5EF4-FFF2-40B4-BE49-F238E27FC236}">
                    <a16:creationId xmlns:a16="http://schemas.microsoft.com/office/drawing/2014/main" id="{D6DF312C-649F-4D18-B30F-FE96D51089C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251155F-3F05-40CA-BA73-BAD27CCDFB7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438D298-5625-47E9-B7ED-A8C6CEFFD70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546FDE1F-F159-4337-B646-07A2E3E32EB2}"/>
                </a:ext>
              </a:extLst>
            </p:cNvPr>
            <p:cNvGrpSpPr/>
            <p:nvPr/>
          </p:nvGrpSpPr>
          <p:grpSpPr>
            <a:xfrm rot="5400000">
              <a:off x="5526491" y="3876378"/>
              <a:ext cx="130069" cy="188068"/>
              <a:chOff x="4518511" y="3865186"/>
              <a:chExt cx="203119" cy="265093"/>
            </a:xfrm>
          </p:grpSpPr>
          <p:cxnSp>
            <p:nvCxnSpPr>
              <p:cNvPr id="219" name="Straight Connector 218">
                <a:extLst>
                  <a:ext uri="{FF2B5EF4-FFF2-40B4-BE49-F238E27FC236}">
                    <a16:creationId xmlns:a16="http://schemas.microsoft.com/office/drawing/2014/main" id="{485A85AB-CE1C-4EF7-AB92-FFD7487BF2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3EF3FBF-217F-4A98-BE74-4E6FDBDB673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44FD4C-DBD9-4B2E-8B2A-6241A881E3D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7070A12E-D36F-4229-BFC8-BC54EA516037}"/>
                </a:ext>
              </a:extLst>
            </p:cNvPr>
            <p:cNvGrpSpPr/>
            <p:nvPr/>
          </p:nvGrpSpPr>
          <p:grpSpPr>
            <a:xfrm rot="5400000">
              <a:off x="5890580" y="3876379"/>
              <a:ext cx="130069" cy="188068"/>
              <a:chOff x="4518511" y="3865186"/>
              <a:chExt cx="203119" cy="265093"/>
            </a:xfrm>
          </p:grpSpPr>
          <p:cxnSp>
            <p:nvCxnSpPr>
              <p:cNvPr id="216" name="Straight Connector 215">
                <a:extLst>
                  <a:ext uri="{FF2B5EF4-FFF2-40B4-BE49-F238E27FC236}">
                    <a16:creationId xmlns:a16="http://schemas.microsoft.com/office/drawing/2014/main" id="{59B26438-92E1-4068-84D0-E5C0132C45A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FBCDB2-377B-4040-8E6A-0BCA8794CAD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C659FF2-577D-4925-A1AC-00F3F2DCCAB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8" name="Group 227">
            <a:extLst>
              <a:ext uri="{FF2B5EF4-FFF2-40B4-BE49-F238E27FC236}">
                <a16:creationId xmlns:a16="http://schemas.microsoft.com/office/drawing/2014/main" id="{47E56E00-1425-45AC-A564-5530D657E663}"/>
              </a:ext>
            </a:extLst>
          </p:cNvPr>
          <p:cNvGrpSpPr/>
          <p:nvPr/>
        </p:nvGrpSpPr>
        <p:grpSpPr>
          <a:xfrm>
            <a:off x="3372583" y="3393453"/>
            <a:ext cx="675842" cy="683629"/>
            <a:chOff x="5439189" y="3628598"/>
            <a:chExt cx="675842" cy="683629"/>
          </a:xfrm>
        </p:grpSpPr>
        <p:sp>
          <p:nvSpPr>
            <p:cNvPr id="229" name="Oval 228">
              <a:extLst>
                <a:ext uri="{FF2B5EF4-FFF2-40B4-BE49-F238E27FC236}">
                  <a16:creationId xmlns:a16="http://schemas.microsoft.com/office/drawing/2014/main" id="{7CD8FC80-D2EE-4E9D-9311-9486EA00D4A3}"/>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0" name="Group 229">
              <a:extLst>
                <a:ext uri="{FF2B5EF4-FFF2-40B4-BE49-F238E27FC236}">
                  <a16:creationId xmlns:a16="http://schemas.microsoft.com/office/drawing/2014/main" id="{17CD4AFE-F7C5-4BA6-A8AD-6398D45F7F9B}"/>
                </a:ext>
              </a:extLst>
            </p:cNvPr>
            <p:cNvGrpSpPr/>
            <p:nvPr/>
          </p:nvGrpSpPr>
          <p:grpSpPr>
            <a:xfrm>
              <a:off x="5712075" y="3740276"/>
              <a:ext cx="130069" cy="188068"/>
              <a:chOff x="4518511" y="3865186"/>
              <a:chExt cx="203119" cy="265093"/>
            </a:xfrm>
          </p:grpSpPr>
          <p:cxnSp>
            <p:nvCxnSpPr>
              <p:cNvPr id="243" name="Straight Connector 242">
                <a:extLst>
                  <a:ext uri="{FF2B5EF4-FFF2-40B4-BE49-F238E27FC236}">
                    <a16:creationId xmlns:a16="http://schemas.microsoft.com/office/drawing/2014/main" id="{A52EAA65-35E9-46CA-8612-FD0BD69A018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8FA3A7B-AEF3-4027-99C9-FC9FD342D0BE}"/>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EF50876-F02F-4C03-971C-28BD05D852C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B1F8BA42-9070-43D0-884F-B15488CD8991}"/>
                </a:ext>
              </a:extLst>
            </p:cNvPr>
            <p:cNvGrpSpPr/>
            <p:nvPr/>
          </p:nvGrpSpPr>
          <p:grpSpPr>
            <a:xfrm rot="10800000">
              <a:off x="5712075" y="4005901"/>
              <a:ext cx="130069" cy="188068"/>
              <a:chOff x="4518511" y="3865186"/>
              <a:chExt cx="203119" cy="265093"/>
            </a:xfrm>
          </p:grpSpPr>
          <p:cxnSp>
            <p:nvCxnSpPr>
              <p:cNvPr id="240" name="Straight Connector 239">
                <a:extLst>
                  <a:ext uri="{FF2B5EF4-FFF2-40B4-BE49-F238E27FC236}">
                    <a16:creationId xmlns:a16="http://schemas.microsoft.com/office/drawing/2014/main" id="{3C61F983-0E85-40D7-836A-802209F5A0A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1211CA0-B84B-4AAC-B847-FD6EF149F15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66911A-6109-4E11-9A06-4CB5200C74B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C62BD44D-2BF8-4B63-BC12-944F9F37B710}"/>
                </a:ext>
              </a:extLst>
            </p:cNvPr>
            <p:cNvGrpSpPr/>
            <p:nvPr/>
          </p:nvGrpSpPr>
          <p:grpSpPr>
            <a:xfrm rot="5400000">
              <a:off x="5526491" y="3876378"/>
              <a:ext cx="130069" cy="188068"/>
              <a:chOff x="4518511" y="3865186"/>
              <a:chExt cx="203119" cy="265093"/>
            </a:xfrm>
          </p:grpSpPr>
          <p:cxnSp>
            <p:nvCxnSpPr>
              <p:cNvPr id="237" name="Straight Connector 236">
                <a:extLst>
                  <a:ext uri="{FF2B5EF4-FFF2-40B4-BE49-F238E27FC236}">
                    <a16:creationId xmlns:a16="http://schemas.microsoft.com/office/drawing/2014/main" id="{9F436159-36B7-4D8A-AD85-74BABFAC1984}"/>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7053CA2-7FCF-44F0-A1D4-D850C041B9D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7BFAB65-E7A1-4A79-B866-0DAA9548489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3" name="Group 232">
              <a:extLst>
                <a:ext uri="{FF2B5EF4-FFF2-40B4-BE49-F238E27FC236}">
                  <a16:creationId xmlns:a16="http://schemas.microsoft.com/office/drawing/2014/main" id="{42C77060-C6B7-4296-B9FC-43DE382E5067}"/>
                </a:ext>
              </a:extLst>
            </p:cNvPr>
            <p:cNvGrpSpPr/>
            <p:nvPr/>
          </p:nvGrpSpPr>
          <p:grpSpPr>
            <a:xfrm rot="5400000">
              <a:off x="5890580" y="3876379"/>
              <a:ext cx="130069" cy="188068"/>
              <a:chOff x="4518511" y="3865186"/>
              <a:chExt cx="203119" cy="265093"/>
            </a:xfrm>
          </p:grpSpPr>
          <p:cxnSp>
            <p:nvCxnSpPr>
              <p:cNvPr id="234" name="Straight Connector 233">
                <a:extLst>
                  <a:ext uri="{FF2B5EF4-FFF2-40B4-BE49-F238E27FC236}">
                    <a16:creationId xmlns:a16="http://schemas.microsoft.com/office/drawing/2014/main" id="{5FDD31EF-EFBB-4795-9E6C-12E6C417966C}"/>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F41E38F-9148-4779-B8E6-CA38A2DE427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3342E1-6206-486F-9616-584C9BAFE70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TextBox 247">
            <a:extLst>
              <a:ext uri="{FF2B5EF4-FFF2-40B4-BE49-F238E27FC236}">
                <a16:creationId xmlns:a16="http://schemas.microsoft.com/office/drawing/2014/main" id="{3DF0DB8C-6D35-4086-B30F-D2C407005408}"/>
              </a:ext>
            </a:extLst>
          </p:cNvPr>
          <p:cNvSpPr txBox="1"/>
          <p:nvPr/>
        </p:nvSpPr>
        <p:spPr>
          <a:xfrm>
            <a:off x="5662532" y="3963377"/>
            <a:ext cx="1434816" cy="307777"/>
          </a:xfrm>
          <a:prstGeom prst="rect">
            <a:avLst/>
          </a:prstGeom>
          <a:noFill/>
        </p:spPr>
        <p:txBody>
          <a:bodyPr wrap="none" rtlCol="0">
            <a:spAutoFit/>
          </a:bodyPr>
          <a:lstStyle/>
          <a:p>
            <a:r>
              <a:rPr lang="en-CA" sz="1400" dirty="0"/>
              <a:t>Internet Provider</a:t>
            </a:r>
          </a:p>
        </p:txBody>
      </p:sp>
      <p:sp>
        <p:nvSpPr>
          <p:cNvPr id="74" name="Rectangle 73">
            <a:extLst>
              <a:ext uri="{FF2B5EF4-FFF2-40B4-BE49-F238E27FC236}">
                <a16:creationId xmlns:a16="http://schemas.microsoft.com/office/drawing/2014/main" id="{0BF703DA-CF29-4FD5-9BEE-C0C577632ED1}"/>
              </a:ext>
            </a:extLst>
          </p:cNvPr>
          <p:cNvSpPr/>
          <p:nvPr/>
        </p:nvSpPr>
        <p:spPr>
          <a:xfrm>
            <a:off x="8690329" y="809422"/>
            <a:ext cx="3208822" cy="344659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0785" y="879732"/>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9157399" y="814737"/>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8864780" y="1422971"/>
            <a:ext cx="2941800" cy="274276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9260246" y="1391745"/>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2440" y="1415936"/>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9238766" y="1917678"/>
            <a:ext cx="2545377" cy="2133587"/>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9817333" y="1950793"/>
            <a:ext cx="1397400" cy="1111136"/>
            <a:chOff x="7517382" y="533208"/>
            <a:chExt cx="1115568" cy="842870"/>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66" y="701000"/>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9551321" y="3584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grpSp>
        <p:nvGrpSpPr>
          <p:cNvPr id="93" name="Group 92">
            <a:extLst>
              <a:ext uri="{FF2B5EF4-FFF2-40B4-BE49-F238E27FC236}">
                <a16:creationId xmlns:a16="http://schemas.microsoft.com/office/drawing/2014/main" id="{87EABA69-BDD2-4189-91AC-6252D2080074}"/>
              </a:ext>
            </a:extLst>
          </p:cNvPr>
          <p:cNvGrpSpPr/>
          <p:nvPr/>
        </p:nvGrpSpPr>
        <p:grpSpPr>
          <a:xfrm>
            <a:off x="8518611" y="3380091"/>
            <a:ext cx="675842" cy="683629"/>
            <a:chOff x="5439189" y="3628598"/>
            <a:chExt cx="675842" cy="683629"/>
          </a:xfrm>
        </p:grpSpPr>
        <p:sp>
          <p:nvSpPr>
            <p:cNvPr id="94" name="Oval 93">
              <a:extLst>
                <a:ext uri="{FF2B5EF4-FFF2-40B4-BE49-F238E27FC236}">
                  <a16:creationId xmlns:a16="http://schemas.microsoft.com/office/drawing/2014/main" id="{BA5DB8D4-5D54-49E7-A532-27F3F501BD78}"/>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95" name="Group 94">
              <a:extLst>
                <a:ext uri="{FF2B5EF4-FFF2-40B4-BE49-F238E27FC236}">
                  <a16:creationId xmlns:a16="http://schemas.microsoft.com/office/drawing/2014/main" id="{96DA9559-BCC6-40D8-9A8B-8A0DD24B68A3}"/>
                </a:ext>
              </a:extLst>
            </p:cNvPr>
            <p:cNvGrpSpPr/>
            <p:nvPr/>
          </p:nvGrpSpPr>
          <p:grpSpPr>
            <a:xfrm>
              <a:off x="5712075" y="3740276"/>
              <a:ext cx="130069" cy="188068"/>
              <a:chOff x="4518511" y="3865186"/>
              <a:chExt cx="203119" cy="265093"/>
            </a:xfrm>
          </p:grpSpPr>
          <p:cxnSp>
            <p:nvCxnSpPr>
              <p:cNvPr id="108" name="Straight Connector 107">
                <a:extLst>
                  <a:ext uri="{FF2B5EF4-FFF2-40B4-BE49-F238E27FC236}">
                    <a16:creationId xmlns:a16="http://schemas.microsoft.com/office/drawing/2014/main" id="{45254C31-8ACB-42B3-A7CB-CF9559BA1A2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A52EC-6664-4175-BC46-339C2337CCE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2E5394-5E82-4C8E-B23F-73FFD2FD737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B886BA5-444D-4B2D-84C1-106ADA942697}"/>
                </a:ext>
              </a:extLst>
            </p:cNvPr>
            <p:cNvGrpSpPr/>
            <p:nvPr/>
          </p:nvGrpSpPr>
          <p:grpSpPr>
            <a:xfrm rot="10800000">
              <a:off x="5712075" y="4005901"/>
              <a:ext cx="130069" cy="188068"/>
              <a:chOff x="4518511" y="3865186"/>
              <a:chExt cx="203119" cy="265093"/>
            </a:xfrm>
          </p:grpSpPr>
          <p:cxnSp>
            <p:nvCxnSpPr>
              <p:cNvPr id="105" name="Straight Connector 104">
                <a:extLst>
                  <a:ext uri="{FF2B5EF4-FFF2-40B4-BE49-F238E27FC236}">
                    <a16:creationId xmlns:a16="http://schemas.microsoft.com/office/drawing/2014/main" id="{B107E10C-9627-45D4-9F58-4D8961227E5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B97FA26-2E91-457D-9AF5-BF22C960A7D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CAFE4E9-84C8-473D-AB7E-264165A3BA3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09A3FD69-1C8B-45D8-A960-CF97C068A940}"/>
                </a:ext>
              </a:extLst>
            </p:cNvPr>
            <p:cNvGrpSpPr/>
            <p:nvPr/>
          </p:nvGrpSpPr>
          <p:grpSpPr>
            <a:xfrm rot="5400000">
              <a:off x="5526491" y="3876378"/>
              <a:ext cx="130069" cy="188068"/>
              <a:chOff x="4518511" y="3865186"/>
              <a:chExt cx="203119" cy="265093"/>
            </a:xfrm>
          </p:grpSpPr>
          <p:cxnSp>
            <p:nvCxnSpPr>
              <p:cNvPr id="102" name="Straight Connector 101">
                <a:extLst>
                  <a:ext uri="{FF2B5EF4-FFF2-40B4-BE49-F238E27FC236}">
                    <a16:creationId xmlns:a16="http://schemas.microsoft.com/office/drawing/2014/main" id="{3249F664-453D-40A0-9DE1-83E4E010FA5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DB21727-11FD-4497-A7B6-3DC53601D8C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BA8D588-D92E-4703-A000-1925EBCECB6B}"/>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1E540C20-CF4D-4562-AD18-2D8DDF4E7A93}"/>
                </a:ext>
              </a:extLst>
            </p:cNvPr>
            <p:cNvGrpSpPr/>
            <p:nvPr/>
          </p:nvGrpSpPr>
          <p:grpSpPr>
            <a:xfrm rot="5400000">
              <a:off x="5890580" y="3876379"/>
              <a:ext cx="130069" cy="188068"/>
              <a:chOff x="4518511" y="3865186"/>
              <a:chExt cx="203119" cy="265093"/>
            </a:xfrm>
          </p:grpSpPr>
          <p:cxnSp>
            <p:nvCxnSpPr>
              <p:cNvPr id="99" name="Straight Connector 98">
                <a:extLst>
                  <a:ext uri="{FF2B5EF4-FFF2-40B4-BE49-F238E27FC236}">
                    <a16:creationId xmlns:a16="http://schemas.microsoft.com/office/drawing/2014/main" id="{3C30C243-0811-4D12-951F-6B095FB96DB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232AF85-2D6E-4427-8809-B62305E9AF4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6457292-6D56-41CF-B594-2BAA55C0F33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2" name="TextBox 111">
            <a:extLst>
              <a:ext uri="{FF2B5EF4-FFF2-40B4-BE49-F238E27FC236}">
                <a16:creationId xmlns:a16="http://schemas.microsoft.com/office/drawing/2014/main" id="{E7A197B5-FFF5-4429-A588-187DBBA6FB24}"/>
              </a:ext>
            </a:extLst>
          </p:cNvPr>
          <p:cNvSpPr txBox="1"/>
          <p:nvPr/>
        </p:nvSpPr>
        <p:spPr>
          <a:xfrm>
            <a:off x="9261272" y="3034198"/>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113" name="TextBox 112">
            <a:extLst>
              <a:ext uri="{FF2B5EF4-FFF2-40B4-BE49-F238E27FC236}">
                <a16:creationId xmlns:a16="http://schemas.microsoft.com/office/drawing/2014/main" id="{F5D562A3-08C6-4C75-9BF8-DD01AE70D45C}"/>
              </a:ext>
            </a:extLst>
          </p:cNvPr>
          <p:cNvSpPr txBox="1"/>
          <p:nvPr/>
        </p:nvSpPr>
        <p:spPr>
          <a:xfrm>
            <a:off x="10449349" y="3053602"/>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flipH="1">
            <a:off x="10493897" y="3061929"/>
            <a:ext cx="139" cy="52224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10151059" y="2504272"/>
            <a:ext cx="691215" cy="230832"/>
          </a:xfrm>
          <a:prstGeom prst="rect">
            <a:avLst/>
          </a:prstGeom>
          <a:noFill/>
        </p:spPr>
        <p:txBody>
          <a:bodyPr wrap="none" rtlCol="0">
            <a:spAutoFit/>
          </a:bodyPr>
          <a:lstStyle/>
          <a:p>
            <a:r>
              <a:rPr lang="en-CA" sz="900" b="1" dirty="0"/>
              <a:t>webserver</a:t>
            </a:r>
          </a:p>
        </p:txBody>
      </p:sp>
      <p:cxnSp>
        <p:nvCxnSpPr>
          <p:cNvPr id="128" name="Straight Connector 127">
            <a:extLst>
              <a:ext uri="{FF2B5EF4-FFF2-40B4-BE49-F238E27FC236}">
                <a16:creationId xmlns:a16="http://schemas.microsoft.com/office/drawing/2014/main" id="{93C16624-03BC-4415-AE19-8D62C6B52F52}"/>
              </a:ext>
            </a:extLst>
          </p:cNvPr>
          <p:cNvCxnSpPr>
            <a:cxnSpLocks/>
            <a:stCxn id="211" idx="6"/>
            <a:endCxn id="94" idx="2"/>
          </p:cNvCxnSpPr>
          <p:nvPr/>
        </p:nvCxnSpPr>
        <p:spPr>
          <a:xfrm flipV="1">
            <a:off x="7740483" y="3721906"/>
            <a:ext cx="778128" cy="3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28B5A1-6966-4333-A0CB-EEF791D93F68}"/>
              </a:ext>
            </a:extLst>
          </p:cNvPr>
          <p:cNvSpPr txBox="1"/>
          <p:nvPr/>
        </p:nvSpPr>
        <p:spPr>
          <a:xfrm>
            <a:off x="490102" y="4027065"/>
            <a:ext cx="1883849" cy="369332"/>
          </a:xfrm>
          <a:prstGeom prst="rect">
            <a:avLst/>
          </a:prstGeom>
          <a:noFill/>
        </p:spPr>
        <p:txBody>
          <a:bodyPr wrap="none" rtlCol="0">
            <a:spAutoFit/>
          </a:bodyPr>
          <a:lstStyle/>
          <a:p>
            <a:r>
              <a:rPr lang="en-CA" b="1" dirty="0"/>
              <a:t>IPv4</a:t>
            </a:r>
            <a:r>
              <a:rPr lang="en-CA" b="1" dirty="0">
                <a:solidFill>
                  <a:srgbClr val="0000FF"/>
                </a:solidFill>
              </a:rPr>
              <a:t> 142.55.66.77</a:t>
            </a:r>
          </a:p>
        </p:txBody>
      </p:sp>
      <p:sp>
        <p:nvSpPr>
          <p:cNvPr id="2" name="Rectangle 1">
            <a:extLst>
              <a:ext uri="{FF2B5EF4-FFF2-40B4-BE49-F238E27FC236}">
                <a16:creationId xmlns:a16="http://schemas.microsoft.com/office/drawing/2014/main" id="{F8C00AED-626E-4142-B873-61137BF6A089}"/>
              </a:ext>
            </a:extLst>
          </p:cNvPr>
          <p:cNvSpPr/>
          <p:nvPr/>
        </p:nvSpPr>
        <p:spPr>
          <a:xfrm>
            <a:off x="946352" y="2912522"/>
            <a:ext cx="1434967" cy="41993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Destination MAC</a:t>
            </a:r>
          </a:p>
          <a:p>
            <a:r>
              <a:rPr lang="en-CA" sz="1400" dirty="0">
                <a:solidFill>
                  <a:schemeClr val="tx1"/>
                </a:solidFill>
              </a:rPr>
              <a:t>Source MAC</a:t>
            </a:r>
          </a:p>
        </p:txBody>
      </p:sp>
      <p:sp>
        <p:nvSpPr>
          <p:cNvPr id="111" name="Rectangle 110">
            <a:extLst>
              <a:ext uri="{FF2B5EF4-FFF2-40B4-BE49-F238E27FC236}">
                <a16:creationId xmlns:a16="http://schemas.microsoft.com/office/drawing/2014/main" id="{EE85F0D4-239D-4E35-92DD-7D8759F92392}"/>
              </a:ext>
            </a:extLst>
          </p:cNvPr>
          <p:cNvSpPr/>
          <p:nvPr/>
        </p:nvSpPr>
        <p:spPr>
          <a:xfrm>
            <a:off x="938038" y="2023616"/>
            <a:ext cx="1434967" cy="88814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IP 142.55.66.77</a:t>
            </a:r>
          </a:p>
          <a:p>
            <a:r>
              <a:rPr lang="en-CA" sz="1400" b="1" dirty="0">
                <a:solidFill>
                  <a:schemeClr val="tx1"/>
                </a:solidFill>
              </a:rPr>
              <a:t>Destination IP </a:t>
            </a:r>
            <a:r>
              <a:rPr lang="en-CA" sz="1400" b="1" dirty="0">
                <a:solidFill>
                  <a:srgbClr val="0000FF"/>
                </a:solidFill>
              </a:rPr>
              <a:t>3.94.206.121</a:t>
            </a:r>
            <a:endParaRPr lang="en-CA" sz="1400" dirty="0">
              <a:solidFill>
                <a:srgbClr val="0000FF"/>
              </a:solidFill>
            </a:endParaRPr>
          </a:p>
        </p:txBody>
      </p:sp>
      <p:sp>
        <p:nvSpPr>
          <p:cNvPr id="115" name="Rectangle 114">
            <a:extLst>
              <a:ext uri="{FF2B5EF4-FFF2-40B4-BE49-F238E27FC236}">
                <a16:creationId xmlns:a16="http://schemas.microsoft.com/office/drawing/2014/main" id="{6E123CE4-5A47-421F-A553-7896EF948527}"/>
              </a:ext>
            </a:extLst>
          </p:cNvPr>
          <p:cNvSpPr/>
          <p:nvPr/>
        </p:nvSpPr>
        <p:spPr>
          <a:xfrm>
            <a:off x="943223" y="1135467"/>
            <a:ext cx="1434967" cy="88814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port ephemeral #</a:t>
            </a:r>
          </a:p>
          <a:p>
            <a:r>
              <a:rPr lang="en-CA" sz="1400" b="1" dirty="0">
                <a:solidFill>
                  <a:schemeClr val="tx1"/>
                </a:solidFill>
              </a:rPr>
              <a:t>Destination port </a:t>
            </a:r>
            <a:r>
              <a:rPr lang="en-CA" sz="1400" b="1" dirty="0">
                <a:solidFill>
                  <a:srgbClr val="FF0000"/>
                </a:solidFill>
              </a:rPr>
              <a:t>80 (HTTP)</a:t>
            </a:r>
            <a:endParaRPr lang="en-CA" sz="1400" dirty="0">
              <a:solidFill>
                <a:srgbClr val="FF0000"/>
              </a:solidFill>
            </a:endParaRPr>
          </a:p>
        </p:txBody>
      </p:sp>
      <p:sp>
        <p:nvSpPr>
          <p:cNvPr id="116" name="Rectangle 115">
            <a:extLst>
              <a:ext uri="{FF2B5EF4-FFF2-40B4-BE49-F238E27FC236}">
                <a16:creationId xmlns:a16="http://schemas.microsoft.com/office/drawing/2014/main" id="{7678B18F-702B-4BE1-8ECA-AC5FAD4CCF64}"/>
              </a:ext>
            </a:extLst>
          </p:cNvPr>
          <p:cNvSpPr/>
          <p:nvPr/>
        </p:nvSpPr>
        <p:spPr>
          <a:xfrm>
            <a:off x="938038" y="810885"/>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 (GET)</a:t>
            </a:r>
            <a:endParaRPr lang="en-CA" sz="1400" b="1" dirty="0">
              <a:solidFill>
                <a:srgbClr val="FF0000"/>
              </a:solidFill>
            </a:endParaRPr>
          </a:p>
        </p:txBody>
      </p:sp>
    </p:spTree>
    <p:extLst>
      <p:ext uri="{BB962C8B-B14F-4D97-AF65-F5344CB8AC3E}">
        <p14:creationId xmlns:p14="http://schemas.microsoft.com/office/powerpoint/2010/main" val="137391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barn(inVertical)">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wipe(down)">
                                      <p:cBhvr>
                                        <p:cTn id="12" dur="500"/>
                                        <p:tgtEl>
                                          <p:spTgt spid="1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9">
                                            <p:txEl>
                                              <p:pRg st="1" end="1"/>
                                            </p:txEl>
                                          </p:spTgt>
                                        </p:tgtEl>
                                        <p:attrNameLst>
                                          <p:attrName>style.visibility</p:attrName>
                                        </p:attrNameLst>
                                      </p:cBhvr>
                                      <p:to>
                                        <p:strVal val="visible"/>
                                      </p:to>
                                    </p:set>
                                    <p:animEffect transition="in" filter="wipe(down)">
                                      <p:cBhvr>
                                        <p:cTn id="17" dur="500"/>
                                        <p:tgtEl>
                                          <p:spTgt spid="4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9">
                                            <p:txEl>
                                              <p:pRg st="2" end="2"/>
                                            </p:txEl>
                                          </p:spTgt>
                                        </p:tgtEl>
                                        <p:attrNameLst>
                                          <p:attrName>style.visibility</p:attrName>
                                        </p:attrNameLst>
                                      </p:cBhvr>
                                      <p:to>
                                        <p:strVal val="visible"/>
                                      </p:to>
                                    </p:set>
                                    <p:animEffect transition="in" filter="wipe(down)">
                                      <p:cBhvr>
                                        <p:cTn id="22" dur="500"/>
                                        <p:tgtEl>
                                          <p:spTgt spid="4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9">
                                            <p:txEl>
                                              <p:pRg st="3" end="3"/>
                                            </p:txEl>
                                          </p:spTgt>
                                        </p:tgtEl>
                                        <p:attrNameLst>
                                          <p:attrName>style.visibility</p:attrName>
                                        </p:attrNameLst>
                                      </p:cBhvr>
                                      <p:to>
                                        <p:strVal val="visible"/>
                                      </p:to>
                                    </p:set>
                                    <p:animEffect transition="in" filter="wipe(down)">
                                      <p:cBhvr>
                                        <p:cTn id="27" dur="500"/>
                                        <p:tgtEl>
                                          <p:spTgt spid="4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4253076" y="125792"/>
            <a:ext cx="3233956" cy="647468"/>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483477" y="4444573"/>
            <a:ext cx="11415674" cy="1884711"/>
          </a:xfrm>
          <a:ln>
            <a:solidFill>
              <a:schemeClr val="accent5">
                <a:lumMod val="75000"/>
              </a:schemeClr>
            </a:solidFill>
          </a:ln>
        </p:spPr>
        <p:txBody>
          <a:bodyPr>
            <a:normAutofit/>
          </a:bodyPr>
          <a:lstStyle/>
          <a:p>
            <a:pPr>
              <a:spcBef>
                <a:spcPts val="600"/>
              </a:spcBef>
              <a:spcAft>
                <a:spcPts val="600"/>
              </a:spcAft>
            </a:pPr>
            <a:r>
              <a:rPr lang="en-CA" sz="2400" dirty="0"/>
              <a:t>First, all the encapsulated data is forwarded to the </a:t>
            </a:r>
            <a:r>
              <a:rPr lang="en-CA" sz="2400" b="1" dirty="0"/>
              <a:t>next physical hop</a:t>
            </a:r>
            <a:r>
              <a:rPr lang="en-CA" sz="2400" dirty="0"/>
              <a:t>. </a:t>
            </a:r>
          </a:p>
          <a:p>
            <a:pPr>
              <a:spcBef>
                <a:spcPts val="600"/>
              </a:spcBef>
              <a:spcAft>
                <a:spcPts val="600"/>
              </a:spcAft>
            </a:pPr>
            <a:r>
              <a:rPr lang="en-CA" sz="2400" dirty="0"/>
              <a:t>It depends on the network topology. In this example, that is the default border router.</a:t>
            </a:r>
          </a:p>
          <a:p>
            <a:pPr>
              <a:spcBef>
                <a:spcPts val="600"/>
              </a:spcBef>
              <a:spcAft>
                <a:spcPts val="600"/>
              </a:spcAft>
            </a:pPr>
            <a:r>
              <a:rPr lang="en-CA" sz="2400" dirty="0"/>
              <a:t>The Ethernet frame encapsulates everything else. It has the MAC addresses too.</a:t>
            </a:r>
          </a:p>
          <a:p>
            <a:pPr>
              <a:spcBef>
                <a:spcPts val="600"/>
              </a:spcBef>
              <a:spcAft>
                <a:spcPts val="600"/>
              </a:spcAft>
            </a:pPr>
            <a:r>
              <a:rPr lang="en-CA" sz="2400" dirty="0"/>
              <a:t>The router receives the frame because it is directed to its interface’s MAC address.</a:t>
            </a:r>
          </a:p>
        </p:txBody>
      </p:sp>
      <p:sp>
        <p:nvSpPr>
          <p:cNvPr id="183" name="Rectangle 182">
            <a:extLst>
              <a:ext uri="{FF2B5EF4-FFF2-40B4-BE49-F238E27FC236}">
                <a16:creationId xmlns:a16="http://schemas.microsoft.com/office/drawing/2014/main" id="{E9D01212-BDC7-4242-9923-0F65B76E1E25}"/>
              </a:ext>
            </a:extLst>
          </p:cNvPr>
          <p:cNvSpPr/>
          <p:nvPr/>
        </p:nvSpPr>
        <p:spPr>
          <a:xfrm>
            <a:off x="483477" y="274320"/>
            <a:ext cx="3233956" cy="4069264"/>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85" name="Group 184">
            <a:extLst>
              <a:ext uri="{FF2B5EF4-FFF2-40B4-BE49-F238E27FC236}">
                <a16:creationId xmlns:a16="http://schemas.microsoft.com/office/drawing/2014/main" id="{92CC6AFA-1908-4563-893F-7072389A6A42}"/>
              </a:ext>
            </a:extLst>
          </p:cNvPr>
          <p:cNvGrpSpPr/>
          <p:nvPr/>
        </p:nvGrpSpPr>
        <p:grpSpPr>
          <a:xfrm>
            <a:off x="944515" y="3393453"/>
            <a:ext cx="842721" cy="676176"/>
            <a:chOff x="9913892" y="560715"/>
            <a:chExt cx="1490439" cy="1120399"/>
          </a:xfrm>
        </p:grpSpPr>
        <p:pic>
          <p:nvPicPr>
            <p:cNvPr id="186" name="Picture 185">
              <a:extLst>
                <a:ext uri="{FF2B5EF4-FFF2-40B4-BE49-F238E27FC236}">
                  <a16:creationId xmlns:a16="http://schemas.microsoft.com/office/drawing/2014/main" id="{30D7B0E1-762E-4843-A864-A87A2C37D4A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7" name="TextBox 186">
              <a:extLst>
                <a:ext uri="{FF2B5EF4-FFF2-40B4-BE49-F238E27FC236}">
                  <a16:creationId xmlns:a16="http://schemas.microsoft.com/office/drawing/2014/main" id="{BE53A755-4595-4A37-998C-F20B107ED8A2}"/>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pic>
        <p:nvPicPr>
          <p:cNvPr id="188" name="Picture 4">
            <a:extLst>
              <a:ext uri="{FF2B5EF4-FFF2-40B4-BE49-F238E27FC236}">
                <a16:creationId xmlns:a16="http://schemas.microsoft.com/office/drawing/2014/main" id="{7785D20D-5E77-464E-8AFF-64B667A21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48" y="289506"/>
            <a:ext cx="1066800" cy="32004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cxnSp>
        <p:nvCxnSpPr>
          <p:cNvPr id="189" name="Straight Connector 188">
            <a:extLst>
              <a:ext uri="{FF2B5EF4-FFF2-40B4-BE49-F238E27FC236}">
                <a16:creationId xmlns:a16="http://schemas.microsoft.com/office/drawing/2014/main" id="{B6EED0E0-2E99-4003-8358-6AB15AC75E5D}"/>
              </a:ext>
            </a:extLst>
          </p:cNvPr>
          <p:cNvCxnSpPr>
            <a:cxnSpLocks/>
            <a:stCxn id="229" idx="6"/>
            <a:endCxn id="193" idx="2"/>
          </p:cNvCxnSpPr>
          <p:nvPr/>
        </p:nvCxnSpPr>
        <p:spPr>
          <a:xfrm flipV="1">
            <a:off x="4048425" y="3729785"/>
            <a:ext cx="976430" cy="54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D0758302-D2F4-4BFE-98D8-9C1DA9093D60}"/>
              </a:ext>
            </a:extLst>
          </p:cNvPr>
          <p:cNvSpPr/>
          <p:nvPr/>
        </p:nvSpPr>
        <p:spPr>
          <a:xfrm>
            <a:off x="5395763" y="3255414"/>
            <a:ext cx="2024245" cy="980836"/>
          </a:xfrm>
          <a:prstGeom prst="rect">
            <a:avLst/>
          </a:prstGeom>
          <a:solidFill>
            <a:schemeClr val="accent6">
              <a:lumMod val="20000"/>
              <a:lumOff val="80000"/>
            </a:schemeClr>
          </a:solidFill>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191" name="Straight Connector 190">
            <a:extLst>
              <a:ext uri="{FF2B5EF4-FFF2-40B4-BE49-F238E27FC236}">
                <a16:creationId xmlns:a16="http://schemas.microsoft.com/office/drawing/2014/main" id="{D2FD385F-15D6-4B23-B51B-AC4CA36666E4}"/>
              </a:ext>
            </a:extLst>
          </p:cNvPr>
          <p:cNvCxnSpPr>
            <a:cxnSpLocks/>
            <a:stCxn id="193" idx="6"/>
            <a:endCxn id="211" idx="2"/>
          </p:cNvCxnSpPr>
          <p:nvPr/>
        </p:nvCxnSpPr>
        <p:spPr>
          <a:xfrm flipV="1">
            <a:off x="5700697" y="3724973"/>
            <a:ext cx="1363944" cy="4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B6613FA-1A7E-448A-BC41-5FA443244CB6}"/>
              </a:ext>
            </a:extLst>
          </p:cNvPr>
          <p:cNvGrpSpPr/>
          <p:nvPr/>
        </p:nvGrpSpPr>
        <p:grpSpPr>
          <a:xfrm>
            <a:off x="5024855" y="3387970"/>
            <a:ext cx="675842" cy="683629"/>
            <a:chOff x="5439189" y="3628598"/>
            <a:chExt cx="675842" cy="683629"/>
          </a:xfrm>
        </p:grpSpPr>
        <p:sp>
          <p:nvSpPr>
            <p:cNvPr id="193" name="Oval 192">
              <a:extLst>
                <a:ext uri="{FF2B5EF4-FFF2-40B4-BE49-F238E27FC236}">
                  <a16:creationId xmlns:a16="http://schemas.microsoft.com/office/drawing/2014/main" id="{89E007B7-BE91-43BC-9E39-42A6252DC802}"/>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94" name="Group 193">
              <a:extLst>
                <a:ext uri="{FF2B5EF4-FFF2-40B4-BE49-F238E27FC236}">
                  <a16:creationId xmlns:a16="http://schemas.microsoft.com/office/drawing/2014/main" id="{B525B4AB-21A7-4413-95C6-D06F6552FD85}"/>
                </a:ext>
              </a:extLst>
            </p:cNvPr>
            <p:cNvGrpSpPr/>
            <p:nvPr/>
          </p:nvGrpSpPr>
          <p:grpSpPr>
            <a:xfrm>
              <a:off x="5712075" y="3740276"/>
              <a:ext cx="130069" cy="188068"/>
              <a:chOff x="4518511" y="3865186"/>
              <a:chExt cx="203119" cy="265093"/>
            </a:xfrm>
          </p:grpSpPr>
          <p:cxnSp>
            <p:nvCxnSpPr>
              <p:cNvPr id="207" name="Straight Connector 206">
                <a:extLst>
                  <a:ext uri="{FF2B5EF4-FFF2-40B4-BE49-F238E27FC236}">
                    <a16:creationId xmlns:a16="http://schemas.microsoft.com/office/drawing/2014/main" id="{4A9142EC-DAE0-4277-AC10-7583786E369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2C68B2D-555E-4333-8E65-3EAEB57B557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0D1AC8-27EC-4BC7-B9A6-FC9A0429C38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07E6FD39-3BA7-42F1-9DAB-2E6A8859DC48}"/>
                </a:ext>
              </a:extLst>
            </p:cNvPr>
            <p:cNvGrpSpPr/>
            <p:nvPr/>
          </p:nvGrpSpPr>
          <p:grpSpPr>
            <a:xfrm rot="10800000">
              <a:off x="5712075" y="4005901"/>
              <a:ext cx="130069" cy="188068"/>
              <a:chOff x="4518511" y="3865186"/>
              <a:chExt cx="203119" cy="265093"/>
            </a:xfrm>
          </p:grpSpPr>
          <p:cxnSp>
            <p:nvCxnSpPr>
              <p:cNvPr id="204" name="Straight Connector 203">
                <a:extLst>
                  <a:ext uri="{FF2B5EF4-FFF2-40B4-BE49-F238E27FC236}">
                    <a16:creationId xmlns:a16="http://schemas.microsoft.com/office/drawing/2014/main" id="{B599C3BC-7614-4533-A223-C14B61C1CDDF}"/>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CADD893-3B2C-4448-AEA8-01A1FFC199A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135219B-D468-42FD-BC71-72A8375BD98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06145EE2-5065-4E57-8B77-1A26AC891BA2}"/>
                </a:ext>
              </a:extLst>
            </p:cNvPr>
            <p:cNvGrpSpPr/>
            <p:nvPr/>
          </p:nvGrpSpPr>
          <p:grpSpPr>
            <a:xfrm rot="5400000">
              <a:off x="5526491" y="3876378"/>
              <a:ext cx="130069" cy="188068"/>
              <a:chOff x="4518511" y="3865186"/>
              <a:chExt cx="203119" cy="265093"/>
            </a:xfrm>
          </p:grpSpPr>
          <p:cxnSp>
            <p:nvCxnSpPr>
              <p:cNvPr id="201" name="Straight Connector 200">
                <a:extLst>
                  <a:ext uri="{FF2B5EF4-FFF2-40B4-BE49-F238E27FC236}">
                    <a16:creationId xmlns:a16="http://schemas.microsoft.com/office/drawing/2014/main" id="{EA11F826-A050-4D43-87A0-7ECDCC6D04B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47FA571-0A3C-4047-97B5-D8280966760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0046D1F-3D5F-45D6-94E5-300B07EC77D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7E67B71C-8D91-4C38-B757-61B9A428CF06}"/>
                </a:ext>
              </a:extLst>
            </p:cNvPr>
            <p:cNvGrpSpPr/>
            <p:nvPr/>
          </p:nvGrpSpPr>
          <p:grpSpPr>
            <a:xfrm rot="5400000">
              <a:off x="5890580" y="3876379"/>
              <a:ext cx="130069" cy="188068"/>
              <a:chOff x="4518511" y="3865186"/>
              <a:chExt cx="203119" cy="265093"/>
            </a:xfrm>
          </p:grpSpPr>
          <p:cxnSp>
            <p:nvCxnSpPr>
              <p:cNvPr id="198" name="Straight Connector 197">
                <a:extLst>
                  <a:ext uri="{FF2B5EF4-FFF2-40B4-BE49-F238E27FC236}">
                    <a16:creationId xmlns:a16="http://schemas.microsoft.com/office/drawing/2014/main" id="{5C75A142-4FC7-4238-BB09-2C9A89983FD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DBA6CC-3F19-409F-BEF1-8B71BA739FA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0261F21-6EBE-4572-AC0D-6C2A49429DB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C28129DE-49CF-4CF5-9329-86E03DEE35F7}"/>
              </a:ext>
            </a:extLst>
          </p:cNvPr>
          <p:cNvGrpSpPr/>
          <p:nvPr/>
        </p:nvGrpSpPr>
        <p:grpSpPr>
          <a:xfrm>
            <a:off x="7064641" y="3383158"/>
            <a:ext cx="675842" cy="683629"/>
            <a:chOff x="5439189" y="3628598"/>
            <a:chExt cx="675842" cy="683629"/>
          </a:xfrm>
        </p:grpSpPr>
        <p:sp>
          <p:nvSpPr>
            <p:cNvPr id="211" name="Oval 210">
              <a:extLst>
                <a:ext uri="{FF2B5EF4-FFF2-40B4-BE49-F238E27FC236}">
                  <a16:creationId xmlns:a16="http://schemas.microsoft.com/office/drawing/2014/main" id="{20A1C536-B0D6-4CA5-8B06-0070838CF7F0}"/>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12" name="Group 211">
              <a:extLst>
                <a:ext uri="{FF2B5EF4-FFF2-40B4-BE49-F238E27FC236}">
                  <a16:creationId xmlns:a16="http://schemas.microsoft.com/office/drawing/2014/main" id="{D19E84AB-0A23-4E89-AAE2-A7A86EFB3C91}"/>
                </a:ext>
              </a:extLst>
            </p:cNvPr>
            <p:cNvGrpSpPr/>
            <p:nvPr/>
          </p:nvGrpSpPr>
          <p:grpSpPr>
            <a:xfrm>
              <a:off x="5712075" y="3740276"/>
              <a:ext cx="130069" cy="188068"/>
              <a:chOff x="4518511" y="3865186"/>
              <a:chExt cx="203119" cy="265093"/>
            </a:xfrm>
          </p:grpSpPr>
          <p:cxnSp>
            <p:nvCxnSpPr>
              <p:cNvPr id="225" name="Straight Connector 224">
                <a:extLst>
                  <a:ext uri="{FF2B5EF4-FFF2-40B4-BE49-F238E27FC236}">
                    <a16:creationId xmlns:a16="http://schemas.microsoft.com/office/drawing/2014/main" id="{2FDC17DB-9083-4876-8245-4DA1C45700E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2B6EEBE-2CBB-47DC-904C-3CFDD0BC791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9F224AB0-EC18-46C8-958F-B9AACB10CCA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B817BBC5-99EC-45DA-8CCB-A18FC8A6EA48}"/>
                </a:ext>
              </a:extLst>
            </p:cNvPr>
            <p:cNvGrpSpPr/>
            <p:nvPr/>
          </p:nvGrpSpPr>
          <p:grpSpPr>
            <a:xfrm rot="10800000">
              <a:off x="5712075" y="4005901"/>
              <a:ext cx="130069" cy="188068"/>
              <a:chOff x="4518511" y="3865186"/>
              <a:chExt cx="203119" cy="265093"/>
            </a:xfrm>
          </p:grpSpPr>
          <p:cxnSp>
            <p:nvCxnSpPr>
              <p:cNvPr id="222" name="Straight Connector 221">
                <a:extLst>
                  <a:ext uri="{FF2B5EF4-FFF2-40B4-BE49-F238E27FC236}">
                    <a16:creationId xmlns:a16="http://schemas.microsoft.com/office/drawing/2014/main" id="{D6DF312C-649F-4D18-B30F-FE96D51089C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251155F-3F05-40CA-BA73-BAD27CCDFB7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438D298-5625-47E9-B7ED-A8C6CEFFD70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546FDE1F-F159-4337-B646-07A2E3E32EB2}"/>
                </a:ext>
              </a:extLst>
            </p:cNvPr>
            <p:cNvGrpSpPr/>
            <p:nvPr/>
          </p:nvGrpSpPr>
          <p:grpSpPr>
            <a:xfrm rot="5400000">
              <a:off x="5526491" y="3876378"/>
              <a:ext cx="130069" cy="188068"/>
              <a:chOff x="4518511" y="3865186"/>
              <a:chExt cx="203119" cy="265093"/>
            </a:xfrm>
          </p:grpSpPr>
          <p:cxnSp>
            <p:nvCxnSpPr>
              <p:cNvPr id="219" name="Straight Connector 218">
                <a:extLst>
                  <a:ext uri="{FF2B5EF4-FFF2-40B4-BE49-F238E27FC236}">
                    <a16:creationId xmlns:a16="http://schemas.microsoft.com/office/drawing/2014/main" id="{485A85AB-CE1C-4EF7-AB92-FFD7487BF2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3EF3FBF-217F-4A98-BE74-4E6FDBDB673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44FD4C-DBD9-4B2E-8B2A-6241A881E3D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7070A12E-D36F-4229-BFC8-BC54EA516037}"/>
                </a:ext>
              </a:extLst>
            </p:cNvPr>
            <p:cNvGrpSpPr/>
            <p:nvPr/>
          </p:nvGrpSpPr>
          <p:grpSpPr>
            <a:xfrm rot="5400000">
              <a:off x="5890580" y="3876379"/>
              <a:ext cx="130069" cy="188068"/>
              <a:chOff x="4518511" y="3865186"/>
              <a:chExt cx="203119" cy="265093"/>
            </a:xfrm>
          </p:grpSpPr>
          <p:cxnSp>
            <p:nvCxnSpPr>
              <p:cNvPr id="216" name="Straight Connector 215">
                <a:extLst>
                  <a:ext uri="{FF2B5EF4-FFF2-40B4-BE49-F238E27FC236}">
                    <a16:creationId xmlns:a16="http://schemas.microsoft.com/office/drawing/2014/main" id="{59B26438-92E1-4068-84D0-E5C0132C45A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FBCDB2-377B-4040-8E6A-0BCA8794CAD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C659FF2-577D-4925-A1AC-00F3F2DCCAB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8" name="Group 227">
            <a:extLst>
              <a:ext uri="{FF2B5EF4-FFF2-40B4-BE49-F238E27FC236}">
                <a16:creationId xmlns:a16="http://schemas.microsoft.com/office/drawing/2014/main" id="{47E56E00-1425-45AC-A564-5530D657E663}"/>
              </a:ext>
            </a:extLst>
          </p:cNvPr>
          <p:cNvGrpSpPr/>
          <p:nvPr/>
        </p:nvGrpSpPr>
        <p:grpSpPr>
          <a:xfrm>
            <a:off x="3372583" y="3393453"/>
            <a:ext cx="675842" cy="683629"/>
            <a:chOff x="5439189" y="3628598"/>
            <a:chExt cx="675842" cy="683629"/>
          </a:xfrm>
        </p:grpSpPr>
        <p:sp>
          <p:nvSpPr>
            <p:cNvPr id="229" name="Oval 228">
              <a:extLst>
                <a:ext uri="{FF2B5EF4-FFF2-40B4-BE49-F238E27FC236}">
                  <a16:creationId xmlns:a16="http://schemas.microsoft.com/office/drawing/2014/main" id="{7CD8FC80-D2EE-4E9D-9311-9486EA00D4A3}"/>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0" name="Group 229">
              <a:extLst>
                <a:ext uri="{FF2B5EF4-FFF2-40B4-BE49-F238E27FC236}">
                  <a16:creationId xmlns:a16="http://schemas.microsoft.com/office/drawing/2014/main" id="{17CD4AFE-F7C5-4BA6-A8AD-6398D45F7F9B}"/>
                </a:ext>
              </a:extLst>
            </p:cNvPr>
            <p:cNvGrpSpPr/>
            <p:nvPr/>
          </p:nvGrpSpPr>
          <p:grpSpPr>
            <a:xfrm>
              <a:off x="5712075" y="3740276"/>
              <a:ext cx="130069" cy="188068"/>
              <a:chOff x="4518511" y="3865186"/>
              <a:chExt cx="203119" cy="265093"/>
            </a:xfrm>
          </p:grpSpPr>
          <p:cxnSp>
            <p:nvCxnSpPr>
              <p:cNvPr id="243" name="Straight Connector 242">
                <a:extLst>
                  <a:ext uri="{FF2B5EF4-FFF2-40B4-BE49-F238E27FC236}">
                    <a16:creationId xmlns:a16="http://schemas.microsoft.com/office/drawing/2014/main" id="{A52EAA65-35E9-46CA-8612-FD0BD69A018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8FA3A7B-AEF3-4027-99C9-FC9FD342D0BE}"/>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EF50876-F02F-4C03-971C-28BD05D852C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B1F8BA42-9070-43D0-884F-B15488CD8991}"/>
                </a:ext>
              </a:extLst>
            </p:cNvPr>
            <p:cNvGrpSpPr/>
            <p:nvPr/>
          </p:nvGrpSpPr>
          <p:grpSpPr>
            <a:xfrm rot="10800000">
              <a:off x="5712075" y="4005901"/>
              <a:ext cx="130069" cy="188068"/>
              <a:chOff x="4518511" y="3865186"/>
              <a:chExt cx="203119" cy="265093"/>
            </a:xfrm>
          </p:grpSpPr>
          <p:cxnSp>
            <p:nvCxnSpPr>
              <p:cNvPr id="240" name="Straight Connector 239">
                <a:extLst>
                  <a:ext uri="{FF2B5EF4-FFF2-40B4-BE49-F238E27FC236}">
                    <a16:creationId xmlns:a16="http://schemas.microsoft.com/office/drawing/2014/main" id="{3C61F983-0E85-40D7-836A-802209F5A0A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1211CA0-B84B-4AAC-B847-FD6EF149F15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66911A-6109-4E11-9A06-4CB5200C74B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C62BD44D-2BF8-4B63-BC12-944F9F37B710}"/>
                </a:ext>
              </a:extLst>
            </p:cNvPr>
            <p:cNvGrpSpPr/>
            <p:nvPr/>
          </p:nvGrpSpPr>
          <p:grpSpPr>
            <a:xfrm rot="5400000">
              <a:off x="5526491" y="3876378"/>
              <a:ext cx="130069" cy="188068"/>
              <a:chOff x="4518511" y="3865186"/>
              <a:chExt cx="203119" cy="265093"/>
            </a:xfrm>
          </p:grpSpPr>
          <p:cxnSp>
            <p:nvCxnSpPr>
              <p:cNvPr id="237" name="Straight Connector 236">
                <a:extLst>
                  <a:ext uri="{FF2B5EF4-FFF2-40B4-BE49-F238E27FC236}">
                    <a16:creationId xmlns:a16="http://schemas.microsoft.com/office/drawing/2014/main" id="{9F436159-36B7-4D8A-AD85-74BABFAC1984}"/>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7053CA2-7FCF-44F0-A1D4-D850C041B9D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7BFAB65-E7A1-4A79-B866-0DAA9548489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3" name="Group 232">
              <a:extLst>
                <a:ext uri="{FF2B5EF4-FFF2-40B4-BE49-F238E27FC236}">
                  <a16:creationId xmlns:a16="http://schemas.microsoft.com/office/drawing/2014/main" id="{42C77060-C6B7-4296-B9FC-43DE382E5067}"/>
                </a:ext>
              </a:extLst>
            </p:cNvPr>
            <p:cNvGrpSpPr/>
            <p:nvPr/>
          </p:nvGrpSpPr>
          <p:grpSpPr>
            <a:xfrm rot="5400000">
              <a:off x="5890580" y="3876379"/>
              <a:ext cx="130069" cy="188068"/>
              <a:chOff x="4518511" y="3865186"/>
              <a:chExt cx="203119" cy="265093"/>
            </a:xfrm>
          </p:grpSpPr>
          <p:cxnSp>
            <p:nvCxnSpPr>
              <p:cNvPr id="234" name="Straight Connector 233">
                <a:extLst>
                  <a:ext uri="{FF2B5EF4-FFF2-40B4-BE49-F238E27FC236}">
                    <a16:creationId xmlns:a16="http://schemas.microsoft.com/office/drawing/2014/main" id="{5FDD31EF-EFBB-4795-9E6C-12E6C417966C}"/>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F41E38F-9148-4779-B8E6-CA38A2DE427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3342E1-6206-486F-9616-584C9BAFE70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TextBox 247">
            <a:extLst>
              <a:ext uri="{FF2B5EF4-FFF2-40B4-BE49-F238E27FC236}">
                <a16:creationId xmlns:a16="http://schemas.microsoft.com/office/drawing/2014/main" id="{3DF0DB8C-6D35-4086-B30F-D2C407005408}"/>
              </a:ext>
            </a:extLst>
          </p:cNvPr>
          <p:cNvSpPr txBox="1"/>
          <p:nvPr/>
        </p:nvSpPr>
        <p:spPr>
          <a:xfrm>
            <a:off x="5662532" y="3963377"/>
            <a:ext cx="1434816" cy="307777"/>
          </a:xfrm>
          <a:prstGeom prst="rect">
            <a:avLst/>
          </a:prstGeom>
          <a:noFill/>
        </p:spPr>
        <p:txBody>
          <a:bodyPr wrap="none" rtlCol="0">
            <a:spAutoFit/>
          </a:bodyPr>
          <a:lstStyle/>
          <a:p>
            <a:r>
              <a:rPr lang="en-CA" sz="1400" dirty="0"/>
              <a:t>Internet Provider</a:t>
            </a:r>
          </a:p>
        </p:txBody>
      </p:sp>
      <p:sp>
        <p:nvSpPr>
          <p:cNvPr id="74" name="Rectangle 73">
            <a:extLst>
              <a:ext uri="{FF2B5EF4-FFF2-40B4-BE49-F238E27FC236}">
                <a16:creationId xmlns:a16="http://schemas.microsoft.com/office/drawing/2014/main" id="{0BF703DA-CF29-4FD5-9BEE-C0C577632ED1}"/>
              </a:ext>
            </a:extLst>
          </p:cNvPr>
          <p:cNvSpPr/>
          <p:nvPr/>
        </p:nvSpPr>
        <p:spPr>
          <a:xfrm>
            <a:off x="8690329" y="809422"/>
            <a:ext cx="3208822" cy="344659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0785" y="879732"/>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9157399" y="814737"/>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8864780" y="1422971"/>
            <a:ext cx="2941800" cy="274276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9260246" y="1391745"/>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2440" y="1415936"/>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9238766" y="1917678"/>
            <a:ext cx="2545377" cy="2133587"/>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9817333" y="1950793"/>
            <a:ext cx="1397400" cy="1111136"/>
            <a:chOff x="7517382" y="533208"/>
            <a:chExt cx="1115568" cy="842870"/>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66" y="701000"/>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9551321" y="3584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grpSp>
        <p:nvGrpSpPr>
          <p:cNvPr id="93" name="Group 92">
            <a:extLst>
              <a:ext uri="{FF2B5EF4-FFF2-40B4-BE49-F238E27FC236}">
                <a16:creationId xmlns:a16="http://schemas.microsoft.com/office/drawing/2014/main" id="{87EABA69-BDD2-4189-91AC-6252D2080074}"/>
              </a:ext>
            </a:extLst>
          </p:cNvPr>
          <p:cNvGrpSpPr/>
          <p:nvPr/>
        </p:nvGrpSpPr>
        <p:grpSpPr>
          <a:xfrm>
            <a:off x="8518611" y="3380091"/>
            <a:ext cx="675842" cy="683629"/>
            <a:chOff x="5439189" y="3628598"/>
            <a:chExt cx="675842" cy="683629"/>
          </a:xfrm>
        </p:grpSpPr>
        <p:sp>
          <p:nvSpPr>
            <p:cNvPr id="94" name="Oval 93">
              <a:extLst>
                <a:ext uri="{FF2B5EF4-FFF2-40B4-BE49-F238E27FC236}">
                  <a16:creationId xmlns:a16="http://schemas.microsoft.com/office/drawing/2014/main" id="{BA5DB8D4-5D54-49E7-A532-27F3F501BD78}"/>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95" name="Group 94">
              <a:extLst>
                <a:ext uri="{FF2B5EF4-FFF2-40B4-BE49-F238E27FC236}">
                  <a16:creationId xmlns:a16="http://schemas.microsoft.com/office/drawing/2014/main" id="{96DA9559-BCC6-40D8-9A8B-8A0DD24B68A3}"/>
                </a:ext>
              </a:extLst>
            </p:cNvPr>
            <p:cNvGrpSpPr/>
            <p:nvPr/>
          </p:nvGrpSpPr>
          <p:grpSpPr>
            <a:xfrm>
              <a:off x="5712075" y="3740276"/>
              <a:ext cx="130069" cy="188068"/>
              <a:chOff x="4518511" y="3865186"/>
              <a:chExt cx="203119" cy="265093"/>
            </a:xfrm>
          </p:grpSpPr>
          <p:cxnSp>
            <p:nvCxnSpPr>
              <p:cNvPr id="108" name="Straight Connector 107">
                <a:extLst>
                  <a:ext uri="{FF2B5EF4-FFF2-40B4-BE49-F238E27FC236}">
                    <a16:creationId xmlns:a16="http://schemas.microsoft.com/office/drawing/2014/main" id="{45254C31-8ACB-42B3-A7CB-CF9559BA1A2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A52EC-6664-4175-BC46-339C2337CCE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2E5394-5E82-4C8E-B23F-73FFD2FD737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B886BA5-444D-4B2D-84C1-106ADA942697}"/>
                </a:ext>
              </a:extLst>
            </p:cNvPr>
            <p:cNvGrpSpPr/>
            <p:nvPr/>
          </p:nvGrpSpPr>
          <p:grpSpPr>
            <a:xfrm rot="10800000">
              <a:off x="5712075" y="4005901"/>
              <a:ext cx="130069" cy="188068"/>
              <a:chOff x="4518511" y="3865186"/>
              <a:chExt cx="203119" cy="265093"/>
            </a:xfrm>
          </p:grpSpPr>
          <p:cxnSp>
            <p:nvCxnSpPr>
              <p:cNvPr id="105" name="Straight Connector 104">
                <a:extLst>
                  <a:ext uri="{FF2B5EF4-FFF2-40B4-BE49-F238E27FC236}">
                    <a16:creationId xmlns:a16="http://schemas.microsoft.com/office/drawing/2014/main" id="{B107E10C-9627-45D4-9F58-4D8961227E5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B97FA26-2E91-457D-9AF5-BF22C960A7D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CAFE4E9-84C8-473D-AB7E-264165A3BA3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09A3FD69-1C8B-45D8-A960-CF97C068A940}"/>
                </a:ext>
              </a:extLst>
            </p:cNvPr>
            <p:cNvGrpSpPr/>
            <p:nvPr/>
          </p:nvGrpSpPr>
          <p:grpSpPr>
            <a:xfrm rot="5400000">
              <a:off x="5526491" y="3876378"/>
              <a:ext cx="130069" cy="188068"/>
              <a:chOff x="4518511" y="3865186"/>
              <a:chExt cx="203119" cy="265093"/>
            </a:xfrm>
          </p:grpSpPr>
          <p:cxnSp>
            <p:nvCxnSpPr>
              <p:cNvPr id="102" name="Straight Connector 101">
                <a:extLst>
                  <a:ext uri="{FF2B5EF4-FFF2-40B4-BE49-F238E27FC236}">
                    <a16:creationId xmlns:a16="http://schemas.microsoft.com/office/drawing/2014/main" id="{3249F664-453D-40A0-9DE1-83E4E010FA5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DB21727-11FD-4497-A7B6-3DC53601D8C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BA8D588-D92E-4703-A000-1925EBCECB6B}"/>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1E540C20-CF4D-4562-AD18-2D8DDF4E7A93}"/>
                </a:ext>
              </a:extLst>
            </p:cNvPr>
            <p:cNvGrpSpPr/>
            <p:nvPr/>
          </p:nvGrpSpPr>
          <p:grpSpPr>
            <a:xfrm rot="5400000">
              <a:off x="5890580" y="3876379"/>
              <a:ext cx="130069" cy="188068"/>
              <a:chOff x="4518511" y="3865186"/>
              <a:chExt cx="203119" cy="265093"/>
            </a:xfrm>
          </p:grpSpPr>
          <p:cxnSp>
            <p:nvCxnSpPr>
              <p:cNvPr id="99" name="Straight Connector 98">
                <a:extLst>
                  <a:ext uri="{FF2B5EF4-FFF2-40B4-BE49-F238E27FC236}">
                    <a16:creationId xmlns:a16="http://schemas.microsoft.com/office/drawing/2014/main" id="{3C30C243-0811-4D12-951F-6B095FB96DB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232AF85-2D6E-4427-8809-B62305E9AF4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6457292-6D56-41CF-B594-2BAA55C0F33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2" name="TextBox 111">
            <a:extLst>
              <a:ext uri="{FF2B5EF4-FFF2-40B4-BE49-F238E27FC236}">
                <a16:creationId xmlns:a16="http://schemas.microsoft.com/office/drawing/2014/main" id="{E7A197B5-FFF5-4429-A588-187DBBA6FB24}"/>
              </a:ext>
            </a:extLst>
          </p:cNvPr>
          <p:cNvSpPr txBox="1"/>
          <p:nvPr/>
        </p:nvSpPr>
        <p:spPr>
          <a:xfrm>
            <a:off x="9261272" y="3034198"/>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113" name="TextBox 112">
            <a:extLst>
              <a:ext uri="{FF2B5EF4-FFF2-40B4-BE49-F238E27FC236}">
                <a16:creationId xmlns:a16="http://schemas.microsoft.com/office/drawing/2014/main" id="{F5D562A3-08C6-4C75-9BF8-DD01AE70D45C}"/>
              </a:ext>
            </a:extLst>
          </p:cNvPr>
          <p:cNvSpPr txBox="1"/>
          <p:nvPr/>
        </p:nvSpPr>
        <p:spPr>
          <a:xfrm>
            <a:off x="10449349" y="3053602"/>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flipH="1">
            <a:off x="10493897" y="3061929"/>
            <a:ext cx="139" cy="52224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10151059" y="2504272"/>
            <a:ext cx="691215" cy="230832"/>
          </a:xfrm>
          <a:prstGeom prst="rect">
            <a:avLst/>
          </a:prstGeom>
          <a:noFill/>
        </p:spPr>
        <p:txBody>
          <a:bodyPr wrap="none" rtlCol="0">
            <a:spAutoFit/>
          </a:bodyPr>
          <a:lstStyle/>
          <a:p>
            <a:r>
              <a:rPr lang="en-CA" sz="900" b="1" dirty="0"/>
              <a:t>webserver</a:t>
            </a:r>
          </a:p>
        </p:txBody>
      </p:sp>
      <p:cxnSp>
        <p:nvCxnSpPr>
          <p:cNvPr id="128" name="Straight Connector 127">
            <a:extLst>
              <a:ext uri="{FF2B5EF4-FFF2-40B4-BE49-F238E27FC236}">
                <a16:creationId xmlns:a16="http://schemas.microsoft.com/office/drawing/2014/main" id="{93C16624-03BC-4415-AE19-8D62C6B52F52}"/>
              </a:ext>
            </a:extLst>
          </p:cNvPr>
          <p:cNvCxnSpPr>
            <a:cxnSpLocks/>
            <a:stCxn id="211" idx="6"/>
            <a:endCxn id="94" idx="2"/>
          </p:cNvCxnSpPr>
          <p:nvPr/>
        </p:nvCxnSpPr>
        <p:spPr>
          <a:xfrm flipV="1">
            <a:off x="7740483" y="3721906"/>
            <a:ext cx="778128" cy="3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28B5A1-6966-4333-A0CB-EEF791D93F68}"/>
              </a:ext>
            </a:extLst>
          </p:cNvPr>
          <p:cNvSpPr txBox="1"/>
          <p:nvPr/>
        </p:nvSpPr>
        <p:spPr>
          <a:xfrm>
            <a:off x="490102" y="4027065"/>
            <a:ext cx="1883849" cy="369332"/>
          </a:xfrm>
          <a:prstGeom prst="rect">
            <a:avLst/>
          </a:prstGeom>
          <a:noFill/>
        </p:spPr>
        <p:txBody>
          <a:bodyPr wrap="none" rtlCol="0">
            <a:spAutoFit/>
          </a:bodyPr>
          <a:lstStyle/>
          <a:p>
            <a:r>
              <a:rPr lang="en-CA" b="1" dirty="0"/>
              <a:t>IPv4</a:t>
            </a:r>
            <a:r>
              <a:rPr lang="en-CA" b="1" dirty="0">
                <a:solidFill>
                  <a:srgbClr val="0000FF"/>
                </a:solidFill>
              </a:rPr>
              <a:t> 142.55.66.77</a:t>
            </a:r>
          </a:p>
        </p:txBody>
      </p:sp>
      <p:grpSp>
        <p:nvGrpSpPr>
          <p:cNvPr id="3" name="Group 2">
            <a:extLst>
              <a:ext uri="{FF2B5EF4-FFF2-40B4-BE49-F238E27FC236}">
                <a16:creationId xmlns:a16="http://schemas.microsoft.com/office/drawing/2014/main" id="{BF2161EB-EDBE-417C-B580-3553A6399A61}"/>
              </a:ext>
            </a:extLst>
          </p:cNvPr>
          <p:cNvGrpSpPr/>
          <p:nvPr/>
        </p:nvGrpSpPr>
        <p:grpSpPr>
          <a:xfrm>
            <a:off x="938038" y="810885"/>
            <a:ext cx="1443281" cy="2521575"/>
            <a:chOff x="938038" y="810885"/>
            <a:chExt cx="1443281" cy="2521575"/>
          </a:xfrm>
        </p:grpSpPr>
        <p:sp>
          <p:nvSpPr>
            <p:cNvPr id="2" name="Rectangle 1">
              <a:extLst>
                <a:ext uri="{FF2B5EF4-FFF2-40B4-BE49-F238E27FC236}">
                  <a16:creationId xmlns:a16="http://schemas.microsoft.com/office/drawing/2014/main" id="{F8C00AED-626E-4142-B873-61137BF6A089}"/>
                </a:ext>
              </a:extLst>
            </p:cNvPr>
            <p:cNvSpPr/>
            <p:nvPr/>
          </p:nvSpPr>
          <p:spPr>
            <a:xfrm>
              <a:off x="946352" y="2912522"/>
              <a:ext cx="1434967" cy="41993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Destination MAC</a:t>
              </a:r>
            </a:p>
            <a:p>
              <a:r>
                <a:rPr lang="en-CA" sz="1400" dirty="0">
                  <a:solidFill>
                    <a:schemeClr val="tx1"/>
                  </a:solidFill>
                </a:rPr>
                <a:t>Source MAC</a:t>
              </a:r>
            </a:p>
          </p:txBody>
        </p:sp>
        <p:sp>
          <p:nvSpPr>
            <p:cNvPr id="111" name="Rectangle 110">
              <a:extLst>
                <a:ext uri="{FF2B5EF4-FFF2-40B4-BE49-F238E27FC236}">
                  <a16:creationId xmlns:a16="http://schemas.microsoft.com/office/drawing/2014/main" id="{EE85F0D4-239D-4E35-92DD-7D8759F92392}"/>
                </a:ext>
              </a:extLst>
            </p:cNvPr>
            <p:cNvSpPr/>
            <p:nvPr/>
          </p:nvSpPr>
          <p:spPr>
            <a:xfrm>
              <a:off x="938038" y="2023616"/>
              <a:ext cx="1434967" cy="88814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IP 142.55.66.77</a:t>
              </a:r>
            </a:p>
            <a:p>
              <a:r>
                <a:rPr lang="en-CA" sz="1400" b="1" dirty="0">
                  <a:solidFill>
                    <a:schemeClr val="tx1"/>
                  </a:solidFill>
                </a:rPr>
                <a:t>Destination IP </a:t>
              </a:r>
              <a:r>
                <a:rPr lang="en-CA" sz="1400" b="1" dirty="0">
                  <a:solidFill>
                    <a:srgbClr val="0000FF"/>
                  </a:solidFill>
                </a:rPr>
                <a:t>3.94.206.121</a:t>
              </a:r>
              <a:endParaRPr lang="en-CA" sz="1400" dirty="0">
                <a:solidFill>
                  <a:srgbClr val="0000FF"/>
                </a:solidFill>
              </a:endParaRPr>
            </a:p>
          </p:txBody>
        </p:sp>
        <p:sp>
          <p:nvSpPr>
            <p:cNvPr id="115" name="Rectangle 114">
              <a:extLst>
                <a:ext uri="{FF2B5EF4-FFF2-40B4-BE49-F238E27FC236}">
                  <a16:creationId xmlns:a16="http://schemas.microsoft.com/office/drawing/2014/main" id="{6E123CE4-5A47-421F-A553-7896EF948527}"/>
                </a:ext>
              </a:extLst>
            </p:cNvPr>
            <p:cNvSpPr/>
            <p:nvPr/>
          </p:nvSpPr>
          <p:spPr>
            <a:xfrm>
              <a:off x="943223" y="1135467"/>
              <a:ext cx="1434967" cy="88814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port ephemeral #</a:t>
              </a:r>
            </a:p>
            <a:p>
              <a:r>
                <a:rPr lang="en-CA" sz="1400" b="1" dirty="0">
                  <a:solidFill>
                    <a:schemeClr val="tx1"/>
                  </a:solidFill>
                </a:rPr>
                <a:t>Destination port </a:t>
              </a:r>
              <a:r>
                <a:rPr lang="en-CA" sz="1400" b="1" dirty="0">
                  <a:solidFill>
                    <a:srgbClr val="FF0000"/>
                  </a:solidFill>
                </a:rPr>
                <a:t>80 (HTTP)</a:t>
              </a:r>
              <a:endParaRPr lang="en-CA" sz="1400" dirty="0">
                <a:solidFill>
                  <a:srgbClr val="FF0000"/>
                </a:solidFill>
              </a:endParaRPr>
            </a:p>
          </p:txBody>
        </p:sp>
        <p:sp>
          <p:nvSpPr>
            <p:cNvPr id="116" name="Rectangle 115">
              <a:extLst>
                <a:ext uri="{FF2B5EF4-FFF2-40B4-BE49-F238E27FC236}">
                  <a16:creationId xmlns:a16="http://schemas.microsoft.com/office/drawing/2014/main" id="{7678B18F-702B-4BE1-8ECA-AC5FAD4CCF64}"/>
                </a:ext>
              </a:extLst>
            </p:cNvPr>
            <p:cNvSpPr/>
            <p:nvPr/>
          </p:nvSpPr>
          <p:spPr>
            <a:xfrm>
              <a:off x="938038" y="810885"/>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 (GET)</a:t>
              </a:r>
              <a:endParaRPr lang="en-CA" sz="1400" b="1" dirty="0">
                <a:solidFill>
                  <a:srgbClr val="FF0000"/>
                </a:solidFill>
              </a:endParaRPr>
            </a:p>
          </p:txBody>
        </p:sp>
      </p:grpSp>
    </p:spTree>
    <p:extLst>
      <p:ext uri="{BB962C8B-B14F-4D97-AF65-F5344CB8AC3E}">
        <p14:creationId xmlns:p14="http://schemas.microsoft.com/office/powerpoint/2010/main" val="341799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wipe(down)">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Effect transition="in" filter="wipe(down)">
                                      <p:cBhvr>
                                        <p:cTn id="12" dur="500"/>
                                        <p:tgtEl>
                                          <p:spTgt spid="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9">
                                            <p:txEl>
                                              <p:pRg st="2" end="2"/>
                                            </p:txEl>
                                          </p:spTgt>
                                        </p:tgtEl>
                                        <p:attrNameLst>
                                          <p:attrName>style.visibility</p:attrName>
                                        </p:attrNameLst>
                                      </p:cBhvr>
                                      <p:to>
                                        <p:strVal val="visible"/>
                                      </p:to>
                                    </p:set>
                                    <p:animEffect transition="in" filter="wipe(down)">
                                      <p:cBhvr>
                                        <p:cTn id="17" dur="500"/>
                                        <p:tgtEl>
                                          <p:spTgt spid="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9">
                                            <p:txEl>
                                              <p:pRg st="3" end="3"/>
                                            </p:txEl>
                                          </p:spTgt>
                                        </p:tgtEl>
                                        <p:attrNameLst>
                                          <p:attrName>style.visibility</p:attrName>
                                        </p:attrNameLst>
                                      </p:cBhvr>
                                      <p:to>
                                        <p:strVal val="visible"/>
                                      </p:to>
                                    </p:set>
                                    <p:animEffect transition="in" filter="wipe(down)">
                                      <p:cBhvr>
                                        <p:cTn id="22" dur="500"/>
                                        <p:tgtEl>
                                          <p:spTgt spid="4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2.29167E-6 -3.33333E-6 L 0.13646 -3.33333E-6 " pathEditMode="relative" rAng="0" ptsTypes="AA">
                                      <p:cBhvr>
                                        <p:cTn id="26" dur="2000" fill="hold"/>
                                        <p:tgtEl>
                                          <p:spTgt spid="3"/>
                                        </p:tgtEl>
                                        <p:attrNameLst>
                                          <p:attrName>ppt_x</p:attrName>
                                          <p:attrName>ppt_y</p:attrName>
                                        </p:attrNameLst>
                                      </p:cBhvr>
                                      <p:rCtr x="682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4253076" y="125792"/>
            <a:ext cx="3233956" cy="647468"/>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483477" y="4444573"/>
            <a:ext cx="11415674" cy="2043276"/>
          </a:xfrm>
          <a:ln>
            <a:solidFill>
              <a:schemeClr val="accent5">
                <a:lumMod val="75000"/>
              </a:schemeClr>
            </a:solidFill>
          </a:ln>
        </p:spPr>
        <p:txBody>
          <a:bodyPr>
            <a:normAutofit fontScale="85000" lnSpcReduction="10000"/>
          </a:bodyPr>
          <a:lstStyle/>
          <a:p>
            <a:pPr>
              <a:spcBef>
                <a:spcPts val="600"/>
              </a:spcBef>
              <a:spcAft>
                <a:spcPts val="600"/>
              </a:spcAft>
            </a:pPr>
            <a:r>
              <a:rPr lang="en-CA" sz="2400" dirty="0"/>
              <a:t>The router receives the data, it removes the Ethernet frame, and it reads the destination IP address.</a:t>
            </a:r>
          </a:p>
          <a:p>
            <a:pPr>
              <a:spcBef>
                <a:spcPts val="600"/>
              </a:spcBef>
              <a:spcAft>
                <a:spcPts val="600"/>
              </a:spcAft>
            </a:pPr>
            <a:r>
              <a:rPr lang="en-CA" sz="2400" dirty="0"/>
              <a:t>Then, it reads its routing table. (This is called </a:t>
            </a:r>
            <a:r>
              <a:rPr lang="en-CA" sz="2400" b="1" dirty="0"/>
              <a:t>route look up</a:t>
            </a:r>
            <a:r>
              <a:rPr lang="en-CA" sz="2400" dirty="0"/>
              <a:t>).</a:t>
            </a:r>
          </a:p>
          <a:p>
            <a:pPr>
              <a:spcBef>
                <a:spcPts val="600"/>
              </a:spcBef>
              <a:spcAft>
                <a:spcPts val="600"/>
              </a:spcAft>
            </a:pPr>
            <a:r>
              <a:rPr lang="en-CA" sz="2400" dirty="0"/>
              <a:t>It finds that the host address </a:t>
            </a:r>
            <a:r>
              <a:rPr lang="en-CA" sz="2400" dirty="0">
                <a:solidFill>
                  <a:srgbClr val="0000FF"/>
                </a:solidFill>
              </a:rPr>
              <a:t>3.94.206.121</a:t>
            </a:r>
            <a:r>
              <a:rPr lang="en-CA" sz="2400" dirty="0"/>
              <a:t> is inside network </a:t>
            </a:r>
            <a:r>
              <a:rPr lang="en-CA" sz="2400" dirty="0">
                <a:solidFill>
                  <a:srgbClr val="0000FF"/>
                </a:solidFill>
              </a:rPr>
              <a:t>3.80</a:t>
            </a:r>
            <a:r>
              <a:rPr lang="en-CA" sz="2400" dirty="0"/>
              <a:t>.</a:t>
            </a:r>
            <a:r>
              <a:rPr lang="en-CA" sz="2400" dirty="0">
                <a:solidFill>
                  <a:srgbClr val="FF0000"/>
                </a:solidFill>
              </a:rPr>
              <a:t>0.0</a:t>
            </a:r>
            <a:r>
              <a:rPr lang="en-CA" sz="2400" dirty="0"/>
              <a:t>/12.</a:t>
            </a:r>
          </a:p>
          <a:p>
            <a:pPr>
              <a:spcBef>
                <a:spcPts val="600"/>
              </a:spcBef>
              <a:spcAft>
                <a:spcPts val="600"/>
              </a:spcAft>
            </a:pPr>
            <a:r>
              <a:rPr lang="en-CA" sz="2400" dirty="0"/>
              <a:t>This knowledge was obtained by talking BGP with the Internet provider.</a:t>
            </a:r>
          </a:p>
          <a:p>
            <a:pPr>
              <a:spcBef>
                <a:spcPts val="600"/>
              </a:spcBef>
              <a:spcAft>
                <a:spcPts val="600"/>
              </a:spcAft>
            </a:pPr>
            <a:r>
              <a:rPr lang="en-CA" sz="2400" dirty="0"/>
              <a:t>So, it knows where to forward the data.</a:t>
            </a:r>
          </a:p>
        </p:txBody>
      </p:sp>
      <p:sp>
        <p:nvSpPr>
          <p:cNvPr id="183" name="Rectangle 182">
            <a:extLst>
              <a:ext uri="{FF2B5EF4-FFF2-40B4-BE49-F238E27FC236}">
                <a16:creationId xmlns:a16="http://schemas.microsoft.com/office/drawing/2014/main" id="{E9D01212-BDC7-4242-9923-0F65B76E1E25}"/>
              </a:ext>
            </a:extLst>
          </p:cNvPr>
          <p:cNvSpPr/>
          <p:nvPr/>
        </p:nvSpPr>
        <p:spPr>
          <a:xfrm>
            <a:off x="483477" y="274320"/>
            <a:ext cx="3233956" cy="4069264"/>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85" name="Group 184">
            <a:extLst>
              <a:ext uri="{FF2B5EF4-FFF2-40B4-BE49-F238E27FC236}">
                <a16:creationId xmlns:a16="http://schemas.microsoft.com/office/drawing/2014/main" id="{92CC6AFA-1908-4563-893F-7072389A6A42}"/>
              </a:ext>
            </a:extLst>
          </p:cNvPr>
          <p:cNvGrpSpPr/>
          <p:nvPr/>
        </p:nvGrpSpPr>
        <p:grpSpPr>
          <a:xfrm>
            <a:off x="944515" y="3393453"/>
            <a:ext cx="842721" cy="676176"/>
            <a:chOff x="9913892" y="560715"/>
            <a:chExt cx="1490439" cy="1120399"/>
          </a:xfrm>
        </p:grpSpPr>
        <p:pic>
          <p:nvPicPr>
            <p:cNvPr id="186" name="Picture 185">
              <a:extLst>
                <a:ext uri="{FF2B5EF4-FFF2-40B4-BE49-F238E27FC236}">
                  <a16:creationId xmlns:a16="http://schemas.microsoft.com/office/drawing/2014/main" id="{30D7B0E1-762E-4843-A864-A87A2C37D4A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7" name="TextBox 186">
              <a:extLst>
                <a:ext uri="{FF2B5EF4-FFF2-40B4-BE49-F238E27FC236}">
                  <a16:creationId xmlns:a16="http://schemas.microsoft.com/office/drawing/2014/main" id="{BE53A755-4595-4A37-998C-F20B107ED8A2}"/>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pic>
        <p:nvPicPr>
          <p:cNvPr id="188" name="Picture 4">
            <a:extLst>
              <a:ext uri="{FF2B5EF4-FFF2-40B4-BE49-F238E27FC236}">
                <a16:creationId xmlns:a16="http://schemas.microsoft.com/office/drawing/2014/main" id="{7785D20D-5E77-464E-8AFF-64B667A21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48" y="289506"/>
            <a:ext cx="1066800" cy="32004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cxnSp>
        <p:nvCxnSpPr>
          <p:cNvPr id="189" name="Straight Connector 188">
            <a:extLst>
              <a:ext uri="{FF2B5EF4-FFF2-40B4-BE49-F238E27FC236}">
                <a16:creationId xmlns:a16="http://schemas.microsoft.com/office/drawing/2014/main" id="{B6EED0E0-2E99-4003-8358-6AB15AC75E5D}"/>
              </a:ext>
            </a:extLst>
          </p:cNvPr>
          <p:cNvCxnSpPr>
            <a:cxnSpLocks/>
            <a:stCxn id="229" idx="6"/>
            <a:endCxn id="193" idx="2"/>
          </p:cNvCxnSpPr>
          <p:nvPr/>
        </p:nvCxnSpPr>
        <p:spPr>
          <a:xfrm flipV="1">
            <a:off x="4048425" y="3729785"/>
            <a:ext cx="976430" cy="54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D0758302-D2F4-4BFE-98D8-9C1DA9093D60}"/>
              </a:ext>
            </a:extLst>
          </p:cNvPr>
          <p:cNvSpPr/>
          <p:nvPr/>
        </p:nvSpPr>
        <p:spPr>
          <a:xfrm>
            <a:off x="5395763" y="3255414"/>
            <a:ext cx="2024245" cy="980836"/>
          </a:xfrm>
          <a:prstGeom prst="rect">
            <a:avLst/>
          </a:prstGeom>
          <a:solidFill>
            <a:schemeClr val="accent6">
              <a:lumMod val="20000"/>
              <a:lumOff val="80000"/>
            </a:schemeClr>
          </a:solidFill>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191" name="Straight Connector 190">
            <a:extLst>
              <a:ext uri="{FF2B5EF4-FFF2-40B4-BE49-F238E27FC236}">
                <a16:creationId xmlns:a16="http://schemas.microsoft.com/office/drawing/2014/main" id="{D2FD385F-15D6-4B23-B51B-AC4CA36666E4}"/>
              </a:ext>
            </a:extLst>
          </p:cNvPr>
          <p:cNvCxnSpPr>
            <a:cxnSpLocks/>
            <a:stCxn id="193" idx="6"/>
            <a:endCxn id="211" idx="2"/>
          </p:cNvCxnSpPr>
          <p:nvPr/>
        </p:nvCxnSpPr>
        <p:spPr>
          <a:xfrm flipV="1">
            <a:off x="5700697" y="3724973"/>
            <a:ext cx="1363944" cy="4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B6613FA-1A7E-448A-BC41-5FA443244CB6}"/>
              </a:ext>
            </a:extLst>
          </p:cNvPr>
          <p:cNvGrpSpPr/>
          <p:nvPr/>
        </p:nvGrpSpPr>
        <p:grpSpPr>
          <a:xfrm>
            <a:off x="5024855" y="3387970"/>
            <a:ext cx="675842" cy="683629"/>
            <a:chOff x="5439189" y="3628598"/>
            <a:chExt cx="675842" cy="683629"/>
          </a:xfrm>
        </p:grpSpPr>
        <p:sp>
          <p:nvSpPr>
            <p:cNvPr id="193" name="Oval 192">
              <a:extLst>
                <a:ext uri="{FF2B5EF4-FFF2-40B4-BE49-F238E27FC236}">
                  <a16:creationId xmlns:a16="http://schemas.microsoft.com/office/drawing/2014/main" id="{89E007B7-BE91-43BC-9E39-42A6252DC802}"/>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94" name="Group 193">
              <a:extLst>
                <a:ext uri="{FF2B5EF4-FFF2-40B4-BE49-F238E27FC236}">
                  <a16:creationId xmlns:a16="http://schemas.microsoft.com/office/drawing/2014/main" id="{B525B4AB-21A7-4413-95C6-D06F6552FD85}"/>
                </a:ext>
              </a:extLst>
            </p:cNvPr>
            <p:cNvGrpSpPr/>
            <p:nvPr/>
          </p:nvGrpSpPr>
          <p:grpSpPr>
            <a:xfrm>
              <a:off x="5712075" y="3740276"/>
              <a:ext cx="130069" cy="188068"/>
              <a:chOff x="4518511" y="3865186"/>
              <a:chExt cx="203119" cy="265093"/>
            </a:xfrm>
          </p:grpSpPr>
          <p:cxnSp>
            <p:nvCxnSpPr>
              <p:cNvPr id="207" name="Straight Connector 206">
                <a:extLst>
                  <a:ext uri="{FF2B5EF4-FFF2-40B4-BE49-F238E27FC236}">
                    <a16:creationId xmlns:a16="http://schemas.microsoft.com/office/drawing/2014/main" id="{4A9142EC-DAE0-4277-AC10-7583786E369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2C68B2D-555E-4333-8E65-3EAEB57B557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0D1AC8-27EC-4BC7-B9A6-FC9A0429C38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07E6FD39-3BA7-42F1-9DAB-2E6A8859DC48}"/>
                </a:ext>
              </a:extLst>
            </p:cNvPr>
            <p:cNvGrpSpPr/>
            <p:nvPr/>
          </p:nvGrpSpPr>
          <p:grpSpPr>
            <a:xfrm rot="10800000">
              <a:off x="5712075" y="4005901"/>
              <a:ext cx="130069" cy="188068"/>
              <a:chOff x="4518511" y="3865186"/>
              <a:chExt cx="203119" cy="265093"/>
            </a:xfrm>
          </p:grpSpPr>
          <p:cxnSp>
            <p:nvCxnSpPr>
              <p:cNvPr id="204" name="Straight Connector 203">
                <a:extLst>
                  <a:ext uri="{FF2B5EF4-FFF2-40B4-BE49-F238E27FC236}">
                    <a16:creationId xmlns:a16="http://schemas.microsoft.com/office/drawing/2014/main" id="{B599C3BC-7614-4533-A223-C14B61C1CDDF}"/>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CADD893-3B2C-4448-AEA8-01A1FFC199A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135219B-D468-42FD-BC71-72A8375BD98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06145EE2-5065-4E57-8B77-1A26AC891BA2}"/>
                </a:ext>
              </a:extLst>
            </p:cNvPr>
            <p:cNvGrpSpPr/>
            <p:nvPr/>
          </p:nvGrpSpPr>
          <p:grpSpPr>
            <a:xfrm rot="5400000">
              <a:off x="5526491" y="3876378"/>
              <a:ext cx="130069" cy="188068"/>
              <a:chOff x="4518511" y="3865186"/>
              <a:chExt cx="203119" cy="265093"/>
            </a:xfrm>
          </p:grpSpPr>
          <p:cxnSp>
            <p:nvCxnSpPr>
              <p:cNvPr id="201" name="Straight Connector 200">
                <a:extLst>
                  <a:ext uri="{FF2B5EF4-FFF2-40B4-BE49-F238E27FC236}">
                    <a16:creationId xmlns:a16="http://schemas.microsoft.com/office/drawing/2014/main" id="{EA11F826-A050-4D43-87A0-7ECDCC6D04B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47FA571-0A3C-4047-97B5-D8280966760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0046D1F-3D5F-45D6-94E5-300B07EC77D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7E67B71C-8D91-4C38-B757-61B9A428CF06}"/>
                </a:ext>
              </a:extLst>
            </p:cNvPr>
            <p:cNvGrpSpPr/>
            <p:nvPr/>
          </p:nvGrpSpPr>
          <p:grpSpPr>
            <a:xfrm rot="5400000">
              <a:off x="5890580" y="3876379"/>
              <a:ext cx="130069" cy="188068"/>
              <a:chOff x="4518511" y="3865186"/>
              <a:chExt cx="203119" cy="265093"/>
            </a:xfrm>
          </p:grpSpPr>
          <p:cxnSp>
            <p:nvCxnSpPr>
              <p:cNvPr id="198" name="Straight Connector 197">
                <a:extLst>
                  <a:ext uri="{FF2B5EF4-FFF2-40B4-BE49-F238E27FC236}">
                    <a16:creationId xmlns:a16="http://schemas.microsoft.com/office/drawing/2014/main" id="{5C75A142-4FC7-4238-BB09-2C9A89983FD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DBA6CC-3F19-409F-BEF1-8B71BA739FA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0261F21-6EBE-4572-AC0D-6C2A49429DB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C28129DE-49CF-4CF5-9329-86E03DEE35F7}"/>
              </a:ext>
            </a:extLst>
          </p:cNvPr>
          <p:cNvGrpSpPr/>
          <p:nvPr/>
        </p:nvGrpSpPr>
        <p:grpSpPr>
          <a:xfrm>
            <a:off x="7064641" y="3383158"/>
            <a:ext cx="675842" cy="683629"/>
            <a:chOff x="5439189" y="3628598"/>
            <a:chExt cx="675842" cy="683629"/>
          </a:xfrm>
        </p:grpSpPr>
        <p:sp>
          <p:nvSpPr>
            <p:cNvPr id="211" name="Oval 210">
              <a:extLst>
                <a:ext uri="{FF2B5EF4-FFF2-40B4-BE49-F238E27FC236}">
                  <a16:creationId xmlns:a16="http://schemas.microsoft.com/office/drawing/2014/main" id="{20A1C536-B0D6-4CA5-8B06-0070838CF7F0}"/>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12" name="Group 211">
              <a:extLst>
                <a:ext uri="{FF2B5EF4-FFF2-40B4-BE49-F238E27FC236}">
                  <a16:creationId xmlns:a16="http://schemas.microsoft.com/office/drawing/2014/main" id="{D19E84AB-0A23-4E89-AAE2-A7A86EFB3C91}"/>
                </a:ext>
              </a:extLst>
            </p:cNvPr>
            <p:cNvGrpSpPr/>
            <p:nvPr/>
          </p:nvGrpSpPr>
          <p:grpSpPr>
            <a:xfrm>
              <a:off x="5712075" y="3740276"/>
              <a:ext cx="130069" cy="188068"/>
              <a:chOff x="4518511" y="3865186"/>
              <a:chExt cx="203119" cy="265093"/>
            </a:xfrm>
          </p:grpSpPr>
          <p:cxnSp>
            <p:nvCxnSpPr>
              <p:cNvPr id="225" name="Straight Connector 224">
                <a:extLst>
                  <a:ext uri="{FF2B5EF4-FFF2-40B4-BE49-F238E27FC236}">
                    <a16:creationId xmlns:a16="http://schemas.microsoft.com/office/drawing/2014/main" id="{2FDC17DB-9083-4876-8245-4DA1C45700E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2B6EEBE-2CBB-47DC-904C-3CFDD0BC791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9F224AB0-EC18-46C8-958F-B9AACB10CCA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B817BBC5-99EC-45DA-8CCB-A18FC8A6EA48}"/>
                </a:ext>
              </a:extLst>
            </p:cNvPr>
            <p:cNvGrpSpPr/>
            <p:nvPr/>
          </p:nvGrpSpPr>
          <p:grpSpPr>
            <a:xfrm rot="10800000">
              <a:off x="5712075" y="4005901"/>
              <a:ext cx="130069" cy="188068"/>
              <a:chOff x="4518511" y="3865186"/>
              <a:chExt cx="203119" cy="265093"/>
            </a:xfrm>
          </p:grpSpPr>
          <p:cxnSp>
            <p:nvCxnSpPr>
              <p:cNvPr id="222" name="Straight Connector 221">
                <a:extLst>
                  <a:ext uri="{FF2B5EF4-FFF2-40B4-BE49-F238E27FC236}">
                    <a16:creationId xmlns:a16="http://schemas.microsoft.com/office/drawing/2014/main" id="{D6DF312C-649F-4D18-B30F-FE96D51089C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251155F-3F05-40CA-BA73-BAD27CCDFB7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438D298-5625-47E9-B7ED-A8C6CEFFD70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546FDE1F-F159-4337-B646-07A2E3E32EB2}"/>
                </a:ext>
              </a:extLst>
            </p:cNvPr>
            <p:cNvGrpSpPr/>
            <p:nvPr/>
          </p:nvGrpSpPr>
          <p:grpSpPr>
            <a:xfrm rot="5400000">
              <a:off x="5526491" y="3876378"/>
              <a:ext cx="130069" cy="188068"/>
              <a:chOff x="4518511" y="3865186"/>
              <a:chExt cx="203119" cy="265093"/>
            </a:xfrm>
          </p:grpSpPr>
          <p:cxnSp>
            <p:nvCxnSpPr>
              <p:cNvPr id="219" name="Straight Connector 218">
                <a:extLst>
                  <a:ext uri="{FF2B5EF4-FFF2-40B4-BE49-F238E27FC236}">
                    <a16:creationId xmlns:a16="http://schemas.microsoft.com/office/drawing/2014/main" id="{485A85AB-CE1C-4EF7-AB92-FFD7487BF2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3EF3FBF-217F-4A98-BE74-4E6FDBDB673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44FD4C-DBD9-4B2E-8B2A-6241A881E3D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7070A12E-D36F-4229-BFC8-BC54EA516037}"/>
                </a:ext>
              </a:extLst>
            </p:cNvPr>
            <p:cNvGrpSpPr/>
            <p:nvPr/>
          </p:nvGrpSpPr>
          <p:grpSpPr>
            <a:xfrm rot="5400000">
              <a:off x="5890580" y="3876379"/>
              <a:ext cx="130069" cy="188068"/>
              <a:chOff x="4518511" y="3865186"/>
              <a:chExt cx="203119" cy="265093"/>
            </a:xfrm>
          </p:grpSpPr>
          <p:cxnSp>
            <p:nvCxnSpPr>
              <p:cNvPr id="216" name="Straight Connector 215">
                <a:extLst>
                  <a:ext uri="{FF2B5EF4-FFF2-40B4-BE49-F238E27FC236}">
                    <a16:creationId xmlns:a16="http://schemas.microsoft.com/office/drawing/2014/main" id="{59B26438-92E1-4068-84D0-E5C0132C45A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FBCDB2-377B-4040-8E6A-0BCA8794CAD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C659FF2-577D-4925-A1AC-00F3F2DCCAB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8" name="Group 227">
            <a:extLst>
              <a:ext uri="{FF2B5EF4-FFF2-40B4-BE49-F238E27FC236}">
                <a16:creationId xmlns:a16="http://schemas.microsoft.com/office/drawing/2014/main" id="{47E56E00-1425-45AC-A564-5530D657E663}"/>
              </a:ext>
            </a:extLst>
          </p:cNvPr>
          <p:cNvGrpSpPr/>
          <p:nvPr/>
        </p:nvGrpSpPr>
        <p:grpSpPr>
          <a:xfrm>
            <a:off x="3372583" y="3393453"/>
            <a:ext cx="675842" cy="683629"/>
            <a:chOff x="5439189" y="3628598"/>
            <a:chExt cx="675842" cy="683629"/>
          </a:xfrm>
        </p:grpSpPr>
        <p:sp>
          <p:nvSpPr>
            <p:cNvPr id="229" name="Oval 228">
              <a:extLst>
                <a:ext uri="{FF2B5EF4-FFF2-40B4-BE49-F238E27FC236}">
                  <a16:creationId xmlns:a16="http://schemas.microsoft.com/office/drawing/2014/main" id="{7CD8FC80-D2EE-4E9D-9311-9486EA00D4A3}"/>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0" name="Group 229">
              <a:extLst>
                <a:ext uri="{FF2B5EF4-FFF2-40B4-BE49-F238E27FC236}">
                  <a16:creationId xmlns:a16="http://schemas.microsoft.com/office/drawing/2014/main" id="{17CD4AFE-F7C5-4BA6-A8AD-6398D45F7F9B}"/>
                </a:ext>
              </a:extLst>
            </p:cNvPr>
            <p:cNvGrpSpPr/>
            <p:nvPr/>
          </p:nvGrpSpPr>
          <p:grpSpPr>
            <a:xfrm>
              <a:off x="5712075" y="3740276"/>
              <a:ext cx="130069" cy="188068"/>
              <a:chOff x="4518511" y="3865186"/>
              <a:chExt cx="203119" cy="265093"/>
            </a:xfrm>
          </p:grpSpPr>
          <p:cxnSp>
            <p:nvCxnSpPr>
              <p:cNvPr id="243" name="Straight Connector 242">
                <a:extLst>
                  <a:ext uri="{FF2B5EF4-FFF2-40B4-BE49-F238E27FC236}">
                    <a16:creationId xmlns:a16="http://schemas.microsoft.com/office/drawing/2014/main" id="{A52EAA65-35E9-46CA-8612-FD0BD69A018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8FA3A7B-AEF3-4027-99C9-FC9FD342D0BE}"/>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EF50876-F02F-4C03-971C-28BD05D852C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B1F8BA42-9070-43D0-884F-B15488CD8991}"/>
                </a:ext>
              </a:extLst>
            </p:cNvPr>
            <p:cNvGrpSpPr/>
            <p:nvPr/>
          </p:nvGrpSpPr>
          <p:grpSpPr>
            <a:xfrm rot="10800000">
              <a:off x="5712075" y="4005901"/>
              <a:ext cx="130069" cy="188068"/>
              <a:chOff x="4518511" y="3865186"/>
              <a:chExt cx="203119" cy="265093"/>
            </a:xfrm>
          </p:grpSpPr>
          <p:cxnSp>
            <p:nvCxnSpPr>
              <p:cNvPr id="240" name="Straight Connector 239">
                <a:extLst>
                  <a:ext uri="{FF2B5EF4-FFF2-40B4-BE49-F238E27FC236}">
                    <a16:creationId xmlns:a16="http://schemas.microsoft.com/office/drawing/2014/main" id="{3C61F983-0E85-40D7-836A-802209F5A0A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1211CA0-B84B-4AAC-B847-FD6EF149F15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66911A-6109-4E11-9A06-4CB5200C74B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C62BD44D-2BF8-4B63-BC12-944F9F37B710}"/>
                </a:ext>
              </a:extLst>
            </p:cNvPr>
            <p:cNvGrpSpPr/>
            <p:nvPr/>
          </p:nvGrpSpPr>
          <p:grpSpPr>
            <a:xfrm rot="5400000">
              <a:off x="5526491" y="3876378"/>
              <a:ext cx="130069" cy="188068"/>
              <a:chOff x="4518511" y="3865186"/>
              <a:chExt cx="203119" cy="265093"/>
            </a:xfrm>
          </p:grpSpPr>
          <p:cxnSp>
            <p:nvCxnSpPr>
              <p:cNvPr id="237" name="Straight Connector 236">
                <a:extLst>
                  <a:ext uri="{FF2B5EF4-FFF2-40B4-BE49-F238E27FC236}">
                    <a16:creationId xmlns:a16="http://schemas.microsoft.com/office/drawing/2014/main" id="{9F436159-36B7-4D8A-AD85-74BABFAC1984}"/>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7053CA2-7FCF-44F0-A1D4-D850C041B9D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7BFAB65-E7A1-4A79-B866-0DAA9548489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3" name="Group 232">
              <a:extLst>
                <a:ext uri="{FF2B5EF4-FFF2-40B4-BE49-F238E27FC236}">
                  <a16:creationId xmlns:a16="http://schemas.microsoft.com/office/drawing/2014/main" id="{42C77060-C6B7-4296-B9FC-43DE382E5067}"/>
                </a:ext>
              </a:extLst>
            </p:cNvPr>
            <p:cNvGrpSpPr/>
            <p:nvPr/>
          </p:nvGrpSpPr>
          <p:grpSpPr>
            <a:xfrm rot="5400000">
              <a:off x="5890580" y="3876379"/>
              <a:ext cx="130069" cy="188068"/>
              <a:chOff x="4518511" y="3865186"/>
              <a:chExt cx="203119" cy="265093"/>
            </a:xfrm>
          </p:grpSpPr>
          <p:cxnSp>
            <p:nvCxnSpPr>
              <p:cNvPr id="234" name="Straight Connector 233">
                <a:extLst>
                  <a:ext uri="{FF2B5EF4-FFF2-40B4-BE49-F238E27FC236}">
                    <a16:creationId xmlns:a16="http://schemas.microsoft.com/office/drawing/2014/main" id="{5FDD31EF-EFBB-4795-9E6C-12E6C417966C}"/>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F41E38F-9148-4779-B8E6-CA38A2DE427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3342E1-6206-486F-9616-584C9BAFE70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TextBox 247">
            <a:extLst>
              <a:ext uri="{FF2B5EF4-FFF2-40B4-BE49-F238E27FC236}">
                <a16:creationId xmlns:a16="http://schemas.microsoft.com/office/drawing/2014/main" id="{3DF0DB8C-6D35-4086-B30F-D2C407005408}"/>
              </a:ext>
            </a:extLst>
          </p:cNvPr>
          <p:cNvSpPr txBox="1"/>
          <p:nvPr/>
        </p:nvSpPr>
        <p:spPr>
          <a:xfrm>
            <a:off x="5662532" y="3963377"/>
            <a:ext cx="1434816" cy="307777"/>
          </a:xfrm>
          <a:prstGeom prst="rect">
            <a:avLst/>
          </a:prstGeom>
          <a:noFill/>
        </p:spPr>
        <p:txBody>
          <a:bodyPr wrap="none" rtlCol="0">
            <a:spAutoFit/>
          </a:bodyPr>
          <a:lstStyle/>
          <a:p>
            <a:r>
              <a:rPr lang="en-CA" sz="1400" dirty="0"/>
              <a:t>Internet Provider</a:t>
            </a:r>
          </a:p>
        </p:txBody>
      </p:sp>
      <p:sp>
        <p:nvSpPr>
          <p:cNvPr id="74" name="Rectangle 73">
            <a:extLst>
              <a:ext uri="{FF2B5EF4-FFF2-40B4-BE49-F238E27FC236}">
                <a16:creationId xmlns:a16="http://schemas.microsoft.com/office/drawing/2014/main" id="{0BF703DA-CF29-4FD5-9BEE-C0C577632ED1}"/>
              </a:ext>
            </a:extLst>
          </p:cNvPr>
          <p:cNvSpPr/>
          <p:nvPr/>
        </p:nvSpPr>
        <p:spPr>
          <a:xfrm>
            <a:off x="8690329" y="809422"/>
            <a:ext cx="3208822" cy="344659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0785" y="879732"/>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9157399" y="814737"/>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8864780" y="1422971"/>
            <a:ext cx="2941800" cy="274276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9260246" y="1391745"/>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2440" y="1415936"/>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9238766" y="1917678"/>
            <a:ext cx="2545377" cy="2133587"/>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9817333" y="1950793"/>
            <a:ext cx="1397400" cy="1111136"/>
            <a:chOff x="7517382" y="533208"/>
            <a:chExt cx="1115568" cy="842870"/>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66" y="701000"/>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9551321" y="3584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grpSp>
        <p:nvGrpSpPr>
          <p:cNvPr id="93" name="Group 92">
            <a:extLst>
              <a:ext uri="{FF2B5EF4-FFF2-40B4-BE49-F238E27FC236}">
                <a16:creationId xmlns:a16="http://schemas.microsoft.com/office/drawing/2014/main" id="{87EABA69-BDD2-4189-91AC-6252D2080074}"/>
              </a:ext>
            </a:extLst>
          </p:cNvPr>
          <p:cNvGrpSpPr/>
          <p:nvPr/>
        </p:nvGrpSpPr>
        <p:grpSpPr>
          <a:xfrm>
            <a:off x="8518611" y="3380091"/>
            <a:ext cx="675842" cy="683629"/>
            <a:chOff x="5439189" y="3628598"/>
            <a:chExt cx="675842" cy="683629"/>
          </a:xfrm>
        </p:grpSpPr>
        <p:sp>
          <p:nvSpPr>
            <p:cNvPr id="94" name="Oval 93">
              <a:extLst>
                <a:ext uri="{FF2B5EF4-FFF2-40B4-BE49-F238E27FC236}">
                  <a16:creationId xmlns:a16="http://schemas.microsoft.com/office/drawing/2014/main" id="{BA5DB8D4-5D54-49E7-A532-27F3F501BD78}"/>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95" name="Group 94">
              <a:extLst>
                <a:ext uri="{FF2B5EF4-FFF2-40B4-BE49-F238E27FC236}">
                  <a16:creationId xmlns:a16="http://schemas.microsoft.com/office/drawing/2014/main" id="{96DA9559-BCC6-40D8-9A8B-8A0DD24B68A3}"/>
                </a:ext>
              </a:extLst>
            </p:cNvPr>
            <p:cNvGrpSpPr/>
            <p:nvPr/>
          </p:nvGrpSpPr>
          <p:grpSpPr>
            <a:xfrm>
              <a:off x="5712075" y="3740276"/>
              <a:ext cx="130069" cy="188068"/>
              <a:chOff x="4518511" y="3865186"/>
              <a:chExt cx="203119" cy="265093"/>
            </a:xfrm>
          </p:grpSpPr>
          <p:cxnSp>
            <p:nvCxnSpPr>
              <p:cNvPr id="108" name="Straight Connector 107">
                <a:extLst>
                  <a:ext uri="{FF2B5EF4-FFF2-40B4-BE49-F238E27FC236}">
                    <a16:creationId xmlns:a16="http://schemas.microsoft.com/office/drawing/2014/main" id="{45254C31-8ACB-42B3-A7CB-CF9559BA1A2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A52EC-6664-4175-BC46-339C2337CCE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2E5394-5E82-4C8E-B23F-73FFD2FD737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B886BA5-444D-4B2D-84C1-106ADA942697}"/>
                </a:ext>
              </a:extLst>
            </p:cNvPr>
            <p:cNvGrpSpPr/>
            <p:nvPr/>
          </p:nvGrpSpPr>
          <p:grpSpPr>
            <a:xfrm rot="10800000">
              <a:off x="5712075" y="4005901"/>
              <a:ext cx="130069" cy="188068"/>
              <a:chOff x="4518511" y="3865186"/>
              <a:chExt cx="203119" cy="265093"/>
            </a:xfrm>
          </p:grpSpPr>
          <p:cxnSp>
            <p:nvCxnSpPr>
              <p:cNvPr id="105" name="Straight Connector 104">
                <a:extLst>
                  <a:ext uri="{FF2B5EF4-FFF2-40B4-BE49-F238E27FC236}">
                    <a16:creationId xmlns:a16="http://schemas.microsoft.com/office/drawing/2014/main" id="{B107E10C-9627-45D4-9F58-4D8961227E5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B97FA26-2E91-457D-9AF5-BF22C960A7D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CAFE4E9-84C8-473D-AB7E-264165A3BA3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09A3FD69-1C8B-45D8-A960-CF97C068A940}"/>
                </a:ext>
              </a:extLst>
            </p:cNvPr>
            <p:cNvGrpSpPr/>
            <p:nvPr/>
          </p:nvGrpSpPr>
          <p:grpSpPr>
            <a:xfrm rot="5400000">
              <a:off x="5526491" y="3876378"/>
              <a:ext cx="130069" cy="188068"/>
              <a:chOff x="4518511" y="3865186"/>
              <a:chExt cx="203119" cy="265093"/>
            </a:xfrm>
          </p:grpSpPr>
          <p:cxnSp>
            <p:nvCxnSpPr>
              <p:cNvPr id="102" name="Straight Connector 101">
                <a:extLst>
                  <a:ext uri="{FF2B5EF4-FFF2-40B4-BE49-F238E27FC236}">
                    <a16:creationId xmlns:a16="http://schemas.microsoft.com/office/drawing/2014/main" id="{3249F664-453D-40A0-9DE1-83E4E010FA5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DB21727-11FD-4497-A7B6-3DC53601D8C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BA8D588-D92E-4703-A000-1925EBCECB6B}"/>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1E540C20-CF4D-4562-AD18-2D8DDF4E7A93}"/>
                </a:ext>
              </a:extLst>
            </p:cNvPr>
            <p:cNvGrpSpPr/>
            <p:nvPr/>
          </p:nvGrpSpPr>
          <p:grpSpPr>
            <a:xfrm rot="5400000">
              <a:off x="5890580" y="3876379"/>
              <a:ext cx="130069" cy="188068"/>
              <a:chOff x="4518511" y="3865186"/>
              <a:chExt cx="203119" cy="265093"/>
            </a:xfrm>
          </p:grpSpPr>
          <p:cxnSp>
            <p:nvCxnSpPr>
              <p:cNvPr id="99" name="Straight Connector 98">
                <a:extLst>
                  <a:ext uri="{FF2B5EF4-FFF2-40B4-BE49-F238E27FC236}">
                    <a16:creationId xmlns:a16="http://schemas.microsoft.com/office/drawing/2014/main" id="{3C30C243-0811-4D12-951F-6B095FB96DB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232AF85-2D6E-4427-8809-B62305E9AF4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6457292-6D56-41CF-B594-2BAA55C0F33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2" name="TextBox 111">
            <a:extLst>
              <a:ext uri="{FF2B5EF4-FFF2-40B4-BE49-F238E27FC236}">
                <a16:creationId xmlns:a16="http://schemas.microsoft.com/office/drawing/2014/main" id="{E7A197B5-FFF5-4429-A588-187DBBA6FB24}"/>
              </a:ext>
            </a:extLst>
          </p:cNvPr>
          <p:cNvSpPr txBox="1"/>
          <p:nvPr/>
        </p:nvSpPr>
        <p:spPr>
          <a:xfrm>
            <a:off x="9261272" y="3034198"/>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113" name="TextBox 112">
            <a:extLst>
              <a:ext uri="{FF2B5EF4-FFF2-40B4-BE49-F238E27FC236}">
                <a16:creationId xmlns:a16="http://schemas.microsoft.com/office/drawing/2014/main" id="{F5D562A3-08C6-4C75-9BF8-DD01AE70D45C}"/>
              </a:ext>
            </a:extLst>
          </p:cNvPr>
          <p:cNvSpPr txBox="1"/>
          <p:nvPr/>
        </p:nvSpPr>
        <p:spPr>
          <a:xfrm>
            <a:off x="10449349" y="3053602"/>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flipH="1">
            <a:off x="10493897" y="3061929"/>
            <a:ext cx="139" cy="52224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10151059" y="2504272"/>
            <a:ext cx="691215" cy="230832"/>
          </a:xfrm>
          <a:prstGeom prst="rect">
            <a:avLst/>
          </a:prstGeom>
          <a:noFill/>
        </p:spPr>
        <p:txBody>
          <a:bodyPr wrap="none" rtlCol="0">
            <a:spAutoFit/>
          </a:bodyPr>
          <a:lstStyle/>
          <a:p>
            <a:r>
              <a:rPr lang="en-CA" sz="900" b="1" dirty="0"/>
              <a:t>webserver</a:t>
            </a:r>
          </a:p>
        </p:txBody>
      </p:sp>
      <p:cxnSp>
        <p:nvCxnSpPr>
          <p:cNvPr id="128" name="Straight Connector 127">
            <a:extLst>
              <a:ext uri="{FF2B5EF4-FFF2-40B4-BE49-F238E27FC236}">
                <a16:creationId xmlns:a16="http://schemas.microsoft.com/office/drawing/2014/main" id="{93C16624-03BC-4415-AE19-8D62C6B52F52}"/>
              </a:ext>
            </a:extLst>
          </p:cNvPr>
          <p:cNvCxnSpPr>
            <a:cxnSpLocks/>
            <a:stCxn id="211" idx="6"/>
            <a:endCxn id="94" idx="2"/>
          </p:cNvCxnSpPr>
          <p:nvPr/>
        </p:nvCxnSpPr>
        <p:spPr>
          <a:xfrm flipV="1">
            <a:off x="7740483" y="3721906"/>
            <a:ext cx="778128" cy="3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28B5A1-6966-4333-A0CB-EEF791D93F68}"/>
              </a:ext>
            </a:extLst>
          </p:cNvPr>
          <p:cNvSpPr txBox="1"/>
          <p:nvPr/>
        </p:nvSpPr>
        <p:spPr>
          <a:xfrm>
            <a:off x="490102" y="4027065"/>
            <a:ext cx="1883849" cy="369332"/>
          </a:xfrm>
          <a:prstGeom prst="rect">
            <a:avLst/>
          </a:prstGeom>
          <a:noFill/>
        </p:spPr>
        <p:txBody>
          <a:bodyPr wrap="none" rtlCol="0">
            <a:spAutoFit/>
          </a:bodyPr>
          <a:lstStyle/>
          <a:p>
            <a:r>
              <a:rPr lang="en-CA" b="1" dirty="0"/>
              <a:t>IPv4</a:t>
            </a:r>
            <a:r>
              <a:rPr lang="en-CA" b="1" dirty="0">
                <a:solidFill>
                  <a:srgbClr val="0000FF"/>
                </a:solidFill>
              </a:rPr>
              <a:t> 142.55.66.77</a:t>
            </a:r>
          </a:p>
        </p:txBody>
      </p:sp>
      <p:sp>
        <p:nvSpPr>
          <p:cNvPr id="2" name="Rectangle 1">
            <a:extLst>
              <a:ext uri="{FF2B5EF4-FFF2-40B4-BE49-F238E27FC236}">
                <a16:creationId xmlns:a16="http://schemas.microsoft.com/office/drawing/2014/main" id="{F8C00AED-626E-4142-B873-61137BF6A089}"/>
              </a:ext>
            </a:extLst>
          </p:cNvPr>
          <p:cNvSpPr/>
          <p:nvPr/>
        </p:nvSpPr>
        <p:spPr>
          <a:xfrm>
            <a:off x="2251450" y="2912522"/>
            <a:ext cx="1434967" cy="41993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Destination MAC</a:t>
            </a:r>
          </a:p>
          <a:p>
            <a:r>
              <a:rPr lang="en-CA" sz="1400" dirty="0">
                <a:solidFill>
                  <a:schemeClr val="tx1"/>
                </a:solidFill>
              </a:rPr>
              <a:t>Source MAC</a:t>
            </a:r>
          </a:p>
        </p:txBody>
      </p:sp>
      <p:sp>
        <p:nvSpPr>
          <p:cNvPr id="111" name="Rectangle 110">
            <a:extLst>
              <a:ext uri="{FF2B5EF4-FFF2-40B4-BE49-F238E27FC236}">
                <a16:creationId xmlns:a16="http://schemas.microsoft.com/office/drawing/2014/main" id="{EE85F0D4-239D-4E35-92DD-7D8759F92392}"/>
              </a:ext>
            </a:extLst>
          </p:cNvPr>
          <p:cNvSpPr/>
          <p:nvPr/>
        </p:nvSpPr>
        <p:spPr>
          <a:xfrm>
            <a:off x="2243136" y="2023616"/>
            <a:ext cx="1434967" cy="88814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IP 142.55.66.77</a:t>
            </a:r>
          </a:p>
          <a:p>
            <a:r>
              <a:rPr lang="en-CA" sz="1400" b="1" dirty="0">
                <a:solidFill>
                  <a:schemeClr val="tx1"/>
                </a:solidFill>
              </a:rPr>
              <a:t>Destination IP </a:t>
            </a:r>
            <a:r>
              <a:rPr lang="en-CA" sz="1400" b="1" dirty="0">
                <a:solidFill>
                  <a:srgbClr val="0000FF"/>
                </a:solidFill>
              </a:rPr>
              <a:t>3.94.206.121</a:t>
            </a:r>
            <a:endParaRPr lang="en-CA" sz="1400" dirty="0">
              <a:solidFill>
                <a:srgbClr val="0000FF"/>
              </a:solidFill>
            </a:endParaRPr>
          </a:p>
        </p:txBody>
      </p:sp>
      <p:sp>
        <p:nvSpPr>
          <p:cNvPr id="115" name="Rectangle 114">
            <a:extLst>
              <a:ext uri="{FF2B5EF4-FFF2-40B4-BE49-F238E27FC236}">
                <a16:creationId xmlns:a16="http://schemas.microsoft.com/office/drawing/2014/main" id="{6E123CE4-5A47-421F-A553-7896EF948527}"/>
              </a:ext>
            </a:extLst>
          </p:cNvPr>
          <p:cNvSpPr/>
          <p:nvPr/>
        </p:nvSpPr>
        <p:spPr>
          <a:xfrm>
            <a:off x="2248321" y="1135467"/>
            <a:ext cx="1434967" cy="88814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port ephemeral #</a:t>
            </a:r>
          </a:p>
          <a:p>
            <a:r>
              <a:rPr lang="en-CA" sz="1400" b="1" dirty="0">
                <a:solidFill>
                  <a:schemeClr val="tx1"/>
                </a:solidFill>
              </a:rPr>
              <a:t>Destination port </a:t>
            </a:r>
            <a:r>
              <a:rPr lang="en-CA" sz="1400" b="1" dirty="0">
                <a:solidFill>
                  <a:srgbClr val="FF0000"/>
                </a:solidFill>
              </a:rPr>
              <a:t>80 (HTTP)</a:t>
            </a:r>
            <a:endParaRPr lang="en-CA" sz="1400" dirty="0">
              <a:solidFill>
                <a:srgbClr val="FF0000"/>
              </a:solidFill>
            </a:endParaRPr>
          </a:p>
        </p:txBody>
      </p:sp>
      <p:sp>
        <p:nvSpPr>
          <p:cNvPr id="116" name="Rectangle 115">
            <a:extLst>
              <a:ext uri="{FF2B5EF4-FFF2-40B4-BE49-F238E27FC236}">
                <a16:creationId xmlns:a16="http://schemas.microsoft.com/office/drawing/2014/main" id="{7678B18F-702B-4BE1-8ECA-AC5FAD4CCF64}"/>
              </a:ext>
            </a:extLst>
          </p:cNvPr>
          <p:cNvSpPr/>
          <p:nvPr/>
        </p:nvSpPr>
        <p:spPr>
          <a:xfrm>
            <a:off x="2243136" y="810885"/>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 (GET)</a:t>
            </a:r>
            <a:endParaRPr lang="en-CA" sz="1400" b="1" dirty="0">
              <a:solidFill>
                <a:srgbClr val="FF0000"/>
              </a:solidFill>
            </a:endParaRPr>
          </a:p>
        </p:txBody>
      </p:sp>
      <p:grpSp>
        <p:nvGrpSpPr>
          <p:cNvPr id="7" name="Group 6">
            <a:extLst>
              <a:ext uri="{FF2B5EF4-FFF2-40B4-BE49-F238E27FC236}">
                <a16:creationId xmlns:a16="http://schemas.microsoft.com/office/drawing/2014/main" id="{90FDFACE-8571-4632-BD05-7557D5433DCB}"/>
              </a:ext>
            </a:extLst>
          </p:cNvPr>
          <p:cNvGrpSpPr/>
          <p:nvPr/>
        </p:nvGrpSpPr>
        <p:grpSpPr>
          <a:xfrm>
            <a:off x="3753226" y="2832447"/>
            <a:ext cx="957539" cy="461491"/>
            <a:chOff x="5154929" y="1702404"/>
            <a:chExt cx="957539" cy="461491"/>
          </a:xfrm>
        </p:grpSpPr>
        <p:sp>
          <p:nvSpPr>
            <p:cNvPr id="117" name="TextBox 116">
              <a:extLst>
                <a:ext uri="{FF2B5EF4-FFF2-40B4-BE49-F238E27FC236}">
                  <a16:creationId xmlns:a16="http://schemas.microsoft.com/office/drawing/2014/main" id="{F30568AA-C31B-4855-B873-7C71A0F8A710}"/>
                </a:ext>
              </a:extLst>
            </p:cNvPr>
            <p:cNvSpPr txBox="1"/>
            <p:nvPr/>
          </p:nvSpPr>
          <p:spPr>
            <a:xfrm>
              <a:off x="5154929" y="1702404"/>
              <a:ext cx="957539" cy="276999"/>
            </a:xfrm>
            <a:prstGeom prst="rect">
              <a:avLst/>
            </a:prstGeom>
            <a:noFill/>
          </p:spPr>
          <p:txBody>
            <a:bodyPr wrap="square" rtlCol="0">
              <a:spAutoFit/>
            </a:bodyPr>
            <a:lstStyle/>
            <a:p>
              <a:pPr algn="ctr"/>
              <a:r>
                <a:rPr lang="en-US" sz="1200" b="1" dirty="0"/>
                <a:t>Route table</a:t>
              </a:r>
            </a:p>
          </p:txBody>
        </p:sp>
        <p:sp>
          <p:nvSpPr>
            <p:cNvPr id="118" name="Rectangle 117">
              <a:extLst>
                <a:ext uri="{FF2B5EF4-FFF2-40B4-BE49-F238E27FC236}">
                  <a16:creationId xmlns:a16="http://schemas.microsoft.com/office/drawing/2014/main" id="{0F57079F-2489-46A0-A1FA-6C78478E6C70}"/>
                </a:ext>
              </a:extLst>
            </p:cNvPr>
            <p:cNvSpPr/>
            <p:nvPr/>
          </p:nvSpPr>
          <p:spPr>
            <a:xfrm>
              <a:off x="5267625" y="1944892"/>
              <a:ext cx="786874" cy="166283"/>
            </a:xfrm>
            <a:prstGeom prst="rect">
              <a:avLst/>
            </a:prstGeom>
            <a:solidFill>
              <a:schemeClr val="bg1"/>
            </a:solidFill>
            <a:ln w="19050">
              <a:solidFill>
                <a:srgbClr val="5331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b="1" dirty="0">
                <a:solidFill>
                  <a:schemeClr val="tx1"/>
                </a:solidFill>
              </a:endParaRPr>
            </a:p>
          </p:txBody>
        </p:sp>
        <p:sp>
          <p:nvSpPr>
            <p:cNvPr id="119" name="TextBox 118">
              <a:extLst>
                <a:ext uri="{FF2B5EF4-FFF2-40B4-BE49-F238E27FC236}">
                  <a16:creationId xmlns:a16="http://schemas.microsoft.com/office/drawing/2014/main" id="{42E24C2C-16B0-4448-974C-2B9AF30C41CE}"/>
                </a:ext>
              </a:extLst>
            </p:cNvPr>
            <p:cNvSpPr txBox="1"/>
            <p:nvPr/>
          </p:nvSpPr>
          <p:spPr>
            <a:xfrm>
              <a:off x="5234826" y="1902285"/>
              <a:ext cx="870655" cy="261610"/>
            </a:xfrm>
            <a:prstGeom prst="rect">
              <a:avLst/>
            </a:prstGeom>
            <a:noFill/>
          </p:spPr>
          <p:txBody>
            <a:bodyPr wrap="square" rtlCol="0">
              <a:spAutoFit/>
            </a:bodyPr>
            <a:lstStyle/>
            <a:p>
              <a:pPr algn="ctr"/>
              <a:r>
                <a:rPr lang="en-CA" sz="1100" b="1" dirty="0">
                  <a:solidFill>
                    <a:srgbClr val="0000FF"/>
                  </a:solidFill>
                </a:rPr>
                <a:t>3</a:t>
              </a:r>
              <a:r>
                <a:rPr lang="en-CA" sz="1100" b="1" dirty="0"/>
                <a:t>.</a:t>
              </a:r>
              <a:r>
                <a:rPr lang="en-CA" sz="1100" b="1" dirty="0">
                  <a:solidFill>
                    <a:srgbClr val="0000FF"/>
                  </a:solidFill>
                </a:rPr>
                <a:t>80</a:t>
              </a:r>
              <a:r>
                <a:rPr lang="en-CA" sz="1100" b="1" dirty="0"/>
                <a:t>.</a:t>
              </a:r>
              <a:r>
                <a:rPr lang="en-CA" sz="1100" b="1" dirty="0">
                  <a:solidFill>
                    <a:srgbClr val="FF0000"/>
                  </a:solidFill>
                </a:rPr>
                <a:t>0.0</a:t>
              </a:r>
              <a:r>
                <a:rPr lang="en-CA" sz="1100" b="1" dirty="0"/>
                <a:t>/12</a:t>
              </a:r>
            </a:p>
          </p:txBody>
        </p:sp>
      </p:grpSp>
      <p:sp>
        <p:nvSpPr>
          <p:cNvPr id="6" name="Arrow: Right 5">
            <a:extLst>
              <a:ext uri="{FF2B5EF4-FFF2-40B4-BE49-F238E27FC236}">
                <a16:creationId xmlns:a16="http://schemas.microsoft.com/office/drawing/2014/main" id="{5B364840-C495-42C1-8A4F-608C5084E934}"/>
              </a:ext>
            </a:extLst>
          </p:cNvPr>
          <p:cNvSpPr/>
          <p:nvPr/>
        </p:nvSpPr>
        <p:spPr>
          <a:xfrm>
            <a:off x="4476965" y="3240264"/>
            <a:ext cx="373986" cy="23436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4454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wipe(down)">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8" presetClass="emph" presetSubtype="0" fill="hold" nodeType="clickEffect">
                                  <p:stCondLst>
                                    <p:cond delay="0"/>
                                  </p:stCondLst>
                                  <p:childTnLst>
                                    <p:animRot by="21600000">
                                      <p:cBhvr>
                                        <p:cTn id="17" dur="2000" fill="hold"/>
                                        <p:tgtEl>
                                          <p:spTgt spid="111">
                                            <p:txEl>
                                              <p:pRg st="1" end="1"/>
                                            </p:txEl>
                                          </p:spTgt>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9">
                                            <p:txEl>
                                              <p:pRg st="1" end="1"/>
                                            </p:txEl>
                                          </p:spTgt>
                                        </p:tgtEl>
                                        <p:attrNameLst>
                                          <p:attrName>style.visibility</p:attrName>
                                        </p:attrNameLst>
                                      </p:cBhvr>
                                      <p:to>
                                        <p:strVal val="visible"/>
                                      </p:to>
                                    </p:set>
                                    <p:animEffect transition="in" filter="wipe(down)">
                                      <p:cBhvr>
                                        <p:cTn id="28" dur="500"/>
                                        <p:tgtEl>
                                          <p:spTgt spid="49">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9">
                                            <p:txEl>
                                              <p:pRg st="2" end="2"/>
                                            </p:txEl>
                                          </p:spTgt>
                                        </p:tgtEl>
                                        <p:attrNameLst>
                                          <p:attrName>style.visibility</p:attrName>
                                        </p:attrNameLst>
                                      </p:cBhvr>
                                      <p:to>
                                        <p:strVal val="visible"/>
                                      </p:to>
                                    </p:set>
                                    <p:animEffect transition="in" filter="wipe(down)">
                                      <p:cBhvr>
                                        <p:cTn id="33" dur="500"/>
                                        <p:tgtEl>
                                          <p:spTgt spid="49">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9">
                                            <p:txEl>
                                              <p:pRg st="3" end="3"/>
                                            </p:txEl>
                                          </p:spTgt>
                                        </p:tgtEl>
                                        <p:attrNameLst>
                                          <p:attrName>style.visibility</p:attrName>
                                        </p:attrNameLst>
                                      </p:cBhvr>
                                      <p:to>
                                        <p:strVal val="visible"/>
                                      </p:to>
                                    </p:set>
                                    <p:animEffect transition="in" filter="wipe(down)">
                                      <p:cBhvr>
                                        <p:cTn id="38" dur="500"/>
                                        <p:tgtEl>
                                          <p:spTgt spid="49">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49">
                                            <p:txEl>
                                              <p:pRg st="4" end="4"/>
                                            </p:txEl>
                                          </p:spTgt>
                                        </p:tgtEl>
                                        <p:attrNameLst>
                                          <p:attrName>style.visibility</p:attrName>
                                        </p:attrNameLst>
                                      </p:cBhvr>
                                      <p:to>
                                        <p:strVal val="visible"/>
                                      </p:to>
                                    </p:set>
                                    <p:animEffect transition="in" filter="wipe(down)">
                                      <p:cBhvr>
                                        <p:cTn id="43" dur="500"/>
                                        <p:tgtEl>
                                          <p:spTgt spid="49">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down)">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4253076" y="125792"/>
            <a:ext cx="3233956" cy="647468"/>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483477" y="4444573"/>
            <a:ext cx="11415674" cy="1327511"/>
          </a:xfrm>
          <a:ln>
            <a:solidFill>
              <a:schemeClr val="accent5">
                <a:lumMod val="75000"/>
              </a:schemeClr>
            </a:solidFill>
          </a:ln>
        </p:spPr>
        <p:txBody>
          <a:bodyPr>
            <a:normAutofit/>
          </a:bodyPr>
          <a:lstStyle/>
          <a:p>
            <a:pPr>
              <a:spcBef>
                <a:spcPts val="600"/>
              </a:spcBef>
              <a:spcAft>
                <a:spcPts val="600"/>
              </a:spcAft>
            </a:pPr>
            <a:r>
              <a:rPr lang="en-CA" sz="2400" dirty="0"/>
              <a:t>The router creates a new Ethernet frame (or any layer 2 protocol used in the interfaces).</a:t>
            </a:r>
          </a:p>
          <a:p>
            <a:pPr>
              <a:spcBef>
                <a:spcPts val="600"/>
              </a:spcBef>
              <a:spcAft>
                <a:spcPts val="600"/>
              </a:spcAft>
            </a:pPr>
            <a:r>
              <a:rPr lang="en-CA" sz="2400" dirty="0"/>
              <a:t>Sourced from its local interface to the destination MAC address of the next hop.</a:t>
            </a:r>
          </a:p>
          <a:p>
            <a:pPr>
              <a:spcBef>
                <a:spcPts val="600"/>
              </a:spcBef>
              <a:spcAft>
                <a:spcPts val="600"/>
              </a:spcAft>
            </a:pPr>
            <a:endParaRPr lang="en-CA" sz="2400" dirty="0"/>
          </a:p>
        </p:txBody>
      </p:sp>
      <p:sp>
        <p:nvSpPr>
          <p:cNvPr id="183" name="Rectangle 182">
            <a:extLst>
              <a:ext uri="{FF2B5EF4-FFF2-40B4-BE49-F238E27FC236}">
                <a16:creationId xmlns:a16="http://schemas.microsoft.com/office/drawing/2014/main" id="{E9D01212-BDC7-4242-9923-0F65B76E1E25}"/>
              </a:ext>
            </a:extLst>
          </p:cNvPr>
          <p:cNvSpPr/>
          <p:nvPr/>
        </p:nvSpPr>
        <p:spPr>
          <a:xfrm>
            <a:off x="483477" y="274320"/>
            <a:ext cx="3233956" cy="4069264"/>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85" name="Group 184">
            <a:extLst>
              <a:ext uri="{FF2B5EF4-FFF2-40B4-BE49-F238E27FC236}">
                <a16:creationId xmlns:a16="http://schemas.microsoft.com/office/drawing/2014/main" id="{92CC6AFA-1908-4563-893F-7072389A6A42}"/>
              </a:ext>
            </a:extLst>
          </p:cNvPr>
          <p:cNvGrpSpPr/>
          <p:nvPr/>
        </p:nvGrpSpPr>
        <p:grpSpPr>
          <a:xfrm>
            <a:off x="944515" y="3393453"/>
            <a:ext cx="842721" cy="676176"/>
            <a:chOff x="9913892" y="560715"/>
            <a:chExt cx="1490439" cy="1120399"/>
          </a:xfrm>
        </p:grpSpPr>
        <p:pic>
          <p:nvPicPr>
            <p:cNvPr id="186" name="Picture 185">
              <a:extLst>
                <a:ext uri="{FF2B5EF4-FFF2-40B4-BE49-F238E27FC236}">
                  <a16:creationId xmlns:a16="http://schemas.microsoft.com/office/drawing/2014/main" id="{30D7B0E1-762E-4843-A864-A87A2C37D4A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7" name="TextBox 186">
              <a:extLst>
                <a:ext uri="{FF2B5EF4-FFF2-40B4-BE49-F238E27FC236}">
                  <a16:creationId xmlns:a16="http://schemas.microsoft.com/office/drawing/2014/main" id="{BE53A755-4595-4A37-998C-F20B107ED8A2}"/>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pic>
        <p:nvPicPr>
          <p:cNvPr id="188" name="Picture 4">
            <a:extLst>
              <a:ext uri="{FF2B5EF4-FFF2-40B4-BE49-F238E27FC236}">
                <a16:creationId xmlns:a16="http://schemas.microsoft.com/office/drawing/2014/main" id="{7785D20D-5E77-464E-8AFF-64B667A21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48" y="289506"/>
            <a:ext cx="1066800" cy="32004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cxnSp>
        <p:nvCxnSpPr>
          <p:cNvPr id="189" name="Straight Connector 188">
            <a:extLst>
              <a:ext uri="{FF2B5EF4-FFF2-40B4-BE49-F238E27FC236}">
                <a16:creationId xmlns:a16="http://schemas.microsoft.com/office/drawing/2014/main" id="{B6EED0E0-2E99-4003-8358-6AB15AC75E5D}"/>
              </a:ext>
            </a:extLst>
          </p:cNvPr>
          <p:cNvCxnSpPr>
            <a:cxnSpLocks/>
            <a:stCxn id="229" idx="6"/>
            <a:endCxn id="193" idx="2"/>
          </p:cNvCxnSpPr>
          <p:nvPr/>
        </p:nvCxnSpPr>
        <p:spPr>
          <a:xfrm flipV="1">
            <a:off x="4048425" y="3729785"/>
            <a:ext cx="976430" cy="54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D0758302-D2F4-4BFE-98D8-9C1DA9093D60}"/>
              </a:ext>
            </a:extLst>
          </p:cNvPr>
          <p:cNvSpPr/>
          <p:nvPr/>
        </p:nvSpPr>
        <p:spPr>
          <a:xfrm>
            <a:off x="5395763" y="3255414"/>
            <a:ext cx="2024245" cy="980836"/>
          </a:xfrm>
          <a:prstGeom prst="rect">
            <a:avLst/>
          </a:prstGeom>
          <a:solidFill>
            <a:schemeClr val="accent6">
              <a:lumMod val="20000"/>
              <a:lumOff val="80000"/>
            </a:schemeClr>
          </a:solidFill>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191" name="Straight Connector 190">
            <a:extLst>
              <a:ext uri="{FF2B5EF4-FFF2-40B4-BE49-F238E27FC236}">
                <a16:creationId xmlns:a16="http://schemas.microsoft.com/office/drawing/2014/main" id="{D2FD385F-15D6-4B23-B51B-AC4CA36666E4}"/>
              </a:ext>
            </a:extLst>
          </p:cNvPr>
          <p:cNvCxnSpPr>
            <a:cxnSpLocks/>
            <a:stCxn id="193" idx="6"/>
            <a:endCxn id="211" idx="2"/>
          </p:cNvCxnSpPr>
          <p:nvPr/>
        </p:nvCxnSpPr>
        <p:spPr>
          <a:xfrm flipV="1">
            <a:off x="5700697" y="3724973"/>
            <a:ext cx="1363944" cy="4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B6613FA-1A7E-448A-BC41-5FA443244CB6}"/>
              </a:ext>
            </a:extLst>
          </p:cNvPr>
          <p:cNvGrpSpPr/>
          <p:nvPr/>
        </p:nvGrpSpPr>
        <p:grpSpPr>
          <a:xfrm>
            <a:off x="5024855" y="3387970"/>
            <a:ext cx="675842" cy="683629"/>
            <a:chOff x="5439189" y="3628598"/>
            <a:chExt cx="675842" cy="683629"/>
          </a:xfrm>
        </p:grpSpPr>
        <p:sp>
          <p:nvSpPr>
            <p:cNvPr id="193" name="Oval 192">
              <a:extLst>
                <a:ext uri="{FF2B5EF4-FFF2-40B4-BE49-F238E27FC236}">
                  <a16:creationId xmlns:a16="http://schemas.microsoft.com/office/drawing/2014/main" id="{89E007B7-BE91-43BC-9E39-42A6252DC802}"/>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94" name="Group 193">
              <a:extLst>
                <a:ext uri="{FF2B5EF4-FFF2-40B4-BE49-F238E27FC236}">
                  <a16:creationId xmlns:a16="http://schemas.microsoft.com/office/drawing/2014/main" id="{B525B4AB-21A7-4413-95C6-D06F6552FD85}"/>
                </a:ext>
              </a:extLst>
            </p:cNvPr>
            <p:cNvGrpSpPr/>
            <p:nvPr/>
          </p:nvGrpSpPr>
          <p:grpSpPr>
            <a:xfrm>
              <a:off x="5712075" y="3740276"/>
              <a:ext cx="130069" cy="188068"/>
              <a:chOff x="4518511" y="3865186"/>
              <a:chExt cx="203119" cy="265093"/>
            </a:xfrm>
          </p:grpSpPr>
          <p:cxnSp>
            <p:nvCxnSpPr>
              <p:cNvPr id="207" name="Straight Connector 206">
                <a:extLst>
                  <a:ext uri="{FF2B5EF4-FFF2-40B4-BE49-F238E27FC236}">
                    <a16:creationId xmlns:a16="http://schemas.microsoft.com/office/drawing/2014/main" id="{4A9142EC-DAE0-4277-AC10-7583786E369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2C68B2D-555E-4333-8E65-3EAEB57B557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0D1AC8-27EC-4BC7-B9A6-FC9A0429C38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07E6FD39-3BA7-42F1-9DAB-2E6A8859DC48}"/>
                </a:ext>
              </a:extLst>
            </p:cNvPr>
            <p:cNvGrpSpPr/>
            <p:nvPr/>
          </p:nvGrpSpPr>
          <p:grpSpPr>
            <a:xfrm rot="10800000">
              <a:off x="5712075" y="4005901"/>
              <a:ext cx="130069" cy="188068"/>
              <a:chOff x="4518511" y="3865186"/>
              <a:chExt cx="203119" cy="265093"/>
            </a:xfrm>
          </p:grpSpPr>
          <p:cxnSp>
            <p:nvCxnSpPr>
              <p:cNvPr id="204" name="Straight Connector 203">
                <a:extLst>
                  <a:ext uri="{FF2B5EF4-FFF2-40B4-BE49-F238E27FC236}">
                    <a16:creationId xmlns:a16="http://schemas.microsoft.com/office/drawing/2014/main" id="{B599C3BC-7614-4533-A223-C14B61C1CDDF}"/>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CADD893-3B2C-4448-AEA8-01A1FFC199A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135219B-D468-42FD-BC71-72A8375BD98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06145EE2-5065-4E57-8B77-1A26AC891BA2}"/>
                </a:ext>
              </a:extLst>
            </p:cNvPr>
            <p:cNvGrpSpPr/>
            <p:nvPr/>
          </p:nvGrpSpPr>
          <p:grpSpPr>
            <a:xfrm rot="5400000">
              <a:off x="5526491" y="3876378"/>
              <a:ext cx="130069" cy="188068"/>
              <a:chOff x="4518511" y="3865186"/>
              <a:chExt cx="203119" cy="265093"/>
            </a:xfrm>
          </p:grpSpPr>
          <p:cxnSp>
            <p:nvCxnSpPr>
              <p:cNvPr id="201" name="Straight Connector 200">
                <a:extLst>
                  <a:ext uri="{FF2B5EF4-FFF2-40B4-BE49-F238E27FC236}">
                    <a16:creationId xmlns:a16="http://schemas.microsoft.com/office/drawing/2014/main" id="{EA11F826-A050-4D43-87A0-7ECDCC6D04B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47FA571-0A3C-4047-97B5-D8280966760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0046D1F-3D5F-45D6-94E5-300B07EC77D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7E67B71C-8D91-4C38-B757-61B9A428CF06}"/>
                </a:ext>
              </a:extLst>
            </p:cNvPr>
            <p:cNvGrpSpPr/>
            <p:nvPr/>
          </p:nvGrpSpPr>
          <p:grpSpPr>
            <a:xfrm rot="5400000">
              <a:off x="5890580" y="3876379"/>
              <a:ext cx="130069" cy="188068"/>
              <a:chOff x="4518511" y="3865186"/>
              <a:chExt cx="203119" cy="265093"/>
            </a:xfrm>
          </p:grpSpPr>
          <p:cxnSp>
            <p:nvCxnSpPr>
              <p:cNvPr id="198" name="Straight Connector 197">
                <a:extLst>
                  <a:ext uri="{FF2B5EF4-FFF2-40B4-BE49-F238E27FC236}">
                    <a16:creationId xmlns:a16="http://schemas.microsoft.com/office/drawing/2014/main" id="{5C75A142-4FC7-4238-BB09-2C9A89983FD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DBA6CC-3F19-409F-BEF1-8B71BA739FA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0261F21-6EBE-4572-AC0D-6C2A49429DB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C28129DE-49CF-4CF5-9329-86E03DEE35F7}"/>
              </a:ext>
            </a:extLst>
          </p:cNvPr>
          <p:cNvGrpSpPr/>
          <p:nvPr/>
        </p:nvGrpSpPr>
        <p:grpSpPr>
          <a:xfrm>
            <a:off x="7064641" y="3383158"/>
            <a:ext cx="675842" cy="683629"/>
            <a:chOff x="5439189" y="3628598"/>
            <a:chExt cx="675842" cy="683629"/>
          </a:xfrm>
        </p:grpSpPr>
        <p:sp>
          <p:nvSpPr>
            <p:cNvPr id="211" name="Oval 210">
              <a:extLst>
                <a:ext uri="{FF2B5EF4-FFF2-40B4-BE49-F238E27FC236}">
                  <a16:creationId xmlns:a16="http://schemas.microsoft.com/office/drawing/2014/main" id="{20A1C536-B0D6-4CA5-8B06-0070838CF7F0}"/>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12" name="Group 211">
              <a:extLst>
                <a:ext uri="{FF2B5EF4-FFF2-40B4-BE49-F238E27FC236}">
                  <a16:creationId xmlns:a16="http://schemas.microsoft.com/office/drawing/2014/main" id="{D19E84AB-0A23-4E89-AAE2-A7A86EFB3C91}"/>
                </a:ext>
              </a:extLst>
            </p:cNvPr>
            <p:cNvGrpSpPr/>
            <p:nvPr/>
          </p:nvGrpSpPr>
          <p:grpSpPr>
            <a:xfrm>
              <a:off x="5712075" y="3740276"/>
              <a:ext cx="130069" cy="188068"/>
              <a:chOff x="4518511" y="3865186"/>
              <a:chExt cx="203119" cy="265093"/>
            </a:xfrm>
          </p:grpSpPr>
          <p:cxnSp>
            <p:nvCxnSpPr>
              <p:cNvPr id="225" name="Straight Connector 224">
                <a:extLst>
                  <a:ext uri="{FF2B5EF4-FFF2-40B4-BE49-F238E27FC236}">
                    <a16:creationId xmlns:a16="http://schemas.microsoft.com/office/drawing/2014/main" id="{2FDC17DB-9083-4876-8245-4DA1C45700E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2B6EEBE-2CBB-47DC-904C-3CFDD0BC791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9F224AB0-EC18-46C8-958F-B9AACB10CCA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B817BBC5-99EC-45DA-8CCB-A18FC8A6EA48}"/>
                </a:ext>
              </a:extLst>
            </p:cNvPr>
            <p:cNvGrpSpPr/>
            <p:nvPr/>
          </p:nvGrpSpPr>
          <p:grpSpPr>
            <a:xfrm rot="10800000">
              <a:off x="5712075" y="4005901"/>
              <a:ext cx="130069" cy="188068"/>
              <a:chOff x="4518511" y="3865186"/>
              <a:chExt cx="203119" cy="265093"/>
            </a:xfrm>
          </p:grpSpPr>
          <p:cxnSp>
            <p:nvCxnSpPr>
              <p:cNvPr id="222" name="Straight Connector 221">
                <a:extLst>
                  <a:ext uri="{FF2B5EF4-FFF2-40B4-BE49-F238E27FC236}">
                    <a16:creationId xmlns:a16="http://schemas.microsoft.com/office/drawing/2014/main" id="{D6DF312C-649F-4D18-B30F-FE96D51089C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251155F-3F05-40CA-BA73-BAD27CCDFB7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438D298-5625-47E9-B7ED-A8C6CEFFD70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546FDE1F-F159-4337-B646-07A2E3E32EB2}"/>
                </a:ext>
              </a:extLst>
            </p:cNvPr>
            <p:cNvGrpSpPr/>
            <p:nvPr/>
          </p:nvGrpSpPr>
          <p:grpSpPr>
            <a:xfrm rot="5400000">
              <a:off x="5526491" y="3876378"/>
              <a:ext cx="130069" cy="188068"/>
              <a:chOff x="4518511" y="3865186"/>
              <a:chExt cx="203119" cy="265093"/>
            </a:xfrm>
          </p:grpSpPr>
          <p:cxnSp>
            <p:nvCxnSpPr>
              <p:cNvPr id="219" name="Straight Connector 218">
                <a:extLst>
                  <a:ext uri="{FF2B5EF4-FFF2-40B4-BE49-F238E27FC236}">
                    <a16:creationId xmlns:a16="http://schemas.microsoft.com/office/drawing/2014/main" id="{485A85AB-CE1C-4EF7-AB92-FFD7487BF2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3EF3FBF-217F-4A98-BE74-4E6FDBDB673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44FD4C-DBD9-4B2E-8B2A-6241A881E3D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7070A12E-D36F-4229-BFC8-BC54EA516037}"/>
                </a:ext>
              </a:extLst>
            </p:cNvPr>
            <p:cNvGrpSpPr/>
            <p:nvPr/>
          </p:nvGrpSpPr>
          <p:grpSpPr>
            <a:xfrm rot="5400000">
              <a:off x="5890580" y="3876379"/>
              <a:ext cx="130069" cy="188068"/>
              <a:chOff x="4518511" y="3865186"/>
              <a:chExt cx="203119" cy="265093"/>
            </a:xfrm>
          </p:grpSpPr>
          <p:cxnSp>
            <p:nvCxnSpPr>
              <p:cNvPr id="216" name="Straight Connector 215">
                <a:extLst>
                  <a:ext uri="{FF2B5EF4-FFF2-40B4-BE49-F238E27FC236}">
                    <a16:creationId xmlns:a16="http://schemas.microsoft.com/office/drawing/2014/main" id="{59B26438-92E1-4068-84D0-E5C0132C45A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FBCDB2-377B-4040-8E6A-0BCA8794CAD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C659FF2-577D-4925-A1AC-00F3F2DCCAB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8" name="Group 227">
            <a:extLst>
              <a:ext uri="{FF2B5EF4-FFF2-40B4-BE49-F238E27FC236}">
                <a16:creationId xmlns:a16="http://schemas.microsoft.com/office/drawing/2014/main" id="{47E56E00-1425-45AC-A564-5530D657E663}"/>
              </a:ext>
            </a:extLst>
          </p:cNvPr>
          <p:cNvGrpSpPr/>
          <p:nvPr/>
        </p:nvGrpSpPr>
        <p:grpSpPr>
          <a:xfrm>
            <a:off x="3372583" y="3393453"/>
            <a:ext cx="675842" cy="683629"/>
            <a:chOff x="5439189" y="3628598"/>
            <a:chExt cx="675842" cy="683629"/>
          </a:xfrm>
        </p:grpSpPr>
        <p:sp>
          <p:nvSpPr>
            <p:cNvPr id="229" name="Oval 228">
              <a:extLst>
                <a:ext uri="{FF2B5EF4-FFF2-40B4-BE49-F238E27FC236}">
                  <a16:creationId xmlns:a16="http://schemas.microsoft.com/office/drawing/2014/main" id="{7CD8FC80-D2EE-4E9D-9311-9486EA00D4A3}"/>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0" name="Group 229">
              <a:extLst>
                <a:ext uri="{FF2B5EF4-FFF2-40B4-BE49-F238E27FC236}">
                  <a16:creationId xmlns:a16="http://schemas.microsoft.com/office/drawing/2014/main" id="{17CD4AFE-F7C5-4BA6-A8AD-6398D45F7F9B}"/>
                </a:ext>
              </a:extLst>
            </p:cNvPr>
            <p:cNvGrpSpPr/>
            <p:nvPr/>
          </p:nvGrpSpPr>
          <p:grpSpPr>
            <a:xfrm>
              <a:off x="5712075" y="3740276"/>
              <a:ext cx="130069" cy="188068"/>
              <a:chOff x="4518511" y="3865186"/>
              <a:chExt cx="203119" cy="265093"/>
            </a:xfrm>
          </p:grpSpPr>
          <p:cxnSp>
            <p:nvCxnSpPr>
              <p:cNvPr id="243" name="Straight Connector 242">
                <a:extLst>
                  <a:ext uri="{FF2B5EF4-FFF2-40B4-BE49-F238E27FC236}">
                    <a16:creationId xmlns:a16="http://schemas.microsoft.com/office/drawing/2014/main" id="{A52EAA65-35E9-46CA-8612-FD0BD69A018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8FA3A7B-AEF3-4027-99C9-FC9FD342D0BE}"/>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EF50876-F02F-4C03-971C-28BD05D852C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B1F8BA42-9070-43D0-884F-B15488CD8991}"/>
                </a:ext>
              </a:extLst>
            </p:cNvPr>
            <p:cNvGrpSpPr/>
            <p:nvPr/>
          </p:nvGrpSpPr>
          <p:grpSpPr>
            <a:xfrm rot="10800000">
              <a:off x="5712075" y="4005901"/>
              <a:ext cx="130069" cy="188068"/>
              <a:chOff x="4518511" y="3865186"/>
              <a:chExt cx="203119" cy="265093"/>
            </a:xfrm>
          </p:grpSpPr>
          <p:cxnSp>
            <p:nvCxnSpPr>
              <p:cNvPr id="240" name="Straight Connector 239">
                <a:extLst>
                  <a:ext uri="{FF2B5EF4-FFF2-40B4-BE49-F238E27FC236}">
                    <a16:creationId xmlns:a16="http://schemas.microsoft.com/office/drawing/2014/main" id="{3C61F983-0E85-40D7-836A-802209F5A0A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1211CA0-B84B-4AAC-B847-FD6EF149F15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66911A-6109-4E11-9A06-4CB5200C74B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C62BD44D-2BF8-4B63-BC12-944F9F37B710}"/>
                </a:ext>
              </a:extLst>
            </p:cNvPr>
            <p:cNvGrpSpPr/>
            <p:nvPr/>
          </p:nvGrpSpPr>
          <p:grpSpPr>
            <a:xfrm rot="5400000">
              <a:off x="5526491" y="3876378"/>
              <a:ext cx="130069" cy="188068"/>
              <a:chOff x="4518511" y="3865186"/>
              <a:chExt cx="203119" cy="265093"/>
            </a:xfrm>
          </p:grpSpPr>
          <p:cxnSp>
            <p:nvCxnSpPr>
              <p:cNvPr id="237" name="Straight Connector 236">
                <a:extLst>
                  <a:ext uri="{FF2B5EF4-FFF2-40B4-BE49-F238E27FC236}">
                    <a16:creationId xmlns:a16="http://schemas.microsoft.com/office/drawing/2014/main" id="{9F436159-36B7-4D8A-AD85-74BABFAC1984}"/>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7053CA2-7FCF-44F0-A1D4-D850C041B9D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7BFAB65-E7A1-4A79-B866-0DAA9548489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3" name="Group 232">
              <a:extLst>
                <a:ext uri="{FF2B5EF4-FFF2-40B4-BE49-F238E27FC236}">
                  <a16:creationId xmlns:a16="http://schemas.microsoft.com/office/drawing/2014/main" id="{42C77060-C6B7-4296-B9FC-43DE382E5067}"/>
                </a:ext>
              </a:extLst>
            </p:cNvPr>
            <p:cNvGrpSpPr/>
            <p:nvPr/>
          </p:nvGrpSpPr>
          <p:grpSpPr>
            <a:xfrm rot="5400000">
              <a:off x="5890580" y="3876379"/>
              <a:ext cx="130069" cy="188068"/>
              <a:chOff x="4518511" y="3865186"/>
              <a:chExt cx="203119" cy="265093"/>
            </a:xfrm>
          </p:grpSpPr>
          <p:cxnSp>
            <p:nvCxnSpPr>
              <p:cNvPr id="234" name="Straight Connector 233">
                <a:extLst>
                  <a:ext uri="{FF2B5EF4-FFF2-40B4-BE49-F238E27FC236}">
                    <a16:creationId xmlns:a16="http://schemas.microsoft.com/office/drawing/2014/main" id="{5FDD31EF-EFBB-4795-9E6C-12E6C417966C}"/>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F41E38F-9148-4779-B8E6-CA38A2DE427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3342E1-6206-486F-9616-584C9BAFE70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TextBox 247">
            <a:extLst>
              <a:ext uri="{FF2B5EF4-FFF2-40B4-BE49-F238E27FC236}">
                <a16:creationId xmlns:a16="http://schemas.microsoft.com/office/drawing/2014/main" id="{3DF0DB8C-6D35-4086-B30F-D2C407005408}"/>
              </a:ext>
            </a:extLst>
          </p:cNvPr>
          <p:cNvSpPr txBox="1"/>
          <p:nvPr/>
        </p:nvSpPr>
        <p:spPr>
          <a:xfrm>
            <a:off x="5662532" y="3963377"/>
            <a:ext cx="1434816" cy="307777"/>
          </a:xfrm>
          <a:prstGeom prst="rect">
            <a:avLst/>
          </a:prstGeom>
          <a:noFill/>
        </p:spPr>
        <p:txBody>
          <a:bodyPr wrap="none" rtlCol="0">
            <a:spAutoFit/>
          </a:bodyPr>
          <a:lstStyle/>
          <a:p>
            <a:r>
              <a:rPr lang="en-CA" sz="1400" dirty="0"/>
              <a:t>Internet Provider</a:t>
            </a:r>
          </a:p>
        </p:txBody>
      </p:sp>
      <p:sp>
        <p:nvSpPr>
          <p:cNvPr id="74" name="Rectangle 73">
            <a:extLst>
              <a:ext uri="{FF2B5EF4-FFF2-40B4-BE49-F238E27FC236}">
                <a16:creationId xmlns:a16="http://schemas.microsoft.com/office/drawing/2014/main" id="{0BF703DA-CF29-4FD5-9BEE-C0C577632ED1}"/>
              </a:ext>
            </a:extLst>
          </p:cNvPr>
          <p:cNvSpPr/>
          <p:nvPr/>
        </p:nvSpPr>
        <p:spPr>
          <a:xfrm>
            <a:off x="8690329" y="809422"/>
            <a:ext cx="3208822" cy="344659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0785" y="879732"/>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9157399" y="814737"/>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8864780" y="1422971"/>
            <a:ext cx="2941800" cy="274276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9260246" y="1391745"/>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2440" y="1415936"/>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9238766" y="1917678"/>
            <a:ext cx="2545377" cy="2133587"/>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9817333" y="1950793"/>
            <a:ext cx="1397400" cy="1111136"/>
            <a:chOff x="7517382" y="533208"/>
            <a:chExt cx="1115568" cy="842870"/>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66" y="701000"/>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9551321" y="3584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grpSp>
        <p:nvGrpSpPr>
          <p:cNvPr id="93" name="Group 92">
            <a:extLst>
              <a:ext uri="{FF2B5EF4-FFF2-40B4-BE49-F238E27FC236}">
                <a16:creationId xmlns:a16="http://schemas.microsoft.com/office/drawing/2014/main" id="{87EABA69-BDD2-4189-91AC-6252D2080074}"/>
              </a:ext>
            </a:extLst>
          </p:cNvPr>
          <p:cNvGrpSpPr/>
          <p:nvPr/>
        </p:nvGrpSpPr>
        <p:grpSpPr>
          <a:xfrm>
            <a:off x="8518611" y="3380091"/>
            <a:ext cx="675842" cy="683629"/>
            <a:chOff x="5439189" y="3628598"/>
            <a:chExt cx="675842" cy="683629"/>
          </a:xfrm>
        </p:grpSpPr>
        <p:sp>
          <p:nvSpPr>
            <p:cNvPr id="94" name="Oval 93">
              <a:extLst>
                <a:ext uri="{FF2B5EF4-FFF2-40B4-BE49-F238E27FC236}">
                  <a16:creationId xmlns:a16="http://schemas.microsoft.com/office/drawing/2014/main" id="{BA5DB8D4-5D54-49E7-A532-27F3F501BD78}"/>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95" name="Group 94">
              <a:extLst>
                <a:ext uri="{FF2B5EF4-FFF2-40B4-BE49-F238E27FC236}">
                  <a16:creationId xmlns:a16="http://schemas.microsoft.com/office/drawing/2014/main" id="{96DA9559-BCC6-40D8-9A8B-8A0DD24B68A3}"/>
                </a:ext>
              </a:extLst>
            </p:cNvPr>
            <p:cNvGrpSpPr/>
            <p:nvPr/>
          </p:nvGrpSpPr>
          <p:grpSpPr>
            <a:xfrm>
              <a:off x="5712075" y="3740276"/>
              <a:ext cx="130069" cy="188068"/>
              <a:chOff x="4518511" y="3865186"/>
              <a:chExt cx="203119" cy="265093"/>
            </a:xfrm>
          </p:grpSpPr>
          <p:cxnSp>
            <p:nvCxnSpPr>
              <p:cNvPr id="108" name="Straight Connector 107">
                <a:extLst>
                  <a:ext uri="{FF2B5EF4-FFF2-40B4-BE49-F238E27FC236}">
                    <a16:creationId xmlns:a16="http://schemas.microsoft.com/office/drawing/2014/main" id="{45254C31-8ACB-42B3-A7CB-CF9559BA1A2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A52EC-6664-4175-BC46-339C2337CCE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2E5394-5E82-4C8E-B23F-73FFD2FD737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B886BA5-444D-4B2D-84C1-106ADA942697}"/>
                </a:ext>
              </a:extLst>
            </p:cNvPr>
            <p:cNvGrpSpPr/>
            <p:nvPr/>
          </p:nvGrpSpPr>
          <p:grpSpPr>
            <a:xfrm rot="10800000">
              <a:off x="5712075" y="4005901"/>
              <a:ext cx="130069" cy="188068"/>
              <a:chOff x="4518511" y="3865186"/>
              <a:chExt cx="203119" cy="265093"/>
            </a:xfrm>
          </p:grpSpPr>
          <p:cxnSp>
            <p:nvCxnSpPr>
              <p:cNvPr id="105" name="Straight Connector 104">
                <a:extLst>
                  <a:ext uri="{FF2B5EF4-FFF2-40B4-BE49-F238E27FC236}">
                    <a16:creationId xmlns:a16="http://schemas.microsoft.com/office/drawing/2014/main" id="{B107E10C-9627-45D4-9F58-4D8961227E5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B97FA26-2E91-457D-9AF5-BF22C960A7D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CAFE4E9-84C8-473D-AB7E-264165A3BA3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09A3FD69-1C8B-45D8-A960-CF97C068A940}"/>
                </a:ext>
              </a:extLst>
            </p:cNvPr>
            <p:cNvGrpSpPr/>
            <p:nvPr/>
          </p:nvGrpSpPr>
          <p:grpSpPr>
            <a:xfrm rot="5400000">
              <a:off x="5526491" y="3876378"/>
              <a:ext cx="130069" cy="188068"/>
              <a:chOff x="4518511" y="3865186"/>
              <a:chExt cx="203119" cy="265093"/>
            </a:xfrm>
          </p:grpSpPr>
          <p:cxnSp>
            <p:nvCxnSpPr>
              <p:cNvPr id="102" name="Straight Connector 101">
                <a:extLst>
                  <a:ext uri="{FF2B5EF4-FFF2-40B4-BE49-F238E27FC236}">
                    <a16:creationId xmlns:a16="http://schemas.microsoft.com/office/drawing/2014/main" id="{3249F664-453D-40A0-9DE1-83E4E010FA5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DB21727-11FD-4497-A7B6-3DC53601D8C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BA8D588-D92E-4703-A000-1925EBCECB6B}"/>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1E540C20-CF4D-4562-AD18-2D8DDF4E7A93}"/>
                </a:ext>
              </a:extLst>
            </p:cNvPr>
            <p:cNvGrpSpPr/>
            <p:nvPr/>
          </p:nvGrpSpPr>
          <p:grpSpPr>
            <a:xfrm rot="5400000">
              <a:off x="5890580" y="3876379"/>
              <a:ext cx="130069" cy="188068"/>
              <a:chOff x="4518511" y="3865186"/>
              <a:chExt cx="203119" cy="265093"/>
            </a:xfrm>
          </p:grpSpPr>
          <p:cxnSp>
            <p:nvCxnSpPr>
              <p:cNvPr id="99" name="Straight Connector 98">
                <a:extLst>
                  <a:ext uri="{FF2B5EF4-FFF2-40B4-BE49-F238E27FC236}">
                    <a16:creationId xmlns:a16="http://schemas.microsoft.com/office/drawing/2014/main" id="{3C30C243-0811-4D12-951F-6B095FB96DB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232AF85-2D6E-4427-8809-B62305E9AF4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6457292-6D56-41CF-B594-2BAA55C0F33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2" name="TextBox 111">
            <a:extLst>
              <a:ext uri="{FF2B5EF4-FFF2-40B4-BE49-F238E27FC236}">
                <a16:creationId xmlns:a16="http://schemas.microsoft.com/office/drawing/2014/main" id="{E7A197B5-FFF5-4429-A588-187DBBA6FB24}"/>
              </a:ext>
            </a:extLst>
          </p:cNvPr>
          <p:cNvSpPr txBox="1"/>
          <p:nvPr/>
        </p:nvSpPr>
        <p:spPr>
          <a:xfrm>
            <a:off x="9261272" y="3034198"/>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113" name="TextBox 112">
            <a:extLst>
              <a:ext uri="{FF2B5EF4-FFF2-40B4-BE49-F238E27FC236}">
                <a16:creationId xmlns:a16="http://schemas.microsoft.com/office/drawing/2014/main" id="{F5D562A3-08C6-4C75-9BF8-DD01AE70D45C}"/>
              </a:ext>
            </a:extLst>
          </p:cNvPr>
          <p:cNvSpPr txBox="1"/>
          <p:nvPr/>
        </p:nvSpPr>
        <p:spPr>
          <a:xfrm>
            <a:off x="10449349" y="3053602"/>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flipH="1">
            <a:off x="10493897" y="3061929"/>
            <a:ext cx="139" cy="52224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10151059" y="2504272"/>
            <a:ext cx="691215" cy="230832"/>
          </a:xfrm>
          <a:prstGeom prst="rect">
            <a:avLst/>
          </a:prstGeom>
          <a:noFill/>
        </p:spPr>
        <p:txBody>
          <a:bodyPr wrap="none" rtlCol="0">
            <a:spAutoFit/>
          </a:bodyPr>
          <a:lstStyle/>
          <a:p>
            <a:r>
              <a:rPr lang="en-CA" sz="900" b="1" dirty="0"/>
              <a:t>webserver</a:t>
            </a:r>
          </a:p>
        </p:txBody>
      </p:sp>
      <p:cxnSp>
        <p:nvCxnSpPr>
          <p:cNvPr id="128" name="Straight Connector 127">
            <a:extLst>
              <a:ext uri="{FF2B5EF4-FFF2-40B4-BE49-F238E27FC236}">
                <a16:creationId xmlns:a16="http://schemas.microsoft.com/office/drawing/2014/main" id="{93C16624-03BC-4415-AE19-8D62C6B52F52}"/>
              </a:ext>
            </a:extLst>
          </p:cNvPr>
          <p:cNvCxnSpPr>
            <a:cxnSpLocks/>
            <a:stCxn id="211" idx="6"/>
            <a:endCxn id="94" idx="2"/>
          </p:cNvCxnSpPr>
          <p:nvPr/>
        </p:nvCxnSpPr>
        <p:spPr>
          <a:xfrm flipV="1">
            <a:off x="7740483" y="3721906"/>
            <a:ext cx="778128" cy="3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28B5A1-6966-4333-A0CB-EEF791D93F68}"/>
              </a:ext>
            </a:extLst>
          </p:cNvPr>
          <p:cNvSpPr txBox="1"/>
          <p:nvPr/>
        </p:nvSpPr>
        <p:spPr>
          <a:xfrm>
            <a:off x="490102" y="4027065"/>
            <a:ext cx="1883849" cy="369332"/>
          </a:xfrm>
          <a:prstGeom prst="rect">
            <a:avLst/>
          </a:prstGeom>
          <a:noFill/>
        </p:spPr>
        <p:txBody>
          <a:bodyPr wrap="none" rtlCol="0">
            <a:spAutoFit/>
          </a:bodyPr>
          <a:lstStyle/>
          <a:p>
            <a:r>
              <a:rPr lang="en-CA" b="1" dirty="0"/>
              <a:t>IPv4</a:t>
            </a:r>
            <a:r>
              <a:rPr lang="en-CA" b="1" dirty="0">
                <a:solidFill>
                  <a:srgbClr val="0000FF"/>
                </a:solidFill>
              </a:rPr>
              <a:t> 142.55.66.77</a:t>
            </a:r>
          </a:p>
        </p:txBody>
      </p:sp>
      <p:sp>
        <p:nvSpPr>
          <p:cNvPr id="2" name="Rectangle 1">
            <a:extLst>
              <a:ext uri="{FF2B5EF4-FFF2-40B4-BE49-F238E27FC236}">
                <a16:creationId xmlns:a16="http://schemas.microsoft.com/office/drawing/2014/main" id="{F8C00AED-626E-4142-B873-61137BF6A089}"/>
              </a:ext>
            </a:extLst>
          </p:cNvPr>
          <p:cNvSpPr/>
          <p:nvPr/>
        </p:nvSpPr>
        <p:spPr>
          <a:xfrm>
            <a:off x="2990018" y="2945895"/>
            <a:ext cx="1434967" cy="41993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Destination MAC</a:t>
            </a:r>
          </a:p>
          <a:p>
            <a:r>
              <a:rPr lang="en-CA" sz="1400" dirty="0">
                <a:solidFill>
                  <a:schemeClr val="tx1"/>
                </a:solidFill>
              </a:rPr>
              <a:t>Source MAC</a:t>
            </a:r>
          </a:p>
        </p:txBody>
      </p:sp>
      <p:sp>
        <p:nvSpPr>
          <p:cNvPr id="111" name="Rectangle 110">
            <a:extLst>
              <a:ext uri="{FF2B5EF4-FFF2-40B4-BE49-F238E27FC236}">
                <a16:creationId xmlns:a16="http://schemas.microsoft.com/office/drawing/2014/main" id="{EE85F0D4-239D-4E35-92DD-7D8759F92392}"/>
              </a:ext>
            </a:extLst>
          </p:cNvPr>
          <p:cNvSpPr/>
          <p:nvPr/>
        </p:nvSpPr>
        <p:spPr>
          <a:xfrm>
            <a:off x="2981704" y="2056989"/>
            <a:ext cx="1434967" cy="88814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IP 142.55.66.77</a:t>
            </a:r>
          </a:p>
          <a:p>
            <a:r>
              <a:rPr lang="en-CA" sz="1400" b="1" dirty="0">
                <a:solidFill>
                  <a:schemeClr val="tx1"/>
                </a:solidFill>
              </a:rPr>
              <a:t>Destination IP </a:t>
            </a:r>
            <a:r>
              <a:rPr lang="en-CA" sz="1400" b="1" dirty="0">
                <a:solidFill>
                  <a:srgbClr val="0000FF"/>
                </a:solidFill>
              </a:rPr>
              <a:t>3.94.206.121</a:t>
            </a:r>
            <a:endParaRPr lang="en-CA" sz="1400" dirty="0">
              <a:solidFill>
                <a:srgbClr val="0000FF"/>
              </a:solidFill>
            </a:endParaRPr>
          </a:p>
        </p:txBody>
      </p:sp>
      <p:sp>
        <p:nvSpPr>
          <p:cNvPr id="115" name="Rectangle 114">
            <a:extLst>
              <a:ext uri="{FF2B5EF4-FFF2-40B4-BE49-F238E27FC236}">
                <a16:creationId xmlns:a16="http://schemas.microsoft.com/office/drawing/2014/main" id="{6E123CE4-5A47-421F-A553-7896EF948527}"/>
              </a:ext>
            </a:extLst>
          </p:cNvPr>
          <p:cNvSpPr/>
          <p:nvPr/>
        </p:nvSpPr>
        <p:spPr>
          <a:xfrm>
            <a:off x="2986889" y="1168840"/>
            <a:ext cx="1434967" cy="88814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port ephemeral #</a:t>
            </a:r>
          </a:p>
          <a:p>
            <a:r>
              <a:rPr lang="en-CA" sz="1400" b="1" dirty="0">
                <a:solidFill>
                  <a:schemeClr val="tx1"/>
                </a:solidFill>
              </a:rPr>
              <a:t>Destination port </a:t>
            </a:r>
            <a:r>
              <a:rPr lang="en-CA" sz="1400" b="1" dirty="0">
                <a:solidFill>
                  <a:srgbClr val="FF0000"/>
                </a:solidFill>
              </a:rPr>
              <a:t>80 (HTTP)</a:t>
            </a:r>
            <a:endParaRPr lang="en-CA" sz="1400" dirty="0">
              <a:solidFill>
                <a:srgbClr val="FF0000"/>
              </a:solidFill>
            </a:endParaRPr>
          </a:p>
        </p:txBody>
      </p:sp>
      <p:sp>
        <p:nvSpPr>
          <p:cNvPr id="116" name="Rectangle 115">
            <a:extLst>
              <a:ext uri="{FF2B5EF4-FFF2-40B4-BE49-F238E27FC236}">
                <a16:creationId xmlns:a16="http://schemas.microsoft.com/office/drawing/2014/main" id="{7678B18F-702B-4BE1-8ECA-AC5FAD4CCF64}"/>
              </a:ext>
            </a:extLst>
          </p:cNvPr>
          <p:cNvSpPr/>
          <p:nvPr/>
        </p:nvSpPr>
        <p:spPr>
          <a:xfrm>
            <a:off x="2981704" y="844258"/>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 (GET)</a:t>
            </a:r>
            <a:endParaRPr lang="en-CA" sz="1400" b="1" dirty="0">
              <a:solidFill>
                <a:srgbClr val="FF0000"/>
              </a:solidFill>
            </a:endParaRPr>
          </a:p>
        </p:txBody>
      </p:sp>
      <p:cxnSp>
        <p:nvCxnSpPr>
          <p:cNvPr id="114" name="Straight Arrow Connector 113">
            <a:extLst>
              <a:ext uri="{FF2B5EF4-FFF2-40B4-BE49-F238E27FC236}">
                <a16:creationId xmlns:a16="http://schemas.microsoft.com/office/drawing/2014/main" id="{576645F4-C66D-4E09-8DE8-BBA40074D269}"/>
              </a:ext>
            </a:extLst>
          </p:cNvPr>
          <p:cNvCxnSpPr>
            <a:cxnSpLocks/>
            <a:endCxn id="193" idx="2"/>
          </p:cNvCxnSpPr>
          <p:nvPr/>
        </p:nvCxnSpPr>
        <p:spPr>
          <a:xfrm>
            <a:off x="4140516" y="3153461"/>
            <a:ext cx="884339" cy="5763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2F5F31E2-8332-4949-BC0D-FE411023D232}"/>
              </a:ext>
            </a:extLst>
          </p:cNvPr>
          <p:cNvCxnSpPr>
            <a:cxnSpLocks/>
          </p:cNvCxnSpPr>
          <p:nvPr/>
        </p:nvCxnSpPr>
        <p:spPr>
          <a:xfrm>
            <a:off x="3886414" y="3329697"/>
            <a:ext cx="341591" cy="39220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57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barn(inVertical)">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9">
                                            <p:txEl>
                                              <p:pRg st="1" end="1"/>
                                            </p:txEl>
                                          </p:spTgt>
                                        </p:tgtEl>
                                        <p:attrNameLst>
                                          <p:attrName>style.visibility</p:attrName>
                                        </p:attrNameLst>
                                      </p:cBhvr>
                                      <p:to>
                                        <p:strVal val="visible"/>
                                      </p:to>
                                    </p:set>
                                    <p:animEffect transition="in" filter="barn(inVertical)">
                                      <p:cBhvr>
                                        <p:cTn id="18" dur="500"/>
                                        <p:tgtEl>
                                          <p:spTgt spid="49">
                                            <p:txEl>
                                              <p:pRg st="1" end="1"/>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14"/>
                                        </p:tgtEl>
                                        <p:attrNameLst>
                                          <p:attrName>style.visibility</p:attrName>
                                        </p:attrNameLst>
                                      </p:cBhvr>
                                      <p:to>
                                        <p:strVal val="visible"/>
                                      </p:to>
                                    </p:set>
                                    <p:animEffect transition="in" filter="barn(inVertical)">
                                      <p:cBhvr>
                                        <p:cTn id="21" dur="500"/>
                                        <p:tgtEl>
                                          <p:spTgt spid="114"/>
                                        </p:tgtEl>
                                      </p:cBhvr>
                                    </p:animEffect>
                                  </p:childTnLst>
                                </p:cTn>
                              </p:par>
                              <p:par>
                                <p:cTn id="22" presetID="16" presetClass="entr" presetSubtype="21" fill="hold" nodeType="with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barn(inVertical)">
                                      <p:cBhvr>
                                        <p:cTn id="24"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2294-2E3E-45D8-BBF5-E0412C6D5ED5}"/>
              </a:ext>
            </a:extLst>
          </p:cNvPr>
          <p:cNvSpPr>
            <a:spLocks noGrp="1"/>
          </p:cNvSpPr>
          <p:nvPr>
            <p:ph type="title"/>
          </p:nvPr>
        </p:nvSpPr>
        <p:spPr/>
        <p:txBody>
          <a:bodyPr>
            <a:normAutofit/>
          </a:bodyPr>
          <a:lstStyle/>
          <a:p>
            <a:r>
              <a:rPr lang="en-CA" sz="4000" dirty="0"/>
              <a:t>Cloud Computing and Network Communications</a:t>
            </a:r>
          </a:p>
        </p:txBody>
      </p:sp>
      <p:sp>
        <p:nvSpPr>
          <p:cNvPr id="3" name="Content Placeholder 2">
            <a:extLst>
              <a:ext uri="{FF2B5EF4-FFF2-40B4-BE49-F238E27FC236}">
                <a16:creationId xmlns:a16="http://schemas.microsoft.com/office/drawing/2014/main" id="{016292A0-86BB-4BC4-A1A6-2172BF5A27C8}"/>
              </a:ext>
            </a:extLst>
          </p:cNvPr>
          <p:cNvSpPr>
            <a:spLocks noGrp="1"/>
          </p:cNvSpPr>
          <p:nvPr>
            <p:ph idx="1"/>
          </p:nvPr>
        </p:nvSpPr>
        <p:spPr>
          <a:ln>
            <a:solidFill>
              <a:schemeClr val="accent1"/>
            </a:solidFill>
          </a:ln>
        </p:spPr>
        <p:txBody>
          <a:bodyPr>
            <a:normAutofit fontScale="92500" lnSpcReduction="10000"/>
          </a:bodyPr>
          <a:lstStyle/>
          <a:p>
            <a:r>
              <a:rPr lang="en-CA" dirty="0"/>
              <a:t>A main use of the cloud is to run applications on a compute platform.</a:t>
            </a:r>
          </a:p>
          <a:p>
            <a:r>
              <a:rPr lang="en-CA" dirty="0"/>
              <a:t>Network communications are required to gain access to such applications.</a:t>
            </a:r>
          </a:p>
          <a:p>
            <a:r>
              <a:rPr lang="en-CA" dirty="0"/>
              <a:t>Also, network communications is required for the deployment, maintenance, upgrading and supervision of the compute resources.</a:t>
            </a:r>
          </a:p>
          <a:p>
            <a:r>
              <a:rPr lang="en-CA" dirty="0"/>
              <a:t>A common problem that persists in organizations moving their applications to the cloud is that the developers understand how to write applications, but when in comes to the architecting of the platform or accessing the resources, they have problems with the fundamentals of network communications.</a:t>
            </a:r>
          </a:p>
          <a:p>
            <a:r>
              <a:rPr lang="en-CA" dirty="0"/>
              <a:t>This section is intended to cover such basics of network communications from a customer to the cloud perspective.</a:t>
            </a:r>
          </a:p>
        </p:txBody>
      </p:sp>
    </p:spTree>
    <p:extLst>
      <p:ext uri="{BB962C8B-B14F-4D97-AF65-F5344CB8AC3E}">
        <p14:creationId xmlns:p14="http://schemas.microsoft.com/office/powerpoint/2010/main" val="3899597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4253076" y="125792"/>
            <a:ext cx="3233956" cy="647468"/>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483477" y="4444573"/>
            <a:ext cx="11415674" cy="527609"/>
          </a:xfrm>
          <a:ln>
            <a:solidFill>
              <a:schemeClr val="accent5">
                <a:lumMod val="75000"/>
              </a:schemeClr>
            </a:solidFill>
          </a:ln>
        </p:spPr>
        <p:txBody>
          <a:bodyPr>
            <a:normAutofit/>
          </a:bodyPr>
          <a:lstStyle/>
          <a:p>
            <a:pPr>
              <a:spcBef>
                <a:spcPts val="600"/>
              </a:spcBef>
              <a:spcAft>
                <a:spcPts val="600"/>
              </a:spcAft>
            </a:pPr>
            <a:r>
              <a:rPr lang="en-CA" sz="2400" dirty="0"/>
              <a:t>It forwards the frame with all the encapsulated data to the next hop.</a:t>
            </a:r>
          </a:p>
          <a:p>
            <a:pPr>
              <a:spcBef>
                <a:spcPts val="600"/>
              </a:spcBef>
              <a:spcAft>
                <a:spcPts val="600"/>
              </a:spcAft>
            </a:pPr>
            <a:endParaRPr lang="en-CA" sz="2400" dirty="0"/>
          </a:p>
        </p:txBody>
      </p:sp>
      <p:sp>
        <p:nvSpPr>
          <p:cNvPr id="183" name="Rectangle 182">
            <a:extLst>
              <a:ext uri="{FF2B5EF4-FFF2-40B4-BE49-F238E27FC236}">
                <a16:creationId xmlns:a16="http://schemas.microsoft.com/office/drawing/2014/main" id="{E9D01212-BDC7-4242-9923-0F65B76E1E25}"/>
              </a:ext>
            </a:extLst>
          </p:cNvPr>
          <p:cNvSpPr/>
          <p:nvPr/>
        </p:nvSpPr>
        <p:spPr>
          <a:xfrm>
            <a:off x="483477" y="274320"/>
            <a:ext cx="3233956" cy="4069264"/>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85" name="Group 184">
            <a:extLst>
              <a:ext uri="{FF2B5EF4-FFF2-40B4-BE49-F238E27FC236}">
                <a16:creationId xmlns:a16="http://schemas.microsoft.com/office/drawing/2014/main" id="{92CC6AFA-1908-4563-893F-7072389A6A42}"/>
              </a:ext>
            </a:extLst>
          </p:cNvPr>
          <p:cNvGrpSpPr/>
          <p:nvPr/>
        </p:nvGrpSpPr>
        <p:grpSpPr>
          <a:xfrm>
            <a:off x="944515" y="3393453"/>
            <a:ext cx="842721" cy="676176"/>
            <a:chOff x="9913892" y="560715"/>
            <a:chExt cx="1490439" cy="1120399"/>
          </a:xfrm>
        </p:grpSpPr>
        <p:pic>
          <p:nvPicPr>
            <p:cNvPr id="186" name="Picture 185">
              <a:extLst>
                <a:ext uri="{FF2B5EF4-FFF2-40B4-BE49-F238E27FC236}">
                  <a16:creationId xmlns:a16="http://schemas.microsoft.com/office/drawing/2014/main" id="{30D7B0E1-762E-4843-A864-A87A2C37D4A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7" name="TextBox 186">
              <a:extLst>
                <a:ext uri="{FF2B5EF4-FFF2-40B4-BE49-F238E27FC236}">
                  <a16:creationId xmlns:a16="http://schemas.microsoft.com/office/drawing/2014/main" id="{BE53A755-4595-4A37-998C-F20B107ED8A2}"/>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pic>
        <p:nvPicPr>
          <p:cNvPr id="188" name="Picture 4">
            <a:extLst>
              <a:ext uri="{FF2B5EF4-FFF2-40B4-BE49-F238E27FC236}">
                <a16:creationId xmlns:a16="http://schemas.microsoft.com/office/drawing/2014/main" id="{7785D20D-5E77-464E-8AFF-64B667A21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48" y="289506"/>
            <a:ext cx="1066800" cy="32004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cxnSp>
        <p:nvCxnSpPr>
          <p:cNvPr id="189" name="Straight Connector 188">
            <a:extLst>
              <a:ext uri="{FF2B5EF4-FFF2-40B4-BE49-F238E27FC236}">
                <a16:creationId xmlns:a16="http://schemas.microsoft.com/office/drawing/2014/main" id="{B6EED0E0-2E99-4003-8358-6AB15AC75E5D}"/>
              </a:ext>
            </a:extLst>
          </p:cNvPr>
          <p:cNvCxnSpPr>
            <a:cxnSpLocks/>
            <a:stCxn id="229" idx="6"/>
            <a:endCxn id="193" idx="2"/>
          </p:cNvCxnSpPr>
          <p:nvPr/>
        </p:nvCxnSpPr>
        <p:spPr>
          <a:xfrm flipV="1">
            <a:off x="4048425" y="3729785"/>
            <a:ext cx="976430" cy="54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D0758302-D2F4-4BFE-98D8-9C1DA9093D60}"/>
              </a:ext>
            </a:extLst>
          </p:cNvPr>
          <p:cNvSpPr/>
          <p:nvPr/>
        </p:nvSpPr>
        <p:spPr>
          <a:xfrm>
            <a:off x="5395763" y="3255414"/>
            <a:ext cx="2024245" cy="980836"/>
          </a:xfrm>
          <a:prstGeom prst="rect">
            <a:avLst/>
          </a:prstGeom>
          <a:solidFill>
            <a:schemeClr val="accent6">
              <a:lumMod val="20000"/>
              <a:lumOff val="80000"/>
            </a:schemeClr>
          </a:solidFill>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191" name="Straight Connector 190">
            <a:extLst>
              <a:ext uri="{FF2B5EF4-FFF2-40B4-BE49-F238E27FC236}">
                <a16:creationId xmlns:a16="http://schemas.microsoft.com/office/drawing/2014/main" id="{D2FD385F-15D6-4B23-B51B-AC4CA36666E4}"/>
              </a:ext>
            </a:extLst>
          </p:cNvPr>
          <p:cNvCxnSpPr>
            <a:cxnSpLocks/>
            <a:stCxn id="193" idx="6"/>
            <a:endCxn id="211" idx="2"/>
          </p:cNvCxnSpPr>
          <p:nvPr/>
        </p:nvCxnSpPr>
        <p:spPr>
          <a:xfrm flipV="1">
            <a:off x="5700697" y="3724973"/>
            <a:ext cx="1363944" cy="4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B6613FA-1A7E-448A-BC41-5FA443244CB6}"/>
              </a:ext>
            </a:extLst>
          </p:cNvPr>
          <p:cNvGrpSpPr/>
          <p:nvPr/>
        </p:nvGrpSpPr>
        <p:grpSpPr>
          <a:xfrm>
            <a:off x="5024855" y="3387970"/>
            <a:ext cx="675842" cy="683629"/>
            <a:chOff x="5439189" y="3628598"/>
            <a:chExt cx="675842" cy="683629"/>
          </a:xfrm>
        </p:grpSpPr>
        <p:sp>
          <p:nvSpPr>
            <p:cNvPr id="193" name="Oval 192">
              <a:extLst>
                <a:ext uri="{FF2B5EF4-FFF2-40B4-BE49-F238E27FC236}">
                  <a16:creationId xmlns:a16="http://schemas.microsoft.com/office/drawing/2014/main" id="{89E007B7-BE91-43BC-9E39-42A6252DC802}"/>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94" name="Group 193">
              <a:extLst>
                <a:ext uri="{FF2B5EF4-FFF2-40B4-BE49-F238E27FC236}">
                  <a16:creationId xmlns:a16="http://schemas.microsoft.com/office/drawing/2014/main" id="{B525B4AB-21A7-4413-95C6-D06F6552FD85}"/>
                </a:ext>
              </a:extLst>
            </p:cNvPr>
            <p:cNvGrpSpPr/>
            <p:nvPr/>
          </p:nvGrpSpPr>
          <p:grpSpPr>
            <a:xfrm>
              <a:off x="5712075" y="3740276"/>
              <a:ext cx="130069" cy="188068"/>
              <a:chOff x="4518511" y="3865186"/>
              <a:chExt cx="203119" cy="265093"/>
            </a:xfrm>
          </p:grpSpPr>
          <p:cxnSp>
            <p:nvCxnSpPr>
              <p:cNvPr id="207" name="Straight Connector 206">
                <a:extLst>
                  <a:ext uri="{FF2B5EF4-FFF2-40B4-BE49-F238E27FC236}">
                    <a16:creationId xmlns:a16="http://schemas.microsoft.com/office/drawing/2014/main" id="{4A9142EC-DAE0-4277-AC10-7583786E369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2C68B2D-555E-4333-8E65-3EAEB57B557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0D1AC8-27EC-4BC7-B9A6-FC9A0429C38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07E6FD39-3BA7-42F1-9DAB-2E6A8859DC48}"/>
                </a:ext>
              </a:extLst>
            </p:cNvPr>
            <p:cNvGrpSpPr/>
            <p:nvPr/>
          </p:nvGrpSpPr>
          <p:grpSpPr>
            <a:xfrm rot="10800000">
              <a:off x="5712075" y="4005901"/>
              <a:ext cx="130069" cy="188068"/>
              <a:chOff x="4518511" y="3865186"/>
              <a:chExt cx="203119" cy="265093"/>
            </a:xfrm>
          </p:grpSpPr>
          <p:cxnSp>
            <p:nvCxnSpPr>
              <p:cNvPr id="204" name="Straight Connector 203">
                <a:extLst>
                  <a:ext uri="{FF2B5EF4-FFF2-40B4-BE49-F238E27FC236}">
                    <a16:creationId xmlns:a16="http://schemas.microsoft.com/office/drawing/2014/main" id="{B599C3BC-7614-4533-A223-C14B61C1CDDF}"/>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CADD893-3B2C-4448-AEA8-01A1FFC199A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135219B-D468-42FD-BC71-72A8375BD98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06145EE2-5065-4E57-8B77-1A26AC891BA2}"/>
                </a:ext>
              </a:extLst>
            </p:cNvPr>
            <p:cNvGrpSpPr/>
            <p:nvPr/>
          </p:nvGrpSpPr>
          <p:grpSpPr>
            <a:xfrm rot="5400000">
              <a:off x="5526491" y="3876378"/>
              <a:ext cx="130069" cy="188068"/>
              <a:chOff x="4518511" y="3865186"/>
              <a:chExt cx="203119" cy="265093"/>
            </a:xfrm>
          </p:grpSpPr>
          <p:cxnSp>
            <p:nvCxnSpPr>
              <p:cNvPr id="201" name="Straight Connector 200">
                <a:extLst>
                  <a:ext uri="{FF2B5EF4-FFF2-40B4-BE49-F238E27FC236}">
                    <a16:creationId xmlns:a16="http://schemas.microsoft.com/office/drawing/2014/main" id="{EA11F826-A050-4D43-87A0-7ECDCC6D04B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47FA571-0A3C-4047-97B5-D8280966760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0046D1F-3D5F-45D6-94E5-300B07EC77D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7E67B71C-8D91-4C38-B757-61B9A428CF06}"/>
                </a:ext>
              </a:extLst>
            </p:cNvPr>
            <p:cNvGrpSpPr/>
            <p:nvPr/>
          </p:nvGrpSpPr>
          <p:grpSpPr>
            <a:xfrm rot="5400000">
              <a:off x="5890580" y="3876379"/>
              <a:ext cx="130069" cy="188068"/>
              <a:chOff x="4518511" y="3865186"/>
              <a:chExt cx="203119" cy="265093"/>
            </a:xfrm>
          </p:grpSpPr>
          <p:cxnSp>
            <p:nvCxnSpPr>
              <p:cNvPr id="198" name="Straight Connector 197">
                <a:extLst>
                  <a:ext uri="{FF2B5EF4-FFF2-40B4-BE49-F238E27FC236}">
                    <a16:creationId xmlns:a16="http://schemas.microsoft.com/office/drawing/2014/main" id="{5C75A142-4FC7-4238-BB09-2C9A89983FD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DBA6CC-3F19-409F-BEF1-8B71BA739FA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0261F21-6EBE-4572-AC0D-6C2A49429DB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C28129DE-49CF-4CF5-9329-86E03DEE35F7}"/>
              </a:ext>
            </a:extLst>
          </p:cNvPr>
          <p:cNvGrpSpPr/>
          <p:nvPr/>
        </p:nvGrpSpPr>
        <p:grpSpPr>
          <a:xfrm>
            <a:off x="7064641" y="3383158"/>
            <a:ext cx="675842" cy="683629"/>
            <a:chOff x="5439189" y="3628598"/>
            <a:chExt cx="675842" cy="683629"/>
          </a:xfrm>
        </p:grpSpPr>
        <p:sp>
          <p:nvSpPr>
            <p:cNvPr id="211" name="Oval 210">
              <a:extLst>
                <a:ext uri="{FF2B5EF4-FFF2-40B4-BE49-F238E27FC236}">
                  <a16:creationId xmlns:a16="http://schemas.microsoft.com/office/drawing/2014/main" id="{20A1C536-B0D6-4CA5-8B06-0070838CF7F0}"/>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12" name="Group 211">
              <a:extLst>
                <a:ext uri="{FF2B5EF4-FFF2-40B4-BE49-F238E27FC236}">
                  <a16:creationId xmlns:a16="http://schemas.microsoft.com/office/drawing/2014/main" id="{D19E84AB-0A23-4E89-AAE2-A7A86EFB3C91}"/>
                </a:ext>
              </a:extLst>
            </p:cNvPr>
            <p:cNvGrpSpPr/>
            <p:nvPr/>
          </p:nvGrpSpPr>
          <p:grpSpPr>
            <a:xfrm>
              <a:off x="5712075" y="3740276"/>
              <a:ext cx="130069" cy="188068"/>
              <a:chOff x="4518511" y="3865186"/>
              <a:chExt cx="203119" cy="265093"/>
            </a:xfrm>
          </p:grpSpPr>
          <p:cxnSp>
            <p:nvCxnSpPr>
              <p:cNvPr id="225" name="Straight Connector 224">
                <a:extLst>
                  <a:ext uri="{FF2B5EF4-FFF2-40B4-BE49-F238E27FC236}">
                    <a16:creationId xmlns:a16="http://schemas.microsoft.com/office/drawing/2014/main" id="{2FDC17DB-9083-4876-8245-4DA1C45700E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2B6EEBE-2CBB-47DC-904C-3CFDD0BC791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9F224AB0-EC18-46C8-958F-B9AACB10CCA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B817BBC5-99EC-45DA-8CCB-A18FC8A6EA48}"/>
                </a:ext>
              </a:extLst>
            </p:cNvPr>
            <p:cNvGrpSpPr/>
            <p:nvPr/>
          </p:nvGrpSpPr>
          <p:grpSpPr>
            <a:xfrm rot="10800000">
              <a:off x="5712075" y="4005901"/>
              <a:ext cx="130069" cy="188068"/>
              <a:chOff x="4518511" y="3865186"/>
              <a:chExt cx="203119" cy="265093"/>
            </a:xfrm>
          </p:grpSpPr>
          <p:cxnSp>
            <p:nvCxnSpPr>
              <p:cNvPr id="222" name="Straight Connector 221">
                <a:extLst>
                  <a:ext uri="{FF2B5EF4-FFF2-40B4-BE49-F238E27FC236}">
                    <a16:creationId xmlns:a16="http://schemas.microsoft.com/office/drawing/2014/main" id="{D6DF312C-649F-4D18-B30F-FE96D51089C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251155F-3F05-40CA-BA73-BAD27CCDFB7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438D298-5625-47E9-B7ED-A8C6CEFFD70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546FDE1F-F159-4337-B646-07A2E3E32EB2}"/>
                </a:ext>
              </a:extLst>
            </p:cNvPr>
            <p:cNvGrpSpPr/>
            <p:nvPr/>
          </p:nvGrpSpPr>
          <p:grpSpPr>
            <a:xfrm rot="5400000">
              <a:off x="5526491" y="3876378"/>
              <a:ext cx="130069" cy="188068"/>
              <a:chOff x="4518511" y="3865186"/>
              <a:chExt cx="203119" cy="265093"/>
            </a:xfrm>
          </p:grpSpPr>
          <p:cxnSp>
            <p:nvCxnSpPr>
              <p:cNvPr id="219" name="Straight Connector 218">
                <a:extLst>
                  <a:ext uri="{FF2B5EF4-FFF2-40B4-BE49-F238E27FC236}">
                    <a16:creationId xmlns:a16="http://schemas.microsoft.com/office/drawing/2014/main" id="{485A85AB-CE1C-4EF7-AB92-FFD7487BF2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3EF3FBF-217F-4A98-BE74-4E6FDBDB673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44FD4C-DBD9-4B2E-8B2A-6241A881E3D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7070A12E-D36F-4229-BFC8-BC54EA516037}"/>
                </a:ext>
              </a:extLst>
            </p:cNvPr>
            <p:cNvGrpSpPr/>
            <p:nvPr/>
          </p:nvGrpSpPr>
          <p:grpSpPr>
            <a:xfrm rot="5400000">
              <a:off x="5890580" y="3876379"/>
              <a:ext cx="130069" cy="188068"/>
              <a:chOff x="4518511" y="3865186"/>
              <a:chExt cx="203119" cy="265093"/>
            </a:xfrm>
          </p:grpSpPr>
          <p:cxnSp>
            <p:nvCxnSpPr>
              <p:cNvPr id="216" name="Straight Connector 215">
                <a:extLst>
                  <a:ext uri="{FF2B5EF4-FFF2-40B4-BE49-F238E27FC236}">
                    <a16:creationId xmlns:a16="http://schemas.microsoft.com/office/drawing/2014/main" id="{59B26438-92E1-4068-84D0-E5C0132C45A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FBCDB2-377B-4040-8E6A-0BCA8794CAD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C659FF2-577D-4925-A1AC-00F3F2DCCAB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8" name="Group 227">
            <a:extLst>
              <a:ext uri="{FF2B5EF4-FFF2-40B4-BE49-F238E27FC236}">
                <a16:creationId xmlns:a16="http://schemas.microsoft.com/office/drawing/2014/main" id="{47E56E00-1425-45AC-A564-5530D657E663}"/>
              </a:ext>
            </a:extLst>
          </p:cNvPr>
          <p:cNvGrpSpPr/>
          <p:nvPr/>
        </p:nvGrpSpPr>
        <p:grpSpPr>
          <a:xfrm>
            <a:off x="3372583" y="3393453"/>
            <a:ext cx="675842" cy="683629"/>
            <a:chOff x="5439189" y="3628598"/>
            <a:chExt cx="675842" cy="683629"/>
          </a:xfrm>
        </p:grpSpPr>
        <p:sp>
          <p:nvSpPr>
            <p:cNvPr id="229" name="Oval 228">
              <a:extLst>
                <a:ext uri="{FF2B5EF4-FFF2-40B4-BE49-F238E27FC236}">
                  <a16:creationId xmlns:a16="http://schemas.microsoft.com/office/drawing/2014/main" id="{7CD8FC80-D2EE-4E9D-9311-9486EA00D4A3}"/>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0" name="Group 229">
              <a:extLst>
                <a:ext uri="{FF2B5EF4-FFF2-40B4-BE49-F238E27FC236}">
                  <a16:creationId xmlns:a16="http://schemas.microsoft.com/office/drawing/2014/main" id="{17CD4AFE-F7C5-4BA6-A8AD-6398D45F7F9B}"/>
                </a:ext>
              </a:extLst>
            </p:cNvPr>
            <p:cNvGrpSpPr/>
            <p:nvPr/>
          </p:nvGrpSpPr>
          <p:grpSpPr>
            <a:xfrm>
              <a:off x="5712075" y="3740276"/>
              <a:ext cx="130069" cy="188068"/>
              <a:chOff x="4518511" y="3865186"/>
              <a:chExt cx="203119" cy="265093"/>
            </a:xfrm>
          </p:grpSpPr>
          <p:cxnSp>
            <p:nvCxnSpPr>
              <p:cNvPr id="243" name="Straight Connector 242">
                <a:extLst>
                  <a:ext uri="{FF2B5EF4-FFF2-40B4-BE49-F238E27FC236}">
                    <a16:creationId xmlns:a16="http://schemas.microsoft.com/office/drawing/2014/main" id="{A52EAA65-35E9-46CA-8612-FD0BD69A018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8FA3A7B-AEF3-4027-99C9-FC9FD342D0BE}"/>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EF50876-F02F-4C03-971C-28BD05D852C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B1F8BA42-9070-43D0-884F-B15488CD8991}"/>
                </a:ext>
              </a:extLst>
            </p:cNvPr>
            <p:cNvGrpSpPr/>
            <p:nvPr/>
          </p:nvGrpSpPr>
          <p:grpSpPr>
            <a:xfrm rot="10800000">
              <a:off x="5712075" y="4005901"/>
              <a:ext cx="130069" cy="188068"/>
              <a:chOff x="4518511" y="3865186"/>
              <a:chExt cx="203119" cy="265093"/>
            </a:xfrm>
          </p:grpSpPr>
          <p:cxnSp>
            <p:nvCxnSpPr>
              <p:cNvPr id="240" name="Straight Connector 239">
                <a:extLst>
                  <a:ext uri="{FF2B5EF4-FFF2-40B4-BE49-F238E27FC236}">
                    <a16:creationId xmlns:a16="http://schemas.microsoft.com/office/drawing/2014/main" id="{3C61F983-0E85-40D7-836A-802209F5A0A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1211CA0-B84B-4AAC-B847-FD6EF149F15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66911A-6109-4E11-9A06-4CB5200C74B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C62BD44D-2BF8-4B63-BC12-944F9F37B710}"/>
                </a:ext>
              </a:extLst>
            </p:cNvPr>
            <p:cNvGrpSpPr/>
            <p:nvPr/>
          </p:nvGrpSpPr>
          <p:grpSpPr>
            <a:xfrm rot="5400000">
              <a:off x="5526491" y="3876378"/>
              <a:ext cx="130069" cy="188068"/>
              <a:chOff x="4518511" y="3865186"/>
              <a:chExt cx="203119" cy="265093"/>
            </a:xfrm>
          </p:grpSpPr>
          <p:cxnSp>
            <p:nvCxnSpPr>
              <p:cNvPr id="237" name="Straight Connector 236">
                <a:extLst>
                  <a:ext uri="{FF2B5EF4-FFF2-40B4-BE49-F238E27FC236}">
                    <a16:creationId xmlns:a16="http://schemas.microsoft.com/office/drawing/2014/main" id="{9F436159-36B7-4D8A-AD85-74BABFAC1984}"/>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7053CA2-7FCF-44F0-A1D4-D850C041B9D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7BFAB65-E7A1-4A79-B866-0DAA9548489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3" name="Group 232">
              <a:extLst>
                <a:ext uri="{FF2B5EF4-FFF2-40B4-BE49-F238E27FC236}">
                  <a16:creationId xmlns:a16="http://schemas.microsoft.com/office/drawing/2014/main" id="{42C77060-C6B7-4296-B9FC-43DE382E5067}"/>
                </a:ext>
              </a:extLst>
            </p:cNvPr>
            <p:cNvGrpSpPr/>
            <p:nvPr/>
          </p:nvGrpSpPr>
          <p:grpSpPr>
            <a:xfrm rot="5400000">
              <a:off x="5890580" y="3876379"/>
              <a:ext cx="130069" cy="188068"/>
              <a:chOff x="4518511" y="3865186"/>
              <a:chExt cx="203119" cy="265093"/>
            </a:xfrm>
          </p:grpSpPr>
          <p:cxnSp>
            <p:nvCxnSpPr>
              <p:cNvPr id="234" name="Straight Connector 233">
                <a:extLst>
                  <a:ext uri="{FF2B5EF4-FFF2-40B4-BE49-F238E27FC236}">
                    <a16:creationId xmlns:a16="http://schemas.microsoft.com/office/drawing/2014/main" id="{5FDD31EF-EFBB-4795-9E6C-12E6C417966C}"/>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F41E38F-9148-4779-B8E6-CA38A2DE427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3342E1-6206-486F-9616-584C9BAFE70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TextBox 247">
            <a:extLst>
              <a:ext uri="{FF2B5EF4-FFF2-40B4-BE49-F238E27FC236}">
                <a16:creationId xmlns:a16="http://schemas.microsoft.com/office/drawing/2014/main" id="{3DF0DB8C-6D35-4086-B30F-D2C407005408}"/>
              </a:ext>
            </a:extLst>
          </p:cNvPr>
          <p:cNvSpPr txBox="1"/>
          <p:nvPr/>
        </p:nvSpPr>
        <p:spPr>
          <a:xfrm>
            <a:off x="5662532" y="3963377"/>
            <a:ext cx="1434816" cy="307777"/>
          </a:xfrm>
          <a:prstGeom prst="rect">
            <a:avLst/>
          </a:prstGeom>
          <a:noFill/>
        </p:spPr>
        <p:txBody>
          <a:bodyPr wrap="none" rtlCol="0">
            <a:spAutoFit/>
          </a:bodyPr>
          <a:lstStyle/>
          <a:p>
            <a:r>
              <a:rPr lang="en-CA" sz="1400" dirty="0"/>
              <a:t>Internet Provider</a:t>
            </a:r>
          </a:p>
        </p:txBody>
      </p:sp>
      <p:sp>
        <p:nvSpPr>
          <p:cNvPr id="74" name="Rectangle 73">
            <a:extLst>
              <a:ext uri="{FF2B5EF4-FFF2-40B4-BE49-F238E27FC236}">
                <a16:creationId xmlns:a16="http://schemas.microsoft.com/office/drawing/2014/main" id="{0BF703DA-CF29-4FD5-9BEE-C0C577632ED1}"/>
              </a:ext>
            </a:extLst>
          </p:cNvPr>
          <p:cNvSpPr/>
          <p:nvPr/>
        </p:nvSpPr>
        <p:spPr>
          <a:xfrm>
            <a:off x="8690329" y="809422"/>
            <a:ext cx="3208822" cy="344659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0785" y="879732"/>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9157399" y="814737"/>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8864780" y="1422971"/>
            <a:ext cx="2941800" cy="274276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9260246" y="1391745"/>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2440" y="1415936"/>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9238766" y="1917678"/>
            <a:ext cx="2545377" cy="2133587"/>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9817333" y="1950793"/>
            <a:ext cx="1397400" cy="1111136"/>
            <a:chOff x="7517382" y="533208"/>
            <a:chExt cx="1115568" cy="842870"/>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66" y="701000"/>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9551321" y="3584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grpSp>
        <p:nvGrpSpPr>
          <p:cNvPr id="93" name="Group 92">
            <a:extLst>
              <a:ext uri="{FF2B5EF4-FFF2-40B4-BE49-F238E27FC236}">
                <a16:creationId xmlns:a16="http://schemas.microsoft.com/office/drawing/2014/main" id="{87EABA69-BDD2-4189-91AC-6252D2080074}"/>
              </a:ext>
            </a:extLst>
          </p:cNvPr>
          <p:cNvGrpSpPr/>
          <p:nvPr/>
        </p:nvGrpSpPr>
        <p:grpSpPr>
          <a:xfrm>
            <a:off x="8518611" y="3380091"/>
            <a:ext cx="675842" cy="683629"/>
            <a:chOff x="5439189" y="3628598"/>
            <a:chExt cx="675842" cy="683629"/>
          </a:xfrm>
        </p:grpSpPr>
        <p:sp>
          <p:nvSpPr>
            <p:cNvPr id="94" name="Oval 93">
              <a:extLst>
                <a:ext uri="{FF2B5EF4-FFF2-40B4-BE49-F238E27FC236}">
                  <a16:creationId xmlns:a16="http://schemas.microsoft.com/office/drawing/2014/main" id="{BA5DB8D4-5D54-49E7-A532-27F3F501BD78}"/>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95" name="Group 94">
              <a:extLst>
                <a:ext uri="{FF2B5EF4-FFF2-40B4-BE49-F238E27FC236}">
                  <a16:creationId xmlns:a16="http://schemas.microsoft.com/office/drawing/2014/main" id="{96DA9559-BCC6-40D8-9A8B-8A0DD24B68A3}"/>
                </a:ext>
              </a:extLst>
            </p:cNvPr>
            <p:cNvGrpSpPr/>
            <p:nvPr/>
          </p:nvGrpSpPr>
          <p:grpSpPr>
            <a:xfrm>
              <a:off x="5712075" y="3740276"/>
              <a:ext cx="130069" cy="188068"/>
              <a:chOff x="4518511" y="3865186"/>
              <a:chExt cx="203119" cy="265093"/>
            </a:xfrm>
          </p:grpSpPr>
          <p:cxnSp>
            <p:nvCxnSpPr>
              <p:cNvPr id="108" name="Straight Connector 107">
                <a:extLst>
                  <a:ext uri="{FF2B5EF4-FFF2-40B4-BE49-F238E27FC236}">
                    <a16:creationId xmlns:a16="http://schemas.microsoft.com/office/drawing/2014/main" id="{45254C31-8ACB-42B3-A7CB-CF9559BA1A2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A52EC-6664-4175-BC46-339C2337CCE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2E5394-5E82-4C8E-B23F-73FFD2FD737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B886BA5-444D-4B2D-84C1-106ADA942697}"/>
                </a:ext>
              </a:extLst>
            </p:cNvPr>
            <p:cNvGrpSpPr/>
            <p:nvPr/>
          </p:nvGrpSpPr>
          <p:grpSpPr>
            <a:xfrm rot="10800000">
              <a:off x="5712075" y="4005901"/>
              <a:ext cx="130069" cy="188068"/>
              <a:chOff x="4518511" y="3865186"/>
              <a:chExt cx="203119" cy="265093"/>
            </a:xfrm>
          </p:grpSpPr>
          <p:cxnSp>
            <p:nvCxnSpPr>
              <p:cNvPr id="105" name="Straight Connector 104">
                <a:extLst>
                  <a:ext uri="{FF2B5EF4-FFF2-40B4-BE49-F238E27FC236}">
                    <a16:creationId xmlns:a16="http://schemas.microsoft.com/office/drawing/2014/main" id="{B107E10C-9627-45D4-9F58-4D8961227E5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B97FA26-2E91-457D-9AF5-BF22C960A7D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CAFE4E9-84C8-473D-AB7E-264165A3BA3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09A3FD69-1C8B-45D8-A960-CF97C068A940}"/>
                </a:ext>
              </a:extLst>
            </p:cNvPr>
            <p:cNvGrpSpPr/>
            <p:nvPr/>
          </p:nvGrpSpPr>
          <p:grpSpPr>
            <a:xfrm rot="5400000">
              <a:off x="5526491" y="3876378"/>
              <a:ext cx="130069" cy="188068"/>
              <a:chOff x="4518511" y="3865186"/>
              <a:chExt cx="203119" cy="265093"/>
            </a:xfrm>
          </p:grpSpPr>
          <p:cxnSp>
            <p:nvCxnSpPr>
              <p:cNvPr id="102" name="Straight Connector 101">
                <a:extLst>
                  <a:ext uri="{FF2B5EF4-FFF2-40B4-BE49-F238E27FC236}">
                    <a16:creationId xmlns:a16="http://schemas.microsoft.com/office/drawing/2014/main" id="{3249F664-453D-40A0-9DE1-83E4E010FA5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DB21727-11FD-4497-A7B6-3DC53601D8C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BA8D588-D92E-4703-A000-1925EBCECB6B}"/>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1E540C20-CF4D-4562-AD18-2D8DDF4E7A93}"/>
                </a:ext>
              </a:extLst>
            </p:cNvPr>
            <p:cNvGrpSpPr/>
            <p:nvPr/>
          </p:nvGrpSpPr>
          <p:grpSpPr>
            <a:xfrm rot="5400000">
              <a:off x="5890580" y="3876379"/>
              <a:ext cx="130069" cy="188068"/>
              <a:chOff x="4518511" y="3865186"/>
              <a:chExt cx="203119" cy="265093"/>
            </a:xfrm>
          </p:grpSpPr>
          <p:cxnSp>
            <p:nvCxnSpPr>
              <p:cNvPr id="99" name="Straight Connector 98">
                <a:extLst>
                  <a:ext uri="{FF2B5EF4-FFF2-40B4-BE49-F238E27FC236}">
                    <a16:creationId xmlns:a16="http://schemas.microsoft.com/office/drawing/2014/main" id="{3C30C243-0811-4D12-951F-6B095FB96DB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232AF85-2D6E-4427-8809-B62305E9AF4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6457292-6D56-41CF-B594-2BAA55C0F33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2" name="TextBox 111">
            <a:extLst>
              <a:ext uri="{FF2B5EF4-FFF2-40B4-BE49-F238E27FC236}">
                <a16:creationId xmlns:a16="http://schemas.microsoft.com/office/drawing/2014/main" id="{E7A197B5-FFF5-4429-A588-187DBBA6FB24}"/>
              </a:ext>
            </a:extLst>
          </p:cNvPr>
          <p:cNvSpPr txBox="1"/>
          <p:nvPr/>
        </p:nvSpPr>
        <p:spPr>
          <a:xfrm>
            <a:off x="9261272" y="3034198"/>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113" name="TextBox 112">
            <a:extLst>
              <a:ext uri="{FF2B5EF4-FFF2-40B4-BE49-F238E27FC236}">
                <a16:creationId xmlns:a16="http://schemas.microsoft.com/office/drawing/2014/main" id="{F5D562A3-08C6-4C75-9BF8-DD01AE70D45C}"/>
              </a:ext>
            </a:extLst>
          </p:cNvPr>
          <p:cNvSpPr txBox="1"/>
          <p:nvPr/>
        </p:nvSpPr>
        <p:spPr>
          <a:xfrm>
            <a:off x="10449349" y="3053602"/>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flipH="1">
            <a:off x="10493897" y="3061929"/>
            <a:ext cx="139" cy="52224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10151059" y="2504272"/>
            <a:ext cx="691215" cy="230832"/>
          </a:xfrm>
          <a:prstGeom prst="rect">
            <a:avLst/>
          </a:prstGeom>
          <a:noFill/>
        </p:spPr>
        <p:txBody>
          <a:bodyPr wrap="none" rtlCol="0">
            <a:spAutoFit/>
          </a:bodyPr>
          <a:lstStyle/>
          <a:p>
            <a:r>
              <a:rPr lang="en-CA" sz="900" b="1" dirty="0"/>
              <a:t>webserver</a:t>
            </a:r>
          </a:p>
        </p:txBody>
      </p:sp>
      <p:cxnSp>
        <p:nvCxnSpPr>
          <p:cNvPr id="128" name="Straight Connector 127">
            <a:extLst>
              <a:ext uri="{FF2B5EF4-FFF2-40B4-BE49-F238E27FC236}">
                <a16:creationId xmlns:a16="http://schemas.microsoft.com/office/drawing/2014/main" id="{93C16624-03BC-4415-AE19-8D62C6B52F52}"/>
              </a:ext>
            </a:extLst>
          </p:cNvPr>
          <p:cNvCxnSpPr>
            <a:cxnSpLocks/>
            <a:stCxn id="211" idx="6"/>
            <a:endCxn id="94" idx="2"/>
          </p:cNvCxnSpPr>
          <p:nvPr/>
        </p:nvCxnSpPr>
        <p:spPr>
          <a:xfrm flipV="1">
            <a:off x="7740483" y="3721906"/>
            <a:ext cx="778128" cy="3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28B5A1-6966-4333-A0CB-EEF791D93F68}"/>
              </a:ext>
            </a:extLst>
          </p:cNvPr>
          <p:cNvSpPr txBox="1"/>
          <p:nvPr/>
        </p:nvSpPr>
        <p:spPr>
          <a:xfrm>
            <a:off x="490102" y="4027065"/>
            <a:ext cx="1883849" cy="369332"/>
          </a:xfrm>
          <a:prstGeom prst="rect">
            <a:avLst/>
          </a:prstGeom>
          <a:noFill/>
        </p:spPr>
        <p:txBody>
          <a:bodyPr wrap="none" rtlCol="0">
            <a:spAutoFit/>
          </a:bodyPr>
          <a:lstStyle/>
          <a:p>
            <a:r>
              <a:rPr lang="en-CA" b="1" dirty="0"/>
              <a:t>IPv4</a:t>
            </a:r>
            <a:r>
              <a:rPr lang="en-CA" b="1" dirty="0">
                <a:solidFill>
                  <a:srgbClr val="0000FF"/>
                </a:solidFill>
              </a:rPr>
              <a:t> 142.55.66.77</a:t>
            </a:r>
          </a:p>
        </p:txBody>
      </p:sp>
      <p:grpSp>
        <p:nvGrpSpPr>
          <p:cNvPr id="3" name="Group 2">
            <a:extLst>
              <a:ext uri="{FF2B5EF4-FFF2-40B4-BE49-F238E27FC236}">
                <a16:creationId xmlns:a16="http://schemas.microsoft.com/office/drawing/2014/main" id="{B79FAEEB-7E86-479D-A187-4D42CE835041}"/>
              </a:ext>
            </a:extLst>
          </p:cNvPr>
          <p:cNvGrpSpPr/>
          <p:nvPr/>
        </p:nvGrpSpPr>
        <p:grpSpPr>
          <a:xfrm>
            <a:off x="2981704" y="844258"/>
            <a:ext cx="1443281" cy="2521575"/>
            <a:chOff x="2981704" y="844258"/>
            <a:chExt cx="1443281" cy="2521575"/>
          </a:xfrm>
        </p:grpSpPr>
        <p:sp>
          <p:nvSpPr>
            <p:cNvPr id="2" name="Rectangle 1">
              <a:extLst>
                <a:ext uri="{FF2B5EF4-FFF2-40B4-BE49-F238E27FC236}">
                  <a16:creationId xmlns:a16="http://schemas.microsoft.com/office/drawing/2014/main" id="{F8C00AED-626E-4142-B873-61137BF6A089}"/>
                </a:ext>
              </a:extLst>
            </p:cNvPr>
            <p:cNvSpPr/>
            <p:nvPr/>
          </p:nvSpPr>
          <p:spPr>
            <a:xfrm>
              <a:off x="2990018" y="2945895"/>
              <a:ext cx="1434967" cy="41993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Destination MAC</a:t>
              </a:r>
            </a:p>
            <a:p>
              <a:r>
                <a:rPr lang="en-CA" sz="1400" dirty="0">
                  <a:solidFill>
                    <a:schemeClr val="tx1"/>
                  </a:solidFill>
                </a:rPr>
                <a:t>Source MAC</a:t>
              </a:r>
            </a:p>
          </p:txBody>
        </p:sp>
        <p:sp>
          <p:nvSpPr>
            <p:cNvPr id="111" name="Rectangle 110">
              <a:extLst>
                <a:ext uri="{FF2B5EF4-FFF2-40B4-BE49-F238E27FC236}">
                  <a16:creationId xmlns:a16="http://schemas.microsoft.com/office/drawing/2014/main" id="{EE85F0D4-239D-4E35-92DD-7D8759F92392}"/>
                </a:ext>
              </a:extLst>
            </p:cNvPr>
            <p:cNvSpPr/>
            <p:nvPr/>
          </p:nvSpPr>
          <p:spPr>
            <a:xfrm>
              <a:off x="2981704" y="2056989"/>
              <a:ext cx="1434967" cy="88814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IP 142.55.66.77</a:t>
              </a:r>
            </a:p>
            <a:p>
              <a:r>
                <a:rPr lang="en-CA" sz="1400" b="1" dirty="0">
                  <a:solidFill>
                    <a:schemeClr val="tx1"/>
                  </a:solidFill>
                </a:rPr>
                <a:t>Destination IP </a:t>
              </a:r>
              <a:r>
                <a:rPr lang="en-CA" sz="1400" b="1" dirty="0">
                  <a:solidFill>
                    <a:srgbClr val="0000FF"/>
                  </a:solidFill>
                </a:rPr>
                <a:t>3.94.206.121</a:t>
              </a:r>
              <a:endParaRPr lang="en-CA" sz="1400" dirty="0">
                <a:solidFill>
                  <a:srgbClr val="0000FF"/>
                </a:solidFill>
              </a:endParaRPr>
            </a:p>
          </p:txBody>
        </p:sp>
        <p:sp>
          <p:nvSpPr>
            <p:cNvPr id="115" name="Rectangle 114">
              <a:extLst>
                <a:ext uri="{FF2B5EF4-FFF2-40B4-BE49-F238E27FC236}">
                  <a16:creationId xmlns:a16="http://schemas.microsoft.com/office/drawing/2014/main" id="{6E123CE4-5A47-421F-A553-7896EF948527}"/>
                </a:ext>
              </a:extLst>
            </p:cNvPr>
            <p:cNvSpPr/>
            <p:nvPr/>
          </p:nvSpPr>
          <p:spPr>
            <a:xfrm>
              <a:off x="2986889" y="1168840"/>
              <a:ext cx="1434967" cy="88814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port ephemeral #</a:t>
              </a:r>
            </a:p>
            <a:p>
              <a:r>
                <a:rPr lang="en-CA" sz="1400" b="1" dirty="0">
                  <a:solidFill>
                    <a:schemeClr val="tx1"/>
                  </a:solidFill>
                </a:rPr>
                <a:t>Destination port </a:t>
              </a:r>
              <a:r>
                <a:rPr lang="en-CA" sz="1400" b="1" dirty="0">
                  <a:solidFill>
                    <a:srgbClr val="FF0000"/>
                  </a:solidFill>
                </a:rPr>
                <a:t>80 (HTTP)</a:t>
              </a:r>
              <a:endParaRPr lang="en-CA" sz="1400" dirty="0">
                <a:solidFill>
                  <a:srgbClr val="FF0000"/>
                </a:solidFill>
              </a:endParaRPr>
            </a:p>
          </p:txBody>
        </p:sp>
        <p:sp>
          <p:nvSpPr>
            <p:cNvPr id="116" name="Rectangle 115">
              <a:extLst>
                <a:ext uri="{FF2B5EF4-FFF2-40B4-BE49-F238E27FC236}">
                  <a16:creationId xmlns:a16="http://schemas.microsoft.com/office/drawing/2014/main" id="{7678B18F-702B-4BE1-8ECA-AC5FAD4CCF64}"/>
                </a:ext>
              </a:extLst>
            </p:cNvPr>
            <p:cNvSpPr/>
            <p:nvPr/>
          </p:nvSpPr>
          <p:spPr>
            <a:xfrm>
              <a:off x="2981704" y="844258"/>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 (GET)</a:t>
              </a:r>
              <a:endParaRPr lang="en-CA" sz="1400" b="1" dirty="0">
                <a:solidFill>
                  <a:srgbClr val="FF0000"/>
                </a:solidFill>
              </a:endParaRPr>
            </a:p>
          </p:txBody>
        </p:sp>
      </p:grpSp>
    </p:spTree>
    <p:extLst>
      <p:ext uri="{BB962C8B-B14F-4D97-AF65-F5344CB8AC3E}">
        <p14:creationId xmlns:p14="http://schemas.microsoft.com/office/powerpoint/2010/main" val="17903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barn(inVertical)">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4.16667E-6 -4.44444E-6 L 0.12838 -0.00069 " pathEditMode="relative" rAng="0" ptsTypes="AA">
                                      <p:cBhvr>
                                        <p:cTn id="11" dur="2000" fill="hold"/>
                                        <p:tgtEl>
                                          <p:spTgt spid="3"/>
                                        </p:tgtEl>
                                        <p:attrNameLst>
                                          <p:attrName>ppt_x</p:attrName>
                                          <p:attrName>ppt_y</p:attrName>
                                        </p:attrNameLst>
                                      </p:cBhvr>
                                      <p:rCtr x="6419"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4253076" y="125792"/>
            <a:ext cx="3233956" cy="647468"/>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483477" y="4444573"/>
            <a:ext cx="11415674" cy="1497621"/>
          </a:xfrm>
          <a:ln>
            <a:solidFill>
              <a:schemeClr val="accent5">
                <a:lumMod val="75000"/>
              </a:schemeClr>
            </a:solidFill>
          </a:ln>
        </p:spPr>
        <p:txBody>
          <a:bodyPr>
            <a:normAutofit fontScale="85000" lnSpcReduction="20000"/>
          </a:bodyPr>
          <a:lstStyle/>
          <a:p>
            <a:pPr>
              <a:spcBef>
                <a:spcPts val="600"/>
              </a:spcBef>
              <a:spcAft>
                <a:spcPts val="600"/>
              </a:spcAft>
            </a:pPr>
            <a:r>
              <a:rPr lang="en-CA" sz="2400" dirty="0"/>
              <a:t>The next router receives the data, it removes the Ethernet frame, and it reads the destination IP address.</a:t>
            </a:r>
          </a:p>
          <a:p>
            <a:pPr>
              <a:spcBef>
                <a:spcPts val="600"/>
              </a:spcBef>
              <a:spcAft>
                <a:spcPts val="600"/>
              </a:spcAft>
            </a:pPr>
            <a:r>
              <a:rPr lang="en-CA" sz="2400" dirty="0"/>
              <a:t>Then, it reads its routing table. </a:t>
            </a:r>
          </a:p>
          <a:p>
            <a:pPr>
              <a:spcBef>
                <a:spcPts val="600"/>
              </a:spcBef>
              <a:spcAft>
                <a:spcPts val="600"/>
              </a:spcAft>
            </a:pPr>
            <a:r>
              <a:rPr lang="en-CA" sz="2400" dirty="0"/>
              <a:t>It finds that the host address </a:t>
            </a:r>
            <a:r>
              <a:rPr lang="en-CA" sz="2400" dirty="0">
                <a:solidFill>
                  <a:srgbClr val="0000FF"/>
                </a:solidFill>
              </a:rPr>
              <a:t>3.94.206.121</a:t>
            </a:r>
            <a:r>
              <a:rPr lang="en-CA" sz="2400" dirty="0"/>
              <a:t> is inside network </a:t>
            </a:r>
            <a:r>
              <a:rPr lang="en-CA" sz="2400" dirty="0">
                <a:solidFill>
                  <a:srgbClr val="0000FF"/>
                </a:solidFill>
              </a:rPr>
              <a:t>3.80</a:t>
            </a:r>
            <a:r>
              <a:rPr lang="en-CA" sz="2400" dirty="0"/>
              <a:t>.</a:t>
            </a:r>
            <a:r>
              <a:rPr lang="en-CA" sz="2400" dirty="0">
                <a:solidFill>
                  <a:srgbClr val="FF0000"/>
                </a:solidFill>
              </a:rPr>
              <a:t>0.0</a:t>
            </a:r>
            <a:r>
              <a:rPr lang="en-CA" sz="2400" dirty="0"/>
              <a:t>/12.</a:t>
            </a:r>
          </a:p>
          <a:p>
            <a:pPr>
              <a:spcBef>
                <a:spcPts val="600"/>
              </a:spcBef>
              <a:spcAft>
                <a:spcPts val="600"/>
              </a:spcAft>
            </a:pPr>
            <a:r>
              <a:rPr lang="en-CA" sz="2400" dirty="0"/>
              <a:t>So, it knows where to forward the data.</a:t>
            </a:r>
          </a:p>
        </p:txBody>
      </p:sp>
      <p:sp>
        <p:nvSpPr>
          <p:cNvPr id="183" name="Rectangle 182">
            <a:extLst>
              <a:ext uri="{FF2B5EF4-FFF2-40B4-BE49-F238E27FC236}">
                <a16:creationId xmlns:a16="http://schemas.microsoft.com/office/drawing/2014/main" id="{E9D01212-BDC7-4242-9923-0F65B76E1E25}"/>
              </a:ext>
            </a:extLst>
          </p:cNvPr>
          <p:cNvSpPr/>
          <p:nvPr/>
        </p:nvSpPr>
        <p:spPr>
          <a:xfrm>
            <a:off x="483477" y="274320"/>
            <a:ext cx="3233956" cy="4069264"/>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85" name="Group 184">
            <a:extLst>
              <a:ext uri="{FF2B5EF4-FFF2-40B4-BE49-F238E27FC236}">
                <a16:creationId xmlns:a16="http://schemas.microsoft.com/office/drawing/2014/main" id="{92CC6AFA-1908-4563-893F-7072389A6A42}"/>
              </a:ext>
            </a:extLst>
          </p:cNvPr>
          <p:cNvGrpSpPr/>
          <p:nvPr/>
        </p:nvGrpSpPr>
        <p:grpSpPr>
          <a:xfrm>
            <a:off x="944515" y="3393453"/>
            <a:ext cx="842721" cy="676176"/>
            <a:chOff x="9913892" y="560715"/>
            <a:chExt cx="1490439" cy="1120399"/>
          </a:xfrm>
        </p:grpSpPr>
        <p:pic>
          <p:nvPicPr>
            <p:cNvPr id="186" name="Picture 185">
              <a:extLst>
                <a:ext uri="{FF2B5EF4-FFF2-40B4-BE49-F238E27FC236}">
                  <a16:creationId xmlns:a16="http://schemas.microsoft.com/office/drawing/2014/main" id="{30D7B0E1-762E-4843-A864-A87A2C37D4A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7" name="TextBox 186">
              <a:extLst>
                <a:ext uri="{FF2B5EF4-FFF2-40B4-BE49-F238E27FC236}">
                  <a16:creationId xmlns:a16="http://schemas.microsoft.com/office/drawing/2014/main" id="{BE53A755-4595-4A37-998C-F20B107ED8A2}"/>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pic>
        <p:nvPicPr>
          <p:cNvPr id="188" name="Picture 4">
            <a:extLst>
              <a:ext uri="{FF2B5EF4-FFF2-40B4-BE49-F238E27FC236}">
                <a16:creationId xmlns:a16="http://schemas.microsoft.com/office/drawing/2014/main" id="{7785D20D-5E77-464E-8AFF-64B667A21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48" y="289506"/>
            <a:ext cx="1066800" cy="32004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cxnSp>
        <p:nvCxnSpPr>
          <p:cNvPr id="189" name="Straight Connector 188">
            <a:extLst>
              <a:ext uri="{FF2B5EF4-FFF2-40B4-BE49-F238E27FC236}">
                <a16:creationId xmlns:a16="http://schemas.microsoft.com/office/drawing/2014/main" id="{B6EED0E0-2E99-4003-8358-6AB15AC75E5D}"/>
              </a:ext>
            </a:extLst>
          </p:cNvPr>
          <p:cNvCxnSpPr>
            <a:cxnSpLocks/>
            <a:stCxn id="229" idx="6"/>
            <a:endCxn id="193" idx="2"/>
          </p:cNvCxnSpPr>
          <p:nvPr/>
        </p:nvCxnSpPr>
        <p:spPr>
          <a:xfrm flipV="1">
            <a:off x="4048425" y="3729785"/>
            <a:ext cx="976430" cy="54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D0758302-D2F4-4BFE-98D8-9C1DA9093D60}"/>
              </a:ext>
            </a:extLst>
          </p:cNvPr>
          <p:cNvSpPr/>
          <p:nvPr/>
        </p:nvSpPr>
        <p:spPr>
          <a:xfrm>
            <a:off x="5395763" y="3255414"/>
            <a:ext cx="2024245" cy="980836"/>
          </a:xfrm>
          <a:prstGeom prst="rect">
            <a:avLst/>
          </a:prstGeom>
          <a:solidFill>
            <a:schemeClr val="accent6">
              <a:lumMod val="20000"/>
              <a:lumOff val="80000"/>
            </a:schemeClr>
          </a:solidFill>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191" name="Straight Connector 190">
            <a:extLst>
              <a:ext uri="{FF2B5EF4-FFF2-40B4-BE49-F238E27FC236}">
                <a16:creationId xmlns:a16="http://schemas.microsoft.com/office/drawing/2014/main" id="{D2FD385F-15D6-4B23-B51B-AC4CA36666E4}"/>
              </a:ext>
            </a:extLst>
          </p:cNvPr>
          <p:cNvCxnSpPr>
            <a:cxnSpLocks/>
            <a:stCxn id="193" idx="6"/>
            <a:endCxn id="211" idx="2"/>
          </p:cNvCxnSpPr>
          <p:nvPr/>
        </p:nvCxnSpPr>
        <p:spPr>
          <a:xfrm flipV="1">
            <a:off x="5700697" y="3724973"/>
            <a:ext cx="1363944" cy="4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B6613FA-1A7E-448A-BC41-5FA443244CB6}"/>
              </a:ext>
            </a:extLst>
          </p:cNvPr>
          <p:cNvGrpSpPr/>
          <p:nvPr/>
        </p:nvGrpSpPr>
        <p:grpSpPr>
          <a:xfrm>
            <a:off x="5024855" y="3387970"/>
            <a:ext cx="675842" cy="683629"/>
            <a:chOff x="5439189" y="3628598"/>
            <a:chExt cx="675842" cy="683629"/>
          </a:xfrm>
        </p:grpSpPr>
        <p:sp>
          <p:nvSpPr>
            <p:cNvPr id="193" name="Oval 192">
              <a:extLst>
                <a:ext uri="{FF2B5EF4-FFF2-40B4-BE49-F238E27FC236}">
                  <a16:creationId xmlns:a16="http://schemas.microsoft.com/office/drawing/2014/main" id="{89E007B7-BE91-43BC-9E39-42A6252DC802}"/>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94" name="Group 193">
              <a:extLst>
                <a:ext uri="{FF2B5EF4-FFF2-40B4-BE49-F238E27FC236}">
                  <a16:creationId xmlns:a16="http://schemas.microsoft.com/office/drawing/2014/main" id="{B525B4AB-21A7-4413-95C6-D06F6552FD85}"/>
                </a:ext>
              </a:extLst>
            </p:cNvPr>
            <p:cNvGrpSpPr/>
            <p:nvPr/>
          </p:nvGrpSpPr>
          <p:grpSpPr>
            <a:xfrm>
              <a:off x="5712075" y="3740276"/>
              <a:ext cx="130069" cy="188068"/>
              <a:chOff x="4518511" y="3865186"/>
              <a:chExt cx="203119" cy="265093"/>
            </a:xfrm>
          </p:grpSpPr>
          <p:cxnSp>
            <p:nvCxnSpPr>
              <p:cNvPr id="207" name="Straight Connector 206">
                <a:extLst>
                  <a:ext uri="{FF2B5EF4-FFF2-40B4-BE49-F238E27FC236}">
                    <a16:creationId xmlns:a16="http://schemas.microsoft.com/office/drawing/2014/main" id="{4A9142EC-DAE0-4277-AC10-7583786E369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2C68B2D-555E-4333-8E65-3EAEB57B557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0D1AC8-27EC-4BC7-B9A6-FC9A0429C38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07E6FD39-3BA7-42F1-9DAB-2E6A8859DC48}"/>
                </a:ext>
              </a:extLst>
            </p:cNvPr>
            <p:cNvGrpSpPr/>
            <p:nvPr/>
          </p:nvGrpSpPr>
          <p:grpSpPr>
            <a:xfrm rot="10800000">
              <a:off x="5712075" y="4005901"/>
              <a:ext cx="130069" cy="188068"/>
              <a:chOff x="4518511" y="3865186"/>
              <a:chExt cx="203119" cy="265093"/>
            </a:xfrm>
          </p:grpSpPr>
          <p:cxnSp>
            <p:nvCxnSpPr>
              <p:cNvPr id="204" name="Straight Connector 203">
                <a:extLst>
                  <a:ext uri="{FF2B5EF4-FFF2-40B4-BE49-F238E27FC236}">
                    <a16:creationId xmlns:a16="http://schemas.microsoft.com/office/drawing/2014/main" id="{B599C3BC-7614-4533-A223-C14B61C1CDDF}"/>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CADD893-3B2C-4448-AEA8-01A1FFC199A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135219B-D468-42FD-BC71-72A8375BD98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06145EE2-5065-4E57-8B77-1A26AC891BA2}"/>
                </a:ext>
              </a:extLst>
            </p:cNvPr>
            <p:cNvGrpSpPr/>
            <p:nvPr/>
          </p:nvGrpSpPr>
          <p:grpSpPr>
            <a:xfrm rot="5400000">
              <a:off x="5526491" y="3876378"/>
              <a:ext cx="130069" cy="188068"/>
              <a:chOff x="4518511" y="3865186"/>
              <a:chExt cx="203119" cy="265093"/>
            </a:xfrm>
          </p:grpSpPr>
          <p:cxnSp>
            <p:nvCxnSpPr>
              <p:cNvPr id="201" name="Straight Connector 200">
                <a:extLst>
                  <a:ext uri="{FF2B5EF4-FFF2-40B4-BE49-F238E27FC236}">
                    <a16:creationId xmlns:a16="http://schemas.microsoft.com/office/drawing/2014/main" id="{EA11F826-A050-4D43-87A0-7ECDCC6D04B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47FA571-0A3C-4047-97B5-D8280966760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0046D1F-3D5F-45D6-94E5-300B07EC77D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7E67B71C-8D91-4C38-B757-61B9A428CF06}"/>
                </a:ext>
              </a:extLst>
            </p:cNvPr>
            <p:cNvGrpSpPr/>
            <p:nvPr/>
          </p:nvGrpSpPr>
          <p:grpSpPr>
            <a:xfrm rot="5400000">
              <a:off x="5890580" y="3876379"/>
              <a:ext cx="130069" cy="188068"/>
              <a:chOff x="4518511" y="3865186"/>
              <a:chExt cx="203119" cy="265093"/>
            </a:xfrm>
          </p:grpSpPr>
          <p:cxnSp>
            <p:nvCxnSpPr>
              <p:cNvPr id="198" name="Straight Connector 197">
                <a:extLst>
                  <a:ext uri="{FF2B5EF4-FFF2-40B4-BE49-F238E27FC236}">
                    <a16:creationId xmlns:a16="http://schemas.microsoft.com/office/drawing/2014/main" id="{5C75A142-4FC7-4238-BB09-2C9A89983FD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DBA6CC-3F19-409F-BEF1-8B71BA739FA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0261F21-6EBE-4572-AC0D-6C2A49429DB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C28129DE-49CF-4CF5-9329-86E03DEE35F7}"/>
              </a:ext>
            </a:extLst>
          </p:cNvPr>
          <p:cNvGrpSpPr/>
          <p:nvPr/>
        </p:nvGrpSpPr>
        <p:grpSpPr>
          <a:xfrm>
            <a:off x="7064641" y="3383158"/>
            <a:ext cx="675842" cy="683629"/>
            <a:chOff x="5439189" y="3628598"/>
            <a:chExt cx="675842" cy="683629"/>
          </a:xfrm>
        </p:grpSpPr>
        <p:sp>
          <p:nvSpPr>
            <p:cNvPr id="211" name="Oval 210">
              <a:extLst>
                <a:ext uri="{FF2B5EF4-FFF2-40B4-BE49-F238E27FC236}">
                  <a16:creationId xmlns:a16="http://schemas.microsoft.com/office/drawing/2014/main" id="{20A1C536-B0D6-4CA5-8B06-0070838CF7F0}"/>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12" name="Group 211">
              <a:extLst>
                <a:ext uri="{FF2B5EF4-FFF2-40B4-BE49-F238E27FC236}">
                  <a16:creationId xmlns:a16="http://schemas.microsoft.com/office/drawing/2014/main" id="{D19E84AB-0A23-4E89-AAE2-A7A86EFB3C91}"/>
                </a:ext>
              </a:extLst>
            </p:cNvPr>
            <p:cNvGrpSpPr/>
            <p:nvPr/>
          </p:nvGrpSpPr>
          <p:grpSpPr>
            <a:xfrm>
              <a:off x="5712075" y="3740276"/>
              <a:ext cx="130069" cy="188068"/>
              <a:chOff x="4518511" y="3865186"/>
              <a:chExt cx="203119" cy="265093"/>
            </a:xfrm>
          </p:grpSpPr>
          <p:cxnSp>
            <p:nvCxnSpPr>
              <p:cNvPr id="225" name="Straight Connector 224">
                <a:extLst>
                  <a:ext uri="{FF2B5EF4-FFF2-40B4-BE49-F238E27FC236}">
                    <a16:creationId xmlns:a16="http://schemas.microsoft.com/office/drawing/2014/main" id="{2FDC17DB-9083-4876-8245-4DA1C45700E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2B6EEBE-2CBB-47DC-904C-3CFDD0BC791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9F224AB0-EC18-46C8-958F-B9AACB10CCA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B817BBC5-99EC-45DA-8CCB-A18FC8A6EA48}"/>
                </a:ext>
              </a:extLst>
            </p:cNvPr>
            <p:cNvGrpSpPr/>
            <p:nvPr/>
          </p:nvGrpSpPr>
          <p:grpSpPr>
            <a:xfrm rot="10800000">
              <a:off x="5712075" y="4005901"/>
              <a:ext cx="130069" cy="188068"/>
              <a:chOff x="4518511" y="3865186"/>
              <a:chExt cx="203119" cy="265093"/>
            </a:xfrm>
          </p:grpSpPr>
          <p:cxnSp>
            <p:nvCxnSpPr>
              <p:cNvPr id="222" name="Straight Connector 221">
                <a:extLst>
                  <a:ext uri="{FF2B5EF4-FFF2-40B4-BE49-F238E27FC236}">
                    <a16:creationId xmlns:a16="http://schemas.microsoft.com/office/drawing/2014/main" id="{D6DF312C-649F-4D18-B30F-FE96D51089C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251155F-3F05-40CA-BA73-BAD27CCDFB7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438D298-5625-47E9-B7ED-A8C6CEFFD70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546FDE1F-F159-4337-B646-07A2E3E32EB2}"/>
                </a:ext>
              </a:extLst>
            </p:cNvPr>
            <p:cNvGrpSpPr/>
            <p:nvPr/>
          </p:nvGrpSpPr>
          <p:grpSpPr>
            <a:xfrm rot="5400000">
              <a:off x="5526491" y="3876378"/>
              <a:ext cx="130069" cy="188068"/>
              <a:chOff x="4518511" y="3865186"/>
              <a:chExt cx="203119" cy="265093"/>
            </a:xfrm>
          </p:grpSpPr>
          <p:cxnSp>
            <p:nvCxnSpPr>
              <p:cNvPr id="219" name="Straight Connector 218">
                <a:extLst>
                  <a:ext uri="{FF2B5EF4-FFF2-40B4-BE49-F238E27FC236}">
                    <a16:creationId xmlns:a16="http://schemas.microsoft.com/office/drawing/2014/main" id="{485A85AB-CE1C-4EF7-AB92-FFD7487BF2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3EF3FBF-217F-4A98-BE74-4E6FDBDB673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44FD4C-DBD9-4B2E-8B2A-6241A881E3D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7070A12E-D36F-4229-BFC8-BC54EA516037}"/>
                </a:ext>
              </a:extLst>
            </p:cNvPr>
            <p:cNvGrpSpPr/>
            <p:nvPr/>
          </p:nvGrpSpPr>
          <p:grpSpPr>
            <a:xfrm rot="5400000">
              <a:off x="5890580" y="3876379"/>
              <a:ext cx="130069" cy="188068"/>
              <a:chOff x="4518511" y="3865186"/>
              <a:chExt cx="203119" cy="265093"/>
            </a:xfrm>
          </p:grpSpPr>
          <p:cxnSp>
            <p:nvCxnSpPr>
              <p:cNvPr id="216" name="Straight Connector 215">
                <a:extLst>
                  <a:ext uri="{FF2B5EF4-FFF2-40B4-BE49-F238E27FC236}">
                    <a16:creationId xmlns:a16="http://schemas.microsoft.com/office/drawing/2014/main" id="{59B26438-92E1-4068-84D0-E5C0132C45A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FBCDB2-377B-4040-8E6A-0BCA8794CAD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C659FF2-577D-4925-A1AC-00F3F2DCCAB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8" name="Group 227">
            <a:extLst>
              <a:ext uri="{FF2B5EF4-FFF2-40B4-BE49-F238E27FC236}">
                <a16:creationId xmlns:a16="http://schemas.microsoft.com/office/drawing/2014/main" id="{47E56E00-1425-45AC-A564-5530D657E663}"/>
              </a:ext>
            </a:extLst>
          </p:cNvPr>
          <p:cNvGrpSpPr/>
          <p:nvPr/>
        </p:nvGrpSpPr>
        <p:grpSpPr>
          <a:xfrm>
            <a:off x="3372583" y="3393453"/>
            <a:ext cx="675842" cy="683629"/>
            <a:chOff x="5439189" y="3628598"/>
            <a:chExt cx="675842" cy="683629"/>
          </a:xfrm>
        </p:grpSpPr>
        <p:sp>
          <p:nvSpPr>
            <p:cNvPr id="229" name="Oval 228">
              <a:extLst>
                <a:ext uri="{FF2B5EF4-FFF2-40B4-BE49-F238E27FC236}">
                  <a16:creationId xmlns:a16="http://schemas.microsoft.com/office/drawing/2014/main" id="{7CD8FC80-D2EE-4E9D-9311-9486EA00D4A3}"/>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0" name="Group 229">
              <a:extLst>
                <a:ext uri="{FF2B5EF4-FFF2-40B4-BE49-F238E27FC236}">
                  <a16:creationId xmlns:a16="http://schemas.microsoft.com/office/drawing/2014/main" id="{17CD4AFE-F7C5-4BA6-A8AD-6398D45F7F9B}"/>
                </a:ext>
              </a:extLst>
            </p:cNvPr>
            <p:cNvGrpSpPr/>
            <p:nvPr/>
          </p:nvGrpSpPr>
          <p:grpSpPr>
            <a:xfrm>
              <a:off x="5712075" y="3740276"/>
              <a:ext cx="130069" cy="188068"/>
              <a:chOff x="4518511" y="3865186"/>
              <a:chExt cx="203119" cy="265093"/>
            </a:xfrm>
          </p:grpSpPr>
          <p:cxnSp>
            <p:nvCxnSpPr>
              <p:cNvPr id="243" name="Straight Connector 242">
                <a:extLst>
                  <a:ext uri="{FF2B5EF4-FFF2-40B4-BE49-F238E27FC236}">
                    <a16:creationId xmlns:a16="http://schemas.microsoft.com/office/drawing/2014/main" id="{A52EAA65-35E9-46CA-8612-FD0BD69A018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8FA3A7B-AEF3-4027-99C9-FC9FD342D0BE}"/>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EF50876-F02F-4C03-971C-28BD05D852C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B1F8BA42-9070-43D0-884F-B15488CD8991}"/>
                </a:ext>
              </a:extLst>
            </p:cNvPr>
            <p:cNvGrpSpPr/>
            <p:nvPr/>
          </p:nvGrpSpPr>
          <p:grpSpPr>
            <a:xfrm rot="10800000">
              <a:off x="5712075" y="4005901"/>
              <a:ext cx="130069" cy="188068"/>
              <a:chOff x="4518511" y="3865186"/>
              <a:chExt cx="203119" cy="265093"/>
            </a:xfrm>
          </p:grpSpPr>
          <p:cxnSp>
            <p:nvCxnSpPr>
              <p:cNvPr id="240" name="Straight Connector 239">
                <a:extLst>
                  <a:ext uri="{FF2B5EF4-FFF2-40B4-BE49-F238E27FC236}">
                    <a16:creationId xmlns:a16="http://schemas.microsoft.com/office/drawing/2014/main" id="{3C61F983-0E85-40D7-836A-802209F5A0A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1211CA0-B84B-4AAC-B847-FD6EF149F15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66911A-6109-4E11-9A06-4CB5200C74B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C62BD44D-2BF8-4B63-BC12-944F9F37B710}"/>
                </a:ext>
              </a:extLst>
            </p:cNvPr>
            <p:cNvGrpSpPr/>
            <p:nvPr/>
          </p:nvGrpSpPr>
          <p:grpSpPr>
            <a:xfrm rot="5400000">
              <a:off x="5526491" y="3876378"/>
              <a:ext cx="130069" cy="188068"/>
              <a:chOff x="4518511" y="3865186"/>
              <a:chExt cx="203119" cy="265093"/>
            </a:xfrm>
          </p:grpSpPr>
          <p:cxnSp>
            <p:nvCxnSpPr>
              <p:cNvPr id="237" name="Straight Connector 236">
                <a:extLst>
                  <a:ext uri="{FF2B5EF4-FFF2-40B4-BE49-F238E27FC236}">
                    <a16:creationId xmlns:a16="http://schemas.microsoft.com/office/drawing/2014/main" id="{9F436159-36B7-4D8A-AD85-74BABFAC1984}"/>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7053CA2-7FCF-44F0-A1D4-D850C041B9D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7BFAB65-E7A1-4A79-B866-0DAA9548489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3" name="Group 232">
              <a:extLst>
                <a:ext uri="{FF2B5EF4-FFF2-40B4-BE49-F238E27FC236}">
                  <a16:creationId xmlns:a16="http://schemas.microsoft.com/office/drawing/2014/main" id="{42C77060-C6B7-4296-B9FC-43DE382E5067}"/>
                </a:ext>
              </a:extLst>
            </p:cNvPr>
            <p:cNvGrpSpPr/>
            <p:nvPr/>
          </p:nvGrpSpPr>
          <p:grpSpPr>
            <a:xfrm rot="5400000">
              <a:off x="5890580" y="3876379"/>
              <a:ext cx="130069" cy="188068"/>
              <a:chOff x="4518511" y="3865186"/>
              <a:chExt cx="203119" cy="265093"/>
            </a:xfrm>
          </p:grpSpPr>
          <p:cxnSp>
            <p:nvCxnSpPr>
              <p:cNvPr id="234" name="Straight Connector 233">
                <a:extLst>
                  <a:ext uri="{FF2B5EF4-FFF2-40B4-BE49-F238E27FC236}">
                    <a16:creationId xmlns:a16="http://schemas.microsoft.com/office/drawing/2014/main" id="{5FDD31EF-EFBB-4795-9E6C-12E6C417966C}"/>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F41E38F-9148-4779-B8E6-CA38A2DE427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3342E1-6206-486F-9616-584C9BAFE70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4" name="Rectangle 73">
            <a:extLst>
              <a:ext uri="{FF2B5EF4-FFF2-40B4-BE49-F238E27FC236}">
                <a16:creationId xmlns:a16="http://schemas.microsoft.com/office/drawing/2014/main" id="{0BF703DA-CF29-4FD5-9BEE-C0C577632ED1}"/>
              </a:ext>
            </a:extLst>
          </p:cNvPr>
          <p:cNvSpPr/>
          <p:nvPr/>
        </p:nvSpPr>
        <p:spPr>
          <a:xfrm>
            <a:off x="8690329" y="809422"/>
            <a:ext cx="3208822" cy="344659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0785" y="879732"/>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9157399" y="814737"/>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8864780" y="1422971"/>
            <a:ext cx="2941800" cy="274276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9260246" y="1391745"/>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2440" y="1415936"/>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9238766" y="1917678"/>
            <a:ext cx="2545377" cy="2133587"/>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9817333" y="1950793"/>
            <a:ext cx="1397400" cy="1111136"/>
            <a:chOff x="7517382" y="533208"/>
            <a:chExt cx="1115568" cy="842870"/>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66" y="701000"/>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9551321" y="3584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grpSp>
        <p:nvGrpSpPr>
          <p:cNvPr id="93" name="Group 92">
            <a:extLst>
              <a:ext uri="{FF2B5EF4-FFF2-40B4-BE49-F238E27FC236}">
                <a16:creationId xmlns:a16="http://schemas.microsoft.com/office/drawing/2014/main" id="{87EABA69-BDD2-4189-91AC-6252D2080074}"/>
              </a:ext>
            </a:extLst>
          </p:cNvPr>
          <p:cNvGrpSpPr/>
          <p:nvPr/>
        </p:nvGrpSpPr>
        <p:grpSpPr>
          <a:xfrm>
            <a:off x="8518611" y="3380091"/>
            <a:ext cx="675842" cy="683629"/>
            <a:chOff x="5439189" y="3628598"/>
            <a:chExt cx="675842" cy="683629"/>
          </a:xfrm>
        </p:grpSpPr>
        <p:sp>
          <p:nvSpPr>
            <p:cNvPr id="94" name="Oval 93">
              <a:extLst>
                <a:ext uri="{FF2B5EF4-FFF2-40B4-BE49-F238E27FC236}">
                  <a16:creationId xmlns:a16="http://schemas.microsoft.com/office/drawing/2014/main" id="{BA5DB8D4-5D54-49E7-A532-27F3F501BD78}"/>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95" name="Group 94">
              <a:extLst>
                <a:ext uri="{FF2B5EF4-FFF2-40B4-BE49-F238E27FC236}">
                  <a16:creationId xmlns:a16="http://schemas.microsoft.com/office/drawing/2014/main" id="{96DA9559-BCC6-40D8-9A8B-8A0DD24B68A3}"/>
                </a:ext>
              </a:extLst>
            </p:cNvPr>
            <p:cNvGrpSpPr/>
            <p:nvPr/>
          </p:nvGrpSpPr>
          <p:grpSpPr>
            <a:xfrm>
              <a:off x="5712075" y="3740276"/>
              <a:ext cx="130069" cy="188068"/>
              <a:chOff x="4518511" y="3865186"/>
              <a:chExt cx="203119" cy="265093"/>
            </a:xfrm>
          </p:grpSpPr>
          <p:cxnSp>
            <p:nvCxnSpPr>
              <p:cNvPr id="108" name="Straight Connector 107">
                <a:extLst>
                  <a:ext uri="{FF2B5EF4-FFF2-40B4-BE49-F238E27FC236}">
                    <a16:creationId xmlns:a16="http://schemas.microsoft.com/office/drawing/2014/main" id="{45254C31-8ACB-42B3-A7CB-CF9559BA1A2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A52EC-6664-4175-BC46-339C2337CCE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2E5394-5E82-4C8E-B23F-73FFD2FD737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B886BA5-444D-4B2D-84C1-106ADA942697}"/>
                </a:ext>
              </a:extLst>
            </p:cNvPr>
            <p:cNvGrpSpPr/>
            <p:nvPr/>
          </p:nvGrpSpPr>
          <p:grpSpPr>
            <a:xfrm rot="10800000">
              <a:off x="5712075" y="4005901"/>
              <a:ext cx="130069" cy="188068"/>
              <a:chOff x="4518511" y="3865186"/>
              <a:chExt cx="203119" cy="265093"/>
            </a:xfrm>
          </p:grpSpPr>
          <p:cxnSp>
            <p:nvCxnSpPr>
              <p:cNvPr id="105" name="Straight Connector 104">
                <a:extLst>
                  <a:ext uri="{FF2B5EF4-FFF2-40B4-BE49-F238E27FC236}">
                    <a16:creationId xmlns:a16="http://schemas.microsoft.com/office/drawing/2014/main" id="{B107E10C-9627-45D4-9F58-4D8961227E5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B97FA26-2E91-457D-9AF5-BF22C960A7D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CAFE4E9-84C8-473D-AB7E-264165A3BA3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09A3FD69-1C8B-45D8-A960-CF97C068A940}"/>
                </a:ext>
              </a:extLst>
            </p:cNvPr>
            <p:cNvGrpSpPr/>
            <p:nvPr/>
          </p:nvGrpSpPr>
          <p:grpSpPr>
            <a:xfrm rot="5400000">
              <a:off x="5526491" y="3876378"/>
              <a:ext cx="130069" cy="188068"/>
              <a:chOff x="4518511" y="3865186"/>
              <a:chExt cx="203119" cy="265093"/>
            </a:xfrm>
          </p:grpSpPr>
          <p:cxnSp>
            <p:nvCxnSpPr>
              <p:cNvPr id="102" name="Straight Connector 101">
                <a:extLst>
                  <a:ext uri="{FF2B5EF4-FFF2-40B4-BE49-F238E27FC236}">
                    <a16:creationId xmlns:a16="http://schemas.microsoft.com/office/drawing/2014/main" id="{3249F664-453D-40A0-9DE1-83E4E010FA5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DB21727-11FD-4497-A7B6-3DC53601D8C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BA8D588-D92E-4703-A000-1925EBCECB6B}"/>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1E540C20-CF4D-4562-AD18-2D8DDF4E7A93}"/>
                </a:ext>
              </a:extLst>
            </p:cNvPr>
            <p:cNvGrpSpPr/>
            <p:nvPr/>
          </p:nvGrpSpPr>
          <p:grpSpPr>
            <a:xfrm rot="5400000">
              <a:off x="5890580" y="3876379"/>
              <a:ext cx="130069" cy="188068"/>
              <a:chOff x="4518511" y="3865186"/>
              <a:chExt cx="203119" cy="265093"/>
            </a:xfrm>
          </p:grpSpPr>
          <p:cxnSp>
            <p:nvCxnSpPr>
              <p:cNvPr id="99" name="Straight Connector 98">
                <a:extLst>
                  <a:ext uri="{FF2B5EF4-FFF2-40B4-BE49-F238E27FC236}">
                    <a16:creationId xmlns:a16="http://schemas.microsoft.com/office/drawing/2014/main" id="{3C30C243-0811-4D12-951F-6B095FB96DB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232AF85-2D6E-4427-8809-B62305E9AF4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6457292-6D56-41CF-B594-2BAA55C0F33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2" name="TextBox 111">
            <a:extLst>
              <a:ext uri="{FF2B5EF4-FFF2-40B4-BE49-F238E27FC236}">
                <a16:creationId xmlns:a16="http://schemas.microsoft.com/office/drawing/2014/main" id="{E7A197B5-FFF5-4429-A588-187DBBA6FB24}"/>
              </a:ext>
            </a:extLst>
          </p:cNvPr>
          <p:cNvSpPr txBox="1"/>
          <p:nvPr/>
        </p:nvSpPr>
        <p:spPr>
          <a:xfrm>
            <a:off x="9261272" y="3034198"/>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113" name="TextBox 112">
            <a:extLst>
              <a:ext uri="{FF2B5EF4-FFF2-40B4-BE49-F238E27FC236}">
                <a16:creationId xmlns:a16="http://schemas.microsoft.com/office/drawing/2014/main" id="{F5D562A3-08C6-4C75-9BF8-DD01AE70D45C}"/>
              </a:ext>
            </a:extLst>
          </p:cNvPr>
          <p:cNvSpPr txBox="1"/>
          <p:nvPr/>
        </p:nvSpPr>
        <p:spPr>
          <a:xfrm>
            <a:off x="10449349" y="3053602"/>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flipH="1">
            <a:off x="10493897" y="3061929"/>
            <a:ext cx="139" cy="52224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10151059" y="2504272"/>
            <a:ext cx="691215" cy="230832"/>
          </a:xfrm>
          <a:prstGeom prst="rect">
            <a:avLst/>
          </a:prstGeom>
          <a:noFill/>
        </p:spPr>
        <p:txBody>
          <a:bodyPr wrap="none" rtlCol="0">
            <a:spAutoFit/>
          </a:bodyPr>
          <a:lstStyle/>
          <a:p>
            <a:r>
              <a:rPr lang="en-CA" sz="900" b="1" dirty="0"/>
              <a:t>webserver</a:t>
            </a:r>
          </a:p>
        </p:txBody>
      </p:sp>
      <p:cxnSp>
        <p:nvCxnSpPr>
          <p:cNvPr id="128" name="Straight Connector 127">
            <a:extLst>
              <a:ext uri="{FF2B5EF4-FFF2-40B4-BE49-F238E27FC236}">
                <a16:creationId xmlns:a16="http://schemas.microsoft.com/office/drawing/2014/main" id="{93C16624-03BC-4415-AE19-8D62C6B52F52}"/>
              </a:ext>
            </a:extLst>
          </p:cNvPr>
          <p:cNvCxnSpPr>
            <a:cxnSpLocks/>
            <a:stCxn id="211" idx="6"/>
            <a:endCxn id="94" idx="2"/>
          </p:cNvCxnSpPr>
          <p:nvPr/>
        </p:nvCxnSpPr>
        <p:spPr>
          <a:xfrm flipV="1">
            <a:off x="7740483" y="3721906"/>
            <a:ext cx="778128" cy="3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28B5A1-6966-4333-A0CB-EEF791D93F68}"/>
              </a:ext>
            </a:extLst>
          </p:cNvPr>
          <p:cNvSpPr txBox="1"/>
          <p:nvPr/>
        </p:nvSpPr>
        <p:spPr>
          <a:xfrm>
            <a:off x="490102" y="4027065"/>
            <a:ext cx="1883849" cy="369332"/>
          </a:xfrm>
          <a:prstGeom prst="rect">
            <a:avLst/>
          </a:prstGeom>
          <a:noFill/>
        </p:spPr>
        <p:txBody>
          <a:bodyPr wrap="none" rtlCol="0">
            <a:spAutoFit/>
          </a:bodyPr>
          <a:lstStyle/>
          <a:p>
            <a:r>
              <a:rPr lang="en-CA" b="1" dirty="0"/>
              <a:t>IPv4</a:t>
            </a:r>
            <a:r>
              <a:rPr lang="en-CA" b="1" dirty="0">
                <a:solidFill>
                  <a:srgbClr val="0000FF"/>
                </a:solidFill>
              </a:rPr>
              <a:t> 142.55.66.77</a:t>
            </a:r>
          </a:p>
        </p:txBody>
      </p:sp>
      <p:sp>
        <p:nvSpPr>
          <p:cNvPr id="2" name="Rectangle 1">
            <a:extLst>
              <a:ext uri="{FF2B5EF4-FFF2-40B4-BE49-F238E27FC236}">
                <a16:creationId xmlns:a16="http://schemas.microsoft.com/office/drawing/2014/main" id="{F8C00AED-626E-4142-B873-61137BF6A089}"/>
              </a:ext>
            </a:extLst>
          </p:cNvPr>
          <p:cNvSpPr/>
          <p:nvPr/>
        </p:nvSpPr>
        <p:spPr>
          <a:xfrm>
            <a:off x="4397303" y="2862523"/>
            <a:ext cx="1434967" cy="41993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Destination MAC</a:t>
            </a:r>
          </a:p>
          <a:p>
            <a:r>
              <a:rPr lang="en-CA" sz="1400" dirty="0">
                <a:solidFill>
                  <a:schemeClr val="tx1"/>
                </a:solidFill>
              </a:rPr>
              <a:t>Source MAC</a:t>
            </a:r>
          </a:p>
        </p:txBody>
      </p:sp>
      <p:sp>
        <p:nvSpPr>
          <p:cNvPr id="111" name="Rectangle 110">
            <a:extLst>
              <a:ext uri="{FF2B5EF4-FFF2-40B4-BE49-F238E27FC236}">
                <a16:creationId xmlns:a16="http://schemas.microsoft.com/office/drawing/2014/main" id="{EE85F0D4-239D-4E35-92DD-7D8759F92392}"/>
              </a:ext>
            </a:extLst>
          </p:cNvPr>
          <p:cNvSpPr/>
          <p:nvPr/>
        </p:nvSpPr>
        <p:spPr>
          <a:xfrm>
            <a:off x="4388989" y="1973617"/>
            <a:ext cx="1434967" cy="88814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IP 142.55.66.77</a:t>
            </a:r>
          </a:p>
          <a:p>
            <a:r>
              <a:rPr lang="en-CA" sz="1400" b="1" dirty="0">
                <a:solidFill>
                  <a:schemeClr val="tx1"/>
                </a:solidFill>
              </a:rPr>
              <a:t>Destination IP </a:t>
            </a:r>
            <a:r>
              <a:rPr lang="en-CA" sz="1400" b="1" dirty="0">
                <a:solidFill>
                  <a:srgbClr val="0000FF"/>
                </a:solidFill>
              </a:rPr>
              <a:t>3.94.206.121</a:t>
            </a:r>
            <a:endParaRPr lang="en-CA" sz="1400" dirty="0">
              <a:solidFill>
                <a:srgbClr val="0000FF"/>
              </a:solidFill>
            </a:endParaRPr>
          </a:p>
        </p:txBody>
      </p:sp>
      <p:sp>
        <p:nvSpPr>
          <p:cNvPr id="115" name="Rectangle 114">
            <a:extLst>
              <a:ext uri="{FF2B5EF4-FFF2-40B4-BE49-F238E27FC236}">
                <a16:creationId xmlns:a16="http://schemas.microsoft.com/office/drawing/2014/main" id="{6E123CE4-5A47-421F-A553-7896EF948527}"/>
              </a:ext>
            </a:extLst>
          </p:cNvPr>
          <p:cNvSpPr/>
          <p:nvPr/>
        </p:nvSpPr>
        <p:spPr>
          <a:xfrm>
            <a:off x="4394174" y="1085468"/>
            <a:ext cx="1434967" cy="88814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port ephemeral #</a:t>
            </a:r>
          </a:p>
          <a:p>
            <a:r>
              <a:rPr lang="en-CA" sz="1400" b="1" dirty="0">
                <a:solidFill>
                  <a:schemeClr val="tx1"/>
                </a:solidFill>
              </a:rPr>
              <a:t>Destination port </a:t>
            </a:r>
            <a:r>
              <a:rPr lang="en-CA" sz="1400" b="1" dirty="0">
                <a:solidFill>
                  <a:srgbClr val="FF0000"/>
                </a:solidFill>
              </a:rPr>
              <a:t>80 (HTTP)</a:t>
            </a:r>
            <a:endParaRPr lang="en-CA" sz="1400" dirty="0">
              <a:solidFill>
                <a:srgbClr val="FF0000"/>
              </a:solidFill>
            </a:endParaRPr>
          </a:p>
        </p:txBody>
      </p:sp>
      <p:sp>
        <p:nvSpPr>
          <p:cNvPr id="116" name="Rectangle 115">
            <a:extLst>
              <a:ext uri="{FF2B5EF4-FFF2-40B4-BE49-F238E27FC236}">
                <a16:creationId xmlns:a16="http://schemas.microsoft.com/office/drawing/2014/main" id="{7678B18F-702B-4BE1-8ECA-AC5FAD4CCF64}"/>
              </a:ext>
            </a:extLst>
          </p:cNvPr>
          <p:cNvSpPr/>
          <p:nvPr/>
        </p:nvSpPr>
        <p:spPr>
          <a:xfrm>
            <a:off x="4388989" y="760886"/>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 (GET)</a:t>
            </a:r>
            <a:endParaRPr lang="en-CA" sz="1400" b="1" dirty="0">
              <a:solidFill>
                <a:srgbClr val="FF0000"/>
              </a:solidFill>
            </a:endParaRPr>
          </a:p>
        </p:txBody>
      </p:sp>
      <p:grpSp>
        <p:nvGrpSpPr>
          <p:cNvPr id="7" name="Group 6">
            <a:extLst>
              <a:ext uri="{FF2B5EF4-FFF2-40B4-BE49-F238E27FC236}">
                <a16:creationId xmlns:a16="http://schemas.microsoft.com/office/drawing/2014/main" id="{90FDFACE-8571-4632-BD05-7557D5433DCB}"/>
              </a:ext>
            </a:extLst>
          </p:cNvPr>
          <p:cNvGrpSpPr/>
          <p:nvPr/>
        </p:nvGrpSpPr>
        <p:grpSpPr>
          <a:xfrm>
            <a:off x="5616102" y="3717047"/>
            <a:ext cx="957539" cy="461491"/>
            <a:chOff x="5154929" y="1702404"/>
            <a:chExt cx="957539" cy="461491"/>
          </a:xfrm>
        </p:grpSpPr>
        <p:sp>
          <p:nvSpPr>
            <p:cNvPr id="117" name="TextBox 116">
              <a:extLst>
                <a:ext uri="{FF2B5EF4-FFF2-40B4-BE49-F238E27FC236}">
                  <a16:creationId xmlns:a16="http://schemas.microsoft.com/office/drawing/2014/main" id="{F30568AA-C31B-4855-B873-7C71A0F8A710}"/>
                </a:ext>
              </a:extLst>
            </p:cNvPr>
            <p:cNvSpPr txBox="1"/>
            <p:nvPr/>
          </p:nvSpPr>
          <p:spPr>
            <a:xfrm>
              <a:off x="5154929" y="1702404"/>
              <a:ext cx="957539" cy="276999"/>
            </a:xfrm>
            <a:prstGeom prst="rect">
              <a:avLst/>
            </a:prstGeom>
            <a:noFill/>
          </p:spPr>
          <p:txBody>
            <a:bodyPr wrap="square" rtlCol="0">
              <a:spAutoFit/>
            </a:bodyPr>
            <a:lstStyle/>
            <a:p>
              <a:pPr algn="ctr"/>
              <a:r>
                <a:rPr lang="en-US" sz="1200" b="1" dirty="0"/>
                <a:t>Route table</a:t>
              </a:r>
            </a:p>
          </p:txBody>
        </p:sp>
        <p:sp>
          <p:nvSpPr>
            <p:cNvPr id="118" name="Rectangle 117">
              <a:extLst>
                <a:ext uri="{FF2B5EF4-FFF2-40B4-BE49-F238E27FC236}">
                  <a16:creationId xmlns:a16="http://schemas.microsoft.com/office/drawing/2014/main" id="{0F57079F-2489-46A0-A1FA-6C78478E6C70}"/>
                </a:ext>
              </a:extLst>
            </p:cNvPr>
            <p:cNvSpPr/>
            <p:nvPr/>
          </p:nvSpPr>
          <p:spPr>
            <a:xfrm>
              <a:off x="5267625" y="1944892"/>
              <a:ext cx="786874" cy="166283"/>
            </a:xfrm>
            <a:prstGeom prst="rect">
              <a:avLst/>
            </a:prstGeom>
            <a:solidFill>
              <a:schemeClr val="bg1"/>
            </a:solidFill>
            <a:ln w="19050">
              <a:solidFill>
                <a:srgbClr val="5331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b="1" dirty="0">
                <a:solidFill>
                  <a:schemeClr val="tx1"/>
                </a:solidFill>
              </a:endParaRPr>
            </a:p>
          </p:txBody>
        </p:sp>
        <p:sp>
          <p:nvSpPr>
            <p:cNvPr id="119" name="TextBox 118">
              <a:extLst>
                <a:ext uri="{FF2B5EF4-FFF2-40B4-BE49-F238E27FC236}">
                  <a16:creationId xmlns:a16="http://schemas.microsoft.com/office/drawing/2014/main" id="{42E24C2C-16B0-4448-974C-2B9AF30C41CE}"/>
                </a:ext>
              </a:extLst>
            </p:cNvPr>
            <p:cNvSpPr txBox="1"/>
            <p:nvPr/>
          </p:nvSpPr>
          <p:spPr>
            <a:xfrm>
              <a:off x="5234826" y="1902285"/>
              <a:ext cx="870655" cy="261610"/>
            </a:xfrm>
            <a:prstGeom prst="rect">
              <a:avLst/>
            </a:prstGeom>
            <a:noFill/>
          </p:spPr>
          <p:txBody>
            <a:bodyPr wrap="square" rtlCol="0">
              <a:spAutoFit/>
            </a:bodyPr>
            <a:lstStyle/>
            <a:p>
              <a:pPr algn="ctr"/>
              <a:r>
                <a:rPr lang="en-CA" sz="1100" b="1" dirty="0">
                  <a:solidFill>
                    <a:srgbClr val="0000FF"/>
                  </a:solidFill>
                </a:rPr>
                <a:t>3</a:t>
              </a:r>
              <a:r>
                <a:rPr lang="en-CA" sz="1100" b="1" dirty="0"/>
                <a:t>.</a:t>
              </a:r>
              <a:r>
                <a:rPr lang="en-CA" sz="1100" b="1" dirty="0">
                  <a:solidFill>
                    <a:srgbClr val="0000FF"/>
                  </a:solidFill>
                </a:rPr>
                <a:t>80</a:t>
              </a:r>
              <a:r>
                <a:rPr lang="en-CA" sz="1100" b="1" dirty="0"/>
                <a:t>.</a:t>
              </a:r>
              <a:r>
                <a:rPr lang="en-CA" sz="1100" b="1" dirty="0">
                  <a:solidFill>
                    <a:srgbClr val="FF0000"/>
                  </a:solidFill>
                </a:rPr>
                <a:t>0.0</a:t>
              </a:r>
              <a:r>
                <a:rPr lang="en-CA" sz="1100" b="1" dirty="0"/>
                <a:t>/12</a:t>
              </a:r>
            </a:p>
          </p:txBody>
        </p:sp>
      </p:grpSp>
      <p:sp>
        <p:nvSpPr>
          <p:cNvPr id="6" name="Arrow: Right 5">
            <a:extLst>
              <a:ext uri="{FF2B5EF4-FFF2-40B4-BE49-F238E27FC236}">
                <a16:creationId xmlns:a16="http://schemas.microsoft.com/office/drawing/2014/main" id="{5B364840-C495-42C1-8A4F-608C5084E934}"/>
              </a:ext>
            </a:extLst>
          </p:cNvPr>
          <p:cNvSpPr/>
          <p:nvPr/>
        </p:nvSpPr>
        <p:spPr>
          <a:xfrm>
            <a:off x="6554976" y="3920005"/>
            <a:ext cx="373986" cy="23436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9129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wipe(down)">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8" presetClass="emph" presetSubtype="0" fill="hold" nodeType="clickEffect">
                                  <p:stCondLst>
                                    <p:cond delay="0"/>
                                  </p:stCondLst>
                                  <p:childTnLst>
                                    <p:animRot by="21600000">
                                      <p:cBhvr>
                                        <p:cTn id="17" dur="2000" fill="hold"/>
                                        <p:tgtEl>
                                          <p:spTgt spid="111">
                                            <p:txEl>
                                              <p:pRg st="1" end="1"/>
                                            </p:txEl>
                                          </p:spTgt>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9">
                                            <p:txEl>
                                              <p:pRg st="1" end="1"/>
                                            </p:txEl>
                                          </p:spTgt>
                                        </p:tgtEl>
                                        <p:attrNameLst>
                                          <p:attrName>style.visibility</p:attrName>
                                        </p:attrNameLst>
                                      </p:cBhvr>
                                      <p:to>
                                        <p:strVal val="visible"/>
                                      </p:to>
                                    </p:set>
                                    <p:animEffect transition="in" filter="wipe(down)">
                                      <p:cBhvr>
                                        <p:cTn id="28" dur="500"/>
                                        <p:tgtEl>
                                          <p:spTgt spid="49">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9">
                                            <p:txEl>
                                              <p:pRg st="2" end="2"/>
                                            </p:txEl>
                                          </p:spTgt>
                                        </p:tgtEl>
                                        <p:attrNameLst>
                                          <p:attrName>style.visibility</p:attrName>
                                        </p:attrNameLst>
                                      </p:cBhvr>
                                      <p:to>
                                        <p:strVal val="visible"/>
                                      </p:to>
                                    </p:set>
                                    <p:animEffect transition="in" filter="wipe(down)">
                                      <p:cBhvr>
                                        <p:cTn id="33" dur="500"/>
                                        <p:tgtEl>
                                          <p:spTgt spid="49">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9">
                                            <p:txEl>
                                              <p:pRg st="3" end="3"/>
                                            </p:txEl>
                                          </p:spTgt>
                                        </p:tgtEl>
                                        <p:attrNameLst>
                                          <p:attrName>style.visibility</p:attrName>
                                        </p:attrNameLst>
                                      </p:cBhvr>
                                      <p:to>
                                        <p:strVal val="visible"/>
                                      </p:to>
                                    </p:set>
                                    <p:animEffect transition="in" filter="wipe(down)">
                                      <p:cBhvr>
                                        <p:cTn id="38" dur="500"/>
                                        <p:tgtEl>
                                          <p:spTgt spid="49">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down)">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4253076" y="125792"/>
            <a:ext cx="3233956" cy="647468"/>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483477" y="4444574"/>
            <a:ext cx="11415674" cy="1023718"/>
          </a:xfrm>
          <a:ln>
            <a:solidFill>
              <a:schemeClr val="accent5">
                <a:lumMod val="75000"/>
              </a:schemeClr>
            </a:solidFill>
          </a:ln>
        </p:spPr>
        <p:txBody>
          <a:bodyPr>
            <a:normAutofit/>
          </a:bodyPr>
          <a:lstStyle/>
          <a:p>
            <a:pPr>
              <a:spcBef>
                <a:spcPts val="600"/>
              </a:spcBef>
              <a:spcAft>
                <a:spcPts val="600"/>
              </a:spcAft>
            </a:pPr>
            <a:r>
              <a:rPr lang="en-CA" sz="2400" dirty="0"/>
              <a:t>The router creates a new Ethernet frame (or any layer 2 protocol used in the interfaces).</a:t>
            </a:r>
          </a:p>
          <a:p>
            <a:pPr>
              <a:spcBef>
                <a:spcPts val="600"/>
              </a:spcBef>
              <a:spcAft>
                <a:spcPts val="600"/>
              </a:spcAft>
            </a:pPr>
            <a:r>
              <a:rPr lang="en-CA" sz="2400" dirty="0"/>
              <a:t>Sourced from its local interface to the destination MAC address of the next hop.</a:t>
            </a:r>
          </a:p>
          <a:p>
            <a:pPr>
              <a:spcBef>
                <a:spcPts val="600"/>
              </a:spcBef>
              <a:spcAft>
                <a:spcPts val="600"/>
              </a:spcAft>
            </a:pPr>
            <a:endParaRPr lang="en-CA" sz="2400" dirty="0"/>
          </a:p>
        </p:txBody>
      </p:sp>
      <p:sp>
        <p:nvSpPr>
          <p:cNvPr id="183" name="Rectangle 182">
            <a:extLst>
              <a:ext uri="{FF2B5EF4-FFF2-40B4-BE49-F238E27FC236}">
                <a16:creationId xmlns:a16="http://schemas.microsoft.com/office/drawing/2014/main" id="{E9D01212-BDC7-4242-9923-0F65B76E1E25}"/>
              </a:ext>
            </a:extLst>
          </p:cNvPr>
          <p:cNvSpPr/>
          <p:nvPr/>
        </p:nvSpPr>
        <p:spPr>
          <a:xfrm>
            <a:off x="483477" y="274320"/>
            <a:ext cx="3233956" cy="4069264"/>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85" name="Group 184">
            <a:extLst>
              <a:ext uri="{FF2B5EF4-FFF2-40B4-BE49-F238E27FC236}">
                <a16:creationId xmlns:a16="http://schemas.microsoft.com/office/drawing/2014/main" id="{92CC6AFA-1908-4563-893F-7072389A6A42}"/>
              </a:ext>
            </a:extLst>
          </p:cNvPr>
          <p:cNvGrpSpPr/>
          <p:nvPr/>
        </p:nvGrpSpPr>
        <p:grpSpPr>
          <a:xfrm>
            <a:off x="944515" y="3393453"/>
            <a:ext cx="842721" cy="676176"/>
            <a:chOff x="9913892" y="560715"/>
            <a:chExt cx="1490439" cy="1120399"/>
          </a:xfrm>
        </p:grpSpPr>
        <p:pic>
          <p:nvPicPr>
            <p:cNvPr id="186" name="Picture 185">
              <a:extLst>
                <a:ext uri="{FF2B5EF4-FFF2-40B4-BE49-F238E27FC236}">
                  <a16:creationId xmlns:a16="http://schemas.microsoft.com/office/drawing/2014/main" id="{30D7B0E1-762E-4843-A864-A87A2C37D4A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7" name="TextBox 186">
              <a:extLst>
                <a:ext uri="{FF2B5EF4-FFF2-40B4-BE49-F238E27FC236}">
                  <a16:creationId xmlns:a16="http://schemas.microsoft.com/office/drawing/2014/main" id="{BE53A755-4595-4A37-998C-F20B107ED8A2}"/>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pic>
        <p:nvPicPr>
          <p:cNvPr id="188" name="Picture 4">
            <a:extLst>
              <a:ext uri="{FF2B5EF4-FFF2-40B4-BE49-F238E27FC236}">
                <a16:creationId xmlns:a16="http://schemas.microsoft.com/office/drawing/2014/main" id="{7785D20D-5E77-464E-8AFF-64B667A21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48" y="289506"/>
            <a:ext cx="1066800" cy="32004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cxnSp>
        <p:nvCxnSpPr>
          <p:cNvPr id="189" name="Straight Connector 188">
            <a:extLst>
              <a:ext uri="{FF2B5EF4-FFF2-40B4-BE49-F238E27FC236}">
                <a16:creationId xmlns:a16="http://schemas.microsoft.com/office/drawing/2014/main" id="{B6EED0E0-2E99-4003-8358-6AB15AC75E5D}"/>
              </a:ext>
            </a:extLst>
          </p:cNvPr>
          <p:cNvCxnSpPr>
            <a:cxnSpLocks/>
            <a:stCxn id="229" idx="6"/>
            <a:endCxn id="193" idx="2"/>
          </p:cNvCxnSpPr>
          <p:nvPr/>
        </p:nvCxnSpPr>
        <p:spPr>
          <a:xfrm flipV="1">
            <a:off x="4048425" y="3729785"/>
            <a:ext cx="976430" cy="54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D0758302-D2F4-4BFE-98D8-9C1DA9093D60}"/>
              </a:ext>
            </a:extLst>
          </p:cNvPr>
          <p:cNvSpPr/>
          <p:nvPr/>
        </p:nvSpPr>
        <p:spPr>
          <a:xfrm>
            <a:off x="5395763" y="3255414"/>
            <a:ext cx="2024245" cy="980836"/>
          </a:xfrm>
          <a:prstGeom prst="rect">
            <a:avLst/>
          </a:prstGeom>
          <a:solidFill>
            <a:schemeClr val="accent6">
              <a:lumMod val="20000"/>
              <a:lumOff val="80000"/>
            </a:schemeClr>
          </a:solidFill>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191" name="Straight Connector 190">
            <a:extLst>
              <a:ext uri="{FF2B5EF4-FFF2-40B4-BE49-F238E27FC236}">
                <a16:creationId xmlns:a16="http://schemas.microsoft.com/office/drawing/2014/main" id="{D2FD385F-15D6-4B23-B51B-AC4CA36666E4}"/>
              </a:ext>
            </a:extLst>
          </p:cNvPr>
          <p:cNvCxnSpPr>
            <a:cxnSpLocks/>
            <a:stCxn id="193" idx="6"/>
            <a:endCxn id="211" idx="2"/>
          </p:cNvCxnSpPr>
          <p:nvPr/>
        </p:nvCxnSpPr>
        <p:spPr>
          <a:xfrm flipV="1">
            <a:off x="5700697" y="3724973"/>
            <a:ext cx="1363944" cy="4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B6613FA-1A7E-448A-BC41-5FA443244CB6}"/>
              </a:ext>
            </a:extLst>
          </p:cNvPr>
          <p:cNvGrpSpPr/>
          <p:nvPr/>
        </p:nvGrpSpPr>
        <p:grpSpPr>
          <a:xfrm>
            <a:off x="5024855" y="3387970"/>
            <a:ext cx="675842" cy="683629"/>
            <a:chOff x="5439189" y="3628598"/>
            <a:chExt cx="675842" cy="683629"/>
          </a:xfrm>
        </p:grpSpPr>
        <p:sp>
          <p:nvSpPr>
            <p:cNvPr id="193" name="Oval 192">
              <a:extLst>
                <a:ext uri="{FF2B5EF4-FFF2-40B4-BE49-F238E27FC236}">
                  <a16:creationId xmlns:a16="http://schemas.microsoft.com/office/drawing/2014/main" id="{89E007B7-BE91-43BC-9E39-42A6252DC802}"/>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94" name="Group 193">
              <a:extLst>
                <a:ext uri="{FF2B5EF4-FFF2-40B4-BE49-F238E27FC236}">
                  <a16:creationId xmlns:a16="http://schemas.microsoft.com/office/drawing/2014/main" id="{B525B4AB-21A7-4413-95C6-D06F6552FD85}"/>
                </a:ext>
              </a:extLst>
            </p:cNvPr>
            <p:cNvGrpSpPr/>
            <p:nvPr/>
          </p:nvGrpSpPr>
          <p:grpSpPr>
            <a:xfrm>
              <a:off x="5712075" y="3740276"/>
              <a:ext cx="130069" cy="188068"/>
              <a:chOff x="4518511" y="3865186"/>
              <a:chExt cx="203119" cy="265093"/>
            </a:xfrm>
          </p:grpSpPr>
          <p:cxnSp>
            <p:nvCxnSpPr>
              <p:cNvPr id="207" name="Straight Connector 206">
                <a:extLst>
                  <a:ext uri="{FF2B5EF4-FFF2-40B4-BE49-F238E27FC236}">
                    <a16:creationId xmlns:a16="http://schemas.microsoft.com/office/drawing/2014/main" id="{4A9142EC-DAE0-4277-AC10-7583786E369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2C68B2D-555E-4333-8E65-3EAEB57B557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0D1AC8-27EC-4BC7-B9A6-FC9A0429C38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07E6FD39-3BA7-42F1-9DAB-2E6A8859DC48}"/>
                </a:ext>
              </a:extLst>
            </p:cNvPr>
            <p:cNvGrpSpPr/>
            <p:nvPr/>
          </p:nvGrpSpPr>
          <p:grpSpPr>
            <a:xfrm rot="10800000">
              <a:off x="5712075" y="4005901"/>
              <a:ext cx="130069" cy="188068"/>
              <a:chOff x="4518511" y="3865186"/>
              <a:chExt cx="203119" cy="265093"/>
            </a:xfrm>
          </p:grpSpPr>
          <p:cxnSp>
            <p:nvCxnSpPr>
              <p:cNvPr id="204" name="Straight Connector 203">
                <a:extLst>
                  <a:ext uri="{FF2B5EF4-FFF2-40B4-BE49-F238E27FC236}">
                    <a16:creationId xmlns:a16="http://schemas.microsoft.com/office/drawing/2014/main" id="{B599C3BC-7614-4533-A223-C14B61C1CDDF}"/>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CADD893-3B2C-4448-AEA8-01A1FFC199A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135219B-D468-42FD-BC71-72A8375BD98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06145EE2-5065-4E57-8B77-1A26AC891BA2}"/>
                </a:ext>
              </a:extLst>
            </p:cNvPr>
            <p:cNvGrpSpPr/>
            <p:nvPr/>
          </p:nvGrpSpPr>
          <p:grpSpPr>
            <a:xfrm rot="5400000">
              <a:off x="5526491" y="3876378"/>
              <a:ext cx="130069" cy="188068"/>
              <a:chOff x="4518511" y="3865186"/>
              <a:chExt cx="203119" cy="265093"/>
            </a:xfrm>
          </p:grpSpPr>
          <p:cxnSp>
            <p:nvCxnSpPr>
              <p:cNvPr id="201" name="Straight Connector 200">
                <a:extLst>
                  <a:ext uri="{FF2B5EF4-FFF2-40B4-BE49-F238E27FC236}">
                    <a16:creationId xmlns:a16="http://schemas.microsoft.com/office/drawing/2014/main" id="{EA11F826-A050-4D43-87A0-7ECDCC6D04B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47FA571-0A3C-4047-97B5-D8280966760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0046D1F-3D5F-45D6-94E5-300B07EC77D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7E67B71C-8D91-4C38-B757-61B9A428CF06}"/>
                </a:ext>
              </a:extLst>
            </p:cNvPr>
            <p:cNvGrpSpPr/>
            <p:nvPr/>
          </p:nvGrpSpPr>
          <p:grpSpPr>
            <a:xfrm rot="5400000">
              <a:off x="5890580" y="3876379"/>
              <a:ext cx="130069" cy="188068"/>
              <a:chOff x="4518511" y="3865186"/>
              <a:chExt cx="203119" cy="265093"/>
            </a:xfrm>
          </p:grpSpPr>
          <p:cxnSp>
            <p:nvCxnSpPr>
              <p:cNvPr id="198" name="Straight Connector 197">
                <a:extLst>
                  <a:ext uri="{FF2B5EF4-FFF2-40B4-BE49-F238E27FC236}">
                    <a16:creationId xmlns:a16="http://schemas.microsoft.com/office/drawing/2014/main" id="{5C75A142-4FC7-4238-BB09-2C9A89983FD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DBA6CC-3F19-409F-BEF1-8B71BA739FA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0261F21-6EBE-4572-AC0D-6C2A49429DB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C28129DE-49CF-4CF5-9329-86E03DEE35F7}"/>
              </a:ext>
            </a:extLst>
          </p:cNvPr>
          <p:cNvGrpSpPr/>
          <p:nvPr/>
        </p:nvGrpSpPr>
        <p:grpSpPr>
          <a:xfrm>
            <a:off x="7064641" y="3383158"/>
            <a:ext cx="675842" cy="683629"/>
            <a:chOff x="5439189" y="3628598"/>
            <a:chExt cx="675842" cy="683629"/>
          </a:xfrm>
        </p:grpSpPr>
        <p:sp>
          <p:nvSpPr>
            <p:cNvPr id="211" name="Oval 210">
              <a:extLst>
                <a:ext uri="{FF2B5EF4-FFF2-40B4-BE49-F238E27FC236}">
                  <a16:creationId xmlns:a16="http://schemas.microsoft.com/office/drawing/2014/main" id="{20A1C536-B0D6-4CA5-8B06-0070838CF7F0}"/>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12" name="Group 211">
              <a:extLst>
                <a:ext uri="{FF2B5EF4-FFF2-40B4-BE49-F238E27FC236}">
                  <a16:creationId xmlns:a16="http://schemas.microsoft.com/office/drawing/2014/main" id="{D19E84AB-0A23-4E89-AAE2-A7A86EFB3C91}"/>
                </a:ext>
              </a:extLst>
            </p:cNvPr>
            <p:cNvGrpSpPr/>
            <p:nvPr/>
          </p:nvGrpSpPr>
          <p:grpSpPr>
            <a:xfrm>
              <a:off x="5712075" y="3740276"/>
              <a:ext cx="130069" cy="188068"/>
              <a:chOff x="4518511" y="3865186"/>
              <a:chExt cx="203119" cy="265093"/>
            </a:xfrm>
          </p:grpSpPr>
          <p:cxnSp>
            <p:nvCxnSpPr>
              <p:cNvPr id="225" name="Straight Connector 224">
                <a:extLst>
                  <a:ext uri="{FF2B5EF4-FFF2-40B4-BE49-F238E27FC236}">
                    <a16:creationId xmlns:a16="http://schemas.microsoft.com/office/drawing/2014/main" id="{2FDC17DB-9083-4876-8245-4DA1C45700E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2B6EEBE-2CBB-47DC-904C-3CFDD0BC791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9F224AB0-EC18-46C8-958F-B9AACB10CCA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B817BBC5-99EC-45DA-8CCB-A18FC8A6EA48}"/>
                </a:ext>
              </a:extLst>
            </p:cNvPr>
            <p:cNvGrpSpPr/>
            <p:nvPr/>
          </p:nvGrpSpPr>
          <p:grpSpPr>
            <a:xfrm rot="10800000">
              <a:off x="5712075" y="4005901"/>
              <a:ext cx="130069" cy="188068"/>
              <a:chOff x="4518511" y="3865186"/>
              <a:chExt cx="203119" cy="265093"/>
            </a:xfrm>
          </p:grpSpPr>
          <p:cxnSp>
            <p:nvCxnSpPr>
              <p:cNvPr id="222" name="Straight Connector 221">
                <a:extLst>
                  <a:ext uri="{FF2B5EF4-FFF2-40B4-BE49-F238E27FC236}">
                    <a16:creationId xmlns:a16="http://schemas.microsoft.com/office/drawing/2014/main" id="{D6DF312C-649F-4D18-B30F-FE96D51089C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251155F-3F05-40CA-BA73-BAD27CCDFB7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438D298-5625-47E9-B7ED-A8C6CEFFD70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546FDE1F-F159-4337-B646-07A2E3E32EB2}"/>
                </a:ext>
              </a:extLst>
            </p:cNvPr>
            <p:cNvGrpSpPr/>
            <p:nvPr/>
          </p:nvGrpSpPr>
          <p:grpSpPr>
            <a:xfrm rot="5400000">
              <a:off x="5526491" y="3876378"/>
              <a:ext cx="130069" cy="188068"/>
              <a:chOff x="4518511" y="3865186"/>
              <a:chExt cx="203119" cy="265093"/>
            </a:xfrm>
          </p:grpSpPr>
          <p:cxnSp>
            <p:nvCxnSpPr>
              <p:cNvPr id="219" name="Straight Connector 218">
                <a:extLst>
                  <a:ext uri="{FF2B5EF4-FFF2-40B4-BE49-F238E27FC236}">
                    <a16:creationId xmlns:a16="http://schemas.microsoft.com/office/drawing/2014/main" id="{485A85AB-CE1C-4EF7-AB92-FFD7487BF2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3EF3FBF-217F-4A98-BE74-4E6FDBDB673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44FD4C-DBD9-4B2E-8B2A-6241A881E3D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7070A12E-D36F-4229-BFC8-BC54EA516037}"/>
                </a:ext>
              </a:extLst>
            </p:cNvPr>
            <p:cNvGrpSpPr/>
            <p:nvPr/>
          </p:nvGrpSpPr>
          <p:grpSpPr>
            <a:xfrm rot="5400000">
              <a:off x="5890580" y="3876379"/>
              <a:ext cx="130069" cy="188068"/>
              <a:chOff x="4518511" y="3865186"/>
              <a:chExt cx="203119" cy="265093"/>
            </a:xfrm>
          </p:grpSpPr>
          <p:cxnSp>
            <p:nvCxnSpPr>
              <p:cNvPr id="216" name="Straight Connector 215">
                <a:extLst>
                  <a:ext uri="{FF2B5EF4-FFF2-40B4-BE49-F238E27FC236}">
                    <a16:creationId xmlns:a16="http://schemas.microsoft.com/office/drawing/2014/main" id="{59B26438-92E1-4068-84D0-E5C0132C45A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FBCDB2-377B-4040-8E6A-0BCA8794CAD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C659FF2-577D-4925-A1AC-00F3F2DCCAB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8" name="Group 227">
            <a:extLst>
              <a:ext uri="{FF2B5EF4-FFF2-40B4-BE49-F238E27FC236}">
                <a16:creationId xmlns:a16="http://schemas.microsoft.com/office/drawing/2014/main" id="{47E56E00-1425-45AC-A564-5530D657E663}"/>
              </a:ext>
            </a:extLst>
          </p:cNvPr>
          <p:cNvGrpSpPr/>
          <p:nvPr/>
        </p:nvGrpSpPr>
        <p:grpSpPr>
          <a:xfrm>
            <a:off x="3372583" y="3393453"/>
            <a:ext cx="675842" cy="683629"/>
            <a:chOff x="5439189" y="3628598"/>
            <a:chExt cx="675842" cy="683629"/>
          </a:xfrm>
        </p:grpSpPr>
        <p:sp>
          <p:nvSpPr>
            <p:cNvPr id="229" name="Oval 228">
              <a:extLst>
                <a:ext uri="{FF2B5EF4-FFF2-40B4-BE49-F238E27FC236}">
                  <a16:creationId xmlns:a16="http://schemas.microsoft.com/office/drawing/2014/main" id="{7CD8FC80-D2EE-4E9D-9311-9486EA00D4A3}"/>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0" name="Group 229">
              <a:extLst>
                <a:ext uri="{FF2B5EF4-FFF2-40B4-BE49-F238E27FC236}">
                  <a16:creationId xmlns:a16="http://schemas.microsoft.com/office/drawing/2014/main" id="{17CD4AFE-F7C5-4BA6-A8AD-6398D45F7F9B}"/>
                </a:ext>
              </a:extLst>
            </p:cNvPr>
            <p:cNvGrpSpPr/>
            <p:nvPr/>
          </p:nvGrpSpPr>
          <p:grpSpPr>
            <a:xfrm>
              <a:off x="5712075" y="3740276"/>
              <a:ext cx="130069" cy="188068"/>
              <a:chOff x="4518511" y="3865186"/>
              <a:chExt cx="203119" cy="265093"/>
            </a:xfrm>
          </p:grpSpPr>
          <p:cxnSp>
            <p:nvCxnSpPr>
              <p:cNvPr id="243" name="Straight Connector 242">
                <a:extLst>
                  <a:ext uri="{FF2B5EF4-FFF2-40B4-BE49-F238E27FC236}">
                    <a16:creationId xmlns:a16="http://schemas.microsoft.com/office/drawing/2014/main" id="{A52EAA65-35E9-46CA-8612-FD0BD69A018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8FA3A7B-AEF3-4027-99C9-FC9FD342D0BE}"/>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EF50876-F02F-4C03-971C-28BD05D852C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B1F8BA42-9070-43D0-884F-B15488CD8991}"/>
                </a:ext>
              </a:extLst>
            </p:cNvPr>
            <p:cNvGrpSpPr/>
            <p:nvPr/>
          </p:nvGrpSpPr>
          <p:grpSpPr>
            <a:xfrm rot="10800000">
              <a:off x="5712075" y="4005901"/>
              <a:ext cx="130069" cy="188068"/>
              <a:chOff x="4518511" y="3865186"/>
              <a:chExt cx="203119" cy="265093"/>
            </a:xfrm>
          </p:grpSpPr>
          <p:cxnSp>
            <p:nvCxnSpPr>
              <p:cNvPr id="240" name="Straight Connector 239">
                <a:extLst>
                  <a:ext uri="{FF2B5EF4-FFF2-40B4-BE49-F238E27FC236}">
                    <a16:creationId xmlns:a16="http://schemas.microsoft.com/office/drawing/2014/main" id="{3C61F983-0E85-40D7-836A-802209F5A0A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1211CA0-B84B-4AAC-B847-FD6EF149F15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66911A-6109-4E11-9A06-4CB5200C74B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C62BD44D-2BF8-4B63-BC12-944F9F37B710}"/>
                </a:ext>
              </a:extLst>
            </p:cNvPr>
            <p:cNvGrpSpPr/>
            <p:nvPr/>
          </p:nvGrpSpPr>
          <p:grpSpPr>
            <a:xfrm rot="5400000">
              <a:off x="5526491" y="3876378"/>
              <a:ext cx="130069" cy="188068"/>
              <a:chOff x="4518511" y="3865186"/>
              <a:chExt cx="203119" cy="265093"/>
            </a:xfrm>
          </p:grpSpPr>
          <p:cxnSp>
            <p:nvCxnSpPr>
              <p:cNvPr id="237" name="Straight Connector 236">
                <a:extLst>
                  <a:ext uri="{FF2B5EF4-FFF2-40B4-BE49-F238E27FC236}">
                    <a16:creationId xmlns:a16="http://schemas.microsoft.com/office/drawing/2014/main" id="{9F436159-36B7-4D8A-AD85-74BABFAC1984}"/>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7053CA2-7FCF-44F0-A1D4-D850C041B9D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7BFAB65-E7A1-4A79-B866-0DAA9548489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3" name="Group 232">
              <a:extLst>
                <a:ext uri="{FF2B5EF4-FFF2-40B4-BE49-F238E27FC236}">
                  <a16:creationId xmlns:a16="http://schemas.microsoft.com/office/drawing/2014/main" id="{42C77060-C6B7-4296-B9FC-43DE382E5067}"/>
                </a:ext>
              </a:extLst>
            </p:cNvPr>
            <p:cNvGrpSpPr/>
            <p:nvPr/>
          </p:nvGrpSpPr>
          <p:grpSpPr>
            <a:xfrm rot="5400000">
              <a:off x="5890580" y="3876379"/>
              <a:ext cx="130069" cy="188068"/>
              <a:chOff x="4518511" y="3865186"/>
              <a:chExt cx="203119" cy="265093"/>
            </a:xfrm>
          </p:grpSpPr>
          <p:cxnSp>
            <p:nvCxnSpPr>
              <p:cNvPr id="234" name="Straight Connector 233">
                <a:extLst>
                  <a:ext uri="{FF2B5EF4-FFF2-40B4-BE49-F238E27FC236}">
                    <a16:creationId xmlns:a16="http://schemas.microsoft.com/office/drawing/2014/main" id="{5FDD31EF-EFBB-4795-9E6C-12E6C417966C}"/>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F41E38F-9148-4779-B8E6-CA38A2DE427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3342E1-6206-486F-9616-584C9BAFE70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TextBox 247">
            <a:extLst>
              <a:ext uri="{FF2B5EF4-FFF2-40B4-BE49-F238E27FC236}">
                <a16:creationId xmlns:a16="http://schemas.microsoft.com/office/drawing/2014/main" id="{3DF0DB8C-6D35-4086-B30F-D2C407005408}"/>
              </a:ext>
            </a:extLst>
          </p:cNvPr>
          <p:cNvSpPr txBox="1"/>
          <p:nvPr/>
        </p:nvSpPr>
        <p:spPr>
          <a:xfrm>
            <a:off x="5662532" y="3963377"/>
            <a:ext cx="1434816" cy="307777"/>
          </a:xfrm>
          <a:prstGeom prst="rect">
            <a:avLst/>
          </a:prstGeom>
          <a:noFill/>
        </p:spPr>
        <p:txBody>
          <a:bodyPr wrap="none" rtlCol="0">
            <a:spAutoFit/>
          </a:bodyPr>
          <a:lstStyle/>
          <a:p>
            <a:r>
              <a:rPr lang="en-CA" sz="1400" dirty="0"/>
              <a:t>Internet Provider</a:t>
            </a:r>
          </a:p>
        </p:txBody>
      </p:sp>
      <p:sp>
        <p:nvSpPr>
          <p:cNvPr id="74" name="Rectangle 73">
            <a:extLst>
              <a:ext uri="{FF2B5EF4-FFF2-40B4-BE49-F238E27FC236}">
                <a16:creationId xmlns:a16="http://schemas.microsoft.com/office/drawing/2014/main" id="{0BF703DA-CF29-4FD5-9BEE-C0C577632ED1}"/>
              </a:ext>
            </a:extLst>
          </p:cNvPr>
          <p:cNvSpPr/>
          <p:nvPr/>
        </p:nvSpPr>
        <p:spPr>
          <a:xfrm>
            <a:off x="8690329" y="809422"/>
            <a:ext cx="3208822" cy="344659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0785" y="879732"/>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9157399" y="814737"/>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8864780" y="1422971"/>
            <a:ext cx="2941800" cy="274276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9260246" y="1391745"/>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2440" y="1415936"/>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9238766" y="1917678"/>
            <a:ext cx="2545377" cy="2133587"/>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9817333" y="1950793"/>
            <a:ext cx="1397400" cy="1111136"/>
            <a:chOff x="7517382" y="533208"/>
            <a:chExt cx="1115568" cy="842870"/>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66" y="701000"/>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9551321" y="3584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grpSp>
        <p:nvGrpSpPr>
          <p:cNvPr id="93" name="Group 92">
            <a:extLst>
              <a:ext uri="{FF2B5EF4-FFF2-40B4-BE49-F238E27FC236}">
                <a16:creationId xmlns:a16="http://schemas.microsoft.com/office/drawing/2014/main" id="{87EABA69-BDD2-4189-91AC-6252D2080074}"/>
              </a:ext>
            </a:extLst>
          </p:cNvPr>
          <p:cNvGrpSpPr/>
          <p:nvPr/>
        </p:nvGrpSpPr>
        <p:grpSpPr>
          <a:xfrm>
            <a:off x="8518611" y="3380091"/>
            <a:ext cx="675842" cy="683629"/>
            <a:chOff x="5439189" y="3628598"/>
            <a:chExt cx="675842" cy="683629"/>
          </a:xfrm>
        </p:grpSpPr>
        <p:sp>
          <p:nvSpPr>
            <p:cNvPr id="94" name="Oval 93">
              <a:extLst>
                <a:ext uri="{FF2B5EF4-FFF2-40B4-BE49-F238E27FC236}">
                  <a16:creationId xmlns:a16="http://schemas.microsoft.com/office/drawing/2014/main" id="{BA5DB8D4-5D54-49E7-A532-27F3F501BD78}"/>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95" name="Group 94">
              <a:extLst>
                <a:ext uri="{FF2B5EF4-FFF2-40B4-BE49-F238E27FC236}">
                  <a16:creationId xmlns:a16="http://schemas.microsoft.com/office/drawing/2014/main" id="{96DA9559-BCC6-40D8-9A8B-8A0DD24B68A3}"/>
                </a:ext>
              </a:extLst>
            </p:cNvPr>
            <p:cNvGrpSpPr/>
            <p:nvPr/>
          </p:nvGrpSpPr>
          <p:grpSpPr>
            <a:xfrm>
              <a:off x="5712075" y="3740276"/>
              <a:ext cx="130069" cy="188068"/>
              <a:chOff x="4518511" y="3865186"/>
              <a:chExt cx="203119" cy="265093"/>
            </a:xfrm>
          </p:grpSpPr>
          <p:cxnSp>
            <p:nvCxnSpPr>
              <p:cNvPr id="108" name="Straight Connector 107">
                <a:extLst>
                  <a:ext uri="{FF2B5EF4-FFF2-40B4-BE49-F238E27FC236}">
                    <a16:creationId xmlns:a16="http://schemas.microsoft.com/office/drawing/2014/main" id="{45254C31-8ACB-42B3-A7CB-CF9559BA1A2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A52EC-6664-4175-BC46-339C2337CCE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2E5394-5E82-4C8E-B23F-73FFD2FD737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B886BA5-444D-4B2D-84C1-106ADA942697}"/>
                </a:ext>
              </a:extLst>
            </p:cNvPr>
            <p:cNvGrpSpPr/>
            <p:nvPr/>
          </p:nvGrpSpPr>
          <p:grpSpPr>
            <a:xfrm rot="10800000">
              <a:off x="5712075" y="4005901"/>
              <a:ext cx="130069" cy="188068"/>
              <a:chOff x="4518511" y="3865186"/>
              <a:chExt cx="203119" cy="265093"/>
            </a:xfrm>
          </p:grpSpPr>
          <p:cxnSp>
            <p:nvCxnSpPr>
              <p:cNvPr id="105" name="Straight Connector 104">
                <a:extLst>
                  <a:ext uri="{FF2B5EF4-FFF2-40B4-BE49-F238E27FC236}">
                    <a16:creationId xmlns:a16="http://schemas.microsoft.com/office/drawing/2014/main" id="{B107E10C-9627-45D4-9F58-4D8961227E5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B97FA26-2E91-457D-9AF5-BF22C960A7D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CAFE4E9-84C8-473D-AB7E-264165A3BA3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09A3FD69-1C8B-45D8-A960-CF97C068A940}"/>
                </a:ext>
              </a:extLst>
            </p:cNvPr>
            <p:cNvGrpSpPr/>
            <p:nvPr/>
          </p:nvGrpSpPr>
          <p:grpSpPr>
            <a:xfrm rot="5400000">
              <a:off x="5526491" y="3876378"/>
              <a:ext cx="130069" cy="188068"/>
              <a:chOff x="4518511" y="3865186"/>
              <a:chExt cx="203119" cy="265093"/>
            </a:xfrm>
          </p:grpSpPr>
          <p:cxnSp>
            <p:nvCxnSpPr>
              <p:cNvPr id="102" name="Straight Connector 101">
                <a:extLst>
                  <a:ext uri="{FF2B5EF4-FFF2-40B4-BE49-F238E27FC236}">
                    <a16:creationId xmlns:a16="http://schemas.microsoft.com/office/drawing/2014/main" id="{3249F664-453D-40A0-9DE1-83E4E010FA5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DB21727-11FD-4497-A7B6-3DC53601D8C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BA8D588-D92E-4703-A000-1925EBCECB6B}"/>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1E540C20-CF4D-4562-AD18-2D8DDF4E7A93}"/>
                </a:ext>
              </a:extLst>
            </p:cNvPr>
            <p:cNvGrpSpPr/>
            <p:nvPr/>
          </p:nvGrpSpPr>
          <p:grpSpPr>
            <a:xfrm rot="5400000">
              <a:off x="5890580" y="3876379"/>
              <a:ext cx="130069" cy="188068"/>
              <a:chOff x="4518511" y="3865186"/>
              <a:chExt cx="203119" cy="265093"/>
            </a:xfrm>
          </p:grpSpPr>
          <p:cxnSp>
            <p:nvCxnSpPr>
              <p:cNvPr id="99" name="Straight Connector 98">
                <a:extLst>
                  <a:ext uri="{FF2B5EF4-FFF2-40B4-BE49-F238E27FC236}">
                    <a16:creationId xmlns:a16="http://schemas.microsoft.com/office/drawing/2014/main" id="{3C30C243-0811-4D12-951F-6B095FB96DB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232AF85-2D6E-4427-8809-B62305E9AF4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6457292-6D56-41CF-B594-2BAA55C0F33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2" name="TextBox 111">
            <a:extLst>
              <a:ext uri="{FF2B5EF4-FFF2-40B4-BE49-F238E27FC236}">
                <a16:creationId xmlns:a16="http://schemas.microsoft.com/office/drawing/2014/main" id="{E7A197B5-FFF5-4429-A588-187DBBA6FB24}"/>
              </a:ext>
            </a:extLst>
          </p:cNvPr>
          <p:cNvSpPr txBox="1"/>
          <p:nvPr/>
        </p:nvSpPr>
        <p:spPr>
          <a:xfrm>
            <a:off x="9261272" y="3034198"/>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113" name="TextBox 112">
            <a:extLst>
              <a:ext uri="{FF2B5EF4-FFF2-40B4-BE49-F238E27FC236}">
                <a16:creationId xmlns:a16="http://schemas.microsoft.com/office/drawing/2014/main" id="{F5D562A3-08C6-4C75-9BF8-DD01AE70D45C}"/>
              </a:ext>
            </a:extLst>
          </p:cNvPr>
          <p:cNvSpPr txBox="1"/>
          <p:nvPr/>
        </p:nvSpPr>
        <p:spPr>
          <a:xfrm>
            <a:off x="10449349" y="3053602"/>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flipH="1">
            <a:off x="10493897" y="3061929"/>
            <a:ext cx="139" cy="52224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10151059" y="2504272"/>
            <a:ext cx="691215" cy="230832"/>
          </a:xfrm>
          <a:prstGeom prst="rect">
            <a:avLst/>
          </a:prstGeom>
          <a:noFill/>
        </p:spPr>
        <p:txBody>
          <a:bodyPr wrap="none" rtlCol="0">
            <a:spAutoFit/>
          </a:bodyPr>
          <a:lstStyle/>
          <a:p>
            <a:r>
              <a:rPr lang="en-CA" sz="900" b="1" dirty="0"/>
              <a:t>webserver</a:t>
            </a:r>
          </a:p>
        </p:txBody>
      </p:sp>
      <p:cxnSp>
        <p:nvCxnSpPr>
          <p:cNvPr id="128" name="Straight Connector 127">
            <a:extLst>
              <a:ext uri="{FF2B5EF4-FFF2-40B4-BE49-F238E27FC236}">
                <a16:creationId xmlns:a16="http://schemas.microsoft.com/office/drawing/2014/main" id="{93C16624-03BC-4415-AE19-8D62C6B52F52}"/>
              </a:ext>
            </a:extLst>
          </p:cNvPr>
          <p:cNvCxnSpPr>
            <a:cxnSpLocks/>
            <a:stCxn id="211" idx="6"/>
            <a:endCxn id="94" idx="2"/>
          </p:cNvCxnSpPr>
          <p:nvPr/>
        </p:nvCxnSpPr>
        <p:spPr>
          <a:xfrm flipV="1">
            <a:off x="7740483" y="3721906"/>
            <a:ext cx="778128" cy="3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28B5A1-6966-4333-A0CB-EEF791D93F68}"/>
              </a:ext>
            </a:extLst>
          </p:cNvPr>
          <p:cNvSpPr txBox="1"/>
          <p:nvPr/>
        </p:nvSpPr>
        <p:spPr>
          <a:xfrm>
            <a:off x="490102" y="4027065"/>
            <a:ext cx="1883849" cy="369332"/>
          </a:xfrm>
          <a:prstGeom prst="rect">
            <a:avLst/>
          </a:prstGeom>
          <a:noFill/>
        </p:spPr>
        <p:txBody>
          <a:bodyPr wrap="none" rtlCol="0">
            <a:spAutoFit/>
          </a:bodyPr>
          <a:lstStyle/>
          <a:p>
            <a:r>
              <a:rPr lang="en-CA" b="1" dirty="0"/>
              <a:t>IPv4</a:t>
            </a:r>
            <a:r>
              <a:rPr lang="en-CA" b="1" dirty="0">
                <a:solidFill>
                  <a:srgbClr val="0000FF"/>
                </a:solidFill>
              </a:rPr>
              <a:t> 142.55.66.77</a:t>
            </a:r>
          </a:p>
        </p:txBody>
      </p:sp>
      <p:sp>
        <p:nvSpPr>
          <p:cNvPr id="2" name="Rectangle 1">
            <a:extLst>
              <a:ext uri="{FF2B5EF4-FFF2-40B4-BE49-F238E27FC236}">
                <a16:creationId xmlns:a16="http://schemas.microsoft.com/office/drawing/2014/main" id="{F8C00AED-626E-4142-B873-61137BF6A089}"/>
              </a:ext>
            </a:extLst>
          </p:cNvPr>
          <p:cNvSpPr/>
          <p:nvPr/>
        </p:nvSpPr>
        <p:spPr>
          <a:xfrm>
            <a:off x="4627353" y="2937340"/>
            <a:ext cx="1434967" cy="41993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Destination MAC</a:t>
            </a:r>
          </a:p>
          <a:p>
            <a:r>
              <a:rPr lang="en-CA" sz="1400" dirty="0">
                <a:solidFill>
                  <a:schemeClr val="tx1"/>
                </a:solidFill>
              </a:rPr>
              <a:t>Source MAC</a:t>
            </a:r>
          </a:p>
        </p:txBody>
      </p:sp>
      <p:sp>
        <p:nvSpPr>
          <p:cNvPr id="111" name="Rectangle 110">
            <a:extLst>
              <a:ext uri="{FF2B5EF4-FFF2-40B4-BE49-F238E27FC236}">
                <a16:creationId xmlns:a16="http://schemas.microsoft.com/office/drawing/2014/main" id="{EE85F0D4-239D-4E35-92DD-7D8759F92392}"/>
              </a:ext>
            </a:extLst>
          </p:cNvPr>
          <p:cNvSpPr/>
          <p:nvPr/>
        </p:nvSpPr>
        <p:spPr>
          <a:xfrm>
            <a:off x="4619039" y="2048434"/>
            <a:ext cx="1434967" cy="88814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IP 142.55.66.77</a:t>
            </a:r>
          </a:p>
          <a:p>
            <a:r>
              <a:rPr lang="en-CA" sz="1400" b="1" dirty="0">
                <a:solidFill>
                  <a:schemeClr val="tx1"/>
                </a:solidFill>
              </a:rPr>
              <a:t>Destination IP </a:t>
            </a:r>
            <a:r>
              <a:rPr lang="en-CA" sz="1400" b="1" dirty="0">
                <a:solidFill>
                  <a:srgbClr val="0000FF"/>
                </a:solidFill>
              </a:rPr>
              <a:t>3.94.206.121</a:t>
            </a:r>
            <a:endParaRPr lang="en-CA" sz="1400" dirty="0">
              <a:solidFill>
                <a:srgbClr val="0000FF"/>
              </a:solidFill>
            </a:endParaRPr>
          </a:p>
        </p:txBody>
      </p:sp>
      <p:sp>
        <p:nvSpPr>
          <p:cNvPr id="115" name="Rectangle 114">
            <a:extLst>
              <a:ext uri="{FF2B5EF4-FFF2-40B4-BE49-F238E27FC236}">
                <a16:creationId xmlns:a16="http://schemas.microsoft.com/office/drawing/2014/main" id="{6E123CE4-5A47-421F-A553-7896EF948527}"/>
              </a:ext>
            </a:extLst>
          </p:cNvPr>
          <p:cNvSpPr/>
          <p:nvPr/>
        </p:nvSpPr>
        <p:spPr>
          <a:xfrm>
            <a:off x="4624224" y="1160285"/>
            <a:ext cx="1434967" cy="88814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port ephemeral #</a:t>
            </a:r>
          </a:p>
          <a:p>
            <a:r>
              <a:rPr lang="en-CA" sz="1400" b="1" dirty="0">
                <a:solidFill>
                  <a:schemeClr val="tx1"/>
                </a:solidFill>
              </a:rPr>
              <a:t>Destination port </a:t>
            </a:r>
            <a:r>
              <a:rPr lang="en-CA" sz="1400" b="1" dirty="0">
                <a:solidFill>
                  <a:srgbClr val="FF0000"/>
                </a:solidFill>
              </a:rPr>
              <a:t>80 (HTTP)</a:t>
            </a:r>
            <a:endParaRPr lang="en-CA" sz="1400" dirty="0">
              <a:solidFill>
                <a:srgbClr val="FF0000"/>
              </a:solidFill>
            </a:endParaRPr>
          </a:p>
        </p:txBody>
      </p:sp>
      <p:sp>
        <p:nvSpPr>
          <p:cNvPr id="116" name="Rectangle 115">
            <a:extLst>
              <a:ext uri="{FF2B5EF4-FFF2-40B4-BE49-F238E27FC236}">
                <a16:creationId xmlns:a16="http://schemas.microsoft.com/office/drawing/2014/main" id="{7678B18F-702B-4BE1-8ECA-AC5FAD4CCF64}"/>
              </a:ext>
            </a:extLst>
          </p:cNvPr>
          <p:cNvSpPr/>
          <p:nvPr/>
        </p:nvSpPr>
        <p:spPr>
          <a:xfrm>
            <a:off x="4619039" y="835703"/>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 (GET)</a:t>
            </a:r>
            <a:endParaRPr lang="en-CA" sz="1400" b="1" dirty="0">
              <a:solidFill>
                <a:srgbClr val="FF0000"/>
              </a:solidFill>
            </a:endParaRPr>
          </a:p>
        </p:txBody>
      </p:sp>
      <p:cxnSp>
        <p:nvCxnSpPr>
          <p:cNvPr id="114" name="Straight Arrow Connector 113">
            <a:extLst>
              <a:ext uri="{FF2B5EF4-FFF2-40B4-BE49-F238E27FC236}">
                <a16:creationId xmlns:a16="http://schemas.microsoft.com/office/drawing/2014/main" id="{576645F4-C66D-4E09-8DE8-BBA40074D269}"/>
              </a:ext>
            </a:extLst>
          </p:cNvPr>
          <p:cNvCxnSpPr>
            <a:cxnSpLocks/>
          </p:cNvCxnSpPr>
          <p:nvPr/>
        </p:nvCxnSpPr>
        <p:spPr>
          <a:xfrm>
            <a:off x="6003105" y="3047091"/>
            <a:ext cx="974734" cy="6231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2F5F31E2-8332-4949-BC0D-FE411023D232}"/>
              </a:ext>
            </a:extLst>
          </p:cNvPr>
          <p:cNvCxnSpPr>
            <a:cxnSpLocks/>
          </p:cNvCxnSpPr>
          <p:nvPr/>
        </p:nvCxnSpPr>
        <p:spPr>
          <a:xfrm>
            <a:off x="5598870" y="3315072"/>
            <a:ext cx="276278" cy="3996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77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barn(inVertical)">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9">
                                            <p:txEl>
                                              <p:pRg st="1" end="1"/>
                                            </p:txEl>
                                          </p:spTgt>
                                        </p:tgtEl>
                                        <p:attrNameLst>
                                          <p:attrName>style.visibility</p:attrName>
                                        </p:attrNameLst>
                                      </p:cBhvr>
                                      <p:to>
                                        <p:strVal val="visible"/>
                                      </p:to>
                                    </p:set>
                                    <p:animEffect transition="in" filter="barn(inVertical)">
                                      <p:cBhvr>
                                        <p:cTn id="18" dur="500"/>
                                        <p:tgtEl>
                                          <p:spTgt spid="49">
                                            <p:txEl>
                                              <p:pRg st="1" end="1"/>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14"/>
                                        </p:tgtEl>
                                        <p:attrNameLst>
                                          <p:attrName>style.visibility</p:attrName>
                                        </p:attrNameLst>
                                      </p:cBhvr>
                                      <p:to>
                                        <p:strVal val="visible"/>
                                      </p:to>
                                    </p:set>
                                    <p:animEffect transition="in" filter="barn(inVertical)">
                                      <p:cBhvr>
                                        <p:cTn id="21" dur="500"/>
                                        <p:tgtEl>
                                          <p:spTgt spid="114"/>
                                        </p:tgtEl>
                                      </p:cBhvr>
                                    </p:animEffect>
                                  </p:childTnLst>
                                </p:cTn>
                              </p:par>
                              <p:par>
                                <p:cTn id="22" presetID="16" presetClass="entr" presetSubtype="21" fill="hold" nodeType="with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barn(inVertical)">
                                      <p:cBhvr>
                                        <p:cTn id="24"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4253076" y="125792"/>
            <a:ext cx="3233956" cy="647468"/>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483477" y="4444573"/>
            <a:ext cx="11415674" cy="527609"/>
          </a:xfrm>
          <a:ln>
            <a:solidFill>
              <a:schemeClr val="accent5">
                <a:lumMod val="75000"/>
              </a:schemeClr>
            </a:solidFill>
          </a:ln>
        </p:spPr>
        <p:txBody>
          <a:bodyPr>
            <a:normAutofit/>
          </a:bodyPr>
          <a:lstStyle/>
          <a:p>
            <a:pPr>
              <a:spcBef>
                <a:spcPts val="600"/>
              </a:spcBef>
              <a:spcAft>
                <a:spcPts val="600"/>
              </a:spcAft>
            </a:pPr>
            <a:r>
              <a:rPr lang="en-CA" sz="2400" dirty="0"/>
              <a:t>It forwards the frame with all the encapsulated data to the next hop.</a:t>
            </a:r>
          </a:p>
          <a:p>
            <a:pPr>
              <a:spcBef>
                <a:spcPts val="600"/>
              </a:spcBef>
              <a:spcAft>
                <a:spcPts val="600"/>
              </a:spcAft>
            </a:pPr>
            <a:endParaRPr lang="en-CA" sz="2400" dirty="0"/>
          </a:p>
        </p:txBody>
      </p:sp>
      <p:sp>
        <p:nvSpPr>
          <p:cNvPr id="183" name="Rectangle 182">
            <a:extLst>
              <a:ext uri="{FF2B5EF4-FFF2-40B4-BE49-F238E27FC236}">
                <a16:creationId xmlns:a16="http://schemas.microsoft.com/office/drawing/2014/main" id="{E9D01212-BDC7-4242-9923-0F65B76E1E25}"/>
              </a:ext>
            </a:extLst>
          </p:cNvPr>
          <p:cNvSpPr/>
          <p:nvPr/>
        </p:nvSpPr>
        <p:spPr>
          <a:xfrm>
            <a:off x="483477" y="274320"/>
            <a:ext cx="3233956" cy="4069264"/>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85" name="Group 184">
            <a:extLst>
              <a:ext uri="{FF2B5EF4-FFF2-40B4-BE49-F238E27FC236}">
                <a16:creationId xmlns:a16="http://schemas.microsoft.com/office/drawing/2014/main" id="{92CC6AFA-1908-4563-893F-7072389A6A42}"/>
              </a:ext>
            </a:extLst>
          </p:cNvPr>
          <p:cNvGrpSpPr/>
          <p:nvPr/>
        </p:nvGrpSpPr>
        <p:grpSpPr>
          <a:xfrm>
            <a:off x="944515" y="3393453"/>
            <a:ext cx="842721" cy="676176"/>
            <a:chOff x="9913892" y="560715"/>
            <a:chExt cx="1490439" cy="1120399"/>
          </a:xfrm>
        </p:grpSpPr>
        <p:pic>
          <p:nvPicPr>
            <p:cNvPr id="186" name="Picture 185">
              <a:extLst>
                <a:ext uri="{FF2B5EF4-FFF2-40B4-BE49-F238E27FC236}">
                  <a16:creationId xmlns:a16="http://schemas.microsoft.com/office/drawing/2014/main" id="{30D7B0E1-762E-4843-A864-A87A2C37D4A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7" name="TextBox 186">
              <a:extLst>
                <a:ext uri="{FF2B5EF4-FFF2-40B4-BE49-F238E27FC236}">
                  <a16:creationId xmlns:a16="http://schemas.microsoft.com/office/drawing/2014/main" id="{BE53A755-4595-4A37-998C-F20B107ED8A2}"/>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pic>
        <p:nvPicPr>
          <p:cNvPr id="188" name="Picture 4">
            <a:extLst>
              <a:ext uri="{FF2B5EF4-FFF2-40B4-BE49-F238E27FC236}">
                <a16:creationId xmlns:a16="http://schemas.microsoft.com/office/drawing/2014/main" id="{7785D20D-5E77-464E-8AFF-64B667A21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48" y="289506"/>
            <a:ext cx="1066800" cy="32004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cxnSp>
        <p:nvCxnSpPr>
          <p:cNvPr id="189" name="Straight Connector 188">
            <a:extLst>
              <a:ext uri="{FF2B5EF4-FFF2-40B4-BE49-F238E27FC236}">
                <a16:creationId xmlns:a16="http://schemas.microsoft.com/office/drawing/2014/main" id="{B6EED0E0-2E99-4003-8358-6AB15AC75E5D}"/>
              </a:ext>
            </a:extLst>
          </p:cNvPr>
          <p:cNvCxnSpPr>
            <a:cxnSpLocks/>
            <a:stCxn id="229" idx="6"/>
            <a:endCxn id="193" idx="2"/>
          </p:cNvCxnSpPr>
          <p:nvPr/>
        </p:nvCxnSpPr>
        <p:spPr>
          <a:xfrm flipV="1">
            <a:off x="4048425" y="3729785"/>
            <a:ext cx="976430" cy="54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D0758302-D2F4-4BFE-98D8-9C1DA9093D60}"/>
              </a:ext>
            </a:extLst>
          </p:cNvPr>
          <p:cNvSpPr/>
          <p:nvPr/>
        </p:nvSpPr>
        <p:spPr>
          <a:xfrm>
            <a:off x="5395763" y="3255414"/>
            <a:ext cx="2024245" cy="980836"/>
          </a:xfrm>
          <a:prstGeom prst="rect">
            <a:avLst/>
          </a:prstGeom>
          <a:solidFill>
            <a:schemeClr val="accent6">
              <a:lumMod val="20000"/>
              <a:lumOff val="80000"/>
            </a:schemeClr>
          </a:solidFill>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191" name="Straight Connector 190">
            <a:extLst>
              <a:ext uri="{FF2B5EF4-FFF2-40B4-BE49-F238E27FC236}">
                <a16:creationId xmlns:a16="http://schemas.microsoft.com/office/drawing/2014/main" id="{D2FD385F-15D6-4B23-B51B-AC4CA36666E4}"/>
              </a:ext>
            </a:extLst>
          </p:cNvPr>
          <p:cNvCxnSpPr>
            <a:cxnSpLocks/>
            <a:stCxn id="193" idx="6"/>
            <a:endCxn id="211" idx="2"/>
          </p:cNvCxnSpPr>
          <p:nvPr/>
        </p:nvCxnSpPr>
        <p:spPr>
          <a:xfrm flipV="1">
            <a:off x="5700697" y="3724973"/>
            <a:ext cx="1363944" cy="4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B6613FA-1A7E-448A-BC41-5FA443244CB6}"/>
              </a:ext>
            </a:extLst>
          </p:cNvPr>
          <p:cNvGrpSpPr/>
          <p:nvPr/>
        </p:nvGrpSpPr>
        <p:grpSpPr>
          <a:xfrm>
            <a:off x="5024855" y="3387970"/>
            <a:ext cx="675842" cy="683629"/>
            <a:chOff x="5439189" y="3628598"/>
            <a:chExt cx="675842" cy="683629"/>
          </a:xfrm>
        </p:grpSpPr>
        <p:sp>
          <p:nvSpPr>
            <p:cNvPr id="193" name="Oval 192">
              <a:extLst>
                <a:ext uri="{FF2B5EF4-FFF2-40B4-BE49-F238E27FC236}">
                  <a16:creationId xmlns:a16="http://schemas.microsoft.com/office/drawing/2014/main" id="{89E007B7-BE91-43BC-9E39-42A6252DC802}"/>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94" name="Group 193">
              <a:extLst>
                <a:ext uri="{FF2B5EF4-FFF2-40B4-BE49-F238E27FC236}">
                  <a16:creationId xmlns:a16="http://schemas.microsoft.com/office/drawing/2014/main" id="{B525B4AB-21A7-4413-95C6-D06F6552FD85}"/>
                </a:ext>
              </a:extLst>
            </p:cNvPr>
            <p:cNvGrpSpPr/>
            <p:nvPr/>
          </p:nvGrpSpPr>
          <p:grpSpPr>
            <a:xfrm>
              <a:off x="5712075" y="3740276"/>
              <a:ext cx="130069" cy="188068"/>
              <a:chOff x="4518511" y="3865186"/>
              <a:chExt cx="203119" cy="265093"/>
            </a:xfrm>
          </p:grpSpPr>
          <p:cxnSp>
            <p:nvCxnSpPr>
              <p:cNvPr id="207" name="Straight Connector 206">
                <a:extLst>
                  <a:ext uri="{FF2B5EF4-FFF2-40B4-BE49-F238E27FC236}">
                    <a16:creationId xmlns:a16="http://schemas.microsoft.com/office/drawing/2014/main" id="{4A9142EC-DAE0-4277-AC10-7583786E369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2C68B2D-555E-4333-8E65-3EAEB57B557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0D1AC8-27EC-4BC7-B9A6-FC9A0429C38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07E6FD39-3BA7-42F1-9DAB-2E6A8859DC48}"/>
                </a:ext>
              </a:extLst>
            </p:cNvPr>
            <p:cNvGrpSpPr/>
            <p:nvPr/>
          </p:nvGrpSpPr>
          <p:grpSpPr>
            <a:xfrm rot="10800000">
              <a:off x="5712075" y="4005901"/>
              <a:ext cx="130069" cy="188068"/>
              <a:chOff x="4518511" y="3865186"/>
              <a:chExt cx="203119" cy="265093"/>
            </a:xfrm>
          </p:grpSpPr>
          <p:cxnSp>
            <p:nvCxnSpPr>
              <p:cNvPr id="204" name="Straight Connector 203">
                <a:extLst>
                  <a:ext uri="{FF2B5EF4-FFF2-40B4-BE49-F238E27FC236}">
                    <a16:creationId xmlns:a16="http://schemas.microsoft.com/office/drawing/2014/main" id="{B599C3BC-7614-4533-A223-C14B61C1CDDF}"/>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CADD893-3B2C-4448-AEA8-01A1FFC199A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135219B-D468-42FD-BC71-72A8375BD98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06145EE2-5065-4E57-8B77-1A26AC891BA2}"/>
                </a:ext>
              </a:extLst>
            </p:cNvPr>
            <p:cNvGrpSpPr/>
            <p:nvPr/>
          </p:nvGrpSpPr>
          <p:grpSpPr>
            <a:xfrm rot="5400000">
              <a:off x="5526491" y="3876378"/>
              <a:ext cx="130069" cy="188068"/>
              <a:chOff x="4518511" y="3865186"/>
              <a:chExt cx="203119" cy="265093"/>
            </a:xfrm>
          </p:grpSpPr>
          <p:cxnSp>
            <p:nvCxnSpPr>
              <p:cNvPr id="201" name="Straight Connector 200">
                <a:extLst>
                  <a:ext uri="{FF2B5EF4-FFF2-40B4-BE49-F238E27FC236}">
                    <a16:creationId xmlns:a16="http://schemas.microsoft.com/office/drawing/2014/main" id="{EA11F826-A050-4D43-87A0-7ECDCC6D04B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47FA571-0A3C-4047-97B5-D8280966760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0046D1F-3D5F-45D6-94E5-300B07EC77D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7E67B71C-8D91-4C38-B757-61B9A428CF06}"/>
                </a:ext>
              </a:extLst>
            </p:cNvPr>
            <p:cNvGrpSpPr/>
            <p:nvPr/>
          </p:nvGrpSpPr>
          <p:grpSpPr>
            <a:xfrm rot="5400000">
              <a:off x="5890580" y="3876379"/>
              <a:ext cx="130069" cy="188068"/>
              <a:chOff x="4518511" y="3865186"/>
              <a:chExt cx="203119" cy="265093"/>
            </a:xfrm>
          </p:grpSpPr>
          <p:cxnSp>
            <p:nvCxnSpPr>
              <p:cNvPr id="198" name="Straight Connector 197">
                <a:extLst>
                  <a:ext uri="{FF2B5EF4-FFF2-40B4-BE49-F238E27FC236}">
                    <a16:creationId xmlns:a16="http://schemas.microsoft.com/office/drawing/2014/main" id="{5C75A142-4FC7-4238-BB09-2C9A89983FD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DBA6CC-3F19-409F-BEF1-8B71BA739FA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0261F21-6EBE-4572-AC0D-6C2A49429DB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C28129DE-49CF-4CF5-9329-86E03DEE35F7}"/>
              </a:ext>
            </a:extLst>
          </p:cNvPr>
          <p:cNvGrpSpPr/>
          <p:nvPr/>
        </p:nvGrpSpPr>
        <p:grpSpPr>
          <a:xfrm>
            <a:off x="7064641" y="3383158"/>
            <a:ext cx="675842" cy="683629"/>
            <a:chOff x="5439189" y="3628598"/>
            <a:chExt cx="675842" cy="683629"/>
          </a:xfrm>
        </p:grpSpPr>
        <p:sp>
          <p:nvSpPr>
            <p:cNvPr id="211" name="Oval 210">
              <a:extLst>
                <a:ext uri="{FF2B5EF4-FFF2-40B4-BE49-F238E27FC236}">
                  <a16:creationId xmlns:a16="http://schemas.microsoft.com/office/drawing/2014/main" id="{20A1C536-B0D6-4CA5-8B06-0070838CF7F0}"/>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12" name="Group 211">
              <a:extLst>
                <a:ext uri="{FF2B5EF4-FFF2-40B4-BE49-F238E27FC236}">
                  <a16:creationId xmlns:a16="http://schemas.microsoft.com/office/drawing/2014/main" id="{D19E84AB-0A23-4E89-AAE2-A7A86EFB3C91}"/>
                </a:ext>
              </a:extLst>
            </p:cNvPr>
            <p:cNvGrpSpPr/>
            <p:nvPr/>
          </p:nvGrpSpPr>
          <p:grpSpPr>
            <a:xfrm>
              <a:off x="5712075" y="3740276"/>
              <a:ext cx="130069" cy="188068"/>
              <a:chOff x="4518511" y="3865186"/>
              <a:chExt cx="203119" cy="265093"/>
            </a:xfrm>
          </p:grpSpPr>
          <p:cxnSp>
            <p:nvCxnSpPr>
              <p:cNvPr id="225" name="Straight Connector 224">
                <a:extLst>
                  <a:ext uri="{FF2B5EF4-FFF2-40B4-BE49-F238E27FC236}">
                    <a16:creationId xmlns:a16="http://schemas.microsoft.com/office/drawing/2014/main" id="{2FDC17DB-9083-4876-8245-4DA1C45700E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2B6EEBE-2CBB-47DC-904C-3CFDD0BC791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9F224AB0-EC18-46C8-958F-B9AACB10CCA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B817BBC5-99EC-45DA-8CCB-A18FC8A6EA48}"/>
                </a:ext>
              </a:extLst>
            </p:cNvPr>
            <p:cNvGrpSpPr/>
            <p:nvPr/>
          </p:nvGrpSpPr>
          <p:grpSpPr>
            <a:xfrm rot="10800000">
              <a:off x="5712075" y="4005901"/>
              <a:ext cx="130069" cy="188068"/>
              <a:chOff x="4518511" y="3865186"/>
              <a:chExt cx="203119" cy="265093"/>
            </a:xfrm>
          </p:grpSpPr>
          <p:cxnSp>
            <p:nvCxnSpPr>
              <p:cNvPr id="222" name="Straight Connector 221">
                <a:extLst>
                  <a:ext uri="{FF2B5EF4-FFF2-40B4-BE49-F238E27FC236}">
                    <a16:creationId xmlns:a16="http://schemas.microsoft.com/office/drawing/2014/main" id="{D6DF312C-649F-4D18-B30F-FE96D51089C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251155F-3F05-40CA-BA73-BAD27CCDFB7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438D298-5625-47E9-B7ED-A8C6CEFFD70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546FDE1F-F159-4337-B646-07A2E3E32EB2}"/>
                </a:ext>
              </a:extLst>
            </p:cNvPr>
            <p:cNvGrpSpPr/>
            <p:nvPr/>
          </p:nvGrpSpPr>
          <p:grpSpPr>
            <a:xfrm rot="5400000">
              <a:off x="5526491" y="3876378"/>
              <a:ext cx="130069" cy="188068"/>
              <a:chOff x="4518511" y="3865186"/>
              <a:chExt cx="203119" cy="265093"/>
            </a:xfrm>
          </p:grpSpPr>
          <p:cxnSp>
            <p:nvCxnSpPr>
              <p:cNvPr id="219" name="Straight Connector 218">
                <a:extLst>
                  <a:ext uri="{FF2B5EF4-FFF2-40B4-BE49-F238E27FC236}">
                    <a16:creationId xmlns:a16="http://schemas.microsoft.com/office/drawing/2014/main" id="{485A85AB-CE1C-4EF7-AB92-FFD7487BF2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3EF3FBF-217F-4A98-BE74-4E6FDBDB673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44FD4C-DBD9-4B2E-8B2A-6241A881E3D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7070A12E-D36F-4229-BFC8-BC54EA516037}"/>
                </a:ext>
              </a:extLst>
            </p:cNvPr>
            <p:cNvGrpSpPr/>
            <p:nvPr/>
          </p:nvGrpSpPr>
          <p:grpSpPr>
            <a:xfrm rot="5400000">
              <a:off x="5890580" y="3876379"/>
              <a:ext cx="130069" cy="188068"/>
              <a:chOff x="4518511" y="3865186"/>
              <a:chExt cx="203119" cy="265093"/>
            </a:xfrm>
          </p:grpSpPr>
          <p:cxnSp>
            <p:nvCxnSpPr>
              <p:cNvPr id="216" name="Straight Connector 215">
                <a:extLst>
                  <a:ext uri="{FF2B5EF4-FFF2-40B4-BE49-F238E27FC236}">
                    <a16:creationId xmlns:a16="http://schemas.microsoft.com/office/drawing/2014/main" id="{59B26438-92E1-4068-84D0-E5C0132C45A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FBCDB2-377B-4040-8E6A-0BCA8794CAD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C659FF2-577D-4925-A1AC-00F3F2DCCAB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8" name="Group 227">
            <a:extLst>
              <a:ext uri="{FF2B5EF4-FFF2-40B4-BE49-F238E27FC236}">
                <a16:creationId xmlns:a16="http://schemas.microsoft.com/office/drawing/2014/main" id="{47E56E00-1425-45AC-A564-5530D657E663}"/>
              </a:ext>
            </a:extLst>
          </p:cNvPr>
          <p:cNvGrpSpPr/>
          <p:nvPr/>
        </p:nvGrpSpPr>
        <p:grpSpPr>
          <a:xfrm>
            <a:off x="3372583" y="3393453"/>
            <a:ext cx="675842" cy="683629"/>
            <a:chOff x="5439189" y="3628598"/>
            <a:chExt cx="675842" cy="683629"/>
          </a:xfrm>
        </p:grpSpPr>
        <p:sp>
          <p:nvSpPr>
            <p:cNvPr id="229" name="Oval 228">
              <a:extLst>
                <a:ext uri="{FF2B5EF4-FFF2-40B4-BE49-F238E27FC236}">
                  <a16:creationId xmlns:a16="http://schemas.microsoft.com/office/drawing/2014/main" id="{7CD8FC80-D2EE-4E9D-9311-9486EA00D4A3}"/>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0" name="Group 229">
              <a:extLst>
                <a:ext uri="{FF2B5EF4-FFF2-40B4-BE49-F238E27FC236}">
                  <a16:creationId xmlns:a16="http://schemas.microsoft.com/office/drawing/2014/main" id="{17CD4AFE-F7C5-4BA6-A8AD-6398D45F7F9B}"/>
                </a:ext>
              </a:extLst>
            </p:cNvPr>
            <p:cNvGrpSpPr/>
            <p:nvPr/>
          </p:nvGrpSpPr>
          <p:grpSpPr>
            <a:xfrm>
              <a:off x="5712075" y="3740276"/>
              <a:ext cx="130069" cy="188068"/>
              <a:chOff x="4518511" y="3865186"/>
              <a:chExt cx="203119" cy="265093"/>
            </a:xfrm>
          </p:grpSpPr>
          <p:cxnSp>
            <p:nvCxnSpPr>
              <p:cNvPr id="243" name="Straight Connector 242">
                <a:extLst>
                  <a:ext uri="{FF2B5EF4-FFF2-40B4-BE49-F238E27FC236}">
                    <a16:creationId xmlns:a16="http://schemas.microsoft.com/office/drawing/2014/main" id="{A52EAA65-35E9-46CA-8612-FD0BD69A018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8FA3A7B-AEF3-4027-99C9-FC9FD342D0BE}"/>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EF50876-F02F-4C03-971C-28BD05D852C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B1F8BA42-9070-43D0-884F-B15488CD8991}"/>
                </a:ext>
              </a:extLst>
            </p:cNvPr>
            <p:cNvGrpSpPr/>
            <p:nvPr/>
          </p:nvGrpSpPr>
          <p:grpSpPr>
            <a:xfrm rot="10800000">
              <a:off x="5712075" y="4005901"/>
              <a:ext cx="130069" cy="188068"/>
              <a:chOff x="4518511" y="3865186"/>
              <a:chExt cx="203119" cy="265093"/>
            </a:xfrm>
          </p:grpSpPr>
          <p:cxnSp>
            <p:nvCxnSpPr>
              <p:cNvPr id="240" name="Straight Connector 239">
                <a:extLst>
                  <a:ext uri="{FF2B5EF4-FFF2-40B4-BE49-F238E27FC236}">
                    <a16:creationId xmlns:a16="http://schemas.microsoft.com/office/drawing/2014/main" id="{3C61F983-0E85-40D7-836A-802209F5A0A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1211CA0-B84B-4AAC-B847-FD6EF149F15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66911A-6109-4E11-9A06-4CB5200C74B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C62BD44D-2BF8-4B63-BC12-944F9F37B710}"/>
                </a:ext>
              </a:extLst>
            </p:cNvPr>
            <p:cNvGrpSpPr/>
            <p:nvPr/>
          </p:nvGrpSpPr>
          <p:grpSpPr>
            <a:xfrm rot="5400000">
              <a:off x="5526491" y="3876378"/>
              <a:ext cx="130069" cy="188068"/>
              <a:chOff x="4518511" y="3865186"/>
              <a:chExt cx="203119" cy="265093"/>
            </a:xfrm>
          </p:grpSpPr>
          <p:cxnSp>
            <p:nvCxnSpPr>
              <p:cNvPr id="237" name="Straight Connector 236">
                <a:extLst>
                  <a:ext uri="{FF2B5EF4-FFF2-40B4-BE49-F238E27FC236}">
                    <a16:creationId xmlns:a16="http://schemas.microsoft.com/office/drawing/2014/main" id="{9F436159-36B7-4D8A-AD85-74BABFAC1984}"/>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7053CA2-7FCF-44F0-A1D4-D850C041B9D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7BFAB65-E7A1-4A79-B866-0DAA9548489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3" name="Group 232">
              <a:extLst>
                <a:ext uri="{FF2B5EF4-FFF2-40B4-BE49-F238E27FC236}">
                  <a16:creationId xmlns:a16="http://schemas.microsoft.com/office/drawing/2014/main" id="{42C77060-C6B7-4296-B9FC-43DE382E5067}"/>
                </a:ext>
              </a:extLst>
            </p:cNvPr>
            <p:cNvGrpSpPr/>
            <p:nvPr/>
          </p:nvGrpSpPr>
          <p:grpSpPr>
            <a:xfrm rot="5400000">
              <a:off x="5890580" y="3876379"/>
              <a:ext cx="130069" cy="188068"/>
              <a:chOff x="4518511" y="3865186"/>
              <a:chExt cx="203119" cy="265093"/>
            </a:xfrm>
          </p:grpSpPr>
          <p:cxnSp>
            <p:nvCxnSpPr>
              <p:cNvPr id="234" name="Straight Connector 233">
                <a:extLst>
                  <a:ext uri="{FF2B5EF4-FFF2-40B4-BE49-F238E27FC236}">
                    <a16:creationId xmlns:a16="http://schemas.microsoft.com/office/drawing/2014/main" id="{5FDD31EF-EFBB-4795-9E6C-12E6C417966C}"/>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F41E38F-9148-4779-B8E6-CA38A2DE427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3342E1-6206-486F-9616-584C9BAFE70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TextBox 247">
            <a:extLst>
              <a:ext uri="{FF2B5EF4-FFF2-40B4-BE49-F238E27FC236}">
                <a16:creationId xmlns:a16="http://schemas.microsoft.com/office/drawing/2014/main" id="{3DF0DB8C-6D35-4086-B30F-D2C407005408}"/>
              </a:ext>
            </a:extLst>
          </p:cNvPr>
          <p:cNvSpPr txBox="1"/>
          <p:nvPr/>
        </p:nvSpPr>
        <p:spPr>
          <a:xfrm>
            <a:off x="5662532" y="3963377"/>
            <a:ext cx="1434816" cy="307777"/>
          </a:xfrm>
          <a:prstGeom prst="rect">
            <a:avLst/>
          </a:prstGeom>
          <a:noFill/>
        </p:spPr>
        <p:txBody>
          <a:bodyPr wrap="none" rtlCol="0">
            <a:spAutoFit/>
          </a:bodyPr>
          <a:lstStyle/>
          <a:p>
            <a:r>
              <a:rPr lang="en-CA" sz="1400" dirty="0"/>
              <a:t>Internet Provider</a:t>
            </a:r>
          </a:p>
        </p:txBody>
      </p:sp>
      <p:sp>
        <p:nvSpPr>
          <p:cNvPr id="74" name="Rectangle 73">
            <a:extLst>
              <a:ext uri="{FF2B5EF4-FFF2-40B4-BE49-F238E27FC236}">
                <a16:creationId xmlns:a16="http://schemas.microsoft.com/office/drawing/2014/main" id="{0BF703DA-CF29-4FD5-9BEE-C0C577632ED1}"/>
              </a:ext>
            </a:extLst>
          </p:cNvPr>
          <p:cNvSpPr/>
          <p:nvPr/>
        </p:nvSpPr>
        <p:spPr>
          <a:xfrm>
            <a:off x="8690329" y="809422"/>
            <a:ext cx="3208822" cy="344659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0785" y="879732"/>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9157399" y="814737"/>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8864780" y="1422971"/>
            <a:ext cx="2941800" cy="274276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9260246" y="1391745"/>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2440" y="1415936"/>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9238766" y="1917678"/>
            <a:ext cx="2545377" cy="2133587"/>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9817333" y="1950793"/>
            <a:ext cx="1397400" cy="1111136"/>
            <a:chOff x="7517382" y="533208"/>
            <a:chExt cx="1115568" cy="842870"/>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66" y="701000"/>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9551321" y="3584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grpSp>
        <p:nvGrpSpPr>
          <p:cNvPr id="93" name="Group 92">
            <a:extLst>
              <a:ext uri="{FF2B5EF4-FFF2-40B4-BE49-F238E27FC236}">
                <a16:creationId xmlns:a16="http://schemas.microsoft.com/office/drawing/2014/main" id="{87EABA69-BDD2-4189-91AC-6252D2080074}"/>
              </a:ext>
            </a:extLst>
          </p:cNvPr>
          <p:cNvGrpSpPr/>
          <p:nvPr/>
        </p:nvGrpSpPr>
        <p:grpSpPr>
          <a:xfrm>
            <a:off x="8518611" y="3380091"/>
            <a:ext cx="675842" cy="683629"/>
            <a:chOff x="5439189" y="3628598"/>
            <a:chExt cx="675842" cy="683629"/>
          </a:xfrm>
        </p:grpSpPr>
        <p:sp>
          <p:nvSpPr>
            <p:cNvPr id="94" name="Oval 93">
              <a:extLst>
                <a:ext uri="{FF2B5EF4-FFF2-40B4-BE49-F238E27FC236}">
                  <a16:creationId xmlns:a16="http://schemas.microsoft.com/office/drawing/2014/main" id="{BA5DB8D4-5D54-49E7-A532-27F3F501BD78}"/>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95" name="Group 94">
              <a:extLst>
                <a:ext uri="{FF2B5EF4-FFF2-40B4-BE49-F238E27FC236}">
                  <a16:creationId xmlns:a16="http://schemas.microsoft.com/office/drawing/2014/main" id="{96DA9559-BCC6-40D8-9A8B-8A0DD24B68A3}"/>
                </a:ext>
              </a:extLst>
            </p:cNvPr>
            <p:cNvGrpSpPr/>
            <p:nvPr/>
          </p:nvGrpSpPr>
          <p:grpSpPr>
            <a:xfrm>
              <a:off x="5712075" y="3740276"/>
              <a:ext cx="130069" cy="188068"/>
              <a:chOff x="4518511" y="3865186"/>
              <a:chExt cx="203119" cy="265093"/>
            </a:xfrm>
          </p:grpSpPr>
          <p:cxnSp>
            <p:nvCxnSpPr>
              <p:cNvPr id="108" name="Straight Connector 107">
                <a:extLst>
                  <a:ext uri="{FF2B5EF4-FFF2-40B4-BE49-F238E27FC236}">
                    <a16:creationId xmlns:a16="http://schemas.microsoft.com/office/drawing/2014/main" id="{45254C31-8ACB-42B3-A7CB-CF9559BA1A2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A52EC-6664-4175-BC46-339C2337CCE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2E5394-5E82-4C8E-B23F-73FFD2FD737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B886BA5-444D-4B2D-84C1-106ADA942697}"/>
                </a:ext>
              </a:extLst>
            </p:cNvPr>
            <p:cNvGrpSpPr/>
            <p:nvPr/>
          </p:nvGrpSpPr>
          <p:grpSpPr>
            <a:xfrm rot="10800000">
              <a:off x="5712075" y="4005901"/>
              <a:ext cx="130069" cy="188068"/>
              <a:chOff x="4518511" y="3865186"/>
              <a:chExt cx="203119" cy="265093"/>
            </a:xfrm>
          </p:grpSpPr>
          <p:cxnSp>
            <p:nvCxnSpPr>
              <p:cNvPr id="105" name="Straight Connector 104">
                <a:extLst>
                  <a:ext uri="{FF2B5EF4-FFF2-40B4-BE49-F238E27FC236}">
                    <a16:creationId xmlns:a16="http://schemas.microsoft.com/office/drawing/2014/main" id="{B107E10C-9627-45D4-9F58-4D8961227E5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B97FA26-2E91-457D-9AF5-BF22C960A7D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CAFE4E9-84C8-473D-AB7E-264165A3BA3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09A3FD69-1C8B-45D8-A960-CF97C068A940}"/>
                </a:ext>
              </a:extLst>
            </p:cNvPr>
            <p:cNvGrpSpPr/>
            <p:nvPr/>
          </p:nvGrpSpPr>
          <p:grpSpPr>
            <a:xfrm rot="5400000">
              <a:off x="5526491" y="3876378"/>
              <a:ext cx="130069" cy="188068"/>
              <a:chOff x="4518511" y="3865186"/>
              <a:chExt cx="203119" cy="265093"/>
            </a:xfrm>
          </p:grpSpPr>
          <p:cxnSp>
            <p:nvCxnSpPr>
              <p:cNvPr id="102" name="Straight Connector 101">
                <a:extLst>
                  <a:ext uri="{FF2B5EF4-FFF2-40B4-BE49-F238E27FC236}">
                    <a16:creationId xmlns:a16="http://schemas.microsoft.com/office/drawing/2014/main" id="{3249F664-453D-40A0-9DE1-83E4E010FA5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DB21727-11FD-4497-A7B6-3DC53601D8C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BA8D588-D92E-4703-A000-1925EBCECB6B}"/>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1E540C20-CF4D-4562-AD18-2D8DDF4E7A93}"/>
                </a:ext>
              </a:extLst>
            </p:cNvPr>
            <p:cNvGrpSpPr/>
            <p:nvPr/>
          </p:nvGrpSpPr>
          <p:grpSpPr>
            <a:xfrm rot="5400000">
              <a:off x="5890580" y="3876379"/>
              <a:ext cx="130069" cy="188068"/>
              <a:chOff x="4518511" y="3865186"/>
              <a:chExt cx="203119" cy="265093"/>
            </a:xfrm>
          </p:grpSpPr>
          <p:cxnSp>
            <p:nvCxnSpPr>
              <p:cNvPr id="99" name="Straight Connector 98">
                <a:extLst>
                  <a:ext uri="{FF2B5EF4-FFF2-40B4-BE49-F238E27FC236}">
                    <a16:creationId xmlns:a16="http://schemas.microsoft.com/office/drawing/2014/main" id="{3C30C243-0811-4D12-951F-6B095FB96DB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232AF85-2D6E-4427-8809-B62305E9AF4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6457292-6D56-41CF-B594-2BAA55C0F33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2" name="TextBox 111">
            <a:extLst>
              <a:ext uri="{FF2B5EF4-FFF2-40B4-BE49-F238E27FC236}">
                <a16:creationId xmlns:a16="http://schemas.microsoft.com/office/drawing/2014/main" id="{E7A197B5-FFF5-4429-A588-187DBBA6FB24}"/>
              </a:ext>
            </a:extLst>
          </p:cNvPr>
          <p:cNvSpPr txBox="1"/>
          <p:nvPr/>
        </p:nvSpPr>
        <p:spPr>
          <a:xfrm>
            <a:off x="9261272" y="3034198"/>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113" name="TextBox 112">
            <a:extLst>
              <a:ext uri="{FF2B5EF4-FFF2-40B4-BE49-F238E27FC236}">
                <a16:creationId xmlns:a16="http://schemas.microsoft.com/office/drawing/2014/main" id="{F5D562A3-08C6-4C75-9BF8-DD01AE70D45C}"/>
              </a:ext>
            </a:extLst>
          </p:cNvPr>
          <p:cNvSpPr txBox="1"/>
          <p:nvPr/>
        </p:nvSpPr>
        <p:spPr>
          <a:xfrm>
            <a:off x="10449349" y="3053602"/>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flipH="1">
            <a:off x="10493897" y="3061929"/>
            <a:ext cx="139" cy="52224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10151059" y="2504272"/>
            <a:ext cx="691215" cy="230832"/>
          </a:xfrm>
          <a:prstGeom prst="rect">
            <a:avLst/>
          </a:prstGeom>
          <a:noFill/>
        </p:spPr>
        <p:txBody>
          <a:bodyPr wrap="none" rtlCol="0">
            <a:spAutoFit/>
          </a:bodyPr>
          <a:lstStyle/>
          <a:p>
            <a:r>
              <a:rPr lang="en-CA" sz="900" b="1" dirty="0"/>
              <a:t>webserver</a:t>
            </a:r>
          </a:p>
        </p:txBody>
      </p:sp>
      <p:cxnSp>
        <p:nvCxnSpPr>
          <p:cNvPr id="128" name="Straight Connector 127">
            <a:extLst>
              <a:ext uri="{FF2B5EF4-FFF2-40B4-BE49-F238E27FC236}">
                <a16:creationId xmlns:a16="http://schemas.microsoft.com/office/drawing/2014/main" id="{93C16624-03BC-4415-AE19-8D62C6B52F52}"/>
              </a:ext>
            </a:extLst>
          </p:cNvPr>
          <p:cNvCxnSpPr>
            <a:cxnSpLocks/>
            <a:stCxn id="211" idx="6"/>
            <a:endCxn id="94" idx="2"/>
          </p:cNvCxnSpPr>
          <p:nvPr/>
        </p:nvCxnSpPr>
        <p:spPr>
          <a:xfrm flipV="1">
            <a:off x="7740483" y="3721906"/>
            <a:ext cx="778128" cy="3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28B5A1-6966-4333-A0CB-EEF791D93F68}"/>
              </a:ext>
            </a:extLst>
          </p:cNvPr>
          <p:cNvSpPr txBox="1"/>
          <p:nvPr/>
        </p:nvSpPr>
        <p:spPr>
          <a:xfrm>
            <a:off x="490102" y="4027065"/>
            <a:ext cx="1883849" cy="369332"/>
          </a:xfrm>
          <a:prstGeom prst="rect">
            <a:avLst/>
          </a:prstGeom>
          <a:noFill/>
        </p:spPr>
        <p:txBody>
          <a:bodyPr wrap="none" rtlCol="0">
            <a:spAutoFit/>
          </a:bodyPr>
          <a:lstStyle/>
          <a:p>
            <a:r>
              <a:rPr lang="en-CA" b="1" dirty="0"/>
              <a:t>IPv4</a:t>
            </a:r>
            <a:r>
              <a:rPr lang="en-CA" b="1" dirty="0">
                <a:solidFill>
                  <a:srgbClr val="0000FF"/>
                </a:solidFill>
              </a:rPr>
              <a:t> 142.55.66.77</a:t>
            </a:r>
          </a:p>
        </p:txBody>
      </p:sp>
      <p:grpSp>
        <p:nvGrpSpPr>
          <p:cNvPr id="3" name="Group 2">
            <a:extLst>
              <a:ext uri="{FF2B5EF4-FFF2-40B4-BE49-F238E27FC236}">
                <a16:creationId xmlns:a16="http://schemas.microsoft.com/office/drawing/2014/main" id="{B79FAEEB-7E86-479D-A187-4D42CE835041}"/>
              </a:ext>
            </a:extLst>
          </p:cNvPr>
          <p:cNvGrpSpPr/>
          <p:nvPr/>
        </p:nvGrpSpPr>
        <p:grpSpPr>
          <a:xfrm>
            <a:off x="4634204" y="828821"/>
            <a:ext cx="1443281" cy="2521575"/>
            <a:chOff x="2981704" y="844258"/>
            <a:chExt cx="1443281" cy="2521575"/>
          </a:xfrm>
        </p:grpSpPr>
        <p:sp>
          <p:nvSpPr>
            <p:cNvPr id="2" name="Rectangle 1">
              <a:extLst>
                <a:ext uri="{FF2B5EF4-FFF2-40B4-BE49-F238E27FC236}">
                  <a16:creationId xmlns:a16="http://schemas.microsoft.com/office/drawing/2014/main" id="{F8C00AED-626E-4142-B873-61137BF6A089}"/>
                </a:ext>
              </a:extLst>
            </p:cNvPr>
            <p:cNvSpPr/>
            <p:nvPr/>
          </p:nvSpPr>
          <p:spPr>
            <a:xfrm>
              <a:off x="2990018" y="2945895"/>
              <a:ext cx="1434967" cy="41993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Destination MAC</a:t>
              </a:r>
            </a:p>
            <a:p>
              <a:r>
                <a:rPr lang="en-CA" sz="1400" dirty="0">
                  <a:solidFill>
                    <a:schemeClr val="tx1"/>
                  </a:solidFill>
                </a:rPr>
                <a:t>Source MAC</a:t>
              </a:r>
            </a:p>
          </p:txBody>
        </p:sp>
        <p:sp>
          <p:nvSpPr>
            <p:cNvPr id="111" name="Rectangle 110">
              <a:extLst>
                <a:ext uri="{FF2B5EF4-FFF2-40B4-BE49-F238E27FC236}">
                  <a16:creationId xmlns:a16="http://schemas.microsoft.com/office/drawing/2014/main" id="{EE85F0D4-239D-4E35-92DD-7D8759F92392}"/>
                </a:ext>
              </a:extLst>
            </p:cNvPr>
            <p:cNvSpPr/>
            <p:nvPr/>
          </p:nvSpPr>
          <p:spPr>
            <a:xfrm>
              <a:off x="2981704" y="2056989"/>
              <a:ext cx="1434967" cy="88814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IP 142.55.66.77</a:t>
              </a:r>
            </a:p>
            <a:p>
              <a:r>
                <a:rPr lang="en-CA" sz="1400" b="1" dirty="0">
                  <a:solidFill>
                    <a:schemeClr val="tx1"/>
                  </a:solidFill>
                </a:rPr>
                <a:t>Destination IP </a:t>
              </a:r>
              <a:r>
                <a:rPr lang="en-CA" sz="1400" b="1" dirty="0">
                  <a:solidFill>
                    <a:srgbClr val="0000FF"/>
                  </a:solidFill>
                </a:rPr>
                <a:t>3.94.206.121</a:t>
              </a:r>
              <a:endParaRPr lang="en-CA" sz="1400" dirty="0">
                <a:solidFill>
                  <a:srgbClr val="0000FF"/>
                </a:solidFill>
              </a:endParaRPr>
            </a:p>
          </p:txBody>
        </p:sp>
        <p:sp>
          <p:nvSpPr>
            <p:cNvPr id="115" name="Rectangle 114">
              <a:extLst>
                <a:ext uri="{FF2B5EF4-FFF2-40B4-BE49-F238E27FC236}">
                  <a16:creationId xmlns:a16="http://schemas.microsoft.com/office/drawing/2014/main" id="{6E123CE4-5A47-421F-A553-7896EF948527}"/>
                </a:ext>
              </a:extLst>
            </p:cNvPr>
            <p:cNvSpPr/>
            <p:nvPr/>
          </p:nvSpPr>
          <p:spPr>
            <a:xfrm>
              <a:off x="2986889" y="1168840"/>
              <a:ext cx="1434967" cy="88814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port ephemeral #</a:t>
              </a:r>
            </a:p>
            <a:p>
              <a:r>
                <a:rPr lang="en-CA" sz="1400" b="1" dirty="0">
                  <a:solidFill>
                    <a:schemeClr val="tx1"/>
                  </a:solidFill>
                </a:rPr>
                <a:t>Destination port </a:t>
              </a:r>
              <a:r>
                <a:rPr lang="en-CA" sz="1400" b="1" dirty="0">
                  <a:solidFill>
                    <a:srgbClr val="FF0000"/>
                  </a:solidFill>
                </a:rPr>
                <a:t>80 (HTTP)</a:t>
              </a:r>
              <a:endParaRPr lang="en-CA" sz="1400" dirty="0">
                <a:solidFill>
                  <a:srgbClr val="FF0000"/>
                </a:solidFill>
              </a:endParaRPr>
            </a:p>
          </p:txBody>
        </p:sp>
        <p:sp>
          <p:nvSpPr>
            <p:cNvPr id="116" name="Rectangle 115">
              <a:extLst>
                <a:ext uri="{FF2B5EF4-FFF2-40B4-BE49-F238E27FC236}">
                  <a16:creationId xmlns:a16="http://schemas.microsoft.com/office/drawing/2014/main" id="{7678B18F-702B-4BE1-8ECA-AC5FAD4CCF64}"/>
                </a:ext>
              </a:extLst>
            </p:cNvPr>
            <p:cNvSpPr/>
            <p:nvPr/>
          </p:nvSpPr>
          <p:spPr>
            <a:xfrm>
              <a:off x="2981704" y="844258"/>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 (GET)</a:t>
              </a:r>
              <a:endParaRPr lang="en-CA" sz="1400" b="1" dirty="0">
                <a:solidFill>
                  <a:srgbClr val="FF0000"/>
                </a:solidFill>
              </a:endParaRPr>
            </a:p>
          </p:txBody>
        </p:sp>
      </p:grpSp>
    </p:spTree>
    <p:extLst>
      <p:ext uri="{BB962C8B-B14F-4D97-AF65-F5344CB8AC3E}">
        <p14:creationId xmlns:p14="http://schemas.microsoft.com/office/powerpoint/2010/main" val="91081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barn(inVertical)">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2.70833E-6 3.7037E-7 L 0.12839 -0.00069 " pathEditMode="relative" rAng="0" ptsTypes="AA">
                                      <p:cBhvr>
                                        <p:cTn id="11" dur="2000" fill="hold"/>
                                        <p:tgtEl>
                                          <p:spTgt spid="3"/>
                                        </p:tgtEl>
                                        <p:attrNameLst>
                                          <p:attrName>ppt_x</p:attrName>
                                          <p:attrName>ppt_y</p:attrName>
                                        </p:attrNameLst>
                                      </p:cBhvr>
                                      <p:rCtr x="6419"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4253076" y="125792"/>
            <a:ext cx="3233956" cy="525090"/>
          </a:xfrm>
        </p:spPr>
        <p:txBody>
          <a:bodyPr>
            <a:normAutofit fontScale="90000"/>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483477" y="4444573"/>
            <a:ext cx="11415674" cy="1878984"/>
          </a:xfrm>
          <a:ln>
            <a:solidFill>
              <a:schemeClr val="accent5">
                <a:lumMod val="75000"/>
              </a:schemeClr>
            </a:solidFill>
          </a:ln>
        </p:spPr>
        <p:txBody>
          <a:bodyPr>
            <a:normAutofit fontScale="92500" lnSpcReduction="20000"/>
          </a:bodyPr>
          <a:lstStyle/>
          <a:p>
            <a:pPr>
              <a:spcBef>
                <a:spcPts val="600"/>
              </a:spcBef>
              <a:spcAft>
                <a:spcPts val="600"/>
              </a:spcAft>
            </a:pPr>
            <a:r>
              <a:rPr lang="en-CA" sz="2400" dirty="0"/>
              <a:t>The next router receives the data, it removes the Ethernet frame, and it reads the destination IP address.</a:t>
            </a:r>
          </a:p>
          <a:p>
            <a:pPr>
              <a:spcBef>
                <a:spcPts val="600"/>
              </a:spcBef>
              <a:spcAft>
                <a:spcPts val="600"/>
              </a:spcAft>
            </a:pPr>
            <a:r>
              <a:rPr lang="en-CA" sz="2400" dirty="0"/>
              <a:t>Then, it reads its routing table. </a:t>
            </a:r>
          </a:p>
          <a:p>
            <a:pPr>
              <a:spcBef>
                <a:spcPts val="600"/>
              </a:spcBef>
              <a:spcAft>
                <a:spcPts val="600"/>
              </a:spcAft>
            </a:pPr>
            <a:r>
              <a:rPr lang="en-CA" sz="2400" dirty="0"/>
              <a:t>It finds that the host address </a:t>
            </a:r>
            <a:r>
              <a:rPr lang="en-CA" sz="2400" dirty="0">
                <a:solidFill>
                  <a:srgbClr val="0000FF"/>
                </a:solidFill>
              </a:rPr>
              <a:t>3.94.206.121</a:t>
            </a:r>
            <a:r>
              <a:rPr lang="en-CA" sz="2400" dirty="0"/>
              <a:t> is inside network </a:t>
            </a:r>
            <a:r>
              <a:rPr lang="en-CA" sz="2400" dirty="0">
                <a:solidFill>
                  <a:srgbClr val="0000FF"/>
                </a:solidFill>
              </a:rPr>
              <a:t>3.80</a:t>
            </a:r>
            <a:r>
              <a:rPr lang="en-CA" sz="2400" dirty="0"/>
              <a:t>.</a:t>
            </a:r>
            <a:r>
              <a:rPr lang="en-CA" sz="2400" dirty="0">
                <a:solidFill>
                  <a:srgbClr val="FF0000"/>
                </a:solidFill>
              </a:rPr>
              <a:t>0.0</a:t>
            </a:r>
            <a:r>
              <a:rPr lang="en-CA" sz="2400" dirty="0"/>
              <a:t>/12.</a:t>
            </a:r>
          </a:p>
          <a:p>
            <a:pPr>
              <a:spcBef>
                <a:spcPts val="600"/>
              </a:spcBef>
              <a:spcAft>
                <a:spcPts val="600"/>
              </a:spcAft>
            </a:pPr>
            <a:r>
              <a:rPr lang="en-CA" sz="2400" dirty="0"/>
              <a:t>So, it knows where to forward the data (the next hop).</a:t>
            </a:r>
          </a:p>
        </p:txBody>
      </p:sp>
      <p:sp>
        <p:nvSpPr>
          <p:cNvPr id="183" name="Rectangle 182">
            <a:extLst>
              <a:ext uri="{FF2B5EF4-FFF2-40B4-BE49-F238E27FC236}">
                <a16:creationId xmlns:a16="http://schemas.microsoft.com/office/drawing/2014/main" id="{E9D01212-BDC7-4242-9923-0F65B76E1E25}"/>
              </a:ext>
            </a:extLst>
          </p:cNvPr>
          <p:cNvSpPr/>
          <p:nvPr/>
        </p:nvSpPr>
        <p:spPr>
          <a:xfrm>
            <a:off x="483477" y="274320"/>
            <a:ext cx="3233956" cy="4069264"/>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85" name="Group 184">
            <a:extLst>
              <a:ext uri="{FF2B5EF4-FFF2-40B4-BE49-F238E27FC236}">
                <a16:creationId xmlns:a16="http://schemas.microsoft.com/office/drawing/2014/main" id="{92CC6AFA-1908-4563-893F-7072389A6A42}"/>
              </a:ext>
            </a:extLst>
          </p:cNvPr>
          <p:cNvGrpSpPr/>
          <p:nvPr/>
        </p:nvGrpSpPr>
        <p:grpSpPr>
          <a:xfrm>
            <a:off x="944515" y="3393453"/>
            <a:ext cx="842721" cy="676176"/>
            <a:chOff x="9913892" y="560715"/>
            <a:chExt cx="1490439" cy="1120399"/>
          </a:xfrm>
        </p:grpSpPr>
        <p:pic>
          <p:nvPicPr>
            <p:cNvPr id="186" name="Picture 185">
              <a:extLst>
                <a:ext uri="{FF2B5EF4-FFF2-40B4-BE49-F238E27FC236}">
                  <a16:creationId xmlns:a16="http://schemas.microsoft.com/office/drawing/2014/main" id="{30D7B0E1-762E-4843-A864-A87A2C37D4A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7" name="TextBox 186">
              <a:extLst>
                <a:ext uri="{FF2B5EF4-FFF2-40B4-BE49-F238E27FC236}">
                  <a16:creationId xmlns:a16="http://schemas.microsoft.com/office/drawing/2014/main" id="{BE53A755-4595-4A37-998C-F20B107ED8A2}"/>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pic>
        <p:nvPicPr>
          <p:cNvPr id="188" name="Picture 4">
            <a:extLst>
              <a:ext uri="{FF2B5EF4-FFF2-40B4-BE49-F238E27FC236}">
                <a16:creationId xmlns:a16="http://schemas.microsoft.com/office/drawing/2014/main" id="{7785D20D-5E77-464E-8AFF-64B667A21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48" y="289506"/>
            <a:ext cx="1066800" cy="32004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cxnSp>
        <p:nvCxnSpPr>
          <p:cNvPr id="189" name="Straight Connector 188">
            <a:extLst>
              <a:ext uri="{FF2B5EF4-FFF2-40B4-BE49-F238E27FC236}">
                <a16:creationId xmlns:a16="http://schemas.microsoft.com/office/drawing/2014/main" id="{B6EED0E0-2E99-4003-8358-6AB15AC75E5D}"/>
              </a:ext>
            </a:extLst>
          </p:cNvPr>
          <p:cNvCxnSpPr>
            <a:cxnSpLocks/>
            <a:stCxn id="229" idx="6"/>
            <a:endCxn id="193" idx="2"/>
          </p:cNvCxnSpPr>
          <p:nvPr/>
        </p:nvCxnSpPr>
        <p:spPr>
          <a:xfrm flipV="1">
            <a:off x="4048425" y="3729785"/>
            <a:ext cx="976430" cy="54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D0758302-D2F4-4BFE-98D8-9C1DA9093D60}"/>
              </a:ext>
            </a:extLst>
          </p:cNvPr>
          <p:cNvSpPr/>
          <p:nvPr/>
        </p:nvSpPr>
        <p:spPr>
          <a:xfrm>
            <a:off x="5395763" y="3255414"/>
            <a:ext cx="2024245" cy="980836"/>
          </a:xfrm>
          <a:prstGeom prst="rect">
            <a:avLst/>
          </a:prstGeom>
          <a:solidFill>
            <a:schemeClr val="accent6">
              <a:lumMod val="20000"/>
              <a:lumOff val="80000"/>
            </a:schemeClr>
          </a:solidFill>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191" name="Straight Connector 190">
            <a:extLst>
              <a:ext uri="{FF2B5EF4-FFF2-40B4-BE49-F238E27FC236}">
                <a16:creationId xmlns:a16="http://schemas.microsoft.com/office/drawing/2014/main" id="{D2FD385F-15D6-4B23-B51B-AC4CA36666E4}"/>
              </a:ext>
            </a:extLst>
          </p:cNvPr>
          <p:cNvCxnSpPr>
            <a:cxnSpLocks/>
            <a:stCxn id="193" idx="6"/>
            <a:endCxn id="211" idx="2"/>
          </p:cNvCxnSpPr>
          <p:nvPr/>
        </p:nvCxnSpPr>
        <p:spPr>
          <a:xfrm flipV="1">
            <a:off x="5700697" y="3724973"/>
            <a:ext cx="1363944" cy="4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B6613FA-1A7E-448A-BC41-5FA443244CB6}"/>
              </a:ext>
            </a:extLst>
          </p:cNvPr>
          <p:cNvGrpSpPr/>
          <p:nvPr/>
        </p:nvGrpSpPr>
        <p:grpSpPr>
          <a:xfrm>
            <a:off x="5024855" y="3387970"/>
            <a:ext cx="675842" cy="683629"/>
            <a:chOff x="5439189" y="3628598"/>
            <a:chExt cx="675842" cy="683629"/>
          </a:xfrm>
        </p:grpSpPr>
        <p:sp>
          <p:nvSpPr>
            <p:cNvPr id="193" name="Oval 192">
              <a:extLst>
                <a:ext uri="{FF2B5EF4-FFF2-40B4-BE49-F238E27FC236}">
                  <a16:creationId xmlns:a16="http://schemas.microsoft.com/office/drawing/2014/main" id="{89E007B7-BE91-43BC-9E39-42A6252DC802}"/>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94" name="Group 193">
              <a:extLst>
                <a:ext uri="{FF2B5EF4-FFF2-40B4-BE49-F238E27FC236}">
                  <a16:creationId xmlns:a16="http://schemas.microsoft.com/office/drawing/2014/main" id="{B525B4AB-21A7-4413-95C6-D06F6552FD85}"/>
                </a:ext>
              </a:extLst>
            </p:cNvPr>
            <p:cNvGrpSpPr/>
            <p:nvPr/>
          </p:nvGrpSpPr>
          <p:grpSpPr>
            <a:xfrm>
              <a:off x="5712075" y="3740276"/>
              <a:ext cx="130069" cy="188068"/>
              <a:chOff x="4518511" y="3865186"/>
              <a:chExt cx="203119" cy="265093"/>
            </a:xfrm>
          </p:grpSpPr>
          <p:cxnSp>
            <p:nvCxnSpPr>
              <p:cNvPr id="207" name="Straight Connector 206">
                <a:extLst>
                  <a:ext uri="{FF2B5EF4-FFF2-40B4-BE49-F238E27FC236}">
                    <a16:creationId xmlns:a16="http://schemas.microsoft.com/office/drawing/2014/main" id="{4A9142EC-DAE0-4277-AC10-7583786E369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2C68B2D-555E-4333-8E65-3EAEB57B557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0D1AC8-27EC-4BC7-B9A6-FC9A0429C38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07E6FD39-3BA7-42F1-9DAB-2E6A8859DC48}"/>
                </a:ext>
              </a:extLst>
            </p:cNvPr>
            <p:cNvGrpSpPr/>
            <p:nvPr/>
          </p:nvGrpSpPr>
          <p:grpSpPr>
            <a:xfrm rot="10800000">
              <a:off x="5712075" y="4005901"/>
              <a:ext cx="130069" cy="188068"/>
              <a:chOff x="4518511" y="3865186"/>
              <a:chExt cx="203119" cy="265093"/>
            </a:xfrm>
          </p:grpSpPr>
          <p:cxnSp>
            <p:nvCxnSpPr>
              <p:cNvPr id="204" name="Straight Connector 203">
                <a:extLst>
                  <a:ext uri="{FF2B5EF4-FFF2-40B4-BE49-F238E27FC236}">
                    <a16:creationId xmlns:a16="http://schemas.microsoft.com/office/drawing/2014/main" id="{B599C3BC-7614-4533-A223-C14B61C1CDDF}"/>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CADD893-3B2C-4448-AEA8-01A1FFC199A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135219B-D468-42FD-BC71-72A8375BD98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06145EE2-5065-4E57-8B77-1A26AC891BA2}"/>
                </a:ext>
              </a:extLst>
            </p:cNvPr>
            <p:cNvGrpSpPr/>
            <p:nvPr/>
          </p:nvGrpSpPr>
          <p:grpSpPr>
            <a:xfrm rot="5400000">
              <a:off x="5526491" y="3876378"/>
              <a:ext cx="130069" cy="188068"/>
              <a:chOff x="4518511" y="3865186"/>
              <a:chExt cx="203119" cy="265093"/>
            </a:xfrm>
          </p:grpSpPr>
          <p:cxnSp>
            <p:nvCxnSpPr>
              <p:cNvPr id="201" name="Straight Connector 200">
                <a:extLst>
                  <a:ext uri="{FF2B5EF4-FFF2-40B4-BE49-F238E27FC236}">
                    <a16:creationId xmlns:a16="http://schemas.microsoft.com/office/drawing/2014/main" id="{EA11F826-A050-4D43-87A0-7ECDCC6D04B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47FA571-0A3C-4047-97B5-D8280966760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0046D1F-3D5F-45D6-94E5-300B07EC77D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7E67B71C-8D91-4C38-B757-61B9A428CF06}"/>
                </a:ext>
              </a:extLst>
            </p:cNvPr>
            <p:cNvGrpSpPr/>
            <p:nvPr/>
          </p:nvGrpSpPr>
          <p:grpSpPr>
            <a:xfrm rot="5400000">
              <a:off x="5890580" y="3876379"/>
              <a:ext cx="130069" cy="188068"/>
              <a:chOff x="4518511" y="3865186"/>
              <a:chExt cx="203119" cy="265093"/>
            </a:xfrm>
          </p:grpSpPr>
          <p:cxnSp>
            <p:nvCxnSpPr>
              <p:cNvPr id="198" name="Straight Connector 197">
                <a:extLst>
                  <a:ext uri="{FF2B5EF4-FFF2-40B4-BE49-F238E27FC236}">
                    <a16:creationId xmlns:a16="http://schemas.microsoft.com/office/drawing/2014/main" id="{5C75A142-4FC7-4238-BB09-2C9A89983FD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DBA6CC-3F19-409F-BEF1-8B71BA739FA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0261F21-6EBE-4572-AC0D-6C2A49429DB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C28129DE-49CF-4CF5-9329-86E03DEE35F7}"/>
              </a:ext>
            </a:extLst>
          </p:cNvPr>
          <p:cNvGrpSpPr/>
          <p:nvPr/>
        </p:nvGrpSpPr>
        <p:grpSpPr>
          <a:xfrm>
            <a:off x="7064641" y="3383158"/>
            <a:ext cx="675842" cy="683629"/>
            <a:chOff x="5439189" y="3628598"/>
            <a:chExt cx="675842" cy="683629"/>
          </a:xfrm>
        </p:grpSpPr>
        <p:sp>
          <p:nvSpPr>
            <p:cNvPr id="211" name="Oval 210">
              <a:extLst>
                <a:ext uri="{FF2B5EF4-FFF2-40B4-BE49-F238E27FC236}">
                  <a16:creationId xmlns:a16="http://schemas.microsoft.com/office/drawing/2014/main" id="{20A1C536-B0D6-4CA5-8B06-0070838CF7F0}"/>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12" name="Group 211">
              <a:extLst>
                <a:ext uri="{FF2B5EF4-FFF2-40B4-BE49-F238E27FC236}">
                  <a16:creationId xmlns:a16="http://schemas.microsoft.com/office/drawing/2014/main" id="{D19E84AB-0A23-4E89-AAE2-A7A86EFB3C91}"/>
                </a:ext>
              </a:extLst>
            </p:cNvPr>
            <p:cNvGrpSpPr/>
            <p:nvPr/>
          </p:nvGrpSpPr>
          <p:grpSpPr>
            <a:xfrm>
              <a:off x="5712075" y="3740276"/>
              <a:ext cx="130069" cy="188068"/>
              <a:chOff x="4518511" y="3865186"/>
              <a:chExt cx="203119" cy="265093"/>
            </a:xfrm>
          </p:grpSpPr>
          <p:cxnSp>
            <p:nvCxnSpPr>
              <p:cNvPr id="225" name="Straight Connector 224">
                <a:extLst>
                  <a:ext uri="{FF2B5EF4-FFF2-40B4-BE49-F238E27FC236}">
                    <a16:creationId xmlns:a16="http://schemas.microsoft.com/office/drawing/2014/main" id="{2FDC17DB-9083-4876-8245-4DA1C45700E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2B6EEBE-2CBB-47DC-904C-3CFDD0BC791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9F224AB0-EC18-46C8-958F-B9AACB10CCA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B817BBC5-99EC-45DA-8CCB-A18FC8A6EA48}"/>
                </a:ext>
              </a:extLst>
            </p:cNvPr>
            <p:cNvGrpSpPr/>
            <p:nvPr/>
          </p:nvGrpSpPr>
          <p:grpSpPr>
            <a:xfrm rot="10800000">
              <a:off x="5712075" y="4005901"/>
              <a:ext cx="130069" cy="188068"/>
              <a:chOff x="4518511" y="3865186"/>
              <a:chExt cx="203119" cy="265093"/>
            </a:xfrm>
          </p:grpSpPr>
          <p:cxnSp>
            <p:nvCxnSpPr>
              <p:cNvPr id="222" name="Straight Connector 221">
                <a:extLst>
                  <a:ext uri="{FF2B5EF4-FFF2-40B4-BE49-F238E27FC236}">
                    <a16:creationId xmlns:a16="http://schemas.microsoft.com/office/drawing/2014/main" id="{D6DF312C-649F-4D18-B30F-FE96D51089C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251155F-3F05-40CA-BA73-BAD27CCDFB7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438D298-5625-47E9-B7ED-A8C6CEFFD70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546FDE1F-F159-4337-B646-07A2E3E32EB2}"/>
                </a:ext>
              </a:extLst>
            </p:cNvPr>
            <p:cNvGrpSpPr/>
            <p:nvPr/>
          </p:nvGrpSpPr>
          <p:grpSpPr>
            <a:xfrm rot="5400000">
              <a:off x="5526491" y="3876378"/>
              <a:ext cx="130069" cy="188068"/>
              <a:chOff x="4518511" y="3865186"/>
              <a:chExt cx="203119" cy="265093"/>
            </a:xfrm>
          </p:grpSpPr>
          <p:cxnSp>
            <p:nvCxnSpPr>
              <p:cNvPr id="219" name="Straight Connector 218">
                <a:extLst>
                  <a:ext uri="{FF2B5EF4-FFF2-40B4-BE49-F238E27FC236}">
                    <a16:creationId xmlns:a16="http://schemas.microsoft.com/office/drawing/2014/main" id="{485A85AB-CE1C-4EF7-AB92-FFD7487BF2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3EF3FBF-217F-4A98-BE74-4E6FDBDB673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44FD4C-DBD9-4B2E-8B2A-6241A881E3D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7070A12E-D36F-4229-BFC8-BC54EA516037}"/>
                </a:ext>
              </a:extLst>
            </p:cNvPr>
            <p:cNvGrpSpPr/>
            <p:nvPr/>
          </p:nvGrpSpPr>
          <p:grpSpPr>
            <a:xfrm rot="5400000">
              <a:off x="5890580" y="3876379"/>
              <a:ext cx="130069" cy="188068"/>
              <a:chOff x="4518511" y="3865186"/>
              <a:chExt cx="203119" cy="265093"/>
            </a:xfrm>
          </p:grpSpPr>
          <p:cxnSp>
            <p:nvCxnSpPr>
              <p:cNvPr id="216" name="Straight Connector 215">
                <a:extLst>
                  <a:ext uri="{FF2B5EF4-FFF2-40B4-BE49-F238E27FC236}">
                    <a16:creationId xmlns:a16="http://schemas.microsoft.com/office/drawing/2014/main" id="{59B26438-92E1-4068-84D0-E5C0132C45A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FBCDB2-377B-4040-8E6A-0BCA8794CAD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C659FF2-577D-4925-A1AC-00F3F2DCCAB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8" name="Group 227">
            <a:extLst>
              <a:ext uri="{FF2B5EF4-FFF2-40B4-BE49-F238E27FC236}">
                <a16:creationId xmlns:a16="http://schemas.microsoft.com/office/drawing/2014/main" id="{47E56E00-1425-45AC-A564-5530D657E663}"/>
              </a:ext>
            </a:extLst>
          </p:cNvPr>
          <p:cNvGrpSpPr/>
          <p:nvPr/>
        </p:nvGrpSpPr>
        <p:grpSpPr>
          <a:xfrm>
            <a:off x="3372583" y="3393453"/>
            <a:ext cx="675842" cy="683629"/>
            <a:chOff x="5439189" y="3628598"/>
            <a:chExt cx="675842" cy="683629"/>
          </a:xfrm>
        </p:grpSpPr>
        <p:sp>
          <p:nvSpPr>
            <p:cNvPr id="229" name="Oval 228">
              <a:extLst>
                <a:ext uri="{FF2B5EF4-FFF2-40B4-BE49-F238E27FC236}">
                  <a16:creationId xmlns:a16="http://schemas.microsoft.com/office/drawing/2014/main" id="{7CD8FC80-D2EE-4E9D-9311-9486EA00D4A3}"/>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0" name="Group 229">
              <a:extLst>
                <a:ext uri="{FF2B5EF4-FFF2-40B4-BE49-F238E27FC236}">
                  <a16:creationId xmlns:a16="http://schemas.microsoft.com/office/drawing/2014/main" id="{17CD4AFE-F7C5-4BA6-A8AD-6398D45F7F9B}"/>
                </a:ext>
              </a:extLst>
            </p:cNvPr>
            <p:cNvGrpSpPr/>
            <p:nvPr/>
          </p:nvGrpSpPr>
          <p:grpSpPr>
            <a:xfrm>
              <a:off x="5712075" y="3740276"/>
              <a:ext cx="130069" cy="188068"/>
              <a:chOff x="4518511" y="3865186"/>
              <a:chExt cx="203119" cy="265093"/>
            </a:xfrm>
          </p:grpSpPr>
          <p:cxnSp>
            <p:nvCxnSpPr>
              <p:cNvPr id="243" name="Straight Connector 242">
                <a:extLst>
                  <a:ext uri="{FF2B5EF4-FFF2-40B4-BE49-F238E27FC236}">
                    <a16:creationId xmlns:a16="http://schemas.microsoft.com/office/drawing/2014/main" id="{A52EAA65-35E9-46CA-8612-FD0BD69A018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8FA3A7B-AEF3-4027-99C9-FC9FD342D0BE}"/>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EF50876-F02F-4C03-971C-28BD05D852C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B1F8BA42-9070-43D0-884F-B15488CD8991}"/>
                </a:ext>
              </a:extLst>
            </p:cNvPr>
            <p:cNvGrpSpPr/>
            <p:nvPr/>
          </p:nvGrpSpPr>
          <p:grpSpPr>
            <a:xfrm rot="10800000">
              <a:off x="5712075" y="4005901"/>
              <a:ext cx="130069" cy="188068"/>
              <a:chOff x="4518511" y="3865186"/>
              <a:chExt cx="203119" cy="265093"/>
            </a:xfrm>
          </p:grpSpPr>
          <p:cxnSp>
            <p:nvCxnSpPr>
              <p:cNvPr id="240" name="Straight Connector 239">
                <a:extLst>
                  <a:ext uri="{FF2B5EF4-FFF2-40B4-BE49-F238E27FC236}">
                    <a16:creationId xmlns:a16="http://schemas.microsoft.com/office/drawing/2014/main" id="{3C61F983-0E85-40D7-836A-802209F5A0A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1211CA0-B84B-4AAC-B847-FD6EF149F15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66911A-6109-4E11-9A06-4CB5200C74B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C62BD44D-2BF8-4B63-BC12-944F9F37B710}"/>
                </a:ext>
              </a:extLst>
            </p:cNvPr>
            <p:cNvGrpSpPr/>
            <p:nvPr/>
          </p:nvGrpSpPr>
          <p:grpSpPr>
            <a:xfrm rot="5400000">
              <a:off x="5526491" y="3876378"/>
              <a:ext cx="130069" cy="188068"/>
              <a:chOff x="4518511" y="3865186"/>
              <a:chExt cx="203119" cy="265093"/>
            </a:xfrm>
          </p:grpSpPr>
          <p:cxnSp>
            <p:nvCxnSpPr>
              <p:cNvPr id="237" name="Straight Connector 236">
                <a:extLst>
                  <a:ext uri="{FF2B5EF4-FFF2-40B4-BE49-F238E27FC236}">
                    <a16:creationId xmlns:a16="http://schemas.microsoft.com/office/drawing/2014/main" id="{9F436159-36B7-4D8A-AD85-74BABFAC1984}"/>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7053CA2-7FCF-44F0-A1D4-D850C041B9D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7BFAB65-E7A1-4A79-B866-0DAA9548489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3" name="Group 232">
              <a:extLst>
                <a:ext uri="{FF2B5EF4-FFF2-40B4-BE49-F238E27FC236}">
                  <a16:creationId xmlns:a16="http://schemas.microsoft.com/office/drawing/2014/main" id="{42C77060-C6B7-4296-B9FC-43DE382E5067}"/>
                </a:ext>
              </a:extLst>
            </p:cNvPr>
            <p:cNvGrpSpPr/>
            <p:nvPr/>
          </p:nvGrpSpPr>
          <p:grpSpPr>
            <a:xfrm rot="5400000">
              <a:off x="5890580" y="3876379"/>
              <a:ext cx="130069" cy="188068"/>
              <a:chOff x="4518511" y="3865186"/>
              <a:chExt cx="203119" cy="265093"/>
            </a:xfrm>
          </p:grpSpPr>
          <p:cxnSp>
            <p:nvCxnSpPr>
              <p:cNvPr id="234" name="Straight Connector 233">
                <a:extLst>
                  <a:ext uri="{FF2B5EF4-FFF2-40B4-BE49-F238E27FC236}">
                    <a16:creationId xmlns:a16="http://schemas.microsoft.com/office/drawing/2014/main" id="{5FDD31EF-EFBB-4795-9E6C-12E6C417966C}"/>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F41E38F-9148-4779-B8E6-CA38A2DE427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3342E1-6206-486F-9616-584C9BAFE70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4" name="Rectangle 73">
            <a:extLst>
              <a:ext uri="{FF2B5EF4-FFF2-40B4-BE49-F238E27FC236}">
                <a16:creationId xmlns:a16="http://schemas.microsoft.com/office/drawing/2014/main" id="{0BF703DA-CF29-4FD5-9BEE-C0C577632ED1}"/>
              </a:ext>
            </a:extLst>
          </p:cNvPr>
          <p:cNvSpPr/>
          <p:nvPr/>
        </p:nvSpPr>
        <p:spPr>
          <a:xfrm>
            <a:off x="8690329" y="809422"/>
            <a:ext cx="3208822" cy="344659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0785" y="879732"/>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9157399" y="814737"/>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8864780" y="1422971"/>
            <a:ext cx="2941800" cy="274276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9260246" y="1391745"/>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2440" y="1415936"/>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9238766" y="1917678"/>
            <a:ext cx="2545377" cy="2133587"/>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9817333" y="1950793"/>
            <a:ext cx="1397400" cy="1111136"/>
            <a:chOff x="7517382" y="533208"/>
            <a:chExt cx="1115568" cy="842870"/>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66" y="701000"/>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9551321" y="3584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grpSp>
        <p:nvGrpSpPr>
          <p:cNvPr id="93" name="Group 92">
            <a:extLst>
              <a:ext uri="{FF2B5EF4-FFF2-40B4-BE49-F238E27FC236}">
                <a16:creationId xmlns:a16="http://schemas.microsoft.com/office/drawing/2014/main" id="{87EABA69-BDD2-4189-91AC-6252D2080074}"/>
              </a:ext>
            </a:extLst>
          </p:cNvPr>
          <p:cNvGrpSpPr/>
          <p:nvPr/>
        </p:nvGrpSpPr>
        <p:grpSpPr>
          <a:xfrm>
            <a:off x="8518611" y="3380091"/>
            <a:ext cx="675842" cy="683629"/>
            <a:chOff x="5439189" y="3628598"/>
            <a:chExt cx="675842" cy="683629"/>
          </a:xfrm>
        </p:grpSpPr>
        <p:sp>
          <p:nvSpPr>
            <p:cNvPr id="94" name="Oval 93">
              <a:extLst>
                <a:ext uri="{FF2B5EF4-FFF2-40B4-BE49-F238E27FC236}">
                  <a16:creationId xmlns:a16="http://schemas.microsoft.com/office/drawing/2014/main" id="{BA5DB8D4-5D54-49E7-A532-27F3F501BD78}"/>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95" name="Group 94">
              <a:extLst>
                <a:ext uri="{FF2B5EF4-FFF2-40B4-BE49-F238E27FC236}">
                  <a16:creationId xmlns:a16="http://schemas.microsoft.com/office/drawing/2014/main" id="{96DA9559-BCC6-40D8-9A8B-8A0DD24B68A3}"/>
                </a:ext>
              </a:extLst>
            </p:cNvPr>
            <p:cNvGrpSpPr/>
            <p:nvPr/>
          </p:nvGrpSpPr>
          <p:grpSpPr>
            <a:xfrm>
              <a:off x="5712075" y="3740276"/>
              <a:ext cx="130069" cy="188068"/>
              <a:chOff x="4518511" y="3865186"/>
              <a:chExt cx="203119" cy="265093"/>
            </a:xfrm>
          </p:grpSpPr>
          <p:cxnSp>
            <p:nvCxnSpPr>
              <p:cNvPr id="108" name="Straight Connector 107">
                <a:extLst>
                  <a:ext uri="{FF2B5EF4-FFF2-40B4-BE49-F238E27FC236}">
                    <a16:creationId xmlns:a16="http://schemas.microsoft.com/office/drawing/2014/main" id="{45254C31-8ACB-42B3-A7CB-CF9559BA1A2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A52EC-6664-4175-BC46-339C2337CCE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2E5394-5E82-4C8E-B23F-73FFD2FD737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B886BA5-444D-4B2D-84C1-106ADA942697}"/>
                </a:ext>
              </a:extLst>
            </p:cNvPr>
            <p:cNvGrpSpPr/>
            <p:nvPr/>
          </p:nvGrpSpPr>
          <p:grpSpPr>
            <a:xfrm rot="10800000">
              <a:off x="5712075" y="4005901"/>
              <a:ext cx="130069" cy="188068"/>
              <a:chOff x="4518511" y="3865186"/>
              <a:chExt cx="203119" cy="265093"/>
            </a:xfrm>
          </p:grpSpPr>
          <p:cxnSp>
            <p:nvCxnSpPr>
              <p:cNvPr id="105" name="Straight Connector 104">
                <a:extLst>
                  <a:ext uri="{FF2B5EF4-FFF2-40B4-BE49-F238E27FC236}">
                    <a16:creationId xmlns:a16="http://schemas.microsoft.com/office/drawing/2014/main" id="{B107E10C-9627-45D4-9F58-4D8961227E5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B97FA26-2E91-457D-9AF5-BF22C960A7D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CAFE4E9-84C8-473D-AB7E-264165A3BA3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09A3FD69-1C8B-45D8-A960-CF97C068A940}"/>
                </a:ext>
              </a:extLst>
            </p:cNvPr>
            <p:cNvGrpSpPr/>
            <p:nvPr/>
          </p:nvGrpSpPr>
          <p:grpSpPr>
            <a:xfrm rot="5400000">
              <a:off x="5526491" y="3876378"/>
              <a:ext cx="130069" cy="188068"/>
              <a:chOff x="4518511" y="3865186"/>
              <a:chExt cx="203119" cy="265093"/>
            </a:xfrm>
          </p:grpSpPr>
          <p:cxnSp>
            <p:nvCxnSpPr>
              <p:cNvPr id="102" name="Straight Connector 101">
                <a:extLst>
                  <a:ext uri="{FF2B5EF4-FFF2-40B4-BE49-F238E27FC236}">
                    <a16:creationId xmlns:a16="http://schemas.microsoft.com/office/drawing/2014/main" id="{3249F664-453D-40A0-9DE1-83E4E010FA5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DB21727-11FD-4497-A7B6-3DC53601D8C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BA8D588-D92E-4703-A000-1925EBCECB6B}"/>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1E540C20-CF4D-4562-AD18-2D8DDF4E7A93}"/>
                </a:ext>
              </a:extLst>
            </p:cNvPr>
            <p:cNvGrpSpPr/>
            <p:nvPr/>
          </p:nvGrpSpPr>
          <p:grpSpPr>
            <a:xfrm rot="5400000">
              <a:off x="5890580" y="3876379"/>
              <a:ext cx="130069" cy="188068"/>
              <a:chOff x="4518511" y="3865186"/>
              <a:chExt cx="203119" cy="265093"/>
            </a:xfrm>
          </p:grpSpPr>
          <p:cxnSp>
            <p:nvCxnSpPr>
              <p:cNvPr id="99" name="Straight Connector 98">
                <a:extLst>
                  <a:ext uri="{FF2B5EF4-FFF2-40B4-BE49-F238E27FC236}">
                    <a16:creationId xmlns:a16="http://schemas.microsoft.com/office/drawing/2014/main" id="{3C30C243-0811-4D12-951F-6B095FB96DB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232AF85-2D6E-4427-8809-B62305E9AF4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6457292-6D56-41CF-B594-2BAA55C0F33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2" name="TextBox 111">
            <a:extLst>
              <a:ext uri="{FF2B5EF4-FFF2-40B4-BE49-F238E27FC236}">
                <a16:creationId xmlns:a16="http://schemas.microsoft.com/office/drawing/2014/main" id="{E7A197B5-FFF5-4429-A588-187DBBA6FB24}"/>
              </a:ext>
            </a:extLst>
          </p:cNvPr>
          <p:cNvSpPr txBox="1"/>
          <p:nvPr/>
        </p:nvSpPr>
        <p:spPr>
          <a:xfrm>
            <a:off x="9261272" y="3034198"/>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113" name="TextBox 112">
            <a:extLst>
              <a:ext uri="{FF2B5EF4-FFF2-40B4-BE49-F238E27FC236}">
                <a16:creationId xmlns:a16="http://schemas.microsoft.com/office/drawing/2014/main" id="{F5D562A3-08C6-4C75-9BF8-DD01AE70D45C}"/>
              </a:ext>
            </a:extLst>
          </p:cNvPr>
          <p:cNvSpPr txBox="1"/>
          <p:nvPr/>
        </p:nvSpPr>
        <p:spPr>
          <a:xfrm>
            <a:off x="10449349" y="3053602"/>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flipH="1">
            <a:off x="10493897" y="3061929"/>
            <a:ext cx="139" cy="52224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10151059" y="2504272"/>
            <a:ext cx="691215" cy="230832"/>
          </a:xfrm>
          <a:prstGeom prst="rect">
            <a:avLst/>
          </a:prstGeom>
          <a:noFill/>
        </p:spPr>
        <p:txBody>
          <a:bodyPr wrap="none" rtlCol="0">
            <a:spAutoFit/>
          </a:bodyPr>
          <a:lstStyle/>
          <a:p>
            <a:r>
              <a:rPr lang="en-CA" sz="900" b="1" dirty="0"/>
              <a:t>webserver</a:t>
            </a:r>
          </a:p>
        </p:txBody>
      </p:sp>
      <p:cxnSp>
        <p:nvCxnSpPr>
          <p:cNvPr id="128" name="Straight Connector 127">
            <a:extLst>
              <a:ext uri="{FF2B5EF4-FFF2-40B4-BE49-F238E27FC236}">
                <a16:creationId xmlns:a16="http://schemas.microsoft.com/office/drawing/2014/main" id="{93C16624-03BC-4415-AE19-8D62C6B52F52}"/>
              </a:ext>
            </a:extLst>
          </p:cNvPr>
          <p:cNvCxnSpPr>
            <a:cxnSpLocks/>
            <a:stCxn id="211" idx="6"/>
            <a:endCxn id="94" idx="2"/>
          </p:cNvCxnSpPr>
          <p:nvPr/>
        </p:nvCxnSpPr>
        <p:spPr>
          <a:xfrm flipV="1">
            <a:off x="7740483" y="3721906"/>
            <a:ext cx="778128" cy="3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28B5A1-6966-4333-A0CB-EEF791D93F68}"/>
              </a:ext>
            </a:extLst>
          </p:cNvPr>
          <p:cNvSpPr txBox="1"/>
          <p:nvPr/>
        </p:nvSpPr>
        <p:spPr>
          <a:xfrm>
            <a:off x="490102" y="4027065"/>
            <a:ext cx="1883849" cy="369332"/>
          </a:xfrm>
          <a:prstGeom prst="rect">
            <a:avLst/>
          </a:prstGeom>
          <a:noFill/>
        </p:spPr>
        <p:txBody>
          <a:bodyPr wrap="none" rtlCol="0">
            <a:spAutoFit/>
          </a:bodyPr>
          <a:lstStyle/>
          <a:p>
            <a:r>
              <a:rPr lang="en-CA" b="1" dirty="0"/>
              <a:t>IPv4</a:t>
            </a:r>
            <a:r>
              <a:rPr lang="en-CA" b="1" dirty="0">
                <a:solidFill>
                  <a:srgbClr val="0000FF"/>
                </a:solidFill>
              </a:rPr>
              <a:t> 142.55.66.77</a:t>
            </a:r>
          </a:p>
        </p:txBody>
      </p:sp>
      <p:sp>
        <p:nvSpPr>
          <p:cNvPr id="2" name="Rectangle 1">
            <a:extLst>
              <a:ext uri="{FF2B5EF4-FFF2-40B4-BE49-F238E27FC236}">
                <a16:creationId xmlns:a16="http://schemas.microsoft.com/office/drawing/2014/main" id="{F8C00AED-626E-4142-B873-61137BF6A089}"/>
              </a:ext>
            </a:extLst>
          </p:cNvPr>
          <p:cNvSpPr/>
          <p:nvPr/>
        </p:nvSpPr>
        <p:spPr>
          <a:xfrm>
            <a:off x="6625114" y="2862523"/>
            <a:ext cx="1434967" cy="41993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Destination MAC</a:t>
            </a:r>
          </a:p>
          <a:p>
            <a:r>
              <a:rPr lang="en-CA" sz="1400" dirty="0">
                <a:solidFill>
                  <a:schemeClr val="tx1"/>
                </a:solidFill>
              </a:rPr>
              <a:t>Source MAC</a:t>
            </a:r>
          </a:p>
        </p:txBody>
      </p:sp>
      <p:sp>
        <p:nvSpPr>
          <p:cNvPr id="111" name="Rectangle 110">
            <a:extLst>
              <a:ext uri="{FF2B5EF4-FFF2-40B4-BE49-F238E27FC236}">
                <a16:creationId xmlns:a16="http://schemas.microsoft.com/office/drawing/2014/main" id="{EE85F0D4-239D-4E35-92DD-7D8759F92392}"/>
              </a:ext>
            </a:extLst>
          </p:cNvPr>
          <p:cNvSpPr/>
          <p:nvPr/>
        </p:nvSpPr>
        <p:spPr>
          <a:xfrm>
            <a:off x="6616800" y="1973617"/>
            <a:ext cx="1434967" cy="88814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IP 142.55.66.77</a:t>
            </a:r>
          </a:p>
          <a:p>
            <a:r>
              <a:rPr lang="en-CA" sz="1400" b="1" dirty="0">
                <a:solidFill>
                  <a:schemeClr val="tx1"/>
                </a:solidFill>
              </a:rPr>
              <a:t>Destination IP </a:t>
            </a:r>
            <a:r>
              <a:rPr lang="en-CA" sz="1400" b="1" dirty="0">
                <a:solidFill>
                  <a:srgbClr val="0000FF"/>
                </a:solidFill>
              </a:rPr>
              <a:t>3.94.206.121</a:t>
            </a:r>
            <a:endParaRPr lang="en-CA" sz="1400" dirty="0">
              <a:solidFill>
                <a:srgbClr val="0000FF"/>
              </a:solidFill>
            </a:endParaRPr>
          </a:p>
        </p:txBody>
      </p:sp>
      <p:sp>
        <p:nvSpPr>
          <p:cNvPr id="115" name="Rectangle 114">
            <a:extLst>
              <a:ext uri="{FF2B5EF4-FFF2-40B4-BE49-F238E27FC236}">
                <a16:creationId xmlns:a16="http://schemas.microsoft.com/office/drawing/2014/main" id="{6E123CE4-5A47-421F-A553-7896EF948527}"/>
              </a:ext>
            </a:extLst>
          </p:cNvPr>
          <p:cNvSpPr/>
          <p:nvPr/>
        </p:nvSpPr>
        <p:spPr>
          <a:xfrm>
            <a:off x="6621985" y="1085468"/>
            <a:ext cx="1434967" cy="88814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port ephemeral #</a:t>
            </a:r>
          </a:p>
          <a:p>
            <a:r>
              <a:rPr lang="en-CA" sz="1400" b="1" dirty="0">
                <a:solidFill>
                  <a:schemeClr val="tx1"/>
                </a:solidFill>
              </a:rPr>
              <a:t>Destination port </a:t>
            </a:r>
            <a:r>
              <a:rPr lang="en-CA" sz="1400" b="1" dirty="0">
                <a:solidFill>
                  <a:srgbClr val="FF0000"/>
                </a:solidFill>
              </a:rPr>
              <a:t>80 (HTTP)</a:t>
            </a:r>
            <a:endParaRPr lang="en-CA" sz="1400" dirty="0">
              <a:solidFill>
                <a:srgbClr val="FF0000"/>
              </a:solidFill>
            </a:endParaRPr>
          </a:p>
        </p:txBody>
      </p:sp>
      <p:sp>
        <p:nvSpPr>
          <p:cNvPr id="116" name="Rectangle 115">
            <a:extLst>
              <a:ext uri="{FF2B5EF4-FFF2-40B4-BE49-F238E27FC236}">
                <a16:creationId xmlns:a16="http://schemas.microsoft.com/office/drawing/2014/main" id="{7678B18F-702B-4BE1-8ECA-AC5FAD4CCF64}"/>
              </a:ext>
            </a:extLst>
          </p:cNvPr>
          <p:cNvSpPr/>
          <p:nvPr/>
        </p:nvSpPr>
        <p:spPr>
          <a:xfrm>
            <a:off x="6616800" y="760886"/>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 (GET)</a:t>
            </a:r>
            <a:endParaRPr lang="en-CA" sz="1400" b="1" dirty="0">
              <a:solidFill>
                <a:srgbClr val="FF0000"/>
              </a:solidFill>
            </a:endParaRPr>
          </a:p>
        </p:txBody>
      </p:sp>
      <p:grpSp>
        <p:nvGrpSpPr>
          <p:cNvPr id="7" name="Group 6">
            <a:extLst>
              <a:ext uri="{FF2B5EF4-FFF2-40B4-BE49-F238E27FC236}">
                <a16:creationId xmlns:a16="http://schemas.microsoft.com/office/drawing/2014/main" id="{90FDFACE-8571-4632-BD05-7557D5433DCB}"/>
              </a:ext>
            </a:extLst>
          </p:cNvPr>
          <p:cNvGrpSpPr/>
          <p:nvPr/>
        </p:nvGrpSpPr>
        <p:grpSpPr>
          <a:xfrm>
            <a:off x="7528956" y="3882077"/>
            <a:ext cx="957539" cy="461491"/>
            <a:chOff x="5154929" y="1702404"/>
            <a:chExt cx="957539" cy="461491"/>
          </a:xfrm>
        </p:grpSpPr>
        <p:sp>
          <p:nvSpPr>
            <p:cNvPr id="117" name="TextBox 116">
              <a:extLst>
                <a:ext uri="{FF2B5EF4-FFF2-40B4-BE49-F238E27FC236}">
                  <a16:creationId xmlns:a16="http://schemas.microsoft.com/office/drawing/2014/main" id="{F30568AA-C31B-4855-B873-7C71A0F8A710}"/>
                </a:ext>
              </a:extLst>
            </p:cNvPr>
            <p:cNvSpPr txBox="1"/>
            <p:nvPr/>
          </p:nvSpPr>
          <p:spPr>
            <a:xfrm>
              <a:off x="5154929" y="1702404"/>
              <a:ext cx="957539" cy="276999"/>
            </a:xfrm>
            <a:prstGeom prst="rect">
              <a:avLst/>
            </a:prstGeom>
            <a:noFill/>
          </p:spPr>
          <p:txBody>
            <a:bodyPr wrap="square" rtlCol="0">
              <a:spAutoFit/>
            </a:bodyPr>
            <a:lstStyle/>
            <a:p>
              <a:pPr algn="ctr"/>
              <a:r>
                <a:rPr lang="en-US" sz="1200" b="1" dirty="0"/>
                <a:t>Route table</a:t>
              </a:r>
            </a:p>
          </p:txBody>
        </p:sp>
        <p:sp>
          <p:nvSpPr>
            <p:cNvPr id="118" name="Rectangle 117">
              <a:extLst>
                <a:ext uri="{FF2B5EF4-FFF2-40B4-BE49-F238E27FC236}">
                  <a16:creationId xmlns:a16="http://schemas.microsoft.com/office/drawing/2014/main" id="{0F57079F-2489-46A0-A1FA-6C78478E6C70}"/>
                </a:ext>
              </a:extLst>
            </p:cNvPr>
            <p:cNvSpPr/>
            <p:nvPr/>
          </p:nvSpPr>
          <p:spPr>
            <a:xfrm>
              <a:off x="5267625" y="1944892"/>
              <a:ext cx="786874" cy="166283"/>
            </a:xfrm>
            <a:prstGeom prst="rect">
              <a:avLst/>
            </a:prstGeom>
            <a:solidFill>
              <a:schemeClr val="bg1"/>
            </a:solidFill>
            <a:ln w="19050">
              <a:solidFill>
                <a:srgbClr val="5331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b="1" dirty="0">
                <a:solidFill>
                  <a:schemeClr val="tx1"/>
                </a:solidFill>
              </a:endParaRPr>
            </a:p>
          </p:txBody>
        </p:sp>
        <p:sp>
          <p:nvSpPr>
            <p:cNvPr id="119" name="TextBox 118">
              <a:extLst>
                <a:ext uri="{FF2B5EF4-FFF2-40B4-BE49-F238E27FC236}">
                  <a16:creationId xmlns:a16="http://schemas.microsoft.com/office/drawing/2014/main" id="{42E24C2C-16B0-4448-974C-2B9AF30C41CE}"/>
                </a:ext>
              </a:extLst>
            </p:cNvPr>
            <p:cNvSpPr txBox="1"/>
            <p:nvPr/>
          </p:nvSpPr>
          <p:spPr>
            <a:xfrm>
              <a:off x="5234826" y="1902285"/>
              <a:ext cx="870655" cy="261610"/>
            </a:xfrm>
            <a:prstGeom prst="rect">
              <a:avLst/>
            </a:prstGeom>
            <a:noFill/>
          </p:spPr>
          <p:txBody>
            <a:bodyPr wrap="square" rtlCol="0">
              <a:spAutoFit/>
            </a:bodyPr>
            <a:lstStyle/>
            <a:p>
              <a:pPr algn="ctr"/>
              <a:r>
                <a:rPr lang="en-CA" sz="1100" b="1" dirty="0">
                  <a:solidFill>
                    <a:srgbClr val="0000FF"/>
                  </a:solidFill>
                </a:rPr>
                <a:t>3</a:t>
              </a:r>
              <a:r>
                <a:rPr lang="en-CA" sz="1100" b="1" dirty="0"/>
                <a:t>.</a:t>
              </a:r>
              <a:r>
                <a:rPr lang="en-CA" sz="1100" b="1" dirty="0">
                  <a:solidFill>
                    <a:srgbClr val="0000FF"/>
                  </a:solidFill>
                </a:rPr>
                <a:t>80</a:t>
              </a:r>
              <a:r>
                <a:rPr lang="en-CA" sz="1100" b="1" dirty="0"/>
                <a:t>.</a:t>
              </a:r>
              <a:r>
                <a:rPr lang="en-CA" sz="1100" b="1" dirty="0">
                  <a:solidFill>
                    <a:srgbClr val="FF0000"/>
                  </a:solidFill>
                </a:rPr>
                <a:t>0.0</a:t>
              </a:r>
              <a:r>
                <a:rPr lang="en-CA" sz="1100" b="1" dirty="0"/>
                <a:t>/12</a:t>
              </a:r>
            </a:p>
          </p:txBody>
        </p:sp>
      </p:grpSp>
      <p:sp>
        <p:nvSpPr>
          <p:cNvPr id="6" name="Arrow: Right 5">
            <a:extLst>
              <a:ext uri="{FF2B5EF4-FFF2-40B4-BE49-F238E27FC236}">
                <a16:creationId xmlns:a16="http://schemas.microsoft.com/office/drawing/2014/main" id="{5B364840-C495-42C1-8A4F-608C5084E934}"/>
              </a:ext>
            </a:extLst>
          </p:cNvPr>
          <p:cNvSpPr/>
          <p:nvPr/>
        </p:nvSpPr>
        <p:spPr>
          <a:xfrm>
            <a:off x="8144080" y="3752276"/>
            <a:ext cx="373986" cy="23436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3250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wipe(down)">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8" presetClass="emph" presetSubtype="0" fill="hold" nodeType="clickEffect">
                                  <p:stCondLst>
                                    <p:cond delay="0"/>
                                  </p:stCondLst>
                                  <p:childTnLst>
                                    <p:animRot by="21600000">
                                      <p:cBhvr>
                                        <p:cTn id="17" dur="2000" fill="hold"/>
                                        <p:tgtEl>
                                          <p:spTgt spid="111">
                                            <p:txEl>
                                              <p:pRg st="1" end="1"/>
                                            </p:txEl>
                                          </p:spTgt>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9">
                                            <p:txEl>
                                              <p:pRg st="1" end="1"/>
                                            </p:txEl>
                                          </p:spTgt>
                                        </p:tgtEl>
                                        <p:attrNameLst>
                                          <p:attrName>style.visibility</p:attrName>
                                        </p:attrNameLst>
                                      </p:cBhvr>
                                      <p:to>
                                        <p:strVal val="visible"/>
                                      </p:to>
                                    </p:set>
                                    <p:animEffect transition="in" filter="wipe(down)">
                                      <p:cBhvr>
                                        <p:cTn id="28" dur="500"/>
                                        <p:tgtEl>
                                          <p:spTgt spid="49">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9">
                                            <p:txEl>
                                              <p:pRg st="2" end="2"/>
                                            </p:txEl>
                                          </p:spTgt>
                                        </p:tgtEl>
                                        <p:attrNameLst>
                                          <p:attrName>style.visibility</p:attrName>
                                        </p:attrNameLst>
                                      </p:cBhvr>
                                      <p:to>
                                        <p:strVal val="visible"/>
                                      </p:to>
                                    </p:set>
                                    <p:animEffect transition="in" filter="wipe(down)">
                                      <p:cBhvr>
                                        <p:cTn id="33" dur="500"/>
                                        <p:tgtEl>
                                          <p:spTgt spid="49">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9">
                                            <p:txEl>
                                              <p:pRg st="3" end="3"/>
                                            </p:txEl>
                                          </p:spTgt>
                                        </p:tgtEl>
                                        <p:attrNameLst>
                                          <p:attrName>style.visibility</p:attrName>
                                        </p:attrNameLst>
                                      </p:cBhvr>
                                      <p:to>
                                        <p:strVal val="visible"/>
                                      </p:to>
                                    </p:set>
                                    <p:animEffect transition="in" filter="wipe(down)">
                                      <p:cBhvr>
                                        <p:cTn id="38" dur="500"/>
                                        <p:tgtEl>
                                          <p:spTgt spid="49">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down)">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4253076" y="125792"/>
            <a:ext cx="3233956" cy="647468"/>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483477" y="4444573"/>
            <a:ext cx="11415674" cy="527609"/>
          </a:xfrm>
          <a:ln>
            <a:solidFill>
              <a:schemeClr val="accent5">
                <a:lumMod val="75000"/>
              </a:schemeClr>
            </a:solidFill>
          </a:ln>
        </p:spPr>
        <p:txBody>
          <a:bodyPr>
            <a:normAutofit/>
          </a:bodyPr>
          <a:lstStyle/>
          <a:p>
            <a:pPr>
              <a:spcBef>
                <a:spcPts val="600"/>
              </a:spcBef>
              <a:spcAft>
                <a:spcPts val="600"/>
              </a:spcAft>
            </a:pPr>
            <a:r>
              <a:rPr lang="en-CA" sz="2400" dirty="0"/>
              <a:t>It forwards the frame with all the encapsulated data to the next hop.</a:t>
            </a:r>
          </a:p>
        </p:txBody>
      </p:sp>
      <p:sp>
        <p:nvSpPr>
          <p:cNvPr id="183" name="Rectangle 182">
            <a:extLst>
              <a:ext uri="{FF2B5EF4-FFF2-40B4-BE49-F238E27FC236}">
                <a16:creationId xmlns:a16="http://schemas.microsoft.com/office/drawing/2014/main" id="{E9D01212-BDC7-4242-9923-0F65B76E1E25}"/>
              </a:ext>
            </a:extLst>
          </p:cNvPr>
          <p:cNvSpPr/>
          <p:nvPr/>
        </p:nvSpPr>
        <p:spPr>
          <a:xfrm>
            <a:off x="483477" y="274320"/>
            <a:ext cx="3233956" cy="4069264"/>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85" name="Group 184">
            <a:extLst>
              <a:ext uri="{FF2B5EF4-FFF2-40B4-BE49-F238E27FC236}">
                <a16:creationId xmlns:a16="http://schemas.microsoft.com/office/drawing/2014/main" id="{92CC6AFA-1908-4563-893F-7072389A6A42}"/>
              </a:ext>
            </a:extLst>
          </p:cNvPr>
          <p:cNvGrpSpPr/>
          <p:nvPr/>
        </p:nvGrpSpPr>
        <p:grpSpPr>
          <a:xfrm>
            <a:off x="944515" y="3393453"/>
            <a:ext cx="842721" cy="676176"/>
            <a:chOff x="9913892" y="560715"/>
            <a:chExt cx="1490439" cy="1120399"/>
          </a:xfrm>
        </p:grpSpPr>
        <p:pic>
          <p:nvPicPr>
            <p:cNvPr id="186" name="Picture 185">
              <a:extLst>
                <a:ext uri="{FF2B5EF4-FFF2-40B4-BE49-F238E27FC236}">
                  <a16:creationId xmlns:a16="http://schemas.microsoft.com/office/drawing/2014/main" id="{30D7B0E1-762E-4843-A864-A87A2C37D4A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7" name="TextBox 186">
              <a:extLst>
                <a:ext uri="{FF2B5EF4-FFF2-40B4-BE49-F238E27FC236}">
                  <a16:creationId xmlns:a16="http://schemas.microsoft.com/office/drawing/2014/main" id="{BE53A755-4595-4A37-998C-F20B107ED8A2}"/>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pic>
        <p:nvPicPr>
          <p:cNvPr id="188" name="Picture 4">
            <a:extLst>
              <a:ext uri="{FF2B5EF4-FFF2-40B4-BE49-F238E27FC236}">
                <a16:creationId xmlns:a16="http://schemas.microsoft.com/office/drawing/2014/main" id="{7785D20D-5E77-464E-8AFF-64B667A21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48" y="289506"/>
            <a:ext cx="1066800" cy="32004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cxnSp>
        <p:nvCxnSpPr>
          <p:cNvPr id="189" name="Straight Connector 188">
            <a:extLst>
              <a:ext uri="{FF2B5EF4-FFF2-40B4-BE49-F238E27FC236}">
                <a16:creationId xmlns:a16="http://schemas.microsoft.com/office/drawing/2014/main" id="{B6EED0E0-2E99-4003-8358-6AB15AC75E5D}"/>
              </a:ext>
            </a:extLst>
          </p:cNvPr>
          <p:cNvCxnSpPr>
            <a:cxnSpLocks/>
            <a:stCxn id="229" idx="6"/>
            <a:endCxn id="193" idx="2"/>
          </p:cNvCxnSpPr>
          <p:nvPr/>
        </p:nvCxnSpPr>
        <p:spPr>
          <a:xfrm flipV="1">
            <a:off x="4048425" y="3729785"/>
            <a:ext cx="976430" cy="54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D0758302-D2F4-4BFE-98D8-9C1DA9093D60}"/>
              </a:ext>
            </a:extLst>
          </p:cNvPr>
          <p:cNvSpPr/>
          <p:nvPr/>
        </p:nvSpPr>
        <p:spPr>
          <a:xfrm>
            <a:off x="5395763" y="3255414"/>
            <a:ext cx="2024245" cy="980836"/>
          </a:xfrm>
          <a:prstGeom prst="rect">
            <a:avLst/>
          </a:prstGeom>
          <a:solidFill>
            <a:schemeClr val="accent6">
              <a:lumMod val="20000"/>
              <a:lumOff val="80000"/>
            </a:schemeClr>
          </a:solidFill>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191" name="Straight Connector 190">
            <a:extLst>
              <a:ext uri="{FF2B5EF4-FFF2-40B4-BE49-F238E27FC236}">
                <a16:creationId xmlns:a16="http://schemas.microsoft.com/office/drawing/2014/main" id="{D2FD385F-15D6-4B23-B51B-AC4CA36666E4}"/>
              </a:ext>
            </a:extLst>
          </p:cNvPr>
          <p:cNvCxnSpPr>
            <a:cxnSpLocks/>
            <a:stCxn id="193" idx="6"/>
            <a:endCxn id="211" idx="2"/>
          </p:cNvCxnSpPr>
          <p:nvPr/>
        </p:nvCxnSpPr>
        <p:spPr>
          <a:xfrm flipV="1">
            <a:off x="5700697" y="3724973"/>
            <a:ext cx="1363944" cy="4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B6613FA-1A7E-448A-BC41-5FA443244CB6}"/>
              </a:ext>
            </a:extLst>
          </p:cNvPr>
          <p:cNvGrpSpPr/>
          <p:nvPr/>
        </p:nvGrpSpPr>
        <p:grpSpPr>
          <a:xfrm>
            <a:off x="5024855" y="3387970"/>
            <a:ext cx="675842" cy="683629"/>
            <a:chOff x="5439189" y="3628598"/>
            <a:chExt cx="675842" cy="683629"/>
          </a:xfrm>
        </p:grpSpPr>
        <p:sp>
          <p:nvSpPr>
            <p:cNvPr id="193" name="Oval 192">
              <a:extLst>
                <a:ext uri="{FF2B5EF4-FFF2-40B4-BE49-F238E27FC236}">
                  <a16:creationId xmlns:a16="http://schemas.microsoft.com/office/drawing/2014/main" id="{89E007B7-BE91-43BC-9E39-42A6252DC802}"/>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94" name="Group 193">
              <a:extLst>
                <a:ext uri="{FF2B5EF4-FFF2-40B4-BE49-F238E27FC236}">
                  <a16:creationId xmlns:a16="http://schemas.microsoft.com/office/drawing/2014/main" id="{B525B4AB-21A7-4413-95C6-D06F6552FD85}"/>
                </a:ext>
              </a:extLst>
            </p:cNvPr>
            <p:cNvGrpSpPr/>
            <p:nvPr/>
          </p:nvGrpSpPr>
          <p:grpSpPr>
            <a:xfrm>
              <a:off x="5712075" y="3740276"/>
              <a:ext cx="130069" cy="188068"/>
              <a:chOff x="4518511" y="3865186"/>
              <a:chExt cx="203119" cy="265093"/>
            </a:xfrm>
          </p:grpSpPr>
          <p:cxnSp>
            <p:nvCxnSpPr>
              <p:cNvPr id="207" name="Straight Connector 206">
                <a:extLst>
                  <a:ext uri="{FF2B5EF4-FFF2-40B4-BE49-F238E27FC236}">
                    <a16:creationId xmlns:a16="http://schemas.microsoft.com/office/drawing/2014/main" id="{4A9142EC-DAE0-4277-AC10-7583786E369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2C68B2D-555E-4333-8E65-3EAEB57B557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0D1AC8-27EC-4BC7-B9A6-FC9A0429C38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07E6FD39-3BA7-42F1-9DAB-2E6A8859DC48}"/>
                </a:ext>
              </a:extLst>
            </p:cNvPr>
            <p:cNvGrpSpPr/>
            <p:nvPr/>
          </p:nvGrpSpPr>
          <p:grpSpPr>
            <a:xfrm rot="10800000">
              <a:off x="5712075" y="4005901"/>
              <a:ext cx="130069" cy="188068"/>
              <a:chOff x="4518511" y="3865186"/>
              <a:chExt cx="203119" cy="265093"/>
            </a:xfrm>
          </p:grpSpPr>
          <p:cxnSp>
            <p:nvCxnSpPr>
              <p:cNvPr id="204" name="Straight Connector 203">
                <a:extLst>
                  <a:ext uri="{FF2B5EF4-FFF2-40B4-BE49-F238E27FC236}">
                    <a16:creationId xmlns:a16="http://schemas.microsoft.com/office/drawing/2014/main" id="{B599C3BC-7614-4533-A223-C14B61C1CDDF}"/>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CADD893-3B2C-4448-AEA8-01A1FFC199A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135219B-D468-42FD-BC71-72A8375BD98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06145EE2-5065-4E57-8B77-1A26AC891BA2}"/>
                </a:ext>
              </a:extLst>
            </p:cNvPr>
            <p:cNvGrpSpPr/>
            <p:nvPr/>
          </p:nvGrpSpPr>
          <p:grpSpPr>
            <a:xfrm rot="5400000">
              <a:off x="5526491" y="3876378"/>
              <a:ext cx="130069" cy="188068"/>
              <a:chOff x="4518511" y="3865186"/>
              <a:chExt cx="203119" cy="265093"/>
            </a:xfrm>
          </p:grpSpPr>
          <p:cxnSp>
            <p:nvCxnSpPr>
              <p:cNvPr id="201" name="Straight Connector 200">
                <a:extLst>
                  <a:ext uri="{FF2B5EF4-FFF2-40B4-BE49-F238E27FC236}">
                    <a16:creationId xmlns:a16="http://schemas.microsoft.com/office/drawing/2014/main" id="{EA11F826-A050-4D43-87A0-7ECDCC6D04B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47FA571-0A3C-4047-97B5-D8280966760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0046D1F-3D5F-45D6-94E5-300B07EC77D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7E67B71C-8D91-4C38-B757-61B9A428CF06}"/>
                </a:ext>
              </a:extLst>
            </p:cNvPr>
            <p:cNvGrpSpPr/>
            <p:nvPr/>
          </p:nvGrpSpPr>
          <p:grpSpPr>
            <a:xfrm rot="5400000">
              <a:off x="5890580" y="3876379"/>
              <a:ext cx="130069" cy="188068"/>
              <a:chOff x="4518511" y="3865186"/>
              <a:chExt cx="203119" cy="265093"/>
            </a:xfrm>
          </p:grpSpPr>
          <p:cxnSp>
            <p:nvCxnSpPr>
              <p:cNvPr id="198" name="Straight Connector 197">
                <a:extLst>
                  <a:ext uri="{FF2B5EF4-FFF2-40B4-BE49-F238E27FC236}">
                    <a16:creationId xmlns:a16="http://schemas.microsoft.com/office/drawing/2014/main" id="{5C75A142-4FC7-4238-BB09-2C9A89983FD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DBA6CC-3F19-409F-BEF1-8B71BA739FA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0261F21-6EBE-4572-AC0D-6C2A49429DB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C28129DE-49CF-4CF5-9329-86E03DEE35F7}"/>
              </a:ext>
            </a:extLst>
          </p:cNvPr>
          <p:cNvGrpSpPr/>
          <p:nvPr/>
        </p:nvGrpSpPr>
        <p:grpSpPr>
          <a:xfrm>
            <a:off x="7064641" y="3383158"/>
            <a:ext cx="675842" cy="683629"/>
            <a:chOff x="5439189" y="3628598"/>
            <a:chExt cx="675842" cy="683629"/>
          </a:xfrm>
        </p:grpSpPr>
        <p:sp>
          <p:nvSpPr>
            <p:cNvPr id="211" name="Oval 210">
              <a:extLst>
                <a:ext uri="{FF2B5EF4-FFF2-40B4-BE49-F238E27FC236}">
                  <a16:creationId xmlns:a16="http://schemas.microsoft.com/office/drawing/2014/main" id="{20A1C536-B0D6-4CA5-8B06-0070838CF7F0}"/>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12" name="Group 211">
              <a:extLst>
                <a:ext uri="{FF2B5EF4-FFF2-40B4-BE49-F238E27FC236}">
                  <a16:creationId xmlns:a16="http://schemas.microsoft.com/office/drawing/2014/main" id="{D19E84AB-0A23-4E89-AAE2-A7A86EFB3C91}"/>
                </a:ext>
              </a:extLst>
            </p:cNvPr>
            <p:cNvGrpSpPr/>
            <p:nvPr/>
          </p:nvGrpSpPr>
          <p:grpSpPr>
            <a:xfrm>
              <a:off x="5712075" y="3740276"/>
              <a:ext cx="130069" cy="188068"/>
              <a:chOff x="4518511" y="3865186"/>
              <a:chExt cx="203119" cy="265093"/>
            </a:xfrm>
          </p:grpSpPr>
          <p:cxnSp>
            <p:nvCxnSpPr>
              <p:cNvPr id="225" name="Straight Connector 224">
                <a:extLst>
                  <a:ext uri="{FF2B5EF4-FFF2-40B4-BE49-F238E27FC236}">
                    <a16:creationId xmlns:a16="http://schemas.microsoft.com/office/drawing/2014/main" id="{2FDC17DB-9083-4876-8245-4DA1C45700E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2B6EEBE-2CBB-47DC-904C-3CFDD0BC791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9F224AB0-EC18-46C8-958F-B9AACB10CCA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B817BBC5-99EC-45DA-8CCB-A18FC8A6EA48}"/>
                </a:ext>
              </a:extLst>
            </p:cNvPr>
            <p:cNvGrpSpPr/>
            <p:nvPr/>
          </p:nvGrpSpPr>
          <p:grpSpPr>
            <a:xfrm rot="10800000">
              <a:off x="5712075" y="4005901"/>
              <a:ext cx="130069" cy="188068"/>
              <a:chOff x="4518511" y="3865186"/>
              <a:chExt cx="203119" cy="265093"/>
            </a:xfrm>
          </p:grpSpPr>
          <p:cxnSp>
            <p:nvCxnSpPr>
              <p:cNvPr id="222" name="Straight Connector 221">
                <a:extLst>
                  <a:ext uri="{FF2B5EF4-FFF2-40B4-BE49-F238E27FC236}">
                    <a16:creationId xmlns:a16="http://schemas.microsoft.com/office/drawing/2014/main" id="{D6DF312C-649F-4D18-B30F-FE96D51089C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251155F-3F05-40CA-BA73-BAD27CCDFB7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438D298-5625-47E9-B7ED-A8C6CEFFD70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546FDE1F-F159-4337-B646-07A2E3E32EB2}"/>
                </a:ext>
              </a:extLst>
            </p:cNvPr>
            <p:cNvGrpSpPr/>
            <p:nvPr/>
          </p:nvGrpSpPr>
          <p:grpSpPr>
            <a:xfrm rot="5400000">
              <a:off x="5526491" y="3876378"/>
              <a:ext cx="130069" cy="188068"/>
              <a:chOff x="4518511" y="3865186"/>
              <a:chExt cx="203119" cy="265093"/>
            </a:xfrm>
          </p:grpSpPr>
          <p:cxnSp>
            <p:nvCxnSpPr>
              <p:cNvPr id="219" name="Straight Connector 218">
                <a:extLst>
                  <a:ext uri="{FF2B5EF4-FFF2-40B4-BE49-F238E27FC236}">
                    <a16:creationId xmlns:a16="http://schemas.microsoft.com/office/drawing/2014/main" id="{485A85AB-CE1C-4EF7-AB92-FFD7487BF2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3EF3FBF-217F-4A98-BE74-4E6FDBDB673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44FD4C-DBD9-4B2E-8B2A-6241A881E3D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7070A12E-D36F-4229-BFC8-BC54EA516037}"/>
                </a:ext>
              </a:extLst>
            </p:cNvPr>
            <p:cNvGrpSpPr/>
            <p:nvPr/>
          </p:nvGrpSpPr>
          <p:grpSpPr>
            <a:xfrm rot="5400000">
              <a:off x="5890580" y="3876379"/>
              <a:ext cx="130069" cy="188068"/>
              <a:chOff x="4518511" y="3865186"/>
              <a:chExt cx="203119" cy="265093"/>
            </a:xfrm>
          </p:grpSpPr>
          <p:cxnSp>
            <p:nvCxnSpPr>
              <p:cNvPr id="216" name="Straight Connector 215">
                <a:extLst>
                  <a:ext uri="{FF2B5EF4-FFF2-40B4-BE49-F238E27FC236}">
                    <a16:creationId xmlns:a16="http://schemas.microsoft.com/office/drawing/2014/main" id="{59B26438-92E1-4068-84D0-E5C0132C45A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FBCDB2-377B-4040-8E6A-0BCA8794CAD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C659FF2-577D-4925-A1AC-00F3F2DCCAB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8" name="Group 227">
            <a:extLst>
              <a:ext uri="{FF2B5EF4-FFF2-40B4-BE49-F238E27FC236}">
                <a16:creationId xmlns:a16="http://schemas.microsoft.com/office/drawing/2014/main" id="{47E56E00-1425-45AC-A564-5530D657E663}"/>
              </a:ext>
            </a:extLst>
          </p:cNvPr>
          <p:cNvGrpSpPr/>
          <p:nvPr/>
        </p:nvGrpSpPr>
        <p:grpSpPr>
          <a:xfrm>
            <a:off x="3372583" y="3393453"/>
            <a:ext cx="675842" cy="683629"/>
            <a:chOff x="5439189" y="3628598"/>
            <a:chExt cx="675842" cy="683629"/>
          </a:xfrm>
        </p:grpSpPr>
        <p:sp>
          <p:nvSpPr>
            <p:cNvPr id="229" name="Oval 228">
              <a:extLst>
                <a:ext uri="{FF2B5EF4-FFF2-40B4-BE49-F238E27FC236}">
                  <a16:creationId xmlns:a16="http://schemas.microsoft.com/office/drawing/2014/main" id="{7CD8FC80-D2EE-4E9D-9311-9486EA00D4A3}"/>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0" name="Group 229">
              <a:extLst>
                <a:ext uri="{FF2B5EF4-FFF2-40B4-BE49-F238E27FC236}">
                  <a16:creationId xmlns:a16="http://schemas.microsoft.com/office/drawing/2014/main" id="{17CD4AFE-F7C5-4BA6-A8AD-6398D45F7F9B}"/>
                </a:ext>
              </a:extLst>
            </p:cNvPr>
            <p:cNvGrpSpPr/>
            <p:nvPr/>
          </p:nvGrpSpPr>
          <p:grpSpPr>
            <a:xfrm>
              <a:off x="5712075" y="3740276"/>
              <a:ext cx="130069" cy="188068"/>
              <a:chOff x="4518511" y="3865186"/>
              <a:chExt cx="203119" cy="265093"/>
            </a:xfrm>
          </p:grpSpPr>
          <p:cxnSp>
            <p:nvCxnSpPr>
              <p:cNvPr id="243" name="Straight Connector 242">
                <a:extLst>
                  <a:ext uri="{FF2B5EF4-FFF2-40B4-BE49-F238E27FC236}">
                    <a16:creationId xmlns:a16="http://schemas.microsoft.com/office/drawing/2014/main" id="{A52EAA65-35E9-46CA-8612-FD0BD69A018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8FA3A7B-AEF3-4027-99C9-FC9FD342D0BE}"/>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EF50876-F02F-4C03-971C-28BD05D852C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B1F8BA42-9070-43D0-884F-B15488CD8991}"/>
                </a:ext>
              </a:extLst>
            </p:cNvPr>
            <p:cNvGrpSpPr/>
            <p:nvPr/>
          </p:nvGrpSpPr>
          <p:grpSpPr>
            <a:xfrm rot="10800000">
              <a:off x="5712075" y="4005901"/>
              <a:ext cx="130069" cy="188068"/>
              <a:chOff x="4518511" y="3865186"/>
              <a:chExt cx="203119" cy="265093"/>
            </a:xfrm>
          </p:grpSpPr>
          <p:cxnSp>
            <p:nvCxnSpPr>
              <p:cNvPr id="240" name="Straight Connector 239">
                <a:extLst>
                  <a:ext uri="{FF2B5EF4-FFF2-40B4-BE49-F238E27FC236}">
                    <a16:creationId xmlns:a16="http://schemas.microsoft.com/office/drawing/2014/main" id="{3C61F983-0E85-40D7-836A-802209F5A0A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1211CA0-B84B-4AAC-B847-FD6EF149F15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66911A-6109-4E11-9A06-4CB5200C74B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C62BD44D-2BF8-4B63-BC12-944F9F37B710}"/>
                </a:ext>
              </a:extLst>
            </p:cNvPr>
            <p:cNvGrpSpPr/>
            <p:nvPr/>
          </p:nvGrpSpPr>
          <p:grpSpPr>
            <a:xfrm rot="5400000">
              <a:off x="5526491" y="3876378"/>
              <a:ext cx="130069" cy="188068"/>
              <a:chOff x="4518511" y="3865186"/>
              <a:chExt cx="203119" cy="265093"/>
            </a:xfrm>
          </p:grpSpPr>
          <p:cxnSp>
            <p:nvCxnSpPr>
              <p:cNvPr id="237" name="Straight Connector 236">
                <a:extLst>
                  <a:ext uri="{FF2B5EF4-FFF2-40B4-BE49-F238E27FC236}">
                    <a16:creationId xmlns:a16="http://schemas.microsoft.com/office/drawing/2014/main" id="{9F436159-36B7-4D8A-AD85-74BABFAC1984}"/>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7053CA2-7FCF-44F0-A1D4-D850C041B9D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7BFAB65-E7A1-4A79-B866-0DAA9548489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3" name="Group 232">
              <a:extLst>
                <a:ext uri="{FF2B5EF4-FFF2-40B4-BE49-F238E27FC236}">
                  <a16:creationId xmlns:a16="http://schemas.microsoft.com/office/drawing/2014/main" id="{42C77060-C6B7-4296-B9FC-43DE382E5067}"/>
                </a:ext>
              </a:extLst>
            </p:cNvPr>
            <p:cNvGrpSpPr/>
            <p:nvPr/>
          </p:nvGrpSpPr>
          <p:grpSpPr>
            <a:xfrm rot="5400000">
              <a:off x="5890580" y="3876379"/>
              <a:ext cx="130069" cy="188068"/>
              <a:chOff x="4518511" y="3865186"/>
              <a:chExt cx="203119" cy="265093"/>
            </a:xfrm>
          </p:grpSpPr>
          <p:cxnSp>
            <p:nvCxnSpPr>
              <p:cNvPr id="234" name="Straight Connector 233">
                <a:extLst>
                  <a:ext uri="{FF2B5EF4-FFF2-40B4-BE49-F238E27FC236}">
                    <a16:creationId xmlns:a16="http://schemas.microsoft.com/office/drawing/2014/main" id="{5FDD31EF-EFBB-4795-9E6C-12E6C417966C}"/>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F41E38F-9148-4779-B8E6-CA38A2DE427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3342E1-6206-486F-9616-584C9BAFE70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TextBox 247">
            <a:extLst>
              <a:ext uri="{FF2B5EF4-FFF2-40B4-BE49-F238E27FC236}">
                <a16:creationId xmlns:a16="http://schemas.microsoft.com/office/drawing/2014/main" id="{3DF0DB8C-6D35-4086-B30F-D2C407005408}"/>
              </a:ext>
            </a:extLst>
          </p:cNvPr>
          <p:cNvSpPr txBox="1"/>
          <p:nvPr/>
        </p:nvSpPr>
        <p:spPr>
          <a:xfrm>
            <a:off x="5662532" y="3963377"/>
            <a:ext cx="1434816" cy="307777"/>
          </a:xfrm>
          <a:prstGeom prst="rect">
            <a:avLst/>
          </a:prstGeom>
          <a:noFill/>
        </p:spPr>
        <p:txBody>
          <a:bodyPr wrap="none" rtlCol="0">
            <a:spAutoFit/>
          </a:bodyPr>
          <a:lstStyle/>
          <a:p>
            <a:r>
              <a:rPr lang="en-CA" sz="1400" dirty="0"/>
              <a:t>Internet Provider</a:t>
            </a:r>
          </a:p>
        </p:txBody>
      </p:sp>
      <p:sp>
        <p:nvSpPr>
          <p:cNvPr id="74" name="Rectangle 73">
            <a:extLst>
              <a:ext uri="{FF2B5EF4-FFF2-40B4-BE49-F238E27FC236}">
                <a16:creationId xmlns:a16="http://schemas.microsoft.com/office/drawing/2014/main" id="{0BF703DA-CF29-4FD5-9BEE-C0C577632ED1}"/>
              </a:ext>
            </a:extLst>
          </p:cNvPr>
          <p:cNvSpPr/>
          <p:nvPr/>
        </p:nvSpPr>
        <p:spPr>
          <a:xfrm>
            <a:off x="8690329" y="809422"/>
            <a:ext cx="3208822" cy="344659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0785" y="879732"/>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9157399" y="814737"/>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8864780" y="1422971"/>
            <a:ext cx="2941800" cy="274276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9260246" y="1391745"/>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2440" y="1415936"/>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9238766" y="1917678"/>
            <a:ext cx="2545377" cy="2133587"/>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9817333" y="1950793"/>
            <a:ext cx="1397400" cy="1111136"/>
            <a:chOff x="7517382" y="533208"/>
            <a:chExt cx="1115568" cy="842870"/>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66" y="701000"/>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9551321" y="3584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grpSp>
        <p:nvGrpSpPr>
          <p:cNvPr id="93" name="Group 92">
            <a:extLst>
              <a:ext uri="{FF2B5EF4-FFF2-40B4-BE49-F238E27FC236}">
                <a16:creationId xmlns:a16="http://schemas.microsoft.com/office/drawing/2014/main" id="{87EABA69-BDD2-4189-91AC-6252D2080074}"/>
              </a:ext>
            </a:extLst>
          </p:cNvPr>
          <p:cNvGrpSpPr/>
          <p:nvPr/>
        </p:nvGrpSpPr>
        <p:grpSpPr>
          <a:xfrm>
            <a:off x="8518611" y="3380091"/>
            <a:ext cx="675842" cy="683629"/>
            <a:chOff x="5439189" y="3628598"/>
            <a:chExt cx="675842" cy="683629"/>
          </a:xfrm>
        </p:grpSpPr>
        <p:sp>
          <p:nvSpPr>
            <p:cNvPr id="94" name="Oval 93">
              <a:extLst>
                <a:ext uri="{FF2B5EF4-FFF2-40B4-BE49-F238E27FC236}">
                  <a16:creationId xmlns:a16="http://schemas.microsoft.com/office/drawing/2014/main" id="{BA5DB8D4-5D54-49E7-A532-27F3F501BD78}"/>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95" name="Group 94">
              <a:extLst>
                <a:ext uri="{FF2B5EF4-FFF2-40B4-BE49-F238E27FC236}">
                  <a16:creationId xmlns:a16="http://schemas.microsoft.com/office/drawing/2014/main" id="{96DA9559-BCC6-40D8-9A8B-8A0DD24B68A3}"/>
                </a:ext>
              </a:extLst>
            </p:cNvPr>
            <p:cNvGrpSpPr/>
            <p:nvPr/>
          </p:nvGrpSpPr>
          <p:grpSpPr>
            <a:xfrm>
              <a:off x="5712075" y="3740276"/>
              <a:ext cx="130069" cy="188068"/>
              <a:chOff x="4518511" y="3865186"/>
              <a:chExt cx="203119" cy="265093"/>
            </a:xfrm>
          </p:grpSpPr>
          <p:cxnSp>
            <p:nvCxnSpPr>
              <p:cNvPr id="108" name="Straight Connector 107">
                <a:extLst>
                  <a:ext uri="{FF2B5EF4-FFF2-40B4-BE49-F238E27FC236}">
                    <a16:creationId xmlns:a16="http://schemas.microsoft.com/office/drawing/2014/main" id="{45254C31-8ACB-42B3-A7CB-CF9559BA1A2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A52EC-6664-4175-BC46-339C2337CCE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2E5394-5E82-4C8E-B23F-73FFD2FD737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B886BA5-444D-4B2D-84C1-106ADA942697}"/>
                </a:ext>
              </a:extLst>
            </p:cNvPr>
            <p:cNvGrpSpPr/>
            <p:nvPr/>
          </p:nvGrpSpPr>
          <p:grpSpPr>
            <a:xfrm rot="10800000">
              <a:off x="5712075" y="4005901"/>
              <a:ext cx="130069" cy="188068"/>
              <a:chOff x="4518511" y="3865186"/>
              <a:chExt cx="203119" cy="265093"/>
            </a:xfrm>
          </p:grpSpPr>
          <p:cxnSp>
            <p:nvCxnSpPr>
              <p:cNvPr id="105" name="Straight Connector 104">
                <a:extLst>
                  <a:ext uri="{FF2B5EF4-FFF2-40B4-BE49-F238E27FC236}">
                    <a16:creationId xmlns:a16="http://schemas.microsoft.com/office/drawing/2014/main" id="{B107E10C-9627-45D4-9F58-4D8961227E5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B97FA26-2E91-457D-9AF5-BF22C960A7D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CAFE4E9-84C8-473D-AB7E-264165A3BA3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09A3FD69-1C8B-45D8-A960-CF97C068A940}"/>
                </a:ext>
              </a:extLst>
            </p:cNvPr>
            <p:cNvGrpSpPr/>
            <p:nvPr/>
          </p:nvGrpSpPr>
          <p:grpSpPr>
            <a:xfrm rot="5400000">
              <a:off x="5526491" y="3876378"/>
              <a:ext cx="130069" cy="188068"/>
              <a:chOff x="4518511" y="3865186"/>
              <a:chExt cx="203119" cy="265093"/>
            </a:xfrm>
          </p:grpSpPr>
          <p:cxnSp>
            <p:nvCxnSpPr>
              <p:cNvPr id="102" name="Straight Connector 101">
                <a:extLst>
                  <a:ext uri="{FF2B5EF4-FFF2-40B4-BE49-F238E27FC236}">
                    <a16:creationId xmlns:a16="http://schemas.microsoft.com/office/drawing/2014/main" id="{3249F664-453D-40A0-9DE1-83E4E010FA5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DB21727-11FD-4497-A7B6-3DC53601D8C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BA8D588-D92E-4703-A000-1925EBCECB6B}"/>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1E540C20-CF4D-4562-AD18-2D8DDF4E7A93}"/>
                </a:ext>
              </a:extLst>
            </p:cNvPr>
            <p:cNvGrpSpPr/>
            <p:nvPr/>
          </p:nvGrpSpPr>
          <p:grpSpPr>
            <a:xfrm rot="5400000">
              <a:off x="5890580" y="3876379"/>
              <a:ext cx="130069" cy="188068"/>
              <a:chOff x="4518511" y="3865186"/>
              <a:chExt cx="203119" cy="265093"/>
            </a:xfrm>
          </p:grpSpPr>
          <p:cxnSp>
            <p:nvCxnSpPr>
              <p:cNvPr id="99" name="Straight Connector 98">
                <a:extLst>
                  <a:ext uri="{FF2B5EF4-FFF2-40B4-BE49-F238E27FC236}">
                    <a16:creationId xmlns:a16="http://schemas.microsoft.com/office/drawing/2014/main" id="{3C30C243-0811-4D12-951F-6B095FB96DB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232AF85-2D6E-4427-8809-B62305E9AF4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6457292-6D56-41CF-B594-2BAA55C0F33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2" name="TextBox 111">
            <a:extLst>
              <a:ext uri="{FF2B5EF4-FFF2-40B4-BE49-F238E27FC236}">
                <a16:creationId xmlns:a16="http://schemas.microsoft.com/office/drawing/2014/main" id="{E7A197B5-FFF5-4429-A588-187DBBA6FB24}"/>
              </a:ext>
            </a:extLst>
          </p:cNvPr>
          <p:cNvSpPr txBox="1"/>
          <p:nvPr/>
        </p:nvSpPr>
        <p:spPr>
          <a:xfrm>
            <a:off x="9261272" y="3034198"/>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113" name="TextBox 112">
            <a:extLst>
              <a:ext uri="{FF2B5EF4-FFF2-40B4-BE49-F238E27FC236}">
                <a16:creationId xmlns:a16="http://schemas.microsoft.com/office/drawing/2014/main" id="{F5D562A3-08C6-4C75-9BF8-DD01AE70D45C}"/>
              </a:ext>
            </a:extLst>
          </p:cNvPr>
          <p:cNvSpPr txBox="1"/>
          <p:nvPr/>
        </p:nvSpPr>
        <p:spPr>
          <a:xfrm>
            <a:off x="10449349" y="3053602"/>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flipH="1">
            <a:off x="10493897" y="3061929"/>
            <a:ext cx="139" cy="52224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10151059" y="2504272"/>
            <a:ext cx="691215" cy="230832"/>
          </a:xfrm>
          <a:prstGeom prst="rect">
            <a:avLst/>
          </a:prstGeom>
          <a:noFill/>
        </p:spPr>
        <p:txBody>
          <a:bodyPr wrap="none" rtlCol="0">
            <a:spAutoFit/>
          </a:bodyPr>
          <a:lstStyle/>
          <a:p>
            <a:r>
              <a:rPr lang="en-CA" sz="900" b="1" dirty="0"/>
              <a:t>webserver</a:t>
            </a:r>
          </a:p>
        </p:txBody>
      </p:sp>
      <p:cxnSp>
        <p:nvCxnSpPr>
          <p:cNvPr id="128" name="Straight Connector 127">
            <a:extLst>
              <a:ext uri="{FF2B5EF4-FFF2-40B4-BE49-F238E27FC236}">
                <a16:creationId xmlns:a16="http://schemas.microsoft.com/office/drawing/2014/main" id="{93C16624-03BC-4415-AE19-8D62C6B52F52}"/>
              </a:ext>
            </a:extLst>
          </p:cNvPr>
          <p:cNvCxnSpPr>
            <a:cxnSpLocks/>
            <a:stCxn id="211" idx="6"/>
            <a:endCxn id="94" idx="2"/>
          </p:cNvCxnSpPr>
          <p:nvPr/>
        </p:nvCxnSpPr>
        <p:spPr>
          <a:xfrm flipV="1">
            <a:off x="7740483" y="3721906"/>
            <a:ext cx="778128" cy="3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28B5A1-6966-4333-A0CB-EEF791D93F68}"/>
              </a:ext>
            </a:extLst>
          </p:cNvPr>
          <p:cNvSpPr txBox="1"/>
          <p:nvPr/>
        </p:nvSpPr>
        <p:spPr>
          <a:xfrm>
            <a:off x="490102" y="4027065"/>
            <a:ext cx="1883849" cy="369332"/>
          </a:xfrm>
          <a:prstGeom prst="rect">
            <a:avLst/>
          </a:prstGeom>
          <a:noFill/>
        </p:spPr>
        <p:txBody>
          <a:bodyPr wrap="none" rtlCol="0">
            <a:spAutoFit/>
          </a:bodyPr>
          <a:lstStyle/>
          <a:p>
            <a:r>
              <a:rPr lang="en-CA" b="1" dirty="0"/>
              <a:t>IPv4</a:t>
            </a:r>
            <a:r>
              <a:rPr lang="en-CA" b="1" dirty="0">
                <a:solidFill>
                  <a:srgbClr val="0000FF"/>
                </a:solidFill>
              </a:rPr>
              <a:t> 142.55.66.77</a:t>
            </a:r>
          </a:p>
        </p:txBody>
      </p:sp>
      <p:grpSp>
        <p:nvGrpSpPr>
          <p:cNvPr id="3" name="Group 2">
            <a:extLst>
              <a:ext uri="{FF2B5EF4-FFF2-40B4-BE49-F238E27FC236}">
                <a16:creationId xmlns:a16="http://schemas.microsoft.com/office/drawing/2014/main" id="{B79FAEEB-7E86-479D-A187-4D42CE835041}"/>
              </a:ext>
            </a:extLst>
          </p:cNvPr>
          <p:cNvGrpSpPr/>
          <p:nvPr/>
        </p:nvGrpSpPr>
        <p:grpSpPr>
          <a:xfrm>
            <a:off x="6572914" y="829031"/>
            <a:ext cx="1443281" cy="2521575"/>
            <a:chOff x="2981704" y="844258"/>
            <a:chExt cx="1443281" cy="2521575"/>
          </a:xfrm>
        </p:grpSpPr>
        <p:sp>
          <p:nvSpPr>
            <p:cNvPr id="2" name="Rectangle 1">
              <a:extLst>
                <a:ext uri="{FF2B5EF4-FFF2-40B4-BE49-F238E27FC236}">
                  <a16:creationId xmlns:a16="http://schemas.microsoft.com/office/drawing/2014/main" id="{F8C00AED-626E-4142-B873-61137BF6A089}"/>
                </a:ext>
              </a:extLst>
            </p:cNvPr>
            <p:cNvSpPr/>
            <p:nvPr/>
          </p:nvSpPr>
          <p:spPr>
            <a:xfrm>
              <a:off x="2990018" y="2945895"/>
              <a:ext cx="1434967" cy="41993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Destination MAC</a:t>
              </a:r>
            </a:p>
            <a:p>
              <a:r>
                <a:rPr lang="en-CA" sz="1400" dirty="0">
                  <a:solidFill>
                    <a:schemeClr val="tx1"/>
                  </a:solidFill>
                </a:rPr>
                <a:t>Source MAC</a:t>
              </a:r>
            </a:p>
          </p:txBody>
        </p:sp>
        <p:sp>
          <p:nvSpPr>
            <p:cNvPr id="111" name="Rectangle 110">
              <a:extLst>
                <a:ext uri="{FF2B5EF4-FFF2-40B4-BE49-F238E27FC236}">
                  <a16:creationId xmlns:a16="http://schemas.microsoft.com/office/drawing/2014/main" id="{EE85F0D4-239D-4E35-92DD-7D8759F92392}"/>
                </a:ext>
              </a:extLst>
            </p:cNvPr>
            <p:cNvSpPr/>
            <p:nvPr/>
          </p:nvSpPr>
          <p:spPr>
            <a:xfrm>
              <a:off x="2981704" y="2056989"/>
              <a:ext cx="1434967" cy="88814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IP 142.55.66.77</a:t>
              </a:r>
            </a:p>
            <a:p>
              <a:r>
                <a:rPr lang="en-CA" sz="1400" b="1" dirty="0">
                  <a:solidFill>
                    <a:schemeClr val="tx1"/>
                  </a:solidFill>
                </a:rPr>
                <a:t>Destination IP </a:t>
              </a:r>
              <a:r>
                <a:rPr lang="en-CA" sz="1400" b="1" dirty="0">
                  <a:solidFill>
                    <a:srgbClr val="0000FF"/>
                  </a:solidFill>
                </a:rPr>
                <a:t>3.94.206.121</a:t>
              </a:r>
              <a:endParaRPr lang="en-CA" sz="1400" dirty="0">
                <a:solidFill>
                  <a:srgbClr val="0000FF"/>
                </a:solidFill>
              </a:endParaRPr>
            </a:p>
          </p:txBody>
        </p:sp>
        <p:sp>
          <p:nvSpPr>
            <p:cNvPr id="115" name="Rectangle 114">
              <a:extLst>
                <a:ext uri="{FF2B5EF4-FFF2-40B4-BE49-F238E27FC236}">
                  <a16:creationId xmlns:a16="http://schemas.microsoft.com/office/drawing/2014/main" id="{6E123CE4-5A47-421F-A553-7896EF948527}"/>
                </a:ext>
              </a:extLst>
            </p:cNvPr>
            <p:cNvSpPr/>
            <p:nvPr/>
          </p:nvSpPr>
          <p:spPr>
            <a:xfrm>
              <a:off x="2986889" y="1168840"/>
              <a:ext cx="1434967" cy="88814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port ephemeral #</a:t>
              </a:r>
            </a:p>
            <a:p>
              <a:r>
                <a:rPr lang="en-CA" sz="1400" b="1" dirty="0">
                  <a:solidFill>
                    <a:schemeClr val="tx1"/>
                  </a:solidFill>
                </a:rPr>
                <a:t>Destination port </a:t>
              </a:r>
              <a:r>
                <a:rPr lang="en-CA" sz="1400" b="1" dirty="0">
                  <a:solidFill>
                    <a:srgbClr val="FF0000"/>
                  </a:solidFill>
                </a:rPr>
                <a:t>80 (HTTP)</a:t>
              </a:r>
              <a:endParaRPr lang="en-CA" sz="1400" dirty="0">
                <a:solidFill>
                  <a:srgbClr val="FF0000"/>
                </a:solidFill>
              </a:endParaRPr>
            </a:p>
          </p:txBody>
        </p:sp>
        <p:sp>
          <p:nvSpPr>
            <p:cNvPr id="116" name="Rectangle 115">
              <a:extLst>
                <a:ext uri="{FF2B5EF4-FFF2-40B4-BE49-F238E27FC236}">
                  <a16:creationId xmlns:a16="http://schemas.microsoft.com/office/drawing/2014/main" id="{7678B18F-702B-4BE1-8ECA-AC5FAD4CCF64}"/>
                </a:ext>
              </a:extLst>
            </p:cNvPr>
            <p:cNvSpPr/>
            <p:nvPr/>
          </p:nvSpPr>
          <p:spPr>
            <a:xfrm>
              <a:off x="2981704" y="844258"/>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 (GET)</a:t>
              </a:r>
              <a:endParaRPr lang="en-CA" sz="1400" b="1" dirty="0">
                <a:solidFill>
                  <a:srgbClr val="FF0000"/>
                </a:solidFill>
              </a:endParaRPr>
            </a:p>
          </p:txBody>
        </p:sp>
      </p:grpSp>
    </p:spTree>
    <p:extLst>
      <p:ext uri="{BB962C8B-B14F-4D97-AF65-F5344CB8AC3E}">
        <p14:creationId xmlns:p14="http://schemas.microsoft.com/office/powerpoint/2010/main" val="330656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barn(inVertical)">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2.70833E-6 3.7037E-7 L 0.12838 -0.00069 " pathEditMode="relative" rAng="0" ptsTypes="AA">
                                      <p:cBhvr>
                                        <p:cTn id="11" dur="2000" fill="hold"/>
                                        <p:tgtEl>
                                          <p:spTgt spid="3"/>
                                        </p:tgtEl>
                                        <p:attrNameLst>
                                          <p:attrName>ppt_x</p:attrName>
                                          <p:attrName>ppt_y</p:attrName>
                                        </p:attrNameLst>
                                      </p:cBhvr>
                                      <p:rCtr x="6419"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350556" y="283846"/>
            <a:ext cx="3233956" cy="647468"/>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714505" y="1562099"/>
            <a:ext cx="4151412" cy="3932649"/>
          </a:xfrm>
          <a:ln>
            <a:solidFill>
              <a:schemeClr val="accent5">
                <a:lumMod val="75000"/>
              </a:schemeClr>
            </a:solidFill>
          </a:ln>
        </p:spPr>
        <p:txBody>
          <a:bodyPr>
            <a:normAutofit/>
          </a:bodyPr>
          <a:lstStyle/>
          <a:p>
            <a:pPr>
              <a:spcBef>
                <a:spcPts val="600"/>
              </a:spcBef>
              <a:spcAft>
                <a:spcPts val="600"/>
              </a:spcAft>
            </a:pPr>
            <a:r>
              <a:rPr lang="en-CA" dirty="0"/>
              <a:t>The data arrives at the customer’s  VPC in the cloud.</a:t>
            </a:r>
          </a:p>
          <a:p>
            <a:pPr>
              <a:spcBef>
                <a:spcPts val="600"/>
              </a:spcBef>
              <a:spcAft>
                <a:spcPts val="600"/>
              </a:spcAft>
            </a:pPr>
            <a:r>
              <a:rPr lang="en-CA" dirty="0"/>
              <a:t>It must pass through a first security filter, the </a:t>
            </a:r>
            <a:r>
              <a:rPr lang="en-CA" b="1" dirty="0"/>
              <a:t>NACL</a:t>
            </a:r>
            <a:r>
              <a:rPr lang="en-CA" dirty="0"/>
              <a:t>.</a:t>
            </a:r>
          </a:p>
          <a:p>
            <a:pPr>
              <a:spcBef>
                <a:spcPts val="600"/>
              </a:spcBef>
              <a:spcAft>
                <a:spcPts val="600"/>
              </a:spcAft>
            </a:pPr>
            <a:r>
              <a:rPr lang="en-CA" dirty="0"/>
              <a:t>Then, it must pass through a second security filter, the </a:t>
            </a:r>
            <a:r>
              <a:rPr lang="en-CA" b="1" dirty="0"/>
              <a:t>security group</a:t>
            </a:r>
            <a:r>
              <a:rPr lang="en-CA" dirty="0"/>
              <a:t>.</a:t>
            </a:r>
          </a:p>
        </p:txBody>
      </p:sp>
      <p:sp>
        <p:nvSpPr>
          <p:cNvPr id="74" name="Rectangle 73">
            <a:extLst>
              <a:ext uri="{FF2B5EF4-FFF2-40B4-BE49-F238E27FC236}">
                <a16:creationId xmlns:a16="http://schemas.microsoft.com/office/drawing/2014/main" id="{0BF703DA-CF29-4FD5-9BEE-C0C577632ED1}"/>
              </a:ext>
            </a:extLst>
          </p:cNvPr>
          <p:cNvSpPr/>
          <p:nvPr/>
        </p:nvSpPr>
        <p:spPr>
          <a:xfrm>
            <a:off x="5119257" y="357448"/>
            <a:ext cx="6859852" cy="518861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8011" y="416881"/>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5466344" y="372420"/>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5762320" y="662687"/>
            <a:ext cx="6062724" cy="470620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6182498" y="708142"/>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56351" y="783673"/>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7589885" y="1015919"/>
            <a:ext cx="4064559" cy="4295914"/>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8836565" y="985177"/>
            <a:ext cx="2036481" cy="1441982"/>
            <a:chOff x="7517382" y="533208"/>
            <a:chExt cx="1115568" cy="854524"/>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20066" y="712654"/>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8894747" y="4822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sp>
        <p:nvSpPr>
          <p:cNvPr id="112" name="TextBox 111">
            <a:extLst>
              <a:ext uri="{FF2B5EF4-FFF2-40B4-BE49-F238E27FC236}">
                <a16:creationId xmlns:a16="http://schemas.microsoft.com/office/drawing/2014/main" id="{E7A197B5-FFF5-4429-A588-187DBBA6FB24}"/>
              </a:ext>
            </a:extLst>
          </p:cNvPr>
          <p:cNvSpPr txBox="1"/>
          <p:nvPr/>
        </p:nvSpPr>
        <p:spPr>
          <a:xfrm>
            <a:off x="8582235" y="2440573"/>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113" name="TextBox 112">
            <a:extLst>
              <a:ext uri="{FF2B5EF4-FFF2-40B4-BE49-F238E27FC236}">
                <a16:creationId xmlns:a16="http://schemas.microsoft.com/office/drawing/2014/main" id="{F5D562A3-08C6-4C75-9BF8-DD01AE70D45C}"/>
              </a:ext>
            </a:extLst>
          </p:cNvPr>
          <p:cNvSpPr txBox="1"/>
          <p:nvPr/>
        </p:nvSpPr>
        <p:spPr>
          <a:xfrm>
            <a:off x="9822748" y="2437644"/>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a:off x="9822748" y="2427159"/>
            <a:ext cx="14575" cy="239501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9427262" y="1700825"/>
            <a:ext cx="854273" cy="276999"/>
          </a:xfrm>
          <a:prstGeom prst="rect">
            <a:avLst/>
          </a:prstGeom>
          <a:noFill/>
        </p:spPr>
        <p:txBody>
          <a:bodyPr wrap="none" rtlCol="0">
            <a:spAutoFit/>
          </a:bodyPr>
          <a:lstStyle/>
          <a:p>
            <a:r>
              <a:rPr lang="en-CA" sz="1200" b="1" dirty="0"/>
              <a:t>webserver</a:t>
            </a:r>
          </a:p>
        </p:txBody>
      </p:sp>
      <p:grpSp>
        <p:nvGrpSpPr>
          <p:cNvPr id="5" name="Group 4">
            <a:extLst>
              <a:ext uri="{FF2B5EF4-FFF2-40B4-BE49-F238E27FC236}">
                <a16:creationId xmlns:a16="http://schemas.microsoft.com/office/drawing/2014/main" id="{439F816E-9A86-47B8-AB8A-432846299274}"/>
              </a:ext>
            </a:extLst>
          </p:cNvPr>
          <p:cNvGrpSpPr/>
          <p:nvPr/>
        </p:nvGrpSpPr>
        <p:grpSpPr>
          <a:xfrm>
            <a:off x="5232612" y="2546223"/>
            <a:ext cx="1438097" cy="1293316"/>
            <a:chOff x="712853" y="1108520"/>
            <a:chExt cx="1438097" cy="1293316"/>
          </a:xfrm>
        </p:grpSpPr>
        <p:sp>
          <p:nvSpPr>
            <p:cNvPr id="2" name="Rectangle 1">
              <a:extLst>
                <a:ext uri="{FF2B5EF4-FFF2-40B4-BE49-F238E27FC236}">
                  <a16:creationId xmlns:a16="http://schemas.microsoft.com/office/drawing/2014/main" id="{F8C00AED-626E-4142-B873-61137BF6A089}"/>
                </a:ext>
              </a:extLst>
            </p:cNvPr>
            <p:cNvSpPr/>
            <p:nvPr/>
          </p:nvSpPr>
          <p:spPr>
            <a:xfrm>
              <a:off x="712853" y="2076657"/>
              <a:ext cx="1434967" cy="325179"/>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Ethernet</a:t>
              </a:r>
              <a:endParaRPr lang="en-CA" sz="1400" dirty="0">
                <a:solidFill>
                  <a:schemeClr val="tx1"/>
                </a:solidFill>
              </a:endParaRPr>
            </a:p>
          </p:txBody>
        </p:sp>
        <p:sp>
          <p:nvSpPr>
            <p:cNvPr id="111" name="Rectangle 110">
              <a:extLst>
                <a:ext uri="{FF2B5EF4-FFF2-40B4-BE49-F238E27FC236}">
                  <a16:creationId xmlns:a16="http://schemas.microsoft.com/office/drawing/2014/main" id="{EE85F0D4-239D-4E35-92DD-7D8759F92392}"/>
                </a:ext>
              </a:extLst>
            </p:cNvPr>
            <p:cNvSpPr/>
            <p:nvPr/>
          </p:nvSpPr>
          <p:spPr>
            <a:xfrm>
              <a:off x="712854" y="1756787"/>
              <a:ext cx="1434967" cy="32517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IPv4</a:t>
              </a:r>
              <a:endParaRPr lang="en-CA" sz="1400" b="1" dirty="0">
                <a:solidFill>
                  <a:srgbClr val="0000FF"/>
                </a:solidFill>
              </a:endParaRPr>
            </a:p>
          </p:txBody>
        </p:sp>
        <p:sp>
          <p:nvSpPr>
            <p:cNvPr id="115" name="Rectangle 114">
              <a:extLst>
                <a:ext uri="{FF2B5EF4-FFF2-40B4-BE49-F238E27FC236}">
                  <a16:creationId xmlns:a16="http://schemas.microsoft.com/office/drawing/2014/main" id="{6E123CE4-5A47-421F-A553-7896EF948527}"/>
                </a:ext>
              </a:extLst>
            </p:cNvPr>
            <p:cNvSpPr/>
            <p:nvPr/>
          </p:nvSpPr>
          <p:spPr>
            <a:xfrm>
              <a:off x="712855" y="1433103"/>
              <a:ext cx="1434967" cy="32517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TCP</a:t>
              </a:r>
              <a:endParaRPr lang="en-CA" sz="1400" b="1" dirty="0">
                <a:solidFill>
                  <a:srgbClr val="FF0000"/>
                </a:solidFill>
              </a:endParaRPr>
            </a:p>
          </p:txBody>
        </p:sp>
        <p:sp>
          <p:nvSpPr>
            <p:cNvPr id="116" name="Rectangle 115">
              <a:extLst>
                <a:ext uri="{FF2B5EF4-FFF2-40B4-BE49-F238E27FC236}">
                  <a16:creationId xmlns:a16="http://schemas.microsoft.com/office/drawing/2014/main" id="{7678B18F-702B-4BE1-8ECA-AC5FAD4CCF64}"/>
                </a:ext>
              </a:extLst>
            </p:cNvPr>
            <p:cNvSpPr/>
            <p:nvPr/>
          </p:nvSpPr>
          <p:spPr>
            <a:xfrm>
              <a:off x="715983" y="1108520"/>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a:t>
              </a:r>
              <a:endParaRPr lang="en-CA" sz="1400" b="1" dirty="0">
                <a:solidFill>
                  <a:srgbClr val="FF0000"/>
                </a:solidFill>
              </a:endParaRPr>
            </a:p>
          </p:txBody>
        </p:sp>
      </p:grpSp>
      <p:grpSp>
        <p:nvGrpSpPr>
          <p:cNvPr id="114" name="Group 113">
            <a:extLst>
              <a:ext uri="{FF2B5EF4-FFF2-40B4-BE49-F238E27FC236}">
                <a16:creationId xmlns:a16="http://schemas.microsoft.com/office/drawing/2014/main" id="{4918D21E-2AAD-4513-BA2D-6F087FB3EA97}"/>
              </a:ext>
            </a:extLst>
          </p:cNvPr>
          <p:cNvGrpSpPr/>
          <p:nvPr/>
        </p:nvGrpSpPr>
        <p:grpSpPr>
          <a:xfrm>
            <a:off x="7837058" y="3954425"/>
            <a:ext cx="664276" cy="631231"/>
            <a:chOff x="2683028" y="2233889"/>
            <a:chExt cx="469900" cy="469900"/>
          </a:xfrm>
        </p:grpSpPr>
        <p:sp>
          <p:nvSpPr>
            <p:cNvPr id="117" name="Oval 116">
              <a:extLst>
                <a:ext uri="{FF2B5EF4-FFF2-40B4-BE49-F238E27FC236}">
                  <a16:creationId xmlns:a16="http://schemas.microsoft.com/office/drawing/2014/main" id="{C2F630DB-B59A-49B9-B9ED-6FF3347EC918}"/>
                </a:ext>
              </a:extLst>
            </p:cNvPr>
            <p:cNvSpPr/>
            <p:nvPr/>
          </p:nvSpPr>
          <p:spPr>
            <a:xfrm>
              <a:off x="2708935" y="2260567"/>
              <a:ext cx="418087" cy="423482"/>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8" name="Graphic 117">
              <a:extLst>
                <a:ext uri="{FF2B5EF4-FFF2-40B4-BE49-F238E27FC236}">
                  <a16:creationId xmlns:a16="http://schemas.microsoft.com/office/drawing/2014/main" id="{00790EA6-D286-470D-9B11-4F6AE4B3409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83028" y="2233889"/>
              <a:ext cx="469900" cy="469900"/>
            </a:xfrm>
            <a:prstGeom prst="rect">
              <a:avLst/>
            </a:prstGeom>
          </p:spPr>
        </p:pic>
      </p:grpSp>
      <p:grpSp>
        <p:nvGrpSpPr>
          <p:cNvPr id="119" name="Group 118">
            <a:extLst>
              <a:ext uri="{FF2B5EF4-FFF2-40B4-BE49-F238E27FC236}">
                <a16:creationId xmlns:a16="http://schemas.microsoft.com/office/drawing/2014/main" id="{D7B9A350-272B-45C7-961C-C4FDD78DA750}"/>
              </a:ext>
            </a:extLst>
          </p:cNvPr>
          <p:cNvGrpSpPr/>
          <p:nvPr/>
        </p:nvGrpSpPr>
        <p:grpSpPr>
          <a:xfrm>
            <a:off x="8924688" y="3011614"/>
            <a:ext cx="1767705" cy="1756198"/>
            <a:chOff x="5104978" y="3025649"/>
            <a:chExt cx="1916341" cy="1954919"/>
          </a:xfrm>
        </p:grpSpPr>
        <p:grpSp>
          <p:nvGrpSpPr>
            <p:cNvPr id="122" name="Group 121">
              <a:extLst>
                <a:ext uri="{FF2B5EF4-FFF2-40B4-BE49-F238E27FC236}">
                  <a16:creationId xmlns:a16="http://schemas.microsoft.com/office/drawing/2014/main" id="{F5D525E4-E74D-4E32-9FBB-11B095DE7FC4}"/>
                </a:ext>
              </a:extLst>
            </p:cNvPr>
            <p:cNvGrpSpPr/>
            <p:nvPr/>
          </p:nvGrpSpPr>
          <p:grpSpPr>
            <a:xfrm>
              <a:off x="5104978" y="3294562"/>
              <a:ext cx="1916341" cy="1475018"/>
              <a:chOff x="4943397" y="3328949"/>
              <a:chExt cx="1916341" cy="1475018"/>
            </a:xfrm>
          </p:grpSpPr>
          <p:cxnSp>
            <p:nvCxnSpPr>
              <p:cNvPr id="125" name="Straight Arrow Connector 124">
                <a:extLst>
                  <a:ext uri="{FF2B5EF4-FFF2-40B4-BE49-F238E27FC236}">
                    <a16:creationId xmlns:a16="http://schemas.microsoft.com/office/drawing/2014/main" id="{56A0AC61-CE4C-46EC-AE05-B2954B0BD556}"/>
                  </a:ext>
                </a:extLst>
              </p:cNvPr>
              <p:cNvCxnSpPr>
                <a:cxnSpLocks/>
              </p:cNvCxnSpPr>
              <p:nvPr/>
            </p:nvCxnSpPr>
            <p:spPr>
              <a:xfrm flipH="1" flipV="1">
                <a:off x="5463563" y="3328949"/>
                <a:ext cx="13150" cy="1441958"/>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26" name="Group 125">
                <a:extLst>
                  <a:ext uri="{FF2B5EF4-FFF2-40B4-BE49-F238E27FC236}">
                    <a16:creationId xmlns:a16="http://schemas.microsoft.com/office/drawing/2014/main" id="{8DA3B83A-8B35-4251-92AD-61ABAC6F33E8}"/>
                  </a:ext>
                </a:extLst>
              </p:cNvPr>
              <p:cNvGrpSpPr/>
              <p:nvPr/>
            </p:nvGrpSpPr>
            <p:grpSpPr>
              <a:xfrm>
                <a:off x="4943397" y="3600048"/>
                <a:ext cx="919362" cy="961726"/>
                <a:chOff x="1255220" y="3895805"/>
                <a:chExt cx="919362" cy="961726"/>
              </a:xfrm>
            </p:grpSpPr>
            <p:sp>
              <p:nvSpPr>
                <p:cNvPr id="133" name="Rectangle 132">
                  <a:extLst>
                    <a:ext uri="{FF2B5EF4-FFF2-40B4-BE49-F238E27FC236}">
                      <a16:creationId xmlns:a16="http://schemas.microsoft.com/office/drawing/2014/main" id="{0CEBD39E-A3FD-4A9F-B786-06E6094E4226}"/>
                    </a:ext>
                  </a:extLst>
                </p:cNvPr>
                <p:cNvSpPr/>
                <p:nvPr/>
              </p:nvSpPr>
              <p:spPr>
                <a:xfrm>
                  <a:off x="1329338" y="3895805"/>
                  <a:ext cx="845244" cy="961726"/>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pic>
              <p:nvPicPr>
                <p:cNvPr id="134" name="Picture 133">
                  <a:extLst>
                    <a:ext uri="{FF2B5EF4-FFF2-40B4-BE49-F238E27FC236}">
                      <a16:creationId xmlns:a16="http://schemas.microsoft.com/office/drawing/2014/main" id="{92926505-4666-49B6-B10D-B36EA09073FF}"/>
                    </a:ext>
                  </a:extLst>
                </p:cNvPr>
                <p:cNvPicPr>
                  <a:picLocks noChangeAspect="1"/>
                </p:cNvPicPr>
                <p:nvPr/>
              </p:nvPicPr>
              <p:blipFill>
                <a:blip r:embed="rId10"/>
                <a:stretch>
                  <a:fillRect/>
                </a:stretch>
              </p:blipFill>
              <p:spPr>
                <a:xfrm>
                  <a:off x="1846163" y="3940817"/>
                  <a:ext cx="295316" cy="809738"/>
                </a:xfrm>
                <a:prstGeom prst="rect">
                  <a:avLst/>
                </a:prstGeom>
              </p:spPr>
            </p:pic>
            <p:sp>
              <p:nvSpPr>
                <p:cNvPr id="135" name="TextBox 16">
                  <a:extLst>
                    <a:ext uri="{FF2B5EF4-FFF2-40B4-BE49-F238E27FC236}">
                      <a16:creationId xmlns:a16="http://schemas.microsoft.com/office/drawing/2014/main" id="{30FFD84C-642B-415C-9A63-F540B051F3BC}"/>
                    </a:ext>
                  </a:extLst>
                </p:cNvPr>
                <p:cNvSpPr txBox="1">
                  <a:spLocks noChangeArrowheads="1"/>
                </p:cNvSpPr>
                <p:nvPr/>
              </p:nvSpPr>
              <p:spPr bwMode="auto">
                <a:xfrm>
                  <a:off x="1255220" y="3930187"/>
                  <a:ext cx="577736" cy="839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spcBef>
                      <a:spcPts val="600"/>
                    </a:spcBef>
                  </a:pPr>
                  <a:r>
                    <a:rPr lang="en-US" altLang="en-US" sz="1100" b="1" dirty="0">
                      <a:latin typeface="+mn-lt"/>
                      <a:ea typeface="Amazon Ember" panose="020B0603020204020204" pitchFamily="34" charset="0"/>
                      <a:cs typeface="Arial" panose="020B0604020202020204" pitchFamily="34" charset="0"/>
                    </a:rPr>
                    <a:t>ssh</a:t>
                  </a:r>
                </a:p>
                <a:p>
                  <a:pPr algn="r" eaLnBrk="1" hangingPunct="1">
                    <a:spcBef>
                      <a:spcPts val="600"/>
                    </a:spcBef>
                  </a:pPr>
                  <a:r>
                    <a:rPr lang="en-US" altLang="en-US" sz="1100" b="1" dirty="0">
                      <a:latin typeface="+mn-lt"/>
                      <a:ea typeface="Amazon Ember" panose="020B0603020204020204" pitchFamily="34" charset="0"/>
                      <a:cs typeface="Arial" panose="020B0604020202020204" pitchFamily="34" charset="0"/>
                    </a:rPr>
                    <a:t>http</a:t>
                  </a:r>
                </a:p>
                <a:p>
                  <a:pPr algn="r" eaLnBrk="1" hangingPunct="1">
                    <a:spcBef>
                      <a:spcPts val="600"/>
                    </a:spcBef>
                  </a:pPr>
                  <a:r>
                    <a:rPr lang="en-US" altLang="en-US" sz="1100" b="1" dirty="0">
                      <a:latin typeface="+mn-lt"/>
                      <a:ea typeface="Amazon Ember" panose="020B0603020204020204" pitchFamily="34" charset="0"/>
                      <a:cs typeface="Arial" panose="020B0604020202020204" pitchFamily="34" charset="0"/>
                    </a:rPr>
                    <a:t>else</a:t>
                  </a:r>
                </a:p>
              </p:txBody>
            </p:sp>
          </p:grpSp>
          <p:cxnSp>
            <p:nvCxnSpPr>
              <p:cNvPr id="127" name="Straight Arrow Connector 126">
                <a:extLst>
                  <a:ext uri="{FF2B5EF4-FFF2-40B4-BE49-F238E27FC236}">
                    <a16:creationId xmlns:a16="http://schemas.microsoft.com/office/drawing/2014/main" id="{E9B3B76B-D077-477B-8ACE-9C8D036958FA}"/>
                  </a:ext>
                </a:extLst>
              </p:cNvPr>
              <p:cNvCxnSpPr>
                <a:cxnSpLocks/>
              </p:cNvCxnSpPr>
              <p:nvPr/>
            </p:nvCxnSpPr>
            <p:spPr>
              <a:xfrm flipH="1">
                <a:off x="6461245" y="3370700"/>
                <a:ext cx="5351" cy="1433267"/>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973096F9-7068-4ABD-9AB1-B99D929C1597}"/>
                  </a:ext>
                </a:extLst>
              </p:cNvPr>
              <p:cNvGrpSpPr/>
              <p:nvPr/>
            </p:nvGrpSpPr>
            <p:grpSpPr>
              <a:xfrm>
                <a:off x="6014494" y="3600048"/>
                <a:ext cx="845244" cy="961726"/>
                <a:chOff x="3427201" y="3799458"/>
                <a:chExt cx="845244" cy="961726"/>
              </a:xfrm>
            </p:grpSpPr>
            <p:sp>
              <p:nvSpPr>
                <p:cNvPr id="130" name="Rectangle 129">
                  <a:extLst>
                    <a:ext uri="{FF2B5EF4-FFF2-40B4-BE49-F238E27FC236}">
                      <a16:creationId xmlns:a16="http://schemas.microsoft.com/office/drawing/2014/main" id="{E02F153A-F988-4F47-956F-5446D076113C}"/>
                    </a:ext>
                  </a:extLst>
                </p:cNvPr>
                <p:cNvSpPr/>
                <p:nvPr/>
              </p:nvSpPr>
              <p:spPr>
                <a:xfrm>
                  <a:off x="3427201" y="3799458"/>
                  <a:ext cx="845244" cy="961726"/>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pic>
              <p:nvPicPr>
                <p:cNvPr id="131" name="Picture 130">
                  <a:extLst>
                    <a:ext uri="{FF2B5EF4-FFF2-40B4-BE49-F238E27FC236}">
                      <a16:creationId xmlns:a16="http://schemas.microsoft.com/office/drawing/2014/main" id="{E62E0CF3-D4DB-47A0-B567-957DA2832BC0}"/>
                    </a:ext>
                  </a:extLst>
                </p:cNvPr>
                <p:cNvPicPr>
                  <a:picLocks noChangeAspect="1"/>
                </p:cNvPicPr>
                <p:nvPr/>
              </p:nvPicPr>
              <p:blipFill>
                <a:blip r:embed="rId11"/>
                <a:stretch>
                  <a:fillRect/>
                </a:stretch>
              </p:blipFill>
              <p:spPr>
                <a:xfrm>
                  <a:off x="3466347" y="3840554"/>
                  <a:ext cx="295316" cy="276264"/>
                </a:xfrm>
                <a:prstGeom prst="rect">
                  <a:avLst/>
                </a:prstGeom>
              </p:spPr>
            </p:pic>
            <p:sp>
              <p:nvSpPr>
                <p:cNvPr id="132" name="TextBox 16">
                  <a:extLst>
                    <a:ext uri="{FF2B5EF4-FFF2-40B4-BE49-F238E27FC236}">
                      <a16:creationId xmlns:a16="http://schemas.microsoft.com/office/drawing/2014/main" id="{C12FF306-03F4-4230-B060-F2EC86635029}"/>
                    </a:ext>
                  </a:extLst>
                </p:cNvPr>
                <p:cNvSpPr txBox="1">
                  <a:spLocks noChangeArrowheads="1"/>
                </p:cNvSpPr>
                <p:nvPr/>
              </p:nvSpPr>
              <p:spPr bwMode="auto">
                <a:xfrm>
                  <a:off x="3523144" y="4055912"/>
                  <a:ext cx="701616" cy="47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100" b="1" dirty="0">
                      <a:latin typeface="+mn-lt"/>
                      <a:ea typeface="Amazon Ember" panose="020B0603020204020204" pitchFamily="34" charset="0"/>
                      <a:cs typeface="Arial" panose="020B0604020202020204" pitchFamily="34" charset="0"/>
                    </a:rPr>
                    <a:t>Responses</a:t>
                  </a:r>
                </a:p>
                <a:p>
                  <a:r>
                    <a:rPr lang="en-US" altLang="en-US" sz="1100" b="1" dirty="0">
                      <a:latin typeface="+mn-lt"/>
                      <a:ea typeface="Amazon Ember" panose="020B0603020204020204" pitchFamily="34" charset="0"/>
                      <a:cs typeface="Arial" panose="020B0604020202020204" pitchFamily="34" charset="0"/>
                    </a:rPr>
                    <a:t>Updates</a:t>
                  </a:r>
                </a:p>
              </p:txBody>
            </p:sp>
          </p:grpSp>
        </p:grpSp>
        <p:sp>
          <p:nvSpPr>
            <p:cNvPr id="123" name="TextBox 122">
              <a:extLst>
                <a:ext uri="{FF2B5EF4-FFF2-40B4-BE49-F238E27FC236}">
                  <a16:creationId xmlns:a16="http://schemas.microsoft.com/office/drawing/2014/main" id="{F6FFBEC3-6BA9-463E-A154-84A57B0C9719}"/>
                </a:ext>
              </a:extLst>
            </p:cNvPr>
            <p:cNvSpPr txBox="1"/>
            <p:nvPr/>
          </p:nvSpPr>
          <p:spPr>
            <a:xfrm flipH="1">
              <a:off x="5451590" y="3025649"/>
              <a:ext cx="361785" cy="291212"/>
            </a:xfrm>
            <a:prstGeom prst="rect">
              <a:avLst/>
            </a:prstGeom>
            <a:noFill/>
          </p:spPr>
          <p:txBody>
            <a:bodyPr wrap="square" rtlCol="0">
              <a:spAutoFit/>
            </a:bodyPr>
            <a:lstStyle/>
            <a:p>
              <a:pPr algn="ctr"/>
              <a:r>
                <a:rPr lang="en-US" sz="1100" b="1" dirty="0"/>
                <a:t>in</a:t>
              </a:r>
              <a:endParaRPr lang="en-CA" sz="1100" b="1" dirty="0"/>
            </a:p>
          </p:txBody>
        </p:sp>
        <p:sp>
          <p:nvSpPr>
            <p:cNvPr id="124" name="TextBox 123">
              <a:extLst>
                <a:ext uri="{FF2B5EF4-FFF2-40B4-BE49-F238E27FC236}">
                  <a16:creationId xmlns:a16="http://schemas.microsoft.com/office/drawing/2014/main" id="{908978E0-40B0-4A42-B6E2-ECC0A7AF1FA1}"/>
                </a:ext>
              </a:extLst>
            </p:cNvPr>
            <p:cNvSpPr txBox="1"/>
            <p:nvPr/>
          </p:nvSpPr>
          <p:spPr>
            <a:xfrm flipH="1">
              <a:off x="6274409" y="4689356"/>
              <a:ext cx="607114" cy="291212"/>
            </a:xfrm>
            <a:prstGeom prst="rect">
              <a:avLst/>
            </a:prstGeom>
            <a:noFill/>
          </p:spPr>
          <p:txBody>
            <a:bodyPr wrap="square" rtlCol="0">
              <a:spAutoFit/>
            </a:bodyPr>
            <a:lstStyle/>
            <a:p>
              <a:pPr algn="ctr"/>
              <a:r>
                <a:rPr lang="en-US" sz="1100" b="1" dirty="0"/>
                <a:t>out</a:t>
              </a:r>
              <a:endParaRPr lang="en-CA" sz="1100" b="1" dirty="0"/>
            </a:p>
          </p:txBody>
        </p:sp>
      </p:grpSp>
      <p:grpSp>
        <p:nvGrpSpPr>
          <p:cNvPr id="136" name="Group 135">
            <a:extLst>
              <a:ext uri="{FF2B5EF4-FFF2-40B4-BE49-F238E27FC236}">
                <a16:creationId xmlns:a16="http://schemas.microsoft.com/office/drawing/2014/main" id="{FAA1F579-9CC4-45FD-AC84-1A75626D755E}"/>
              </a:ext>
            </a:extLst>
          </p:cNvPr>
          <p:cNvGrpSpPr/>
          <p:nvPr/>
        </p:nvGrpSpPr>
        <p:grpSpPr>
          <a:xfrm>
            <a:off x="5466344" y="3927707"/>
            <a:ext cx="612156" cy="631231"/>
            <a:chOff x="5439189" y="3628598"/>
            <a:chExt cx="675842" cy="683629"/>
          </a:xfrm>
        </p:grpSpPr>
        <p:sp>
          <p:nvSpPr>
            <p:cNvPr id="137" name="Oval 136">
              <a:extLst>
                <a:ext uri="{FF2B5EF4-FFF2-40B4-BE49-F238E27FC236}">
                  <a16:creationId xmlns:a16="http://schemas.microsoft.com/office/drawing/2014/main" id="{DDF34FDD-AF7D-4E32-8740-305A9AEE0A61}"/>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38" name="Group 137">
              <a:extLst>
                <a:ext uri="{FF2B5EF4-FFF2-40B4-BE49-F238E27FC236}">
                  <a16:creationId xmlns:a16="http://schemas.microsoft.com/office/drawing/2014/main" id="{D4AD99E0-DE74-4119-BF39-73A13CBB2C6C}"/>
                </a:ext>
              </a:extLst>
            </p:cNvPr>
            <p:cNvGrpSpPr/>
            <p:nvPr/>
          </p:nvGrpSpPr>
          <p:grpSpPr>
            <a:xfrm>
              <a:off x="5712075" y="3740276"/>
              <a:ext cx="130069" cy="188068"/>
              <a:chOff x="4518511" y="3865186"/>
              <a:chExt cx="203119" cy="265093"/>
            </a:xfrm>
          </p:grpSpPr>
          <p:cxnSp>
            <p:nvCxnSpPr>
              <p:cNvPr id="151" name="Straight Connector 150">
                <a:extLst>
                  <a:ext uri="{FF2B5EF4-FFF2-40B4-BE49-F238E27FC236}">
                    <a16:creationId xmlns:a16="http://schemas.microsoft.com/office/drawing/2014/main" id="{BAE31852-ABE2-40AC-873A-AB2127C30F6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8D7F513-9D94-4927-BCD1-376D210DF89B}"/>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ABB3964-AE39-457D-82DC-EED6ACF60F5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6D4144EE-E0D9-4668-A114-B50E22929BD3}"/>
                </a:ext>
              </a:extLst>
            </p:cNvPr>
            <p:cNvGrpSpPr/>
            <p:nvPr/>
          </p:nvGrpSpPr>
          <p:grpSpPr>
            <a:xfrm rot="10800000">
              <a:off x="5712075" y="4005901"/>
              <a:ext cx="130069" cy="188068"/>
              <a:chOff x="4518511" y="3865186"/>
              <a:chExt cx="203119" cy="265093"/>
            </a:xfrm>
          </p:grpSpPr>
          <p:cxnSp>
            <p:nvCxnSpPr>
              <p:cNvPr id="148" name="Straight Connector 147">
                <a:extLst>
                  <a:ext uri="{FF2B5EF4-FFF2-40B4-BE49-F238E27FC236}">
                    <a16:creationId xmlns:a16="http://schemas.microsoft.com/office/drawing/2014/main" id="{F1FE14E2-1458-4707-A494-802341DB062A}"/>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86EA8FC-6399-4D6C-BFD3-722B67E8698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C42F317-4939-487A-8915-13528505C3E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E7D46B2E-21B6-43EE-86FF-CFAA9C305F6E}"/>
                </a:ext>
              </a:extLst>
            </p:cNvPr>
            <p:cNvGrpSpPr/>
            <p:nvPr/>
          </p:nvGrpSpPr>
          <p:grpSpPr>
            <a:xfrm rot="5400000">
              <a:off x="5526491" y="3876378"/>
              <a:ext cx="130069" cy="188068"/>
              <a:chOff x="4518511" y="3865186"/>
              <a:chExt cx="203119" cy="265093"/>
            </a:xfrm>
          </p:grpSpPr>
          <p:cxnSp>
            <p:nvCxnSpPr>
              <p:cNvPr id="145" name="Straight Connector 144">
                <a:extLst>
                  <a:ext uri="{FF2B5EF4-FFF2-40B4-BE49-F238E27FC236}">
                    <a16:creationId xmlns:a16="http://schemas.microsoft.com/office/drawing/2014/main" id="{FA89C7DB-BE47-4712-A0FB-84DFD68F816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1CC6886-0358-4CA3-9CBC-2A50A61FD43C}"/>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555818D-CA50-4E42-A312-255B59769A9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oup 140">
              <a:extLst>
                <a:ext uri="{FF2B5EF4-FFF2-40B4-BE49-F238E27FC236}">
                  <a16:creationId xmlns:a16="http://schemas.microsoft.com/office/drawing/2014/main" id="{3383B202-0F0D-45B9-A0CD-5AC3A768AAF0}"/>
                </a:ext>
              </a:extLst>
            </p:cNvPr>
            <p:cNvGrpSpPr/>
            <p:nvPr/>
          </p:nvGrpSpPr>
          <p:grpSpPr>
            <a:xfrm rot="5400000">
              <a:off x="5890580" y="3876379"/>
              <a:ext cx="130069" cy="188068"/>
              <a:chOff x="4518511" y="3865186"/>
              <a:chExt cx="203119" cy="265093"/>
            </a:xfrm>
          </p:grpSpPr>
          <p:cxnSp>
            <p:nvCxnSpPr>
              <p:cNvPr id="142" name="Straight Connector 141">
                <a:extLst>
                  <a:ext uri="{FF2B5EF4-FFF2-40B4-BE49-F238E27FC236}">
                    <a16:creationId xmlns:a16="http://schemas.microsoft.com/office/drawing/2014/main" id="{465C37ED-3AC2-485B-A262-99CDD55F6335}"/>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37EBC45-F63F-4157-BBB4-1B646824A9D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E9764F1-1BAA-427E-B62F-CF0E1D49A772}"/>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 name="TextBox 3">
            <a:extLst>
              <a:ext uri="{FF2B5EF4-FFF2-40B4-BE49-F238E27FC236}">
                <a16:creationId xmlns:a16="http://schemas.microsoft.com/office/drawing/2014/main" id="{091206ED-6C7F-4BE9-AFD9-D9508E09AD4B}"/>
              </a:ext>
            </a:extLst>
          </p:cNvPr>
          <p:cNvSpPr txBox="1"/>
          <p:nvPr/>
        </p:nvSpPr>
        <p:spPr>
          <a:xfrm>
            <a:off x="7711997" y="3107116"/>
            <a:ext cx="1605311" cy="369332"/>
          </a:xfrm>
          <a:prstGeom prst="rect">
            <a:avLst/>
          </a:prstGeom>
          <a:noFill/>
        </p:spPr>
        <p:txBody>
          <a:bodyPr wrap="none" rtlCol="0">
            <a:spAutoFit/>
          </a:bodyPr>
          <a:lstStyle/>
          <a:p>
            <a:r>
              <a:rPr lang="en-CA" b="1" dirty="0"/>
              <a:t>Security Group</a:t>
            </a:r>
          </a:p>
        </p:txBody>
      </p:sp>
      <p:sp>
        <p:nvSpPr>
          <p:cNvPr id="154" name="TextBox 153">
            <a:extLst>
              <a:ext uri="{FF2B5EF4-FFF2-40B4-BE49-F238E27FC236}">
                <a16:creationId xmlns:a16="http://schemas.microsoft.com/office/drawing/2014/main" id="{7786ADB0-7CFA-485D-8423-3174E93E6B6C}"/>
              </a:ext>
            </a:extLst>
          </p:cNvPr>
          <p:cNvSpPr txBox="1"/>
          <p:nvPr/>
        </p:nvSpPr>
        <p:spPr>
          <a:xfrm>
            <a:off x="7590025" y="4523762"/>
            <a:ext cx="1147750" cy="830997"/>
          </a:xfrm>
          <a:prstGeom prst="rect">
            <a:avLst/>
          </a:prstGeom>
          <a:noFill/>
        </p:spPr>
        <p:txBody>
          <a:bodyPr wrap="none" rtlCol="0">
            <a:spAutoFit/>
          </a:bodyPr>
          <a:lstStyle/>
          <a:p>
            <a:pPr algn="ctr"/>
            <a:r>
              <a:rPr lang="en-CA" sz="1600" b="1" dirty="0"/>
              <a:t>Network</a:t>
            </a:r>
          </a:p>
          <a:p>
            <a:pPr algn="ctr"/>
            <a:r>
              <a:rPr lang="en-CA" sz="1600" b="1" dirty="0"/>
              <a:t>Access</a:t>
            </a:r>
          </a:p>
          <a:p>
            <a:pPr algn="ctr"/>
            <a:r>
              <a:rPr lang="en-CA" sz="1600" b="1" dirty="0"/>
              <a:t>Control List</a:t>
            </a:r>
          </a:p>
        </p:txBody>
      </p:sp>
    </p:spTree>
    <p:extLst>
      <p:ext uri="{BB962C8B-B14F-4D97-AF65-F5344CB8AC3E}">
        <p14:creationId xmlns:p14="http://schemas.microsoft.com/office/powerpoint/2010/main" val="133628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wipe(down)">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49">
                                            <p:txEl>
                                              <p:pRg st="1" end="1"/>
                                            </p:txEl>
                                          </p:spTgt>
                                        </p:tgtEl>
                                        <p:attrNameLst>
                                          <p:attrName>style.visibility</p:attrName>
                                        </p:attrNameLst>
                                      </p:cBhvr>
                                      <p:to>
                                        <p:strVal val="visible"/>
                                      </p:to>
                                    </p:set>
                                    <p:animEffect transition="in" filter="barn(inVertical)">
                                      <p:cBhvr>
                                        <p:cTn id="30" dur="500"/>
                                        <p:tgtEl>
                                          <p:spTgt spid="49">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14"/>
                                        </p:tgtEl>
                                        <p:attrNameLst>
                                          <p:attrName>style.visibility</p:attrName>
                                        </p:attrNameLst>
                                      </p:cBhvr>
                                      <p:to>
                                        <p:strVal val="visible"/>
                                      </p:to>
                                    </p:set>
                                    <p:anim calcmode="lin" valueType="num">
                                      <p:cBhvr additive="base">
                                        <p:cTn id="35" dur="500" fill="hold"/>
                                        <p:tgtEl>
                                          <p:spTgt spid="114"/>
                                        </p:tgtEl>
                                        <p:attrNameLst>
                                          <p:attrName>ppt_x</p:attrName>
                                        </p:attrNameLst>
                                      </p:cBhvr>
                                      <p:tavLst>
                                        <p:tav tm="0">
                                          <p:val>
                                            <p:strVal val="#ppt_x"/>
                                          </p:val>
                                        </p:tav>
                                        <p:tav tm="100000">
                                          <p:val>
                                            <p:strVal val="#ppt_x"/>
                                          </p:val>
                                        </p:tav>
                                      </p:tavLst>
                                    </p:anim>
                                    <p:anim calcmode="lin" valueType="num">
                                      <p:cBhvr additive="base">
                                        <p:cTn id="36" dur="500" fill="hold"/>
                                        <p:tgtEl>
                                          <p:spTgt spid="1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4"/>
                                        </p:tgtEl>
                                        <p:attrNameLst>
                                          <p:attrName>style.visibility</p:attrName>
                                        </p:attrNameLst>
                                      </p:cBhvr>
                                      <p:to>
                                        <p:strVal val="visible"/>
                                      </p:to>
                                    </p:set>
                                    <p:anim calcmode="lin" valueType="num">
                                      <p:cBhvr additive="base">
                                        <p:cTn id="39" dur="500" fill="hold"/>
                                        <p:tgtEl>
                                          <p:spTgt spid="154"/>
                                        </p:tgtEl>
                                        <p:attrNameLst>
                                          <p:attrName>ppt_x</p:attrName>
                                        </p:attrNameLst>
                                      </p:cBhvr>
                                      <p:tavLst>
                                        <p:tav tm="0">
                                          <p:val>
                                            <p:strVal val="#ppt_x"/>
                                          </p:val>
                                        </p:tav>
                                        <p:tav tm="100000">
                                          <p:val>
                                            <p:strVal val="#ppt_x"/>
                                          </p:val>
                                        </p:tav>
                                      </p:tavLst>
                                    </p:anim>
                                    <p:anim calcmode="lin" valueType="num">
                                      <p:cBhvr additive="base">
                                        <p:cTn id="40" dur="500" fill="hold"/>
                                        <p:tgtEl>
                                          <p:spTgt spid="15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49">
                                            <p:txEl>
                                              <p:pRg st="2" end="2"/>
                                            </p:txEl>
                                          </p:spTgt>
                                        </p:tgtEl>
                                        <p:attrNameLst>
                                          <p:attrName>style.visibility</p:attrName>
                                        </p:attrNameLst>
                                      </p:cBhvr>
                                      <p:to>
                                        <p:strVal val="visible"/>
                                      </p:to>
                                    </p:set>
                                    <p:animEffect transition="in" filter="barn(inVertical)">
                                      <p:cBhvr>
                                        <p:cTn id="45" dur="500"/>
                                        <p:tgtEl>
                                          <p:spTgt spid="49">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19"/>
                                        </p:tgtEl>
                                        <p:attrNameLst>
                                          <p:attrName>style.visibility</p:attrName>
                                        </p:attrNameLst>
                                      </p:cBhvr>
                                      <p:to>
                                        <p:strVal val="visible"/>
                                      </p:to>
                                    </p:set>
                                    <p:animEffect transition="in" filter="fade">
                                      <p:cBhvr>
                                        <p:cTn id="50" dur="1000"/>
                                        <p:tgtEl>
                                          <p:spTgt spid="119"/>
                                        </p:tgtEl>
                                      </p:cBhvr>
                                    </p:animEffect>
                                    <p:anim calcmode="lin" valueType="num">
                                      <p:cBhvr>
                                        <p:cTn id="51" dur="1000" fill="hold"/>
                                        <p:tgtEl>
                                          <p:spTgt spid="119"/>
                                        </p:tgtEl>
                                        <p:attrNameLst>
                                          <p:attrName>ppt_x</p:attrName>
                                        </p:attrNameLst>
                                      </p:cBhvr>
                                      <p:tavLst>
                                        <p:tav tm="0">
                                          <p:val>
                                            <p:strVal val="#ppt_x"/>
                                          </p:val>
                                        </p:tav>
                                        <p:tav tm="100000">
                                          <p:val>
                                            <p:strVal val="#ppt_x"/>
                                          </p:val>
                                        </p:tav>
                                      </p:tavLst>
                                    </p:anim>
                                    <p:anim calcmode="lin" valueType="num">
                                      <p:cBhvr>
                                        <p:cTn id="52" dur="1000" fill="hold"/>
                                        <p:tgtEl>
                                          <p:spTgt spid="119"/>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1000"/>
                                        <p:tgtEl>
                                          <p:spTgt spid="4"/>
                                        </p:tgtEl>
                                      </p:cBhvr>
                                    </p:animEffect>
                                    <p:anim calcmode="lin" valueType="num">
                                      <p:cBhvr>
                                        <p:cTn id="56" dur="1000" fill="hold"/>
                                        <p:tgtEl>
                                          <p:spTgt spid="4"/>
                                        </p:tgtEl>
                                        <p:attrNameLst>
                                          <p:attrName>ppt_x</p:attrName>
                                        </p:attrNameLst>
                                      </p:cBhvr>
                                      <p:tavLst>
                                        <p:tav tm="0">
                                          <p:val>
                                            <p:strVal val="#ppt_x"/>
                                          </p:val>
                                        </p:tav>
                                        <p:tav tm="100000">
                                          <p:val>
                                            <p:strVal val="#ppt_x"/>
                                          </p:val>
                                        </p:tav>
                                      </p:tavLst>
                                    </p:anim>
                                    <p:anim calcmode="lin" valueType="num">
                                      <p:cBhvr>
                                        <p:cTn id="5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350556" y="283846"/>
            <a:ext cx="3233956" cy="647468"/>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707213" y="992033"/>
            <a:ext cx="4151412" cy="4554029"/>
          </a:xfrm>
          <a:ln>
            <a:solidFill>
              <a:schemeClr val="accent5">
                <a:lumMod val="75000"/>
              </a:schemeClr>
            </a:solidFill>
          </a:ln>
        </p:spPr>
        <p:txBody>
          <a:bodyPr>
            <a:normAutofit lnSpcReduction="10000"/>
          </a:bodyPr>
          <a:lstStyle/>
          <a:p>
            <a:pPr>
              <a:spcBef>
                <a:spcPts val="600"/>
              </a:spcBef>
              <a:spcAft>
                <a:spcPts val="600"/>
              </a:spcAft>
            </a:pPr>
            <a:r>
              <a:rPr lang="en-CA" sz="2400" dirty="0"/>
              <a:t>In this example, the </a:t>
            </a:r>
            <a:r>
              <a:rPr lang="en-CA" sz="2400" b="1" dirty="0"/>
              <a:t>NACL</a:t>
            </a:r>
            <a:r>
              <a:rPr lang="en-CA" sz="2400" dirty="0"/>
              <a:t> is set to allow all traffic that is coming from the Internet. </a:t>
            </a:r>
          </a:p>
          <a:p>
            <a:pPr>
              <a:spcBef>
                <a:spcPts val="600"/>
              </a:spcBef>
              <a:spcAft>
                <a:spcPts val="600"/>
              </a:spcAft>
            </a:pPr>
            <a:r>
              <a:rPr lang="en-CA" sz="2400" dirty="0"/>
              <a:t>Hence, the data can continue.</a:t>
            </a:r>
          </a:p>
          <a:p>
            <a:pPr>
              <a:spcBef>
                <a:spcPts val="600"/>
              </a:spcBef>
              <a:spcAft>
                <a:spcPts val="600"/>
              </a:spcAft>
            </a:pPr>
            <a:r>
              <a:rPr lang="en-CA" sz="2400" dirty="0"/>
              <a:t>The </a:t>
            </a:r>
            <a:r>
              <a:rPr lang="en-CA" sz="2400" b="1" dirty="0"/>
              <a:t>security group </a:t>
            </a:r>
            <a:r>
              <a:rPr lang="en-CA" sz="2400" dirty="0"/>
              <a:t>has two inbound rules: </a:t>
            </a:r>
          </a:p>
          <a:p>
            <a:pPr>
              <a:spcBef>
                <a:spcPts val="600"/>
              </a:spcBef>
              <a:spcAft>
                <a:spcPts val="600"/>
              </a:spcAft>
            </a:pPr>
            <a:r>
              <a:rPr lang="en-CA" sz="2400" dirty="0"/>
              <a:t>1) allow SSH, </a:t>
            </a:r>
          </a:p>
          <a:p>
            <a:pPr>
              <a:spcBef>
                <a:spcPts val="600"/>
              </a:spcBef>
              <a:spcAft>
                <a:spcPts val="600"/>
              </a:spcAft>
            </a:pPr>
            <a:r>
              <a:rPr lang="en-CA" sz="2400" dirty="0"/>
              <a:t>2) </a:t>
            </a:r>
            <a:r>
              <a:rPr lang="en-CA" sz="2400" dirty="0">
                <a:highlight>
                  <a:srgbClr val="FFFF00"/>
                </a:highlight>
              </a:rPr>
              <a:t>allow </a:t>
            </a:r>
            <a:r>
              <a:rPr lang="en-CA" sz="2400" dirty="0">
                <a:solidFill>
                  <a:srgbClr val="FF0000"/>
                </a:solidFill>
                <a:highlight>
                  <a:srgbClr val="FFFF00"/>
                </a:highlight>
              </a:rPr>
              <a:t>HTTP</a:t>
            </a:r>
          </a:p>
          <a:p>
            <a:pPr>
              <a:spcBef>
                <a:spcPts val="600"/>
              </a:spcBef>
              <a:spcAft>
                <a:spcPts val="600"/>
              </a:spcAft>
            </a:pPr>
            <a:r>
              <a:rPr lang="en-CA" sz="2400" dirty="0"/>
              <a:t>The second rule is a match, so the traffic is allowed to continue toward the EC2 instance.</a:t>
            </a:r>
          </a:p>
        </p:txBody>
      </p:sp>
      <p:sp>
        <p:nvSpPr>
          <p:cNvPr id="74" name="Rectangle 73">
            <a:extLst>
              <a:ext uri="{FF2B5EF4-FFF2-40B4-BE49-F238E27FC236}">
                <a16:creationId xmlns:a16="http://schemas.microsoft.com/office/drawing/2014/main" id="{0BF703DA-CF29-4FD5-9BEE-C0C577632ED1}"/>
              </a:ext>
            </a:extLst>
          </p:cNvPr>
          <p:cNvSpPr/>
          <p:nvPr/>
        </p:nvSpPr>
        <p:spPr>
          <a:xfrm>
            <a:off x="5119257" y="357448"/>
            <a:ext cx="6859852" cy="518861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8011" y="416881"/>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5466344" y="372420"/>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5762320" y="662687"/>
            <a:ext cx="6062724" cy="470620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6182498" y="708142"/>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56351" y="783673"/>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7589885" y="1015919"/>
            <a:ext cx="4064559" cy="4295914"/>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8836565" y="985177"/>
            <a:ext cx="2036481" cy="1441982"/>
            <a:chOff x="7517382" y="533208"/>
            <a:chExt cx="1115568" cy="854524"/>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20066" y="712654"/>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8894747" y="4822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sp>
        <p:nvSpPr>
          <p:cNvPr id="112" name="TextBox 111">
            <a:extLst>
              <a:ext uri="{FF2B5EF4-FFF2-40B4-BE49-F238E27FC236}">
                <a16:creationId xmlns:a16="http://schemas.microsoft.com/office/drawing/2014/main" id="{E7A197B5-FFF5-4429-A588-187DBBA6FB24}"/>
              </a:ext>
            </a:extLst>
          </p:cNvPr>
          <p:cNvSpPr txBox="1"/>
          <p:nvPr/>
        </p:nvSpPr>
        <p:spPr>
          <a:xfrm>
            <a:off x="8582235" y="2440573"/>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113" name="TextBox 112">
            <a:extLst>
              <a:ext uri="{FF2B5EF4-FFF2-40B4-BE49-F238E27FC236}">
                <a16:creationId xmlns:a16="http://schemas.microsoft.com/office/drawing/2014/main" id="{F5D562A3-08C6-4C75-9BF8-DD01AE70D45C}"/>
              </a:ext>
            </a:extLst>
          </p:cNvPr>
          <p:cNvSpPr txBox="1"/>
          <p:nvPr/>
        </p:nvSpPr>
        <p:spPr>
          <a:xfrm>
            <a:off x="9822748" y="2437644"/>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a:off x="9822748" y="2427159"/>
            <a:ext cx="14575" cy="239501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9427262" y="1700825"/>
            <a:ext cx="854273" cy="276999"/>
          </a:xfrm>
          <a:prstGeom prst="rect">
            <a:avLst/>
          </a:prstGeom>
          <a:noFill/>
        </p:spPr>
        <p:txBody>
          <a:bodyPr wrap="none" rtlCol="0">
            <a:spAutoFit/>
          </a:bodyPr>
          <a:lstStyle/>
          <a:p>
            <a:r>
              <a:rPr lang="en-CA" sz="1200" b="1" dirty="0"/>
              <a:t>webserver</a:t>
            </a:r>
          </a:p>
        </p:txBody>
      </p:sp>
      <p:grpSp>
        <p:nvGrpSpPr>
          <p:cNvPr id="5" name="Group 4">
            <a:extLst>
              <a:ext uri="{FF2B5EF4-FFF2-40B4-BE49-F238E27FC236}">
                <a16:creationId xmlns:a16="http://schemas.microsoft.com/office/drawing/2014/main" id="{439F816E-9A86-47B8-AB8A-432846299274}"/>
              </a:ext>
            </a:extLst>
          </p:cNvPr>
          <p:cNvGrpSpPr/>
          <p:nvPr/>
        </p:nvGrpSpPr>
        <p:grpSpPr>
          <a:xfrm>
            <a:off x="5232612" y="2546223"/>
            <a:ext cx="1438097" cy="1293316"/>
            <a:chOff x="712853" y="1108520"/>
            <a:chExt cx="1438097" cy="1293316"/>
          </a:xfrm>
        </p:grpSpPr>
        <p:sp>
          <p:nvSpPr>
            <p:cNvPr id="2" name="Rectangle 1">
              <a:extLst>
                <a:ext uri="{FF2B5EF4-FFF2-40B4-BE49-F238E27FC236}">
                  <a16:creationId xmlns:a16="http://schemas.microsoft.com/office/drawing/2014/main" id="{F8C00AED-626E-4142-B873-61137BF6A089}"/>
                </a:ext>
              </a:extLst>
            </p:cNvPr>
            <p:cNvSpPr/>
            <p:nvPr/>
          </p:nvSpPr>
          <p:spPr>
            <a:xfrm>
              <a:off x="712853" y="2076657"/>
              <a:ext cx="1434967" cy="325179"/>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Ethernet</a:t>
              </a:r>
              <a:endParaRPr lang="en-CA" sz="1400" dirty="0">
                <a:solidFill>
                  <a:schemeClr val="tx1"/>
                </a:solidFill>
              </a:endParaRPr>
            </a:p>
          </p:txBody>
        </p:sp>
        <p:sp>
          <p:nvSpPr>
            <p:cNvPr id="111" name="Rectangle 110">
              <a:extLst>
                <a:ext uri="{FF2B5EF4-FFF2-40B4-BE49-F238E27FC236}">
                  <a16:creationId xmlns:a16="http://schemas.microsoft.com/office/drawing/2014/main" id="{EE85F0D4-239D-4E35-92DD-7D8759F92392}"/>
                </a:ext>
              </a:extLst>
            </p:cNvPr>
            <p:cNvSpPr/>
            <p:nvPr/>
          </p:nvSpPr>
          <p:spPr>
            <a:xfrm>
              <a:off x="712854" y="1756787"/>
              <a:ext cx="1434967" cy="32517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IPv4</a:t>
              </a:r>
              <a:endParaRPr lang="en-CA" sz="1400" b="1" dirty="0">
                <a:solidFill>
                  <a:srgbClr val="0000FF"/>
                </a:solidFill>
              </a:endParaRPr>
            </a:p>
          </p:txBody>
        </p:sp>
        <p:sp>
          <p:nvSpPr>
            <p:cNvPr id="115" name="Rectangle 114">
              <a:extLst>
                <a:ext uri="{FF2B5EF4-FFF2-40B4-BE49-F238E27FC236}">
                  <a16:creationId xmlns:a16="http://schemas.microsoft.com/office/drawing/2014/main" id="{6E123CE4-5A47-421F-A553-7896EF948527}"/>
                </a:ext>
              </a:extLst>
            </p:cNvPr>
            <p:cNvSpPr/>
            <p:nvPr/>
          </p:nvSpPr>
          <p:spPr>
            <a:xfrm>
              <a:off x="712855" y="1433103"/>
              <a:ext cx="1434967" cy="32517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TCP</a:t>
              </a:r>
              <a:endParaRPr lang="en-CA" sz="1400" b="1" dirty="0">
                <a:solidFill>
                  <a:srgbClr val="FF0000"/>
                </a:solidFill>
              </a:endParaRPr>
            </a:p>
          </p:txBody>
        </p:sp>
        <p:sp>
          <p:nvSpPr>
            <p:cNvPr id="116" name="Rectangle 115">
              <a:extLst>
                <a:ext uri="{FF2B5EF4-FFF2-40B4-BE49-F238E27FC236}">
                  <a16:creationId xmlns:a16="http://schemas.microsoft.com/office/drawing/2014/main" id="{7678B18F-702B-4BE1-8ECA-AC5FAD4CCF64}"/>
                </a:ext>
              </a:extLst>
            </p:cNvPr>
            <p:cNvSpPr/>
            <p:nvPr/>
          </p:nvSpPr>
          <p:spPr>
            <a:xfrm>
              <a:off x="715983" y="1108520"/>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a:t>
              </a:r>
              <a:endParaRPr lang="en-CA" sz="1400" b="1" dirty="0">
                <a:solidFill>
                  <a:srgbClr val="FF0000"/>
                </a:solidFill>
              </a:endParaRPr>
            </a:p>
          </p:txBody>
        </p:sp>
      </p:grpSp>
      <p:grpSp>
        <p:nvGrpSpPr>
          <p:cNvPr id="114" name="Group 113">
            <a:extLst>
              <a:ext uri="{FF2B5EF4-FFF2-40B4-BE49-F238E27FC236}">
                <a16:creationId xmlns:a16="http://schemas.microsoft.com/office/drawing/2014/main" id="{4918D21E-2AAD-4513-BA2D-6F087FB3EA97}"/>
              </a:ext>
            </a:extLst>
          </p:cNvPr>
          <p:cNvGrpSpPr/>
          <p:nvPr/>
        </p:nvGrpSpPr>
        <p:grpSpPr>
          <a:xfrm>
            <a:off x="7837058" y="3954425"/>
            <a:ext cx="664276" cy="631231"/>
            <a:chOff x="2683028" y="2233889"/>
            <a:chExt cx="469900" cy="469900"/>
          </a:xfrm>
        </p:grpSpPr>
        <p:sp>
          <p:nvSpPr>
            <p:cNvPr id="117" name="Oval 116">
              <a:extLst>
                <a:ext uri="{FF2B5EF4-FFF2-40B4-BE49-F238E27FC236}">
                  <a16:creationId xmlns:a16="http://schemas.microsoft.com/office/drawing/2014/main" id="{C2F630DB-B59A-49B9-B9ED-6FF3347EC918}"/>
                </a:ext>
              </a:extLst>
            </p:cNvPr>
            <p:cNvSpPr/>
            <p:nvPr/>
          </p:nvSpPr>
          <p:spPr>
            <a:xfrm>
              <a:off x="2708935" y="2260567"/>
              <a:ext cx="418087" cy="423482"/>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8" name="Graphic 117">
              <a:extLst>
                <a:ext uri="{FF2B5EF4-FFF2-40B4-BE49-F238E27FC236}">
                  <a16:creationId xmlns:a16="http://schemas.microsoft.com/office/drawing/2014/main" id="{00790EA6-D286-470D-9B11-4F6AE4B3409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83028" y="2233889"/>
              <a:ext cx="469900" cy="469900"/>
            </a:xfrm>
            <a:prstGeom prst="rect">
              <a:avLst/>
            </a:prstGeom>
          </p:spPr>
        </p:pic>
      </p:grpSp>
      <p:cxnSp>
        <p:nvCxnSpPr>
          <p:cNvPr id="125" name="Straight Arrow Connector 124">
            <a:extLst>
              <a:ext uri="{FF2B5EF4-FFF2-40B4-BE49-F238E27FC236}">
                <a16:creationId xmlns:a16="http://schemas.microsoft.com/office/drawing/2014/main" id="{56A0AC61-CE4C-46EC-AE05-B2954B0BD556}"/>
              </a:ext>
            </a:extLst>
          </p:cNvPr>
          <p:cNvCxnSpPr>
            <a:cxnSpLocks/>
          </p:cNvCxnSpPr>
          <p:nvPr/>
        </p:nvCxnSpPr>
        <p:spPr>
          <a:xfrm flipH="1" flipV="1">
            <a:off x="9404509" y="3253192"/>
            <a:ext cx="12130" cy="1295381"/>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26" name="Group 125">
            <a:extLst>
              <a:ext uri="{FF2B5EF4-FFF2-40B4-BE49-F238E27FC236}">
                <a16:creationId xmlns:a16="http://schemas.microsoft.com/office/drawing/2014/main" id="{8DA3B83A-8B35-4251-92AD-61ABAC6F33E8}"/>
              </a:ext>
            </a:extLst>
          </p:cNvPr>
          <p:cNvGrpSpPr/>
          <p:nvPr/>
        </p:nvGrpSpPr>
        <p:grpSpPr>
          <a:xfrm>
            <a:off x="8924688" y="3496733"/>
            <a:ext cx="848054" cy="863965"/>
            <a:chOff x="1255220" y="3895805"/>
            <a:chExt cx="919362" cy="961726"/>
          </a:xfrm>
        </p:grpSpPr>
        <p:sp>
          <p:nvSpPr>
            <p:cNvPr id="133" name="Rectangle 132">
              <a:extLst>
                <a:ext uri="{FF2B5EF4-FFF2-40B4-BE49-F238E27FC236}">
                  <a16:creationId xmlns:a16="http://schemas.microsoft.com/office/drawing/2014/main" id="{0CEBD39E-A3FD-4A9F-B786-06E6094E4226}"/>
                </a:ext>
              </a:extLst>
            </p:cNvPr>
            <p:cNvSpPr/>
            <p:nvPr/>
          </p:nvSpPr>
          <p:spPr>
            <a:xfrm>
              <a:off x="1329338" y="3895805"/>
              <a:ext cx="845244" cy="961726"/>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pic>
          <p:nvPicPr>
            <p:cNvPr id="134" name="Picture 133">
              <a:extLst>
                <a:ext uri="{FF2B5EF4-FFF2-40B4-BE49-F238E27FC236}">
                  <a16:creationId xmlns:a16="http://schemas.microsoft.com/office/drawing/2014/main" id="{92926505-4666-49B6-B10D-B36EA09073FF}"/>
                </a:ext>
              </a:extLst>
            </p:cNvPr>
            <p:cNvPicPr>
              <a:picLocks noChangeAspect="1"/>
            </p:cNvPicPr>
            <p:nvPr/>
          </p:nvPicPr>
          <p:blipFill>
            <a:blip r:embed="rId10"/>
            <a:stretch>
              <a:fillRect/>
            </a:stretch>
          </p:blipFill>
          <p:spPr>
            <a:xfrm>
              <a:off x="1846163" y="3940817"/>
              <a:ext cx="295316" cy="809738"/>
            </a:xfrm>
            <a:prstGeom prst="rect">
              <a:avLst/>
            </a:prstGeom>
          </p:spPr>
        </p:pic>
        <p:sp>
          <p:nvSpPr>
            <p:cNvPr id="135" name="TextBox 16">
              <a:extLst>
                <a:ext uri="{FF2B5EF4-FFF2-40B4-BE49-F238E27FC236}">
                  <a16:creationId xmlns:a16="http://schemas.microsoft.com/office/drawing/2014/main" id="{30FFD84C-642B-415C-9A63-F540B051F3BC}"/>
                </a:ext>
              </a:extLst>
            </p:cNvPr>
            <p:cNvSpPr txBox="1">
              <a:spLocks noChangeArrowheads="1"/>
            </p:cNvSpPr>
            <p:nvPr/>
          </p:nvSpPr>
          <p:spPr bwMode="auto">
            <a:xfrm>
              <a:off x="1255220" y="3930187"/>
              <a:ext cx="577736" cy="839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spcBef>
                  <a:spcPts val="600"/>
                </a:spcBef>
              </a:pPr>
              <a:r>
                <a:rPr lang="en-US" altLang="en-US" sz="1100" b="1" dirty="0">
                  <a:latin typeface="+mn-lt"/>
                  <a:ea typeface="Amazon Ember" panose="020B0603020204020204" pitchFamily="34" charset="0"/>
                  <a:cs typeface="Arial" panose="020B0604020202020204" pitchFamily="34" charset="0"/>
                </a:rPr>
                <a:t>ssh</a:t>
              </a:r>
            </a:p>
            <a:p>
              <a:pPr algn="r" eaLnBrk="1" hangingPunct="1">
                <a:spcBef>
                  <a:spcPts val="600"/>
                </a:spcBef>
              </a:pPr>
              <a:r>
                <a:rPr lang="en-US" altLang="en-US" sz="1100" b="1" dirty="0">
                  <a:highlight>
                    <a:srgbClr val="FFFF00"/>
                  </a:highlight>
                  <a:latin typeface="+mn-lt"/>
                  <a:ea typeface="Amazon Ember" panose="020B0603020204020204" pitchFamily="34" charset="0"/>
                  <a:cs typeface="Arial" panose="020B0604020202020204" pitchFamily="34" charset="0"/>
                </a:rPr>
                <a:t>http</a:t>
              </a:r>
            </a:p>
            <a:p>
              <a:pPr algn="r" eaLnBrk="1" hangingPunct="1">
                <a:spcBef>
                  <a:spcPts val="600"/>
                </a:spcBef>
              </a:pPr>
              <a:r>
                <a:rPr lang="en-US" altLang="en-US" sz="1100" b="1" dirty="0">
                  <a:latin typeface="+mn-lt"/>
                  <a:ea typeface="Amazon Ember" panose="020B0603020204020204" pitchFamily="34" charset="0"/>
                  <a:cs typeface="Arial" panose="020B0604020202020204" pitchFamily="34" charset="0"/>
                </a:rPr>
                <a:t>else</a:t>
              </a:r>
            </a:p>
          </p:txBody>
        </p:sp>
      </p:grpSp>
      <p:cxnSp>
        <p:nvCxnSpPr>
          <p:cNvPr id="127" name="Straight Arrow Connector 126">
            <a:extLst>
              <a:ext uri="{FF2B5EF4-FFF2-40B4-BE49-F238E27FC236}">
                <a16:creationId xmlns:a16="http://schemas.microsoft.com/office/drawing/2014/main" id="{E9B3B76B-D077-477B-8ACE-9C8D036958FA}"/>
              </a:ext>
            </a:extLst>
          </p:cNvPr>
          <p:cNvCxnSpPr>
            <a:cxnSpLocks/>
          </p:cNvCxnSpPr>
          <p:nvPr/>
        </p:nvCxnSpPr>
        <p:spPr>
          <a:xfrm flipH="1">
            <a:off x="10324808" y="3290699"/>
            <a:ext cx="4936" cy="1287573"/>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973096F9-7068-4ABD-9AB1-B99D929C1597}"/>
              </a:ext>
            </a:extLst>
          </p:cNvPr>
          <p:cNvGrpSpPr/>
          <p:nvPr/>
        </p:nvGrpSpPr>
        <p:grpSpPr>
          <a:xfrm>
            <a:off x="9912708" y="3496733"/>
            <a:ext cx="779685" cy="863965"/>
            <a:chOff x="3427201" y="3799458"/>
            <a:chExt cx="845244" cy="961726"/>
          </a:xfrm>
        </p:grpSpPr>
        <p:sp>
          <p:nvSpPr>
            <p:cNvPr id="130" name="Rectangle 129">
              <a:extLst>
                <a:ext uri="{FF2B5EF4-FFF2-40B4-BE49-F238E27FC236}">
                  <a16:creationId xmlns:a16="http://schemas.microsoft.com/office/drawing/2014/main" id="{E02F153A-F988-4F47-956F-5446D076113C}"/>
                </a:ext>
              </a:extLst>
            </p:cNvPr>
            <p:cNvSpPr/>
            <p:nvPr/>
          </p:nvSpPr>
          <p:spPr>
            <a:xfrm>
              <a:off x="3427201" y="3799458"/>
              <a:ext cx="845244" cy="961726"/>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pic>
          <p:nvPicPr>
            <p:cNvPr id="131" name="Picture 130">
              <a:extLst>
                <a:ext uri="{FF2B5EF4-FFF2-40B4-BE49-F238E27FC236}">
                  <a16:creationId xmlns:a16="http://schemas.microsoft.com/office/drawing/2014/main" id="{E62E0CF3-D4DB-47A0-B567-957DA2832BC0}"/>
                </a:ext>
              </a:extLst>
            </p:cNvPr>
            <p:cNvPicPr>
              <a:picLocks noChangeAspect="1"/>
            </p:cNvPicPr>
            <p:nvPr/>
          </p:nvPicPr>
          <p:blipFill>
            <a:blip r:embed="rId11"/>
            <a:stretch>
              <a:fillRect/>
            </a:stretch>
          </p:blipFill>
          <p:spPr>
            <a:xfrm>
              <a:off x="3466347" y="3840554"/>
              <a:ext cx="295316" cy="276264"/>
            </a:xfrm>
            <a:prstGeom prst="rect">
              <a:avLst/>
            </a:prstGeom>
          </p:spPr>
        </p:pic>
        <p:sp>
          <p:nvSpPr>
            <p:cNvPr id="132" name="TextBox 16">
              <a:extLst>
                <a:ext uri="{FF2B5EF4-FFF2-40B4-BE49-F238E27FC236}">
                  <a16:creationId xmlns:a16="http://schemas.microsoft.com/office/drawing/2014/main" id="{C12FF306-03F4-4230-B060-F2EC86635029}"/>
                </a:ext>
              </a:extLst>
            </p:cNvPr>
            <p:cNvSpPr txBox="1">
              <a:spLocks noChangeArrowheads="1"/>
            </p:cNvSpPr>
            <p:nvPr/>
          </p:nvSpPr>
          <p:spPr bwMode="auto">
            <a:xfrm>
              <a:off x="3523144" y="4055912"/>
              <a:ext cx="701616" cy="47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100" b="1" dirty="0">
                  <a:latin typeface="+mn-lt"/>
                  <a:ea typeface="Amazon Ember" panose="020B0603020204020204" pitchFamily="34" charset="0"/>
                  <a:cs typeface="Arial" panose="020B0604020202020204" pitchFamily="34" charset="0"/>
                </a:rPr>
                <a:t>Responses</a:t>
              </a:r>
            </a:p>
            <a:p>
              <a:r>
                <a:rPr lang="en-US" altLang="en-US" sz="1100" b="1" dirty="0">
                  <a:latin typeface="+mn-lt"/>
                  <a:ea typeface="Amazon Ember" panose="020B0603020204020204" pitchFamily="34" charset="0"/>
                  <a:cs typeface="Arial" panose="020B0604020202020204" pitchFamily="34" charset="0"/>
                </a:rPr>
                <a:t>Updates</a:t>
              </a:r>
            </a:p>
          </p:txBody>
        </p:sp>
      </p:grpSp>
      <p:sp>
        <p:nvSpPr>
          <p:cNvPr id="123" name="TextBox 122">
            <a:extLst>
              <a:ext uri="{FF2B5EF4-FFF2-40B4-BE49-F238E27FC236}">
                <a16:creationId xmlns:a16="http://schemas.microsoft.com/office/drawing/2014/main" id="{F6FFBEC3-6BA9-463E-A154-84A57B0C9719}"/>
              </a:ext>
            </a:extLst>
          </p:cNvPr>
          <p:cNvSpPr txBox="1"/>
          <p:nvPr/>
        </p:nvSpPr>
        <p:spPr>
          <a:xfrm flipH="1">
            <a:off x="9244416" y="3011614"/>
            <a:ext cx="333724" cy="261610"/>
          </a:xfrm>
          <a:prstGeom prst="rect">
            <a:avLst/>
          </a:prstGeom>
          <a:noFill/>
        </p:spPr>
        <p:txBody>
          <a:bodyPr wrap="square" rtlCol="0">
            <a:spAutoFit/>
          </a:bodyPr>
          <a:lstStyle/>
          <a:p>
            <a:pPr algn="ctr"/>
            <a:r>
              <a:rPr lang="en-US" sz="1100" b="1" dirty="0"/>
              <a:t>in</a:t>
            </a:r>
            <a:endParaRPr lang="en-CA" sz="1100" b="1" dirty="0"/>
          </a:p>
        </p:txBody>
      </p:sp>
      <p:sp>
        <p:nvSpPr>
          <p:cNvPr id="124" name="TextBox 123">
            <a:extLst>
              <a:ext uri="{FF2B5EF4-FFF2-40B4-BE49-F238E27FC236}">
                <a16:creationId xmlns:a16="http://schemas.microsoft.com/office/drawing/2014/main" id="{908978E0-40B0-4A42-B6E2-ECC0A7AF1FA1}"/>
              </a:ext>
            </a:extLst>
          </p:cNvPr>
          <p:cNvSpPr txBox="1"/>
          <p:nvPr/>
        </p:nvSpPr>
        <p:spPr>
          <a:xfrm flipH="1">
            <a:off x="10003415" y="4506202"/>
            <a:ext cx="560025" cy="261610"/>
          </a:xfrm>
          <a:prstGeom prst="rect">
            <a:avLst/>
          </a:prstGeom>
          <a:noFill/>
        </p:spPr>
        <p:txBody>
          <a:bodyPr wrap="square" rtlCol="0">
            <a:spAutoFit/>
          </a:bodyPr>
          <a:lstStyle/>
          <a:p>
            <a:pPr algn="ctr"/>
            <a:r>
              <a:rPr lang="en-US" sz="1100" b="1" dirty="0"/>
              <a:t>out</a:t>
            </a:r>
            <a:endParaRPr lang="en-CA" sz="1100" b="1" dirty="0"/>
          </a:p>
        </p:txBody>
      </p:sp>
      <p:grpSp>
        <p:nvGrpSpPr>
          <p:cNvPr id="136" name="Group 135">
            <a:extLst>
              <a:ext uri="{FF2B5EF4-FFF2-40B4-BE49-F238E27FC236}">
                <a16:creationId xmlns:a16="http://schemas.microsoft.com/office/drawing/2014/main" id="{FAA1F579-9CC4-45FD-AC84-1A75626D755E}"/>
              </a:ext>
            </a:extLst>
          </p:cNvPr>
          <p:cNvGrpSpPr/>
          <p:nvPr/>
        </p:nvGrpSpPr>
        <p:grpSpPr>
          <a:xfrm>
            <a:off x="5466344" y="3927707"/>
            <a:ext cx="612156" cy="631231"/>
            <a:chOff x="5439189" y="3628598"/>
            <a:chExt cx="675842" cy="683629"/>
          </a:xfrm>
        </p:grpSpPr>
        <p:sp>
          <p:nvSpPr>
            <p:cNvPr id="137" name="Oval 136">
              <a:extLst>
                <a:ext uri="{FF2B5EF4-FFF2-40B4-BE49-F238E27FC236}">
                  <a16:creationId xmlns:a16="http://schemas.microsoft.com/office/drawing/2014/main" id="{DDF34FDD-AF7D-4E32-8740-305A9AEE0A61}"/>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38" name="Group 137">
              <a:extLst>
                <a:ext uri="{FF2B5EF4-FFF2-40B4-BE49-F238E27FC236}">
                  <a16:creationId xmlns:a16="http://schemas.microsoft.com/office/drawing/2014/main" id="{D4AD99E0-DE74-4119-BF39-73A13CBB2C6C}"/>
                </a:ext>
              </a:extLst>
            </p:cNvPr>
            <p:cNvGrpSpPr/>
            <p:nvPr/>
          </p:nvGrpSpPr>
          <p:grpSpPr>
            <a:xfrm>
              <a:off x="5712075" y="3740276"/>
              <a:ext cx="130069" cy="188068"/>
              <a:chOff x="4518511" y="3865186"/>
              <a:chExt cx="203119" cy="265093"/>
            </a:xfrm>
          </p:grpSpPr>
          <p:cxnSp>
            <p:nvCxnSpPr>
              <p:cNvPr id="151" name="Straight Connector 150">
                <a:extLst>
                  <a:ext uri="{FF2B5EF4-FFF2-40B4-BE49-F238E27FC236}">
                    <a16:creationId xmlns:a16="http://schemas.microsoft.com/office/drawing/2014/main" id="{BAE31852-ABE2-40AC-873A-AB2127C30F6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8D7F513-9D94-4927-BCD1-376D210DF89B}"/>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ABB3964-AE39-457D-82DC-EED6ACF60F5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6D4144EE-E0D9-4668-A114-B50E22929BD3}"/>
                </a:ext>
              </a:extLst>
            </p:cNvPr>
            <p:cNvGrpSpPr/>
            <p:nvPr/>
          </p:nvGrpSpPr>
          <p:grpSpPr>
            <a:xfrm rot="10800000">
              <a:off x="5712075" y="4005901"/>
              <a:ext cx="130069" cy="188068"/>
              <a:chOff x="4518511" y="3865186"/>
              <a:chExt cx="203119" cy="265093"/>
            </a:xfrm>
          </p:grpSpPr>
          <p:cxnSp>
            <p:nvCxnSpPr>
              <p:cNvPr id="148" name="Straight Connector 147">
                <a:extLst>
                  <a:ext uri="{FF2B5EF4-FFF2-40B4-BE49-F238E27FC236}">
                    <a16:creationId xmlns:a16="http://schemas.microsoft.com/office/drawing/2014/main" id="{F1FE14E2-1458-4707-A494-802341DB062A}"/>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86EA8FC-6399-4D6C-BFD3-722B67E8698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C42F317-4939-487A-8915-13528505C3E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E7D46B2E-21B6-43EE-86FF-CFAA9C305F6E}"/>
                </a:ext>
              </a:extLst>
            </p:cNvPr>
            <p:cNvGrpSpPr/>
            <p:nvPr/>
          </p:nvGrpSpPr>
          <p:grpSpPr>
            <a:xfrm rot="5400000">
              <a:off x="5526491" y="3876378"/>
              <a:ext cx="130069" cy="188068"/>
              <a:chOff x="4518511" y="3865186"/>
              <a:chExt cx="203119" cy="265093"/>
            </a:xfrm>
          </p:grpSpPr>
          <p:cxnSp>
            <p:nvCxnSpPr>
              <p:cNvPr id="145" name="Straight Connector 144">
                <a:extLst>
                  <a:ext uri="{FF2B5EF4-FFF2-40B4-BE49-F238E27FC236}">
                    <a16:creationId xmlns:a16="http://schemas.microsoft.com/office/drawing/2014/main" id="{FA89C7DB-BE47-4712-A0FB-84DFD68F816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1CC6886-0358-4CA3-9CBC-2A50A61FD43C}"/>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555818D-CA50-4E42-A312-255B59769A9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oup 140">
              <a:extLst>
                <a:ext uri="{FF2B5EF4-FFF2-40B4-BE49-F238E27FC236}">
                  <a16:creationId xmlns:a16="http://schemas.microsoft.com/office/drawing/2014/main" id="{3383B202-0F0D-45B9-A0CD-5AC3A768AAF0}"/>
                </a:ext>
              </a:extLst>
            </p:cNvPr>
            <p:cNvGrpSpPr/>
            <p:nvPr/>
          </p:nvGrpSpPr>
          <p:grpSpPr>
            <a:xfrm rot="5400000">
              <a:off x="5890580" y="3876379"/>
              <a:ext cx="130069" cy="188068"/>
              <a:chOff x="4518511" y="3865186"/>
              <a:chExt cx="203119" cy="265093"/>
            </a:xfrm>
          </p:grpSpPr>
          <p:cxnSp>
            <p:nvCxnSpPr>
              <p:cNvPr id="142" name="Straight Connector 141">
                <a:extLst>
                  <a:ext uri="{FF2B5EF4-FFF2-40B4-BE49-F238E27FC236}">
                    <a16:creationId xmlns:a16="http://schemas.microsoft.com/office/drawing/2014/main" id="{465C37ED-3AC2-485B-A262-99CDD55F6335}"/>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37EBC45-F63F-4157-BBB4-1B646824A9D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E9764F1-1BAA-427E-B62F-CF0E1D49A772}"/>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 name="TextBox 3">
            <a:extLst>
              <a:ext uri="{FF2B5EF4-FFF2-40B4-BE49-F238E27FC236}">
                <a16:creationId xmlns:a16="http://schemas.microsoft.com/office/drawing/2014/main" id="{091206ED-6C7F-4BE9-AFD9-D9508E09AD4B}"/>
              </a:ext>
            </a:extLst>
          </p:cNvPr>
          <p:cNvSpPr txBox="1"/>
          <p:nvPr/>
        </p:nvSpPr>
        <p:spPr>
          <a:xfrm>
            <a:off x="10703174" y="3573971"/>
            <a:ext cx="955711" cy="646331"/>
          </a:xfrm>
          <a:prstGeom prst="rect">
            <a:avLst/>
          </a:prstGeom>
          <a:noFill/>
        </p:spPr>
        <p:txBody>
          <a:bodyPr wrap="none" rtlCol="0">
            <a:spAutoFit/>
          </a:bodyPr>
          <a:lstStyle/>
          <a:p>
            <a:r>
              <a:rPr lang="en-CA" b="1" dirty="0"/>
              <a:t>Security</a:t>
            </a:r>
          </a:p>
          <a:p>
            <a:r>
              <a:rPr lang="en-CA" b="1" dirty="0"/>
              <a:t> Group</a:t>
            </a:r>
          </a:p>
        </p:txBody>
      </p:sp>
      <p:sp>
        <p:nvSpPr>
          <p:cNvPr id="154" name="TextBox 153">
            <a:extLst>
              <a:ext uri="{FF2B5EF4-FFF2-40B4-BE49-F238E27FC236}">
                <a16:creationId xmlns:a16="http://schemas.microsoft.com/office/drawing/2014/main" id="{7786ADB0-7CFA-485D-8423-3174E93E6B6C}"/>
              </a:ext>
            </a:extLst>
          </p:cNvPr>
          <p:cNvSpPr txBox="1"/>
          <p:nvPr/>
        </p:nvSpPr>
        <p:spPr>
          <a:xfrm>
            <a:off x="7590025" y="4523762"/>
            <a:ext cx="1147750" cy="830997"/>
          </a:xfrm>
          <a:prstGeom prst="rect">
            <a:avLst/>
          </a:prstGeom>
          <a:noFill/>
        </p:spPr>
        <p:txBody>
          <a:bodyPr wrap="none" rtlCol="0">
            <a:spAutoFit/>
          </a:bodyPr>
          <a:lstStyle/>
          <a:p>
            <a:pPr algn="ctr"/>
            <a:r>
              <a:rPr lang="en-CA" sz="1600" b="1" dirty="0"/>
              <a:t>Network</a:t>
            </a:r>
          </a:p>
          <a:p>
            <a:pPr algn="ctr"/>
            <a:r>
              <a:rPr lang="en-CA" sz="1600" b="1" dirty="0"/>
              <a:t>Access</a:t>
            </a:r>
          </a:p>
          <a:p>
            <a:pPr algn="ctr"/>
            <a:r>
              <a:rPr lang="en-CA" sz="1600" b="1" dirty="0"/>
              <a:t>Control List</a:t>
            </a:r>
          </a:p>
        </p:txBody>
      </p:sp>
    </p:spTree>
    <p:extLst>
      <p:ext uri="{BB962C8B-B14F-4D97-AF65-F5344CB8AC3E}">
        <p14:creationId xmlns:p14="http://schemas.microsoft.com/office/powerpoint/2010/main" val="51921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barn(inVertical)">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Effect transition="in" filter="wipe(down)">
                                      <p:cBhvr>
                                        <p:cTn id="12" dur="500"/>
                                        <p:tgtEl>
                                          <p:spTgt spid="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9">
                                            <p:txEl>
                                              <p:pRg st="2" end="2"/>
                                            </p:txEl>
                                          </p:spTgt>
                                        </p:tgtEl>
                                        <p:attrNameLst>
                                          <p:attrName>style.visibility</p:attrName>
                                        </p:attrNameLst>
                                      </p:cBhvr>
                                      <p:to>
                                        <p:strVal val="visible"/>
                                      </p:to>
                                    </p:set>
                                    <p:animEffect transition="in" filter="wipe(down)">
                                      <p:cBhvr>
                                        <p:cTn id="17" dur="500"/>
                                        <p:tgtEl>
                                          <p:spTgt spid="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25"/>
                                        </p:tgtEl>
                                        <p:attrNameLst>
                                          <p:attrName>style.visibility</p:attrName>
                                        </p:attrNameLst>
                                      </p:cBhvr>
                                      <p:to>
                                        <p:strVal val="visible"/>
                                      </p:to>
                                    </p:set>
                                    <p:anim calcmode="lin" valueType="num">
                                      <p:cBhvr>
                                        <p:cTn id="22" dur="500" fill="hold"/>
                                        <p:tgtEl>
                                          <p:spTgt spid="125"/>
                                        </p:tgtEl>
                                        <p:attrNameLst>
                                          <p:attrName>ppt_w</p:attrName>
                                        </p:attrNameLst>
                                      </p:cBhvr>
                                      <p:tavLst>
                                        <p:tav tm="0">
                                          <p:val>
                                            <p:fltVal val="0"/>
                                          </p:val>
                                        </p:tav>
                                        <p:tav tm="100000">
                                          <p:val>
                                            <p:strVal val="#ppt_w"/>
                                          </p:val>
                                        </p:tav>
                                      </p:tavLst>
                                    </p:anim>
                                    <p:anim calcmode="lin" valueType="num">
                                      <p:cBhvr>
                                        <p:cTn id="23" dur="500" fill="hold"/>
                                        <p:tgtEl>
                                          <p:spTgt spid="125"/>
                                        </p:tgtEl>
                                        <p:attrNameLst>
                                          <p:attrName>ppt_h</p:attrName>
                                        </p:attrNameLst>
                                      </p:cBhvr>
                                      <p:tavLst>
                                        <p:tav tm="0">
                                          <p:val>
                                            <p:fltVal val="0"/>
                                          </p:val>
                                        </p:tav>
                                        <p:tav tm="100000">
                                          <p:val>
                                            <p:strVal val="#ppt_h"/>
                                          </p:val>
                                        </p:tav>
                                      </p:tavLst>
                                    </p:anim>
                                    <p:animEffect transition="in" filter="fade">
                                      <p:cBhvr>
                                        <p:cTn id="24" dur="500"/>
                                        <p:tgtEl>
                                          <p:spTgt spid="125"/>
                                        </p:tgtEl>
                                      </p:cBhvr>
                                    </p:animEffect>
                                  </p:childTnLst>
                                </p:cTn>
                              </p:par>
                              <p:par>
                                <p:cTn id="25" presetID="53" presetClass="entr" presetSubtype="16" fill="hold" nodeType="withEffect">
                                  <p:stCondLst>
                                    <p:cond delay="0"/>
                                  </p:stCondLst>
                                  <p:childTnLst>
                                    <p:set>
                                      <p:cBhvr>
                                        <p:cTn id="26" dur="1" fill="hold">
                                          <p:stCondLst>
                                            <p:cond delay="0"/>
                                          </p:stCondLst>
                                        </p:cTn>
                                        <p:tgtEl>
                                          <p:spTgt spid="126"/>
                                        </p:tgtEl>
                                        <p:attrNameLst>
                                          <p:attrName>style.visibility</p:attrName>
                                        </p:attrNameLst>
                                      </p:cBhvr>
                                      <p:to>
                                        <p:strVal val="visible"/>
                                      </p:to>
                                    </p:set>
                                    <p:anim calcmode="lin" valueType="num">
                                      <p:cBhvr>
                                        <p:cTn id="27" dur="500" fill="hold"/>
                                        <p:tgtEl>
                                          <p:spTgt spid="126"/>
                                        </p:tgtEl>
                                        <p:attrNameLst>
                                          <p:attrName>ppt_w</p:attrName>
                                        </p:attrNameLst>
                                      </p:cBhvr>
                                      <p:tavLst>
                                        <p:tav tm="0">
                                          <p:val>
                                            <p:fltVal val="0"/>
                                          </p:val>
                                        </p:tav>
                                        <p:tav tm="100000">
                                          <p:val>
                                            <p:strVal val="#ppt_w"/>
                                          </p:val>
                                        </p:tav>
                                      </p:tavLst>
                                    </p:anim>
                                    <p:anim calcmode="lin" valueType="num">
                                      <p:cBhvr>
                                        <p:cTn id="28" dur="500" fill="hold"/>
                                        <p:tgtEl>
                                          <p:spTgt spid="126"/>
                                        </p:tgtEl>
                                        <p:attrNameLst>
                                          <p:attrName>ppt_h</p:attrName>
                                        </p:attrNameLst>
                                      </p:cBhvr>
                                      <p:tavLst>
                                        <p:tav tm="0">
                                          <p:val>
                                            <p:fltVal val="0"/>
                                          </p:val>
                                        </p:tav>
                                        <p:tav tm="100000">
                                          <p:val>
                                            <p:strVal val="#ppt_h"/>
                                          </p:val>
                                        </p:tav>
                                      </p:tavLst>
                                    </p:anim>
                                    <p:animEffect transition="in" filter="fade">
                                      <p:cBhvr>
                                        <p:cTn id="29" dur="500"/>
                                        <p:tgtEl>
                                          <p:spTgt spid="12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23"/>
                                        </p:tgtEl>
                                        <p:attrNameLst>
                                          <p:attrName>style.visibility</p:attrName>
                                        </p:attrNameLst>
                                      </p:cBhvr>
                                      <p:to>
                                        <p:strVal val="visible"/>
                                      </p:to>
                                    </p:set>
                                    <p:anim calcmode="lin" valueType="num">
                                      <p:cBhvr>
                                        <p:cTn id="32" dur="500" fill="hold"/>
                                        <p:tgtEl>
                                          <p:spTgt spid="123"/>
                                        </p:tgtEl>
                                        <p:attrNameLst>
                                          <p:attrName>ppt_w</p:attrName>
                                        </p:attrNameLst>
                                      </p:cBhvr>
                                      <p:tavLst>
                                        <p:tav tm="0">
                                          <p:val>
                                            <p:fltVal val="0"/>
                                          </p:val>
                                        </p:tav>
                                        <p:tav tm="100000">
                                          <p:val>
                                            <p:strVal val="#ppt_w"/>
                                          </p:val>
                                        </p:tav>
                                      </p:tavLst>
                                    </p:anim>
                                    <p:anim calcmode="lin" valueType="num">
                                      <p:cBhvr>
                                        <p:cTn id="33" dur="500" fill="hold"/>
                                        <p:tgtEl>
                                          <p:spTgt spid="123"/>
                                        </p:tgtEl>
                                        <p:attrNameLst>
                                          <p:attrName>ppt_h</p:attrName>
                                        </p:attrNameLst>
                                      </p:cBhvr>
                                      <p:tavLst>
                                        <p:tav tm="0">
                                          <p:val>
                                            <p:fltVal val="0"/>
                                          </p:val>
                                        </p:tav>
                                        <p:tav tm="100000">
                                          <p:val>
                                            <p:strVal val="#ppt_h"/>
                                          </p:val>
                                        </p:tav>
                                      </p:tavLst>
                                    </p:anim>
                                    <p:animEffect transition="in" filter="fade">
                                      <p:cBhvr>
                                        <p:cTn id="34" dur="500"/>
                                        <p:tgtEl>
                                          <p:spTgt spid="12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9">
                                            <p:txEl>
                                              <p:pRg st="3" end="3"/>
                                            </p:txEl>
                                          </p:spTgt>
                                        </p:tgtEl>
                                        <p:attrNameLst>
                                          <p:attrName>style.visibility</p:attrName>
                                        </p:attrNameLst>
                                      </p:cBhvr>
                                      <p:to>
                                        <p:strVal val="visible"/>
                                      </p:to>
                                    </p:set>
                                    <p:animEffect transition="in" filter="wipe(down)">
                                      <p:cBhvr>
                                        <p:cTn id="39" dur="500"/>
                                        <p:tgtEl>
                                          <p:spTgt spid="49">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9">
                                            <p:txEl>
                                              <p:pRg st="4" end="4"/>
                                            </p:txEl>
                                          </p:spTgt>
                                        </p:tgtEl>
                                        <p:attrNameLst>
                                          <p:attrName>style.visibility</p:attrName>
                                        </p:attrNameLst>
                                      </p:cBhvr>
                                      <p:to>
                                        <p:strVal val="visible"/>
                                      </p:to>
                                    </p:set>
                                    <p:animEffect transition="in" filter="wipe(down)">
                                      <p:cBhvr>
                                        <p:cTn id="44" dur="500"/>
                                        <p:tgtEl>
                                          <p:spTgt spid="49">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49">
                                            <p:txEl>
                                              <p:pRg st="5" end="5"/>
                                            </p:txEl>
                                          </p:spTgt>
                                        </p:tgtEl>
                                        <p:attrNameLst>
                                          <p:attrName>style.visibility</p:attrName>
                                        </p:attrNameLst>
                                      </p:cBhvr>
                                      <p:to>
                                        <p:strVal val="visible"/>
                                      </p:to>
                                    </p:set>
                                    <p:animEffect transition="in" filter="wipe(down)">
                                      <p:cBhvr>
                                        <p:cTn id="49" dur="500"/>
                                        <p:tgtEl>
                                          <p:spTgt spid="4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350556" y="283846"/>
            <a:ext cx="3233956" cy="647468"/>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537556" y="2489855"/>
            <a:ext cx="4093450" cy="1024506"/>
          </a:xfrm>
          <a:ln>
            <a:solidFill>
              <a:schemeClr val="accent5">
                <a:lumMod val="75000"/>
              </a:schemeClr>
            </a:solidFill>
          </a:ln>
        </p:spPr>
        <p:txBody>
          <a:bodyPr>
            <a:normAutofit fontScale="92500"/>
          </a:bodyPr>
          <a:lstStyle/>
          <a:p>
            <a:pPr>
              <a:spcBef>
                <a:spcPts val="600"/>
              </a:spcBef>
              <a:spcAft>
                <a:spcPts val="600"/>
              </a:spcAft>
            </a:pPr>
            <a:r>
              <a:rPr lang="en-CA" sz="3200" dirty="0"/>
              <a:t>The data finally arrives to the destination.</a:t>
            </a:r>
          </a:p>
        </p:txBody>
      </p:sp>
      <p:sp>
        <p:nvSpPr>
          <p:cNvPr id="74" name="Rectangle 73">
            <a:extLst>
              <a:ext uri="{FF2B5EF4-FFF2-40B4-BE49-F238E27FC236}">
                <a16:creationId xmlns:a16="http://schemas.microsoft.com/office/drawing/2014/main" id="{0BF703DA-CF29-4FD5-9BEE-C0C577632ED1}"/>
              </a:ext>
            </a:extLst>
          </p:cNvPr>
          <p:cNvSpPr/>
          <p:nvPr/>
        </p:nvSpPr>
        <p:spPr>
          <a:xfrm>
            <a:off x="5119257" y="357448"/>
            <a:ext cx="6859852" cy="518861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8011" y="416881"/>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5466344" y="372420"/>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5762320" y="662687"/>
            <a:ext cx="6062724" cy="470620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6182498" y="708142"/>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56351" y="783673"/>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7589885" y="1015919"/>
            <a:ext cx="4064559" cy="4295914"/>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8836565" y="985177"/>
            <a:ext cx="2036481" cy="1441982"/>
            <a:chOff x="7517382" y="533208"/>
            <a:chExt cx="1115568" cy="854524"/>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20066" y="712654"/>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8894747" y="4822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sp>
        <p:nvSpPr>
          <p:cNvPr id="112" name="TextBox 111">
            <a:extLst>
              <a:ext uri="{FF2B5EF4-FFF2-40B4-BE49-F238E27FC236}">
                <a16:creationId xmlns:a16="http://schemas.microsoft.com/office/drawing/2014/main" id="{E7A197B5-FFF5-4429-A588-187DBBA6FB24}"/>
              </a:ext>
            </a:extLst>
          </p:cNvPr>
          <p:cNvSpPr txBox="1"/>
          <p:nvPr/>
        </p:nvSpPr>
        <p:spPr>
          <a:xfrm>
            <a:off x="8582235" y="2440573"/>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113" name="TextBox 112">
            <a:extLst>
              <a:ext uri="{FF2B5EF4-FFF2-40B4-BE49-F238E27FC236}">
                <a16:creationId xmlns:a16="http://schemas.microsoft.com/office/drawing/2014/main" id="{F5D562A3-08C6-4C75-9BF8-DD01AE70D45C}"/>
              </a:ext>
            </a:extLst>
          </p:cNvPr>
          <p:cNvSpPr txBox="1"/>
          <p:nvPr/>
        </p:nvSpPr>
        <p:spPr>
          <a:xfrm>
            <a:off x="9822748" y="2437644"/>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a:off x="9822748" y="2427159"/>
            <a:ext cx="14575" cy="239501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9427262" y="1700825"/>
            <a:ext cx="854273" cy="276999"/>
          </a:xfrm>
          <a:prstGeom prst="rect">
            <a:avLst/>
          </a:prstGeom>
          <a:noFill/>
        </p:spPr>
        <p:txBody>
          <a:bodyPr wrap="none" rtlCol="0">
            <a:spAutoFit/>
          </a:bodyPr>
          <a:lstStyle/>
          <a:p>
            <a:r>
              <a:rPr lang="en-CA" sz="1200" b="1" dirty="0"/>
              <a:t>webserver</a:t>
            </a:r>
          </a:p>
        </p:txBody>
      </p:sp>
      <p:grpSp>
        <p:nvGrpSpPr>
          <p:cNvPr id="5" name="Group 4">
            <a:extLst>
              <a:ext uri="{FF2B5EF4-FFF2-40B4-BE49-F238E27FC236}">
                <a16:creationId xmlns:a16="http://schemas.microsoft.com/office/drawing/2014/main" id="{439F816E-9A86-47B8-AB8A-432846299274}"/>
              </a:ext>
            </a:extLst>
          </p:cNvPr>
          <p:cNvGrpSpPr/>
          <p:nvPr/>
        </p:nvGrpSpPr>
        <p:grpSpPr>
          <a:xfrm>
            <a:off x="5232612" y="2546223"/>
            <a:ext cx="1438097" cy="1293316"/>
            <a:chOff x="712853" y="1108520"/>
            <a:chExt cx="1438097" cy="1293316"/>
          </a:xfrm>
        </p:grpSpPr>
        <p:sp>
          <p:nvSpPr>
            <p:cNvPr id="2" name="Rectangle 1">
              <a:extLst>
                <a:ext uri="{FF2B5EF4-FFF2-40B4-BE49-F238E27FC236}">
                  <a16:creationId xmlns:a16="http://schemas.microsoft.com/office/drawing/2014/main" id="{F8C00AED-626E-4142-B873-61137BF6A089}"/>
                </a:ext>
              </a:extLst>
            </p:cNvPr>
            <p:cNvSpPr/>
            <p:nvPr/>
          </p:nvSpPr>
          <p:spPr>
            <a:xfrm>
              <a:off x="712853" y="2076657"/>
              <a:ext cx="1434967" cy="325179"/>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Ethernet</a:t>
              </a:r>
              <a:endParaRPr lang="en-CA" sz="1400" dirty="0">
                <a:solidFill>
                  <a:schemeClr val="tx1"/>
                </a:solidFill>
              </a:endParaRPr>
            </a:p>
          </p:txBody>
        </p:sp>
        <p:sp>
          <p:nvSpPr>
            <p:cNvPr id="111" name="Rectangle 110">
              <a:extLst>
                <a:ext uri="{FF2B5EF4-FFF2-40B4-BE49-F238E27FC236}">
                  <a16:creationId xmlns:a16="http://schemas.microsoft.com/office/drawing/2014/main" id="{EE85F0D4-239D-4E35-92DD-7D8759F92392}"/>
                </a:ext>
              </a:extLst>
            </p:cNvPr>
            <p:cNvSpPr/>
            <p:nvPr/>
          </p:nvSpPr>
          <p:spPr>
            <a:xfrm>
              <a:off x="712854" y="1756787"/>
              <a:ext cx="1434967" cy="32517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IPv4</a:t>
              </a:r>
              <a:endParaRPr lang="en-CA" sz="1400" b="1" dirty="0">
                <a:solidFill>
                  <a:srgbClr val="0000FF"/>
                </a:solidFill>
              </a:endParaRPr>
            </a:p>
          </p:txBody>
        </p:sp>
        <p:sp>
          <p:nvSpPr>
            <p:cNvPr id="115" name="Rectangle 114">
              <a:extLst>
                <a:ext uri="{FF2B5EF4-FFF2-40B4-BE49-F238E27FC236}">
                  <a16:creationId xmlns:a16="http://schemas.microsoft.com/office/drawing/2014/main" id="{6E123CE4-5A47-421F-A553-7896EF948527}"/>
                </a:ext>
              </a:extLst>
            </p:cNvPr>
            <p:cNvSpPr/>
            <p:nvPr/>
          </p:nvSpPr>
          <p:spPr>
            <a:xfrm>
              <a:off x="712855" y="1433103"/>
              <a:ext cx="1434967" cy="32517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TCP</a:t>
              </a:r>
              <a:endParaRPr lang="en-CA" sz="1400" b="1" dirty="0">
                <a:solidFill>
                  <a:srgbClr val="FF0000"/>
                </a:solidFill>
              </a:endParaRPr>
            </a:p>
          </p:txBody>
        </p:sp>
        <p:sp>
          <p:nvSpPr>
            <p:cNvPr id="116" name="Rectangle 115">
              <a:extLst>
                <a:ext uri="{FF2B5EF4-FFF2-40B4-BE49-F238E27FC236}">
                  <a16:creationId xmlns:a16="http://schemas.microsoft.com/office/drawing/2014/main" id="{7678B18F-702B-4BE1-8ECA-AC5FAD4CCF64}"/>
                </a:ext>
              </a:extLst>
            </p:cNvPr>
            <p:cNvSpPr/>
            <p:nvPr/>
          </p:nvSpPr>
          <p:spPr>
            <a:xfrm>
              <a:off x="715983" y="1108520"/>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a:t>
              </a:r>
              <a:endParaRPr lang="en-CA" sz="1400" b="1" dirty="0">
                <a:solidFill>
                  <a:srgbClr val="FF0000"/>
                </a:solidFill>
              </a:endParaRPr>
            </a:p>
          </p:txBody>
        </p:sp>
      </p:grpSp>
      <p:grpSp>
        <p:nvGrpSpPr>
          <p:cNvPr id="136" name="Group 135">
            <a:extLst>
              <a:ext uri="{FF2B5EF4-FFF2-40B4-BE49-F238E27FC236}">
                <a16:creationId xmlns:a16="http://schemas.microsoft.com/office/drawing/2014/main" id="{FAA1F579-9CC4-45FD-AC84-1A75626D755E}"/>
              </a:ext>
            </a:extLst>
          </p:cNvPr>
          <p:cNvGrpSpPr/>
          <p:nvPr/>
        </p:nvGrpSpPr>
        <p:grpSpPr>
          <a:xfrm>
            <a:off x="5466344" y="3927707"/>
            <a:ext cx="612156" cy="631231"/>
            <a:chOff x="5439189" y="3628598"/>
            <a:chExt cx="675842" cy="683629"/>
          </a:xfrm>
        </p:grpSpPr>
        <p:sp>
          <p:nvSpPr>
            <p:cNvPr id="137" name="Oval 136">
              <a:extLst>
                <a:ext uri="{FF2B5EF4-FFF2-40B4-BE49-F238E27FC236}">
                  <a16:creationId xmlns:a16="http://schemas.microsoft.com/office/drawing/2014/main" id="{DDF34FDD-AF7D-4E32-8740-305A9AEE0A61}"/>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38" name="Group 137">
              <a:extLst>
                <a:ext uri="{FF2B5EF4-FFF2-40B4-BE49-F238E27FC236}">
                  <a16:creationId xmlns:a16="http://schemas.microsoft.com/office/drawing/2014/main" id="{D4AD99E0-DE74-4119-BF39-73A13CBB2C6C}"/>
                </a:ext>
              </a:extLst>
            </p:cNvPr>
            <p:cNvGrpSpPr/>
            <p:nvPr/>
          </p:nvGrpSpPr>
          <p:grpSpPr>
            <a:xfrm>
              <a:off x="5712075" y="3740276"/>
              <a:ext cx="130069" cy="188068"/>
              <a:chOff x="4518511" y="3865186"/>
              <a:chExt cx="203119" cy="265093"/>
            </a:xfrm>
          </p:grpSpPr>
          <p:cxnSp>
            <p:nvCxnSpPr>
              <p:cNvPr id="151" name="Straight Connector 150">
                <a:extLst>
                  <a:ext uri="{FF2B5EF4-FFF2-40B4-BE49-F238E27FC236}">
                    <a16:creationId xmlns:a16="http://schemas.microsoft.com/office/drawing/2014/main" id="{BAE31852-ABE2-40AC-873A-AB2127C30F6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8D7F513-9D94-4927-BCD1-376D210DF89B}"/>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ABB3964-AE39-457D-82DC-EED6ACF60F5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6D4144EE-E0D9-4668-A114-B50E22929BD3}"/>
                </a:ext>
              </a:extLst>
            </p:cNvPr>
            <p:cNvGrpSpPr/>
            <p:nvPr/>
          </p:nvGrpSpPr>
          <p:grpSpPr>
            <a:xfrm rot="10800000">
              <a:off x="5712075" y="4005901"/>
              <a:ext cx="130069" cy="188068"/>
              <a:chOff x="4518511" y="3865186"/>
              <a:chExt cx="203119" cy="265093"/>
            </a:xfrm>
          </p:grpSpPr>
          <p:cxnSp>
            <p:nvCxnSpPr>
              <p:cNvPr id="148" name="Straight Connector 147">
                <a:extLst>
                  <a:ext uri="{FF2B5EF4-FFF2-40B4-BE49-F238E27FC236}">
                    <a16:creationId xmlns:a16="http://schemas.microsoft.com/office/drawing/2014/main" id="{F1FE14E2-1458-4707-A494-802341DB062A}"/>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86EA8FC-6399-4D6C-BFD3-722B67E8698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C42F317-4939-487A-8915-13528505C3E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E7D46B2E-21B6-43EE-86FF-CFAA9C305F6E}"/>
                </a:ext>
              </a:extLst>
            </p:cNvPr>
            <p:cNvGrpSpPr/>
            <p:nvPr/>
          </p:nvGrpSpPr>
          <p:grpSpPr>
            <a:xfrm rot="5400000">
              <a:off x="5526491" y="3876378"/>
              <a:ext cx="130069" cy="188068"/>
              <a:chOff x="4518511" y="3865186"/>
              <a:chExt cx="203119" cy="265093"/>
            </a:xfrm>
          </p:grpSpPr>
          <p:cxnSp>
            <p:nvCxnSpPr>
              <p:cNvPr id="145" name="Straight Connector 144">
                <a:extLst>
                  <a:ext uri="{FF2B5EF4-FFF2-40B4-BE49-F238E27FC236}">
                    <a16:creationId xmlns:a16="http://schemas.microsoft.com/office/drawing/2014/main" id="{FA89C7DB-BE47-4712-A0FB-84DFD68F816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1CC6886-0358-4CA3-9CBC-2A50A61FD43C}"/>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555818D-CA50-4E42-A312-255B59769A9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oup 140">
              <a:extLst>
                <a:ext uri="{FF2B5EF4-FFF2-40B4-BE49-F238E27FC236}">
                  <a16:creationId xmlns:a16="http://schemas.microsoft.com/office/drawing/2014/main" id="{3383B202-0F0D-45B9-A0CD-5AC3A768AAF0}"/>
                </a:ext>
              </a:extLst>
            </p:cNvPr>
            <p:cNvGrpSpPr/>
            <p:nvPr/>
          </p:nvGrpSpPr>
          <p:grpSpPr>
            <a:xfrm rot="5400000">
              <a:off x="5890580" y="3876379"/>
              <a:ext cx="130069" cy="188068"/>
              <a:chOff x="4518511" y="3865186"/>
              <a:chExt cx="203119" cy="265093"/>
            </a:xfrm>
          </p:grpSpPr>
          <p:cxnSp>
            <p:nvCxnSpPr>
              <p:cNvPr id="142" name="Straight Connector 141">
                <a:extLst>
                  <a:ext uri="{FF2B5EF4-FFF2-40B4-BE49-F238E27FC236}">
                    <a16:creationId xmlns:a16="http://schemas.microsoft.com/office/drawing/2014/main" id="{465C37ED-3AC2-485B-A262-99CDD55F6335}"/>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37EBC45-F63F-4157-BBB4-1B646824A9D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E9764F1-1BAA-427E-B62F-CF0E1D49A772}"/>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2" name="Group 61">
            <a:extLst>
              <a:ext uri="{FF2B5EF4-FFF2-40B4-BE49-F238E27FC236}">
                <a16:creationId xmlns:a16="http://schemas.microsoft.com/office/drawing/2014/main" id="{524B69F3-B6B6-4DE5-8919-2117BF2F0373}"/>
              </a:ext>
            </a:extLst>
          </p:cNvPr>
          <p:cNvGrpSpPr/>
          <p:nvPr/>
        </p:nvGrpSpPr>
        <p:grpSpPr>
          <a:xfrm>
            <a:off x="7847491" y="4613762"/>
            <a:ext cx="664276" cy="631231"/>
            <a:chOff x="2683028" y="2233889"/>
            <a:chExt cx="469900" cy="469900"/>
          </a:xfrm>
        </p:grpSpPr>
        <p:sp>
          <p:nvSpPr>
            <p:cNvPr id="63" name="Oval 62">
              <a:extLst>
                <a:ext uri="{FF2B5EF4-FFF2-40B4-BE49-F238E27FC236}">
                  <a16:creationId xmlns:a16="http://schemas.microsoft.com/office/drawing/2014/main" id="{EC5BCC93-E36A-4635-B899-05FA3FD806C4}"/>
                </a:ext>
              </a:extLst>
            </p:cNvPr>
            <p:cNvSpPr/>
            <p:nvPr/>
          </p:nvSpPr>
          <p:spPr>
            <a:xfrm>
              <a:off x="2708935" y="2260567"/>
              <a:ext cx="418087" cy="423482"/>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4" name="Graphic 63">
              <a:extLst>
                <a:ext uri="{FF2B5EF4-FFF2-40B4-BE49-F238E27FC236}">
                  <a16:creationId xmlns:a16="http://schemas.microsoft.com/office/drawing/2014/main" id="{D5FBCAAE-C8B8-49E7-B1F3-00084A7CA5E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83028" y="2233889"/>
              <a:ext cx="469900" cy="469900"/>
            </a:xfrm>
            <a:prstGeom prst="rect">
              <a:avLst/>
            </a:prstGeom>
          </p:spPr>
        </p:pic>
      </p:grpSp>
      <p:sp>
        <p:nvSpPr>
          <p:cNvPr id="3" name="Rectangle 2">
            <a:extLst>
              <a:ext uri="{FF2B5EF4-FFF2-40B4-BE49-F238E27FC236}">
                <a16:creationId xmlns:a16="http://schemas.microsoft.com/office/drawing/2014/main" id="{F59E48A4-05CA-459E-9711-AEBF3F50F519}"/>
              </a:ext>
            </a:extLst>
          </p:cNvPr>
          <p:cNvSpPr/>
          <p:nvPr/>
        </p:nvSpPr>
        <p:spPr>
          <a:xfrm>
            <a:off x="8804507" y="4287287"/>
            <a:ext cx="2036481" cy="2507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SG allow HTTP</a:t>
            </a:r>
          </a:p>
        </p:txBody>
      </p:sp>
    </p:spTree>
    <p:extLst>
      <p:ext uri="{BB962C8B-B14F-4D97-AF65-F5344CB8AC3E}">
        <p14:creationId xmlns:p14="http://schemas.microsoft.com/office/powerpoint/2010/main" val="313569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339 0.00926 L 0.00339 0.00972 C 0.00456 0.01481 0.00599 0.01968 0.00716 0.02546 C 0.00768 0.02708 0.00755 0.02963 0.00807 0.03125 C 0.01003 0.03773 0.01354 0.04421 0.01615 0.0493 C 0.01784 0.0581 0.0194 0.0669 0.02253 0.07338 C 0.02422 0.07662 0.02591 0.07963 0.02734 0.08333 C 0.03359 0.09838 0.02539 0.08449 0.03386 0.09722 C 0.03464 0.1 0.03529 0.10301 0.0362 0.10532 C 0.0375 0.1081 0.04024 0.11018 0.04193 0.11134 C 0.0444 0.11551 0.04544 0.11713 0.04831 0.12153 C 0.04935 0.12268 0.05052 0.12407 0.05156 0.12523 C 0.053 0.12731 0.0543 0.12917 0.0556 0.13148 C 0.05638 0.13264 0.05716 0.13426 0.05807 0.13542 C 0.0612 0.13866 0.06445 0.1412 0.06771 0.14329 C 0.06875 0.14398 0.07214 0.14606 0.07331 0.14722 C 0.07474 0.1493 0.07591 0.15185 0.07734 0.15347 C 0.07813 0.15417 0.08581 0.15718 0.0862 0.15718 C 0.09154 0.1618 0.08789 0.15833 0.09675 0.16921 C 0.09779 0.1706 0.09883 0.17222 0.1 0.17338 C 0.10482 0.17801 0.10261 0.17639 0.10638 0.17917 C 0.11198 0.18981 0.10742 0.18241 0.11602 0.1912 C 0.11706 0.19259 0.11797 0.19468 0.11914 0.19537 C 0.12552 0.19861 0.13854 0.20347 0.13854 0.2037 C 0.13984 0.20532 0.14128 0.20694 0.14258 0.20926 C 0.14349 0.21088 0.14388 0.21458 0.14505 0.21551 C 0.14805 0.21805 0.15143 0.21805 0.15469 0.21921 C 0.15703 0.2213 0.15951 0.22292 0.16198 0.22546 C 0.16354 0.22708 0.16511 0.23009 0.1668 0.23125 C 0.18086 0.24282 0.17943 0.2419 0.18932 0.2456 L 0.203 0.2412 C 0.20495 0.24074 0.20677 0.24005 0.20873 0.23935 C 0.21133 0.23866 0.21406 0.23796 0.2168 0.2375 L 0.23438 0.23935 C 0.23685 0.23958 0.23919 0.24097 0.24167 0.2412 C 0.24883 0.24236 0.25612 0.24259 0.26341 0.24329 C 0.2724 0.24259 0.29284 0.24236 0.30456 0.23935 C 0.30586 0.23912 0.30716 0.23796 0.30859 0.2375 C 0.31016 0.23634 0.31172 0.23588 0.31341 0.23542 C 0.31823 0.2338 0.32305 0.23264 0.32787 0.23125 C 0.33307 0.22245 0.32839 0.2331 0.32787 0.21921 C 0.32669 0.18657 0.32708 0.15417 0.3263 0.12153 C 0.3263 0.11921 0.32578 0.11713 0.32552 0.11528 C 0.325 0.11273 0.32448 0.11018 0.32383 0.10718 C 0.32357 0.10208 0.32357 0.09653 0.32305 0.09143 C 0.32279 0.08843 0.32175 0.08611 0.32149 0.08333 C 0.32096 0.0787 0.32109 0.07384 0.3207 0.06944 C 0.32018 0.06389 0.31953 0.0588 0.31901 0.05324 C 0.31797 0.04074 0.31862 0.04653 0.31745 0.03542 C 0.31719 0.01481 0.31667 -0.00579 0.31667 -0.02662 C 0.31667 -0.02708 0.31784 -0.03912 0.31823 -0.04074 C 0.31836 -0.04097 0.31875 -0.04074 0.31901 -0.04074 " pathEditMode="relative" rAng="0" ptsTypes="AAAAAAAAAAAAAAAAAAAAAAAAAAAAAAAAAAAAAAAAAAAAAAAAAAAA">
                                      <p:cBhvr>
                                        <p:cTn id="6" dur="2000" fill="hold"/>
                                        <p:tgtEl>
                                          <p:spTgt spid="5"/>
                                        </p:tgtEl>
                                        <p:attrNameLst>
                                          <p:attrName>ppt_x</p:attrName>
                                          <p:attrName>ppt_y</p:attrName>
                                        </p:attrNameLst>
                                      </p:cBhvr>
                                      <p:rCtr x="16341" y="9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688258" y="234685"/>
            <a:ext cx="3233956" cy="647468"/>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688258" y="1026044"/>
            <a:ext cx="4326569" cy="5069956"/>
          </a:xfrm>
          <a:ln>
            <a:solidFill>
              <a:schemeClr val="accent5">
                <a:lumMod val="75000"/>
              </a:schemeClr>
            </a:solidFill>
          </a:ln>
        </p:spPr>
        <p:txBody>
          <a:bodyPr>
            <a:normAutofit/>
          </a:bodyPr>
          <a:lstStyle/>
          <a:p>
            <a:pPr>
              <a:spcBef>
                <a:spcPts val="600"/>
              </a:spcBef>
              <a:spcAft>
                <a:spcPts val="600"/>
              </a:spcAft>
            </a:pPr>
            <a:r>
              <a:rPr lang="en-CA" sz="2400" dirty="0"/>
              <a:t>The data finally arrives to its destination (the webserver).</a:t>
            </a:r>
          </a:p>
          <a:p>
            <a:pPr>
              <a:spcBef>
                <a:spcPts val="600"/>
              </a:spcBef>
              <a:spcAft>
                <a:spcPts val="600"/>
              </a:spcAft>
            </a:pPr>
            <a:r>
              <a:rPr lang="en-CA" sz="2400" dirty="0"/>
              <a:t>The webserver removes the frame.</a:t>
            </a:r>
          </a:p>
          <a:p>
            <a:pPr>
              <a:spcBef>
                <a:spcPts val="600"/>
              </a:spcBef>
              <a:spcAft>
                <a:spcPts val="600"/>
              </a:spcAft>
            </a:pPr>
            <a:r>
              <a:rPr lang="en-CA" sz="2400" dirty="0"/>
              <a:t>It reads the IP packet. It saves the source IP address (to reply back).</a:t>
            </a:r>
          </a:p>
          <a:p>
            <a:pPr>
              <a:spcBef>
                <a:spcPts val="600"/>
              </a:spcBef>
              <a:spcAft>
                <a:spcPts val="600"/>
              </a:spcAft>
            </a:pPr>
            <a:r>
              <a:rPr lang="en-CA" sz="2400" dirty="0"/>
              <a:t>The TCP destination port (80) prompts a call to the application HTTP server.</a:t>
            </a:r>
          </a:p>
          <a:p>
            <a:pPr>
              <a:spcBef>
                <a:spcPts val="600"/>
              </a:spcBef>
              <a:spcAft>
                <a:spcPts val="600"/>
              </a:spcAft>
            </a:pPr>
            <a:r>
              <a:rPr lang="en-CA" sz="2400" dirty="0"/>
              <a:t>The web server socket receives the HTTP message (GET)</a:t>
            </a:r>
          </a:p>
        </p:txBody>
      </p:sp>
      <p:sp>
        <p:nvSpPr>
          <p:cNvPr id="74" name="Rectangle 73">
            <a:extLst>
              <a:ext uri="{FF2B5EF4-FFF2-40B4-BE49-F238E27FC236}">
                <a16:creationId xmlns:a16="http://schemas.microsoft.com/office/drawing/2014/main" id="{0BF703DA-CF29-4FD5-9BEE-C0C577632ED1}"/>
              </a:ext>
            </a:extLst>
          </p:cNvPr>
          <p:cNvSpPr/>
          <p:nvPr/>
        </p:nvSpPr>
        <p:spPr>
          <a:xfrm>
            <a:off x="5119257" y="1026044"/>
            <a:ext cx="6859852" cy="518861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8011" y="1085477"/>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5466344" y="1041016"/>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5762320" y="1331283"/>
            <a:ext cx="6062724" cy="470620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6182498" y="1376738"/>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56351" y="1452269"/>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7589885" y="1684515"/>
            <a:ext cx="4064559" cy="4295914"/>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8836565" y="1653773"/>
            <a:ext cx="2036481" cy="1441982"/>
            <a:chOff x="7517382" y="533208"/>
            <a:chExt cx="1115568" cy="854524"/>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20066" y="712654"/>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8894747" y="5490766"/>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a:off x="9822748" y="3095755"/>
            <a:ext cx="14575" cy="239501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9427262" y="2369421"/>
            <a:ext cx="854273" cy="276999"/>
          </a:xfrm>
          <a:prstGeom prst="rect">
            <a:avLst/>
          </a:prstGeom>
          <a:noFill/>
        </p:spPr>
        <p:txBody>
          <a:bodyPr wrap="none" rtlCol="0">
            <a:spAutoFit/>
          </a:bodyPr>
          <a:lstStyle/>
          <a:p>
            <a:r>
              <a:rPr lang="en-CA" sz="1200" b="1" dirty="0"/>
              <a:t>webserver</a:t>
            </a:r>
          </a:p>
        </p:txBody>
      </p:sp>
      <p:grpSp>
        <p:nvGrpSpPr>
          <p:cNvPr id="136" name="Group 135">
            <a:extLst>
              <a:ext uri="{FF2B5EF4-FFF2-40B4-BE49-F238E27FC236}">
                <a16:creationId xmlns:a16="http://schemas.microsoft.com/office/drawing/2014/main" id="{FAA1F579-9CC4-45FD-AC84-1A75626D755E}"/>
              </a:ext>
            </a:extLst>
          </p:cNvPr>
          <p:cNvGrpSpPr/>
          <p:nvPr/>
        </p:nvGrpSpPr>
        <p:grpSpPr>
          <a:xfrm>
            <a:off x="5466344" y="4596303"/>
            <a:ext cx="612156" cy="631231"/>
            <a:chOff x="5439189" y="3628598"/>
            <a:chExt cx="675842" cy="683629"/>
          </a:xfrm>
        </p:grpSpPr>
        <p:sp>
          <p:nvSpPr>
            <p:cNvPr id="137" name="Oval 136">
              <a:extLst>
                <a:ext uri="{FF2B5EF4-FFF2-40B4-BE49-F238E27FC236}">
                  <a16:creationId xmlns:a16="http://schemas.microsoft.com/office/drawing/2014/main" id="{DDF34FDD-AF7D-4E32-8740-305A9AEE0A61}"/>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38" name="Group 137">
              <a:extLst>
                <a:ext uri="{FF2B5EF4-FFF2-40B4-BE49-F238E27FC236}">
                  <a16:creationId xmlns:a16="http://schemas.microsoft.com/office/drawing/2014/main" id="{D4AD99E0-DE74-4119-BF39-73A13CBB2C6C}"/>
                </a:ext>
              </a:extLst>
            </p:cNvPr>
            <p:cNvGrpSpPr/>
            <p:nvPr/>
          </p:nvGrpSpPr>
          <p:grpSpPr>
            <a:xfrm>
              <a:off x="5712075" y="3740276"/>
              <a:ext cx="130069" cy="188068"/>
              <a:chOff x="4518511" y="3865186"/>
              <a:chExt cx="203119" cy="265093"/>
            </a:xfrm>
          </p:grpSpPr>
          <p:cxnSp>
            <p:nvCxnSpPr>
              <p:cNvPr id="151" name="Straight Connector 150">
                <a:extLst>
                  <a:ext uri="{FF2B5EF4-FFF2-40B4-BE49-F238E27FC236}">
                    <a16:creationId xmlns:a16="http://schemas.microsoft.com/office/drawing/2014/main" id="{BAE31852-ABE2-40AC-873A-AB2127C30F6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8D7F513-9D94-4927-BCD1-376D210DF89B}"/>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ABB3964-AE39-457D-82DC-EED6ACF60F5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6D4144EE-E0D9-4668-A114-B50E22929BD3}"/>
                </a:ext>
              </a:extLst>
            </p:cNvPr>
            <p:cNvGrpSpPr/>
            <p:nvPr/>
          </p:nvGrpSpPr>
          <p:grpSpPr>
            <a:xfrm rot="10800000">
              <a:off x="5712075" y="4005901"/>
              <a:ext cx="130069" cy="188068"/>
              <a:chOff x="4518511" y="3865186"/>
              <a:chExt cx="203119" cy="265093"/>
            </a:xfrm>
          </p:grpSpPr>
          <p:cxnSp>
            <p:nvCxnSpPr>
              <p:cNvPr id="148" name="Straight Connector 147">
                <a:extLst>
                  <a:ext uri="{FF2B5EF4-FFF2-40B4-BE49-F238E27FC236}">
                    <a16:creationId xmlns:a16="http://schemas.microsoft.com/office/drawing/2014/main" id="{F1FE14E2-1458-4707-A494-802341DB062A}"/>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86EA8FC-6399-4D6C-BFD3-722B67E8698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C42F317-4939-487A-8915-13528505C3E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E7D46B2E-21B6-43EE-86FF-CFAA9C305F6E}"/>
                </a:ext>
              </a:extLst>
            </p:cNvPr>
            <p:cNvGrpSpPr/>
            <p:nvPr/>
          </p:nvGrpSpPr>
          <p:grpSpPr>
            <a:xfrm rot="5400000">
              <a:off x="5526491" y="3876378"/>
              <a:ext cx="130069" cy="188068"/>
              <a:chOff x="4518511" y="3865186"/>
              <a:chExt cx="203119" cy="265093"/>
            </a:xfrm>
          </p:grpSpPr>
          <p:cxnSp>
            <p:nvCxnSpPr>
              <p:cNvPr id="145" name="Straight Connector 144">
                <a:extLst>
                  <a:ext uri="{FF2B5EF4-FFF2-40B4-BE49-F238E27FC236}">
                    <a16:creationId xmlns:a16="http://schemas.microsoft.com/office/drawing/2014/main" id="{FA89C7DB-BE47-4712-A0FB-84DFD68F816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1CC6886-0358-4CA3-9CBC-2A50A61FD43C}"/>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555818D-CA50-4E42-A312-255B59769A9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oup 140">
              <a:extLst>
                <a:ext uri="{FF2B5EF4-FFF2-40B4-BE49-F238E27FC236}">
                  <a16:creationId xmlns:a16="http://schemas.microsoft.com/office/drawing/2014/main" id="{3383B202-0F0D-45B9-A0CD-5AC3A768AAF0}"/>
                </a:ext>
              </a:extLst>
            </p:cNvPr>
            <p:cNvGrpSpPr/>
            <p:nvPr/>
          </p:nvGrpSpPr>
          <p:grpSpPr>
            <a:xfrm rot="5400000">
              <a:off x="5890580" y="3876379"/>
              <a:ext cx="130069" cy="188068"/>
              <a:chOff x="4518511" y="3865186"/>
              <a:chExt cx="203119" cy="265093"/>
            </a:xfrm>
          </p:grpSpPr>
          <p:cxnSp>
            <p:nvCxnSpPr>
              <p:cNvPr id="142" name="Straight Connector 141">
                <a:extLst>
                  <a:ext uri="{FF2B5EF4-FFF2-40B4-BE49-F238E27FC236}">
                    <a16:creationId xmlns:a16="http://schemas.microsoft.com/office/drawing/2014/main" id="{465C37ED-3AC2-485B-A262-99CDD55F6335}"/>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37EBC45-F63F-4157-BBB4-1B646824A9D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E9764F1-1BAA-427E-B62F-CF0E1D49A772}"/>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2" name="Group 61">
            <a:extLst>
              <a:ext uri="{FF2B5EF4-FFF2-40B4-BE49-F238E27FC236}">
                <a16:creationId xmlns:a16="http://schemas.microsoft.com/office/drawing/2014/main" id="{524B69F3-B6B6-4DE5-8919-2117BF2F0373}"/>
              </a:ext>
            </a:extLst>
          </p:cNvPr>
          <p:cNvGrpSpPr/>
          <p:nvPr/>
        </p:nvGrpSpPr>
        <p:grpSpPr>
          <a:xfrm>
            <a:off x="7847491" y="5282358"/>
            <a:ext cx="664276" cy="631231"/>
            <a:chOff x="2683028" y="2233889"/>
            <a:chExt cx="469900" cy="469900"/>
          </a:xfrm>
        </p:grpSpPr>
        <p:sp>
          <p:nvSpPr>
            <p:cNvPr id="63" name="Oval 62">
              <a:extLst>
                <a:ext uri="{FF2B5EF4-FFF2-40B4-BE49-F238E27FC236}">
                  <a16:creationId xmlns:a16="http://schemas.microsoft.com/office/drawing/2014/main" id="{EC5BCC93-E36A-4635-B899-05FA3FD806C4}"/>
                </a:ext>
              </a:extLst>
            </p:cNvPr>
            <p:cNvSpPr/>
            <p:nvPr/>
          </p:nvSpPr>
          <p:spPr>
            <a:xfrm>
              <a:off x="2708935" y="2260567"/>
              <a:ext cx="418087" cy="423482"/>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4" name="Graphic 63">
              <a:extLst>
                <a:ext uri="{FF2B5EF4-FFF2-40B4-BE49-F238E27FC236}">
                  <a16:creationId xmlns:a16="http://schemas.microsoft.com/office/drawing/2014/main" id="{D5FBCAAE-C8B8-49E7-B1F3-00084A7CA5E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83028" y="2233889"/>
              <a:ext cx="469900" cy="469900"/>
            </a:xfrm>
            <a:prstGeom prst="rect">
              <a:avLst/>
            </a:prstGeom>
          </p:spPr>
        </p:pic>
      </p:grpSp>
      <p:sp>
        <p:nvSpPr>
          <p:cNvPr id="3" name="Rectangle 2">
            <a:extLst>
              <a:ext uri="{FF2B5EF4-FFF2-40B4-BE49-F238E27FC236}">
                <a16:creationId xmlns:a16="http://schemas.microsoft.com/office/drawing/2014/main" id="{F59E48A4-05CA-459E-9711-AEBF3F50F519}"/>
              </a:ext>
            </a:extLst>
          </p:cNvPr>
          <p:cNvSpPr/>
          <p:nvPr/>
        </p:nvSpPr>
        <p:spPr>
          <a:xfrm>
            <a:off x="8804507" y="4955883"/>
            <a:ext cx="2036481" cy="2507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SG allow HTTP</a:t>
            </a:r>
          </a:p>
        </p:txBody>
      </p:sp>
      <p:sp>
        <p:nvSpPr>
          <p:cNvPr id="67" name="Rectangle 66">
            <a:extLst>
              <a:ext uri="{FF2B5EF4-FFF2-40B4-BE49-F238E27FC236}">
                <a16:creationId xmlns:a16="http://schemas.microsoft.com/office/drawing/2014/main" id="{9A6A811A-90BA-4659-B9DC-9E68832B3EE5}"/>
              </a:ext>
            </a:extLst>
          </p:cNvPr>
          <p:cNvSpPr/>
          <p:nvPr/>
        </p:nvSpPr>
        <p:spPr>
          <a:xfrm>
            <a:off x="9105262" y="4044548"/>
            <a:ext cx="1434967" cy="325179"/>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solidFill>
                  <a:schemeClr val="tx1"/>
                </a:solidFill>
              </a:rPr>
              <a:t>Ethernet</a:t>
            </a:r>
            <a:endParaRPr lang="en-CA" sz="2000" dirty="0">
              <a:solidFill>
                <a:schemeClr val="tx1"/>
              </a:solidFill>
            </a:endParaRPr>
          </a:p>
        </p:txBody>
      </p:sp>
      <p:sp>
        <p:nvSpPr>
          <p:cNvPr id="68" name="Rectangle 67">
            <a:extLst>
              <a:ext uri="{FF2B5EF4-FFF2-40B4-BE49-F238E27FC236}">
                <a16:creationId xmlns:a16="http://schemas.microsoft.com/office/drawing/2014/main" id="{44F7EB68-4007-4186-AECF-1986D8DBDF6A}"/>
              </a:ext>
            </a:extLst>
          </p:cNvPr>
          <p:cNvSpPr/>
          <p:nvPr/>
        </p:nvSpPr>
        <p:spPr>
          <a:xfrm>
            <a:off x="9105263" y="3724678"/>
            <a:ext cx="1434967" cy="32517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solidFill>
                  <a:schemeClr val="tx1"/>
                </a:solidFill>
              </a:rPr>
              <a:t>IPv4</a:t>
            </a:r>
            <a:endParaRPr lang="en-CA" sz="2000" b="1" dirty="0">
              <a:solidFill>
                <a:srgbClr val="0000FF"/>
              </a:solidFill>
            </a:endParaRPr>
          </a:p>
        </p:txBody>
      </p:sp>
      <p:sp>
        <p:nvSpPr>
          <p:cNvPr id="69" name="Rectangle 68">
            <a:extLst>
              <a:ext uri="{FF2B5EF4-FFF2-40B4-BE49-F238E27FC236}">
                <a16:creationId xmlns:a16="http://schemas.microsoft.com/office/drawing/2014/main" id="{B1CAE8F0-88F0-4E4B-A86E-BBA50AC93E41}"/>
              </a:ext>
            </a:extLst>
          </p:cNvPr>
          <p:cNvSpPr/>
          <p:nvPr/>
        </p:nvSpPr>
        <p:spPr>
          <a:xfrm>
            <a:off x="9105264" y="3400994"/>
            <a:ext cx="1434967" cy="32517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solidFill>
                  <a:schemeClr val="tx1"/>
                </a:solidFill>
              </a:rPr>
              <a:t>TCP</a:t>
            </a:r>
            <a:endParaRPr lang="en-CA" sz="2000" b="1" dirty="0">
              <a:solidFill>
                <a:srgbClr val="FF0000"/>
              </a:solidFill>
            </a:endParaRPr>
          </a:p>
        </p:txBody>
      </p:sp>
      <p:sp>
        <p:nvSpPr>
          <p:cNvPr id="70" name="Rectangle 69">
            <a:extLst>
              <a:ext uri="{FF2B5EF4-FFF2-40B4-BE49-F238E27FC236}">
                <a16:creationId xmlns:a16="http://schemas.microsoft.com/office/drawing/2014/main" id="{4361A0B7-9285-4325-8CE3-F636D7804D42}"/>
              </a:ext>
            </a:extLst>
          </p:cNvPr>
          <p:cNvSpPr/>
          <p:nvPr/>
        </p:nvSpPr>
        <p:spPr>
          <a:xfrm>
            <a:off x="9108392" y="3076411"/>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solidFill>
                  <a:schemeClr val="tx1"/>
                </a:solidFill>
              </a:rPr>
              <a:t>HTTP</a:t>
            </a:r>
            <a:endParaRPr lang="en-CA" sz="2000" b="1" dirty="0">
              <a:solidFill>
                <a:srgbClr val="FF0000"/>
              </a:solidFill>
            </a:endParaRPr>
          </a:p>
        </p:txBody>
      </p:sp>
    </p:spTree>
    <p:extLst>
      <p:ext uri="{BB962C8B-B14F-4D97-AF65-F5344CB8AC3E}">
        <p14:creationId xmlns:p14="http://schemas.microsoft.com/office/powerpoint/2010/main" val="382155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wipe(down)">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Effect transition="in" filter="barn(inVertical)">
                                      <p:cBhvr>
                                        <p:cTn id="12" dur="500"/>
                                        <p:tgtEl>
                                          <p:spTgt spid="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xit" presetSubtype="0" fill="hold" grpId="0" nodeType="clickEffect">
                                  <p:stCondLst>
                                    <p:cond delay="0"/>
                                  </p:stCondLst>
                                  <p:childTnLst>
                                    <p:animEffect transition="out" filter="fade">
                                      <p:cBhvr>
                                        <p:cTn id="16" dur="1000"/>
                                        <p:tgtEl>
                                          <p:spTgt spid="67"/>
                                        </p:tgtEl>
                                      </p:cBhvr>
                                    </p:animEffect>
                                    <p:anim calcmode="lin" valueType="num">
                                      <p:cBhvr>
                                        <p:cTn id="17" dur="1000"/>
                                        <p:tgtEl>
                                          <p:spTgt spid="67"/>
                                        </p:tgtEl>
                                        <p:attrNameLst>
                                          <p:attrName>ppt_x</p:attrName>
                                        </p:attrNameLst>
                                      </p:cBhvr>
                                      <p:tavLst>
                                        <p:tav tm="0">
                                          <p:val>
                                            <p:strVal val="ppt_x"/>
                                          </p:val>
                                        </p:tav>
                                        <p:tav tm="100000">
                                          <p:val>
                                            <p:strVal val="ppt_x"/>
                                          </p:val>
                                        </p:tav>
                                      </p:tavLst>
                                    </p:anim>
                                    <p:anim calcmode="lin" valueType="num">
                                      <p:cBhvr>
                                        <p:cTn id="18" dur="1000"/>
                                        <p:tgtEl>
                                          <p:spTgt spid="67"/>
                                        </p:tgtEl>
                                        <p:attrNameLst>
                                          <p:attrName>ppt_y</p:attrName>
                                        </p:attrNameLst>
                                      </p:cBhvr>
                                      <p:tavLst>
                                        <p:tav tm="0">
                                          <p:val>
                                            <p:strVal val="ppt_y"/>
                                          </p:val>
                                        </p:tav>
                                        <p:tav tm="100000">
                                          <p:val>
                                            <p:strVal val="ppt_y+.1"/>
                                          </p:val>
                                        </p:tav>
                                      </p:tavLst>
                                    </p:anim>
                                    <p:set>
                                      <p:cBhvr>
                                        <p:cTn id="19" dur="1" fill="hold">
                                          <p:stCondLst>
                                            <p:cond delay="999"/>
                                          </p:stCondLst>
                                        </p:cTn>
                                        <p:tgtEl>
                                          <p:spTgt spid="6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9">
                                            <p:txEl>
                                              <p:pRg st="2" end="2"/>
                                            </p:txEl>
                                          </p:spTgt>
                                        </p:tgtEl>
                                        <p:attrNameLst>
                                          <p:attrName>style.visibility</p:attrName>
                                        </p:attrNameLst>
                                      </p:cBhvr>
                                      <p:to>
                                        <p:strVal val="visible"/>
                                      </p:to>
                                    </p:set>
                                    <p:animEffect transition="in" filter="wipe(down)">
                                      <p:cBhvr>
                                        <p:cTn id="24" dur="500"/>
                                        <p:tgtEl>
                                          <p:spTgt spid="49">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0" nodeType="clickEffect">
                                  <p:stCondLst>
                                    <p:cond delay="0"/>
                                  </p:stCondLst>
                                  <p:childTnLst>
                                    <p:anim calcmode="lin" valueType="num">
                                      <p:cBhvr additive="base">
                                        <p:cTn id="28" dur="500"/>
                                        <p:tgtEl>
                                          <p:spTgt spid="68"/>
                                        </p:tgtEl>
                                        <p:attrNameLst>
                                          <p:attrName>ppt_x</p:attrName>
                                        </p:attrNameLst>
                                      </p:cBhvr>
                                      <p:tavLst>
                                        <p:tav tm="0">
                                          <p:val>
                                            <p:strVal val="ppt_x"/>
                                          </p:val>
                                        </p:tav>
                                        <p:tav tm="100000">
                                          <p:val>
                                            <p:strVal val="ppt_x"/>
                                          </p:val>
                                        </p:tav>
                                      </p:tavLst>
                                    </p:anim>
                                    <p:anim calcmode="lin" valueType="num">
                                      <p:cBhvr additive="base">
                                        <p:cTn id="29" dur="500"/>
                                        <p:tgtEl>
                                          <p:spTgt spid="68"/>
                                        </p:tgtEl>
                                        <p:attrNameLst>
                                          <p:attrName>ppt_y</p:attrName>
                                        </p:attrNameLst>
                                      </p:cBhvr>
                                      <p:tavLst>
                                        <p:tav tm="0">
                                          <p:val>
                                            <p:strVal val="ppt_y"/>
                                          </p:val>
                                        </p:tav>
                                        <p:tav tm="100000">
                                          <p:val>
                                            <p:strVal val="1+ppt_h/2"/>
                                          </p:val>
                                        </p:tav>
                                      </p:tavLst>
                                    </p:anim>
                                    <p:set>
                                      <p:cBhvr>
                                        <p:cTn id="30" dur="1" fill="hold">
                                          <p:stCondLst>
                                            <p:cond delay="499"/>
                                          </p:stCondLst>
                                        </p:cTn>
                                        <p:tgtEl>
                                          <p:spTgt spid="6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49">
                                            <p:txEl>
                                              <p:pRg st="3" end="3"/>
                                            </p:txEl>
                                          </p:spTgt>
                                        </p:tgtEl>
                                        <p:attrNameLst>
                                          <p:attrName>style.visibility</p:attrName>
                                        </p:attrNameLst>
                                      </p:cBhvr>
                                      <p:to>
                                        <p:strVal val="visible"/>
                                      </p:to>
                                    </p:set>
                                    <p:animEffect transition="in" filter="barn(inVertical)">
                                      <p:cBhvr>
                                        <p:cTn id="35" dur="500"/>
                                        <p:tgtEl>
                                          <p:spTgt spid="49">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xit" presetSubtype="0" fill="hold" grpId="0" nodeType="clickEffect">
                                  <p:stCondLst>
                                    <p:cond delay="0"/>
                                  </p:stCondLst>
                                  <p:childTnLst>
                                    <p:animEffect transition="out" filter="fade">
                                      <p:cBhvr>
                                        <p:cTn id="39" dur="1000"/>
                                        <p:tgtEl>
                                          <p:spTgt spid="69"/>
                                        </p:tgtEl>
                                      </p:cBhvr>
                                    </p:animEffect>
                                    <p:anim calcmode="lin" valueType="num">
                                      <p:cBhvr>
                                        <p:cTn id="40" dur="1000"/>
                                        <p:tgtEl>
                                          <p:spTgt spid="69"/>
                                        </p:tgtEl>
                                        <p:attrNameLst>
                                          <p:attrName>ppt_x</p:attrName>
                                        </p:attrNameLst>
                                      </p:cBhvr>
                                      <p:tavLst>
                                        <p:tav tm="0">
                                          <p:val>
                                            <p:strVal val="ppt_x"/>
                                          </p:val>
                                        </p:tav>
                                        <p:tav tm="100000">
                                          <p:val>
                                            <p:strVal val="ppt_x"/>
                                          </p:val>
                                        </p:tav>
                                      </p:tavLst>
                                    </p:anim>
                                    <p:anim calcmode="lin" valueType="num">
                                      <p:cBhvr>
                                        <p:cTn id="41" dur="1000"/>
                                        <p:tgtEl>
                                          <p:spTgt spid="69"/>
                                        </p:tgtEl>
                                        <p:attrNameLst>
                                          <p:attrName>ppt_y</p:attrName>
                                        </p:attrNameLst>
                                      </p:cBhvr>
                                      <p:tavLst>
                                        <p:tav tm="0">
                                          <p:val>
                                            <p:strVal val="ppt_y"/>
                                          </p:val>
                                        </p:tav>
                                        <p:tav tm="100000">
                                          <p:val>
                                            <p:strVal val="ppt_y+.1"/>
                                          </p:val>
                                        </p:tav>
                                      </p:tavLst>
                                    </p:anim>
                                    <p:set>
                                      <p:cBhvr>
                                        <p:cTn id="42" dur="1" fill="hold">
                                          <p:stCondLst>
                                            <p:cond delay="999"/>
                                          </p:stCondLst>
                                        </p:cTn>
                                        <p:tgtEl>
                                          <p:spTgt spid="6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9">
                                            <p:txEl>
                                              <p:pRg st="4" end="4"/>
                                            </p:txEl>
                                          </p:spTgt>
                                        </p:tgtEl>
                                        <p:attrNameLst>
                                          <p:attrName>style.visibility</p:attrName>
                                        </p:attrNameLst>
                                      </p:cBhvr>
                                      <p:to>
                                        <p:strVal val="visible"/>
                                      </p:to>
                                    </p:set>
                                    <p:animEffect transition="in" filter="wipe(down)">
                                      <p:cBhvr>
                                        <p:cTn id="47" dur="500"/>
                                        <p:tgtEl>
                                          <p:spTgt spid="49">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mph" presetSubtype="0" fill="hold" grpId="0" nodeType="clickEffect">
                                  <p:stCondLst>
                                    <p:cond delay="0"/>
                                  </p:stCondLst>
                                  <p:childTnLst>
                                    <p:animScale>
                                      <p:cBhvr>
                                        <p:cTn id="51" dur="2000" fill="hold"/>
                                        <p:tgtEl>
                                          <p:spTgt spid="7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AA209B-FEB9-437B-BFB8-90AB6186FD62}"/>
              </a:ext>
            </a:extLst>
          </p:cNvPr>
          <p:cNvSpPr>
            <a:spLocks noGrp="1"/>
          </p:cNvSpPr>
          <p:nvPr>
            <p:ph type="title"/>
          </p:nvPr>
        </p:nvSpPr>
        <p:spPr>
          <a:xfrm>
            <a:off x="923925" y="0"/>
            <a:ext cx="10515600" cy="714376"/>
          </a:xfrm>
        </p:spPr>
        <p:txBody>
          <a:bodyPr>
            <a:normAutofit/>
          </a:bodyPr>
          <a:lstStyle/>
          <a:p>
            <a:pPr algn="ctr"/>
            <a:r>
              <a:rPr lang="en-CA" dirty="0"/>
              <a:t>Internet traffic from customer to cloud</a:t>
            </a:r>
          </a:p>
        </p:txBody>
      </p:sp>
      <p:pic>
        <p:nvPicPr>
          <p:cNvPr id="5" name="Content Placeholder 4" descr="Graphical user interface&#10;&#10;Description automatically generated with medium confidence">
            <a:extLst>
              <a:ext uri="{FF2B5EF4-FFF2-40B4-BE49-F238E27FC236}">
                <a16:creationId xmlns:a16="http://schemas.microsoft.com/office/drawing/2014/main" id="{7799AEB9-EA9A-4323-AD82-B48DEC901EE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198" y="913546"/>
            <a:ext cx="10515600" cy="2912941"/>
          </a:xfrm>
        </p:spPr>
      </p:pic>
      <p:sp>
        <p:nvSpPr>
          <p:cNvPr id="4" name="Content Placeholder 3">
            <a:extLst>
              <a:ext uri="{FF2B5EF4-FFF2-40B4-BE49-F238E27FC236}">
                <a16:creationId xmlns:a16="http://schemas.microsoft.com/office/drawing/2014/main" id="{E3B0EDBA-63D9-47EE-9985-200E45832109}"/>
              </a:ext>
            </a:extLst>
          </p:cNvPr>
          <p:cNvSpPr>
            <a:spLocks noGrp="1"/>
          </p:cNvSpPr>
          <p:nvPr>
            <p:ph sz="half" idx="2"/>
          </p:nvPr>
        </p:nvSpPr>
        <p:spPr>
          <a:xfrm>
            <a:off x="838198" y="3826488"/>
            <a:ext cx="10515601" cy="2783862"/>
          </a:xfrm>
          <a:ln>
            <a:solidFill>
              <a:schemeClr val="accent1"/>
            </a:solidFill>
          </a:ln>
        </p:spPr>
        <p:txBody>
          <a:bodyPr>
            <a:noAutofit/>
          </a:bodyPr>
          <a:lstStyle/>
          <a:p>
            <a:pPr>
              <a:spcBef>
                <a:spcPts val="300"/>
              </a:spcBef>
              <a:spcAft>
                <a:spcPts val="300"/>
              </a:spcAft>
            </a:pPr>
            <a:r>
              <a:rPr lang="en-CA" sz="2000" dirty="0"/>
              <a:t>This diagram is a very simplified representation of a the connectivity between a customer’s organization and a cloud provider across the Internet.</a:t>
            </a:r>
          </a:p>
          <a:p>
            <a:pPr>
              <a:spcBef>
                <a:spcPts val="300"/>
              </a:spcBef>
              <a:spcAft>
                <a:spcPts val="300"/>
              </a:spcAft>
            </a:pPr>
            <a:r>
              <a:rPr lang="en-CA" sz="2000" dirty="0"/>
              <a:t>On the left, the example organization is Sheridan College. To the right, it is AWS cloud. In between, there is an unspecified number of Internet companies that provide the interconnectivity.</a:t>
            </a:r>
          </a:p>
          <a:p>
            <a:pPr>
              <a:spcBef>
                <a:spcPts val="300"/>
              </a:spcBef>
              <a:spcAft>
                <a:spcPts val="300"/>
              </a:spcAft>
            </a:pPr>
            <a:r>
              <a:rPr lang="en-CA" sz="2000" dirty="0"/>
              <a:t>Let’s assume that the client organization has compute resources both on-premises and in the public cloud.</a:t>
            </a:r>
          </a:p>
          <a:p>
            <a:pPr>
              <a:spcBef>
                <a:spcPts val="300"/>
              </a:spcBef>
              <a:spcAft>
                <a:spcPts val="300"/>
              </a:spcAft>
            </a:pPr>
            <a:r>
              <a:rPr lang="en-CA" sz="2000" dirty="0"/>
              <a:t>This diagram will be used to explain the fundamentals of network communication between the College and AWS resources.</a:t>
            </a:r>
          </a:p>
          <a:p>
            <a:pPr>
              <a:spcBef>
                <a:spcPts val="300"/>
              </a:spcBef>
              <a:spcAft>
                <a:spcPts val="300"/>
              </a:spcAft>
            </a:pPr>
            <a:endParaRPr lang="en-CA" sz="2000" dirty="0"/>
          </a:p>
          <a:p>
            <a:pPr>
              <a:spcBef>
                <a:spcPts val="300"/>
              </a:spcBef>
              <a:spcAft>
                <a:spcPts val="300"/>
              </a:spcAft>
            </a:pPr>
            <a:endParaRPr lang="en-CA" sz="2000" dirty="0"/>
          </a:p>
        </p:txBody>
      </p:sp>
    </p:spTree>
    <p:extLst>
      <p:ext uri="{BB962C8B-B14F-4D97-AF65-F5344CB8AC3E}">
        <p14:creationId xmlns:p14="http://schemas.microsoft.com/office/powerpoint/2010/main" val="261409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barn(inVertical)">
                                      <p:cBhvr>
                                        <p:cTn id="12" dur="500"/>
                                        <p:tgtEl>
                                          <p:spTgt spid="4">
                                            <p:bg/>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arn(inVertical)">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barn(inVertical)">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barn(inVertical)">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barn(inVertical)">
                                      <p:cBhvr>
                                        <p:cTn id="3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688258" y="234685"/>
            <a:ext cx="3233956" cy="647468"/>
          </a:xfrm>
        </p:spPr>
        <p:txBody>
          <a:bodyPr>
            <a:normAutofit/>
          </a:bodyPr>
          <a:lstStyle/>
          <a:p>
            <a:r>
              <a:rPr lang="en-CA" sz="3600" dirty="0"/>
              <a:t>Traffic reply</a:t>
            </a:r>
          </a:p>
        </p:txBody>
      </p:sp>
      <p:sp>
        <p:nvSpPr>
          <p:cNvPr id="74" name="Rectangle 73">
            <a:extLst>
              <a:ext uri="{FF2B5EF4-FFF2-40B4-BE49-F238E27FC236}">
                <a16:creationId xmlns:a16="http://schemas.microsoft.com/office/drawing/2014/main" id="{0BF703DA-CF29-4FD5-9BEE-C0C577632ED1}"/>
              </a:ext>
            </a:extLst>
          </p:cNvPr>
          <p:cNvSpPr/>
          <p:nvPr/>
        </p:nvSpPr>
        <p:spPr>
          <a:xfrm>
            <a:off x="5119257" y="997469"/>
            <a:ext cx="6859852" cy="518861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8011" y="1056902"/>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5466344" y="1012441"/>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5762320" y="1302708"/>
            <a:ext cx="6062724" cy="470620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6182498" y="1348163"/>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56351" y="1423694"/>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7589885" y="1655940"/>
            <a:ext cx="4064559" cy="4295914"/>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8836565" y="1625198"/>
            <a:ext cx="2036481" cy="1441982"/>
            <a:chOff x="7517382" y="533208"/>
            <a:chExt cx="1115568" cy="854524"/>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20066" y="712654"/>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8894747" y="5462191"/>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a:off x="9822748" y="3067180"/>
            <a:ext cx="14575" cy="239501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9427262" y="2340846"/>
            <a:ext cx="854273" cy="276999"/>
          </a:xfrm>
          <a:prstGeom prst="rect">
            <a:avLst/>
          </a:prstGeom>
          <a:noFill/>
        </p:spPr>
        <p:txBody>
          <a:bodyPr wrap="none" rtlCol="0">
            <a:spAutoFit/>
          </a:bodyPr>
          <a:lstStyle/>
          <a:p>
            <a:r>
              <a:rPr lang="en-CA" sz="1200" b="1" dirty="0"/>
              <a:t>webserver</a:t>
            </a:r>
          </a:p>
        </p:txBody>
      </p:sp>
      <p:grpSp>
        <p:nvGrpSpPr>
          <p:cNvPr id="136" name="Group 135">
            <a:extLst>
              <a:ext uri="{FF2B5EF4-FFF2-40B4-BE49-F238E27FC236}">
                <a16:creationId xmlns:a16="http://schemas.microsoft.com/office/drawing/2014/main" id="{FAA1F579-9CC4-45FD-AC84-1A75626D755E}"/>
              </a:ext>
            </a:extLst>
          </p:cNvPr>
          <p:cNvGrpSpPr/>
          <p:nvPr/>
        </p:nvGrpSpPr>
        <p:grpSpPr>
          <a:xfrm>
            <a:off x="5466344" y="4567728"/>
            <a:ext cx="612156" cy="631231"/>
            <a:chOff x="5439189" y="3628598"/>
            <a:chExt cx="675842" cy="683629"/>
          </a:xfrm>
        </p:grpSpPr>
        <p:sp>
          <p:nvSpPr>
            <p:cNvPr id="137" name="Oval 136">
              <a:extLst>
                <a:ext uri="{FF2B5EF4-FFF2-40B4-BE49-F238E27FC236}">
                  <a16:creationId xmlns:a16="http://schemas.microsoft.com/office/drawing/2014/main" id="{DDF34FDD-AF7D-4E32-8740-305A9AEE0A61}"/>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38" name="Group 137">
              <a:extLst>
                <a:ext uri="{FF2B5EF4-FFF2-40B4-BE49-F238E27FC236}">
                  <a16:creationId xmlns:a16="http://schemas.microsoft.com/office/drawing/2014/main" id="{D4AD99E0-DE74-4119-BF39-73A13CBB2C6C}"/>
                </a:ext>
              </a:extLst>
            </p:cNvPr>
            <p:cNvGrpSpPr/>
            <p:nvPr/>
          </p:nvGrpSpPr>
          <p:grpSpPr>
            <a:xfrm>
              <a:off x="5712075" y="3740276"/>
              <a:ext cx="130069" cy="188068"/>
              <a:chOff x="4518511" y="3865186"/>
              <a:chExt cx="203119" cy="265093"/>
            </a:xfrm>
          </p:grpSpPr>
          <p:cxnSp>
            <p:nvCxnSpPr>
              <p:cNvPr id="151" name="Straight Connector 150">
                <a:extLst>
                  <a:ext uri="{FF2B5EF4-FFF2-40B4-BE49-F238E27FC236}">
                    <a16:creationId xmlns:a16="http://schemas.microsoft.com/office/drawing/2014/main" id="{BAE31852-ABE2-40AC-873A-AB2127C30F6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8D7F513-9D94-4927-BCD1-376D210DF89B}"/>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ABB3964-AE39-457D-82DC-EED6ACF60F5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6D4144EE-E0D9-4668-A114-B50E22929BD3}"/>
                </a:ext>
              </a:extLst>
            </p:cNvPr>
            <p:cNvGrpSpPr/>
            <p:nvPr/>
          </p:nvGrpSpPr>
          <p:grpSpPr>
            <a:xfrm rot="10800000">
              <a:off x="5712075" y="4005901"/>
              <a:ext cx="130069" cy="188068"/>
              <a:chOff x="4518511" y="3865186"/>
              <a:chExt cx="203119" cy="265093"/>
            </a:xfrm>
          </p:grpSpPr>
          <p:cxnSp>
            <p:nvCxnSpPr>
              <p:cNvPr id="148" name="Straight Connector 147">
                <a:extLst>
                  <a:ext uri="{FF2B5EF4-FFF2-40B4-BE49-F238E27FC236}">
                    <a16:creationId xmlns:a16="http://schemas.microsoft.com/office/drawing/2014/main" id="{F1FE14E2-1458-4707-A494-802341DB062A}"/>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86EA8FC-6399-4D6C-BFD3-722B67E8698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C42F317-4939-487A-8915-13528505C3E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E7D46B2E-21B6-43EE-86FF-CFAA9C305F6E}"/>
                </a:ext>
              </a:extLst>
            </p:cNvPr>
            <p:cNvGrpSpPr/>
            <p:nvPr/>
          </p:nvGrpSpPr>
          <p:grpSpPr>
            <a:xfrm rot="5400000">
              <a:off x="5526491" y="3876378"/>
              <a:ext cx="130069" cy="188068"/>
              <a:chOff x="4518511" y="3865186"/>
              <a:chExt cx="203119" cy="265093"/>
            </a:xfrm>
          </p:grpSpPr>
          <p:cxnSp>
            <p:nvCxnSpPr>
              <p:cNvPr id="145" name="Straight Connector 144">
                <a:extLst>
                  <a:ext uri="{FF2B5EF4-FFF2-40B4-BE49-F238E27FC236}">
                    <a16:creationId xmlns:a16="http://schemas.microsoft.com/office/drawing/2014/main" id="{FA89C7DB-BE47-4712-A0FB-84DFD68F816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1CC6886-0358-4CA3-9CBC-2A50A61FD43C}"/>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555818D-CA50-4E42-A312-255B59769A9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oup 140">
              <a:extLst>
                <a:ext uri="{FF2B5EF4-FFF2-40B4-BE49-F238E27FC236}">
                  <a16:creationId xmlns:a16="http://schemas.microsoft.com/office/drawing/2014/main" id="{3383B202-0F0D-45B9-A0CD-5AC3A768AAF0}"/>
                </a:ext>
              </a:extLst>
            </p:cNvPr>
            <p:cNvGrpSpPr/>
            <p:nvPr/>
          </p:nvGrpSpPr>
          <p:grpSpPr>
            <a:xfrm rot="5400000">
              <a:off x="5890580" y="3876379"/>
              <a:ext cx="130069" cy="188068"/>
              <a:chOff x="4518511" y="3865186"/>
              <a:chExt cx="203119" cy="265093"/>
            </a:xfrm>
          </p:grpSpPr>
          <p:cxnSp>
            <p:nvCxnSpPr>
              <p:cNvPr id="142" name="Straight Connector 141">
                <a:extLst>
                  <a:ext uri="{FF2B5EF4-FFF2-40B4-BE49-F238E27FC236}">
                    <a16:creationId xmlns:a16="http://schemas.microsoft.com/office/drawing/2014/main" id="{465C37ED-3AC2-485B-A262-99CDD55F6335}"/>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37EBC45-F63F-4157-BBB4-1B646824A9D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E9764F1-1BAA-427E-B62F-CF0E1D49A772}"/>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2" name="Group 61">
            <a:extLst>
              <a:ext uri="{FF2B5EF4-FFF2-40B4-BE49-F238E27FC236}">
                <a16:creationId xmlns:a16="http://schemas.microsoft.com/office/drawing/2014/main" id="{524B69F3-B6B6-4DE5-8919-2117BF2F0373}"/>
              </a:ext>
            </a:extLst>
          </p:cNvPr>
          <p:cNvGrpSpPr/>
          <p:nvPr/>
        </p:nvGrpSpPr>
        <p:grpSpPr>
          <a:xfrm>
            <a:off x="7847491" y="5253783"/>
            <a:ext cx="664276" cy="631231"/>
            <a:chOff x="2683028" y="2233889"/>
            <a:chExt cx="469900" cy="469900"/>
          </a:xfrm>
        </p:grpSpPr>
        <p:sp>
          <p:nvSpPr>
            <p:cNvPr id="63" name="Oval 62">
              <a:extLst>
                <a:ext uri="{FF2B5EF4-FFF2-40B4-BE49-F238E27FC236}">
                  <a16:creationId xmlns:a16="http://schemas.microsoft.com/office/drawing/2014/main" id="{EC5BCC93-E36A-4635-B899-05FA3FD806C4}"/>
                </a:ext>
              </a:extLst>
            </p:cNvPr>
            <p:cNvSpPr/>
            <p:nvPr/>
          </p:nvSpPr>
          <p:spPr>
            <a:xfrm>
              <a:off x="2708935" y="2260567"/>
              <a:ext cx="418087" cy="423482"/>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4" name="Graphic 63">
              <a:extLst>
                <a:ext uri="{FF2B5EF4-FFF2-40B4-BE49-F238E27FC236}">
                  <a16:creationId xmlns:a16="http://schemas.microsoft.com/office/drawing/2014/main" id="{D5FBCAAE-C8B8-49E7-B1F3-00084A7CA5E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83028" y="2233889"/>
              <a:ext cx="469900" cy="469900"/>
            </a:xfrm>
            <a:prstGeom prst="rect">
              <a:avLst/>
            </a:prstGeom>
          </p:spPr>
        </p:pic>
      </p:grpSp>
      <p:sp>
        <p:nvSpPr>
          <p:cNvPr id="3" name="Rectangle 2">
            <a:extLst>
              <a:ext uri="{FF2B5EF4-FFF2-40B4-BE49-F238E27FC236}">
                <a16:creationId xmlns:a16="http://schemas.microsoft.com/office/drawing/2014/main" id="{F59E48A4-05CA-459E-9711-AEBF3F50F519}"/>
              </a:ext>
            </a:extLst>
          </p:cNvPr>
          <p:cNvSpPr/>
          <p:nvPr/>
        </p:nvSpPr>
        <p:spPr>
          <a:xfrm>
            <a:off x="8804507" y="4927308"/>
            <a:ext cx="2036481" cy="2507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SG allow HTTP</a:t>
            </a:r>
          </a:p>
        </p:txBody>
      </p:sp>
      <p:sp>
        <p:nvSpPr>
          <p:cNvPr id="67" name="Rectangle 66">
            <a:extLst>
              <a:ext uri="{FF2B5EF4-FFF2-40B4-BE49-F238E27FC236}">
                <a16:creationId xmlns:a16="http://schemas.microsoft.com/office/drawing/2014/main" id="{9A6A811A-90BA-4659-B9DC-9E68832B3EE5}"/>
              </a:ext>
            </a:extLst>
          </p:cNvPr>
          <p:cNvSpPr/>
          <p:nvPr/>
        </p:nvSpPr>
        <p:spPr>
          <a:xfrm>
            <a:off x="9105262" y="4015973"/>
            <a:ext cx="1434967" cy="325179"/>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solidFill>
                  <a:schemeClr val="tx1"/>
                </a:solidFill>
              </a:rPr>
              <a:t>Ethernet</a:t>
            </a:r>
            <a:endParaRPr lang="en-CA" sz="2000" dirty="0">
              <a:solidFill>
                <a:schemeClr val="tx1"/>
              </a:solidFill>
            </a:endParaRPr>
          </a:p>
        </p:txBody>
      </p:sp>
      <p:sp>
        <p:nvSpPr>
          <p:cNvPr id="68" name="Rectangle 67">
            <a:extLst>
              <a:ext uri="{FF2B5EF4-FFF2-40B4-BE49-F238E27FC236}">
                <a16:creationId xmlns:a16="http://schemas.microsoft.com/office/drawing/2014/main" id="{44F7EB68-4007-4186-AECF-1986D8DBDF6A}"/>
              </a:ext>
            </a:extLst>
          </p:cNvPr>
          <p:cNvSpPr/>
          <p:nvPr/>
        </p:nvSpPr>
        <p:spPr>
          <a:xfrm>
            <a:off x="9105263" y="3696103"/>
            <a:ext cx="1434967" cy="32517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solidFill>
                  <a:schemeClr val="tx1"/>
                </a:solidFill>
              </a:rPr>
              <a:t>IPv4</a:t>
            </a:r>
            <a:endParaRPr lang="en-CA" sz="2000" b="1" dirty="0">
              <a:solidFill>
                <a:srgbClr val="0000FF"/>
              </a:solidFill>
            </a:endParaRPr>
          </a:p>
        </p:txBody>
      </p:sp>
      <p:sp>
        <p:nvSpPr>
          <p:cNvPr id="69" name="Rectangle 68">
            <a:extLst>
              <a:ext uri="{FF2B5EF4-FFF2-40B4-BE49-F238E27FC236}">
                <a16:creationId xmlns:a16="http://schemas.microsoft.com/office/drawing/2014/main" id="{B1CAE8F0-88F0-4E4B-A86E-BBA50AC93E41}"/>
              </a:ext>
            </a:extLst>
          </p:cNvPr>
          <p:cNvSpPr/>
          <p:nvPr/>
        </p:nvSpPr>
        <p:spPr>
          <a:xfrm>
            <a:off x="9105264" y="3372419"/>
            <a:ext cx="1434967" cy="32517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solidFill>
                  <a:schemeClr val="tx1"/>
                </a:solidFill>
              </a:rPr>
              <a:t>TCP</a:t>
            </a:r>
            <a:endParaRPr lang="en-CA" sz="2000" b="1" dirty="0">
              <a:solidFill>
                <a:srgbClr val="FF0000"/>
              </a:solidFill>
            </a:endParaRPr>
          </a:p>
        </p:txBody>
      </p:sp>
      <p:sp>
        <p:nvSpPr>
          <p:cNvPr id="70" name="Rectangle 69">
            <a:extLst>
              <a:ext uri="{FF2B5EF4-FFF2-40B4-BE49-F238E27FC236}">
                <a16:creationId xmlns:a16="http://schemas.microsoft.com/office/drawing/2014/main" id="{4361A0B7-9285-4325-8CE3-F636D7804D42}"/>
              </a:ext>
            </a:extLst>
          </p:cNvPr>
          <p:cNvSpPr/>
          <p:nvPr/>
        </p:nvSpPr>
        <p:spPr>
          <a:xfrm>
            <a:off x="9108392" y="3047836"/>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solidFill>
                  <a:schemeClr val="tx1"/>
                </a:solidFill>
              </a:rPr>
              <a:t>HTTP</a:t>
            </a:r>
            <a:endParaRPr lang="en-CA" sz="2000" b="1" dirty="0">
              <a:solidFill>
                <a:srgbClr val="FF0000"/>
              </a:solidFill>
            </a:endParaRPr>
          </a:p>
        </p:txBody>
      </p:sp>
      <p:sp>
        <p:nvSpPr>
          <p:cNvPr id="2" name="Rectangle 1">
            <a:extLst>
              <a:ext uri="{FF2B5EF4-FFF2-40B4-BE49-F238E27FC236}">
                <a16:creationId xmlns:a16="http://schemas.microsoft.com/office/drawing/2014/main" id="{A741E13F-B494-4F47-A7AA-15BBA6017569}"/>
              </a:ext>
            </a:extLst>
          </p:cNvPr>
          <p:cNvSpPr/>
          <p:nvPr/>
        </p:nvSpPr>
        <p:spPr>
          <a:xfrm>
            <a:off x="981075" y="5750918"/>
            <a:ext cx="2724150" cy="30698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Content Placeholder 4">
            <a:extLst>
              <a:ext uri="{FF2B5EF4-FFF2-40B4-BE49-F238E27FC236}">
                <a16:creationId xmlns:a16="http://schemas.microsoft.com/office/drawing/2014/main" id="{79808F36-9679-45BC-B2C4-5B1081B827E2}"/>
              </a:ext>
            </a:extLst>
          </p:cNvPr>
          <p:cNvSpPr>
            <a:spLocks noGrp="1"/>
          </p:cNvSpPr>
          <p:nvPr>
            <p:ph idx="1"/>
          </p:nvPr>
        </p:nvSpPr>
        <p:spPr>
          <a:xfrm>
            <a:off x="688259" y="988348"/>
            <a:ext cx="4229288" cy="5155277"/>
          </a:xfrm>
          <a:ln>
            <a:solidFill>
              <a:schemeClr val="accent5">
                <a:lumMod val="75000"/>
              </a:schemeClr>
            </a:solidFill>
          </a:ln>
        </p:spPr>
        <p:txBody>
          <a:bodyPr>
            <a:noAutofit/>
          </a:bodyPr>
          <a:lstStyle/>
          <a:p>
            <a:pPr>
              <a:spcBef>
                <a:spcPts val="600"/>
              </a:spcBef>
              <a:spcAft>
                <a:spcPts val="600"/>
              </a:spcAft>
            </a:pPr>
            <a:r>
              <a:rPr lang="en-CA" sz="2000" dirty="0"/>
              <a:t>The web </a:t>
            </a:r>
            <a:r>
              <a:rPr lang="en-CA" sz="2000" b="1" dirty="0"/>
              <a:t>server</a:t>
            </a:r>
            <a:r>
              <a:rPr lang="en-CA" sz="2000" dirty="0"/>
              <a:t> prepares the response to the </a:t>
            </a:r>
            <a:r>
              <a:rPr lang="en-CA" sz="2000" b="1" dirty="0"/>
              <a:t>client</a:t>
            </a:r>
            <a:r>
              <a:rPr lang="en-CA" sz="2000" dirty="0"/>
              <a:t>.</a:t>
            </a:r>
          </a:p>
          <a:p>
            <a:pPr>
              <a:spcBef>
                <a:spcPts val="600"/>
              </a:spcBef>
              <a:spcAft>
                <a:spcPts val="600"/>
              </a:spcAft>
            </a:pPr>
            <a:r>
              <a:rPr lang="en-CA" sz="2000" dirty="0"/>
              <a:t>This response is formatted in a </a:t>
            </a:r>
            <a:r>
              <a:rPr lang="en-CA" sz="2000" b="1" dirty="0"/>
              <a:t>H</a:t>
            </a:r>
            <a:r>
              <a:rPr lang="en-CA" sz="2000" dirty="0"/>
              <a:t>yper </a:t>
            </a:r>
            <a:r>
              <a:rPr lang="en-CA" sz="2000" b="1" dirty="0"/>
              <a:t>T</a:t>
            </a:r>
            <a:r>
              <a:rPr lang="en-CA" sz="2000" dirty="0"/>
              <a:t>ext </a:t>
            </a:r>
            <a:r>
              <a:rPr lang="en-CA" sz="2000" b="1" dirty="0"/>
              <a:t>T</a:t>
            </a:r>
            <a:r>
              <a:rPr lang="en-CA" sz="2000" dirty="0"/>
              <a:t>ransfer </a:t>
            </a:r>
            <a:r>
              <a:rPr lang="en-CA" sz="2000" b="1" dirty="0"/>
              <a:t>P</a:t>
            </a:r>
            <a:r>
              <a:rPr lang="en-CA" sz="2000" dirty="0"/>
              <a:t>rotocol (</a:t>
            </a:r>
            <a:r>
              <a:rPr lang="en-CA" sz="2000" b="1" dirty="0">
                <a:highlight>
                  <a:srgbClr val="FFCCFF"/>
                </a:highlight>
              </a:rPr>
              <a:t>HTTP</a:t>
            </a:r>
            <a:r>
              <a:rPr lang="en-CA" sz="2000" dirty="0"/>
              <a:t>) </a:t>
            </a:r>
            <a:r>
              <a:rPr lang="en-CA" sz="2000" b="1" dirty="0">
                <a:highlight>
                  <a:srgbClr val="FFCCFF"/>
                </a:highlight>
              </a:rPr>
              <a:t>message</a:t>
            </a:r>
            <a:r>
              <a:rPr lang="en-CA" sz="2000" dirty="0"/>
              <a:t>.</a:t>
            </a:r>
          </a:p>
          <a:p>
            <a:pPr>
              <a:spcBef>
                <a:spcPts val="600"/>
              </a:spcBef>
              <a:spcAft>
                <a:spcPts val="600"/>
              </a:spcAft>
            </a:pPr>
            <a:r>
              <a:rPr lang="en-CA" sz="2000" dirty="0"/>
              <a:t>The HTTP message must be encapsulated inside a </a:t>
            </a:r>
            <a:r>
              <a:rPr lang="en-CA" sz="2000" b="1" dirty="0">
                <a:highlight>
                  <a:srgbClr val="CCFFCC"/>
                </a:highlight>
              </a:rPr>
              <a:t>transport segment</a:t>
            </a:r>
            <a:r>
              <a:rPr lang="en-CA" sz="2000" dirty="0"/>
              <a:t> provided by the </a:t>
            </a:r>
            <a:r>
              <a:rPr lang="en-CA" sz="2000" b="1" dirty="0">
                <a:highlight>
                  <a:srgbClr val="CCFFCC"/>
                </a:highlight>
              </a:rPr>
              <a:t>Transmission Control Protocol </a:t>
            </a:r>
            <a:r>
              <a:rPr lang="en-CA" sz="2000" dirty="0">
                <a:highlight>
                  <a:srgbClr val="CCFFCC"/>
                </a:highlight>
              </a:rPr>
              <a:t>(</a:t>
            </a:r>
            <a:r>
              <a:rPr lang="en-CA" sz="2000" b="1" dirty="0">
                <a:highlight>
                  <a:srgbClr val="CCFFCC"/>
                </a:highlight>
              </a:rPr>
              <a:t>TCP</a:t>
            </a:r>
            <a:r>
              <a:rPr lang="en-CA" sz="2000" dirty="0">
                <a:highlight>
                  <a:srgbClr val="CCFFCC"/>
                </a:highlight>
              </a:rPr>
              <a:t>).</a:t>
            </a:r>
          </a:p>
          <a:p>
            <a:pPr>
              <a:spcBef>
                <a:spcPts val="600"/>
              </a:spcBef>
              <a:spcAft>
                <a:spcPts val="600"/>
              </a:spcAft>
            </a:pPr>
            <a:r>
              <a:rPr lang="en-CA" sz="2000" dirty="0"/>
              <a:t>All this data must be carried inside the payload of an </a:t>
            </a:r>
            <a:r>
              <a:rPr lang="en-CA" sz="2000" b="1" dirty="0">
                <a:highlight>
                  <a:srgbClr val="FFFF00"/>
                </a:highlight>
              </a:rPr>
              <a:t>Internet Protocol </a:t>
            </a:r>
            <a:r>
              <a:rPr lang="en-CA" sz="2000" dirty="0">
                <a:highlight>
                  <a:srgbClr val="FFFF00"/>
                </a:highlight>
              </a:rPr>
              <a:t>(</a:t>
            </a:r>
            <a:r>
              <a:rPr lang="en-CA" sz="2000" b="1" dirty="0">
                <a:highlight>
                  <a:srgbClr val="FFFF00"/>
                </a:highlight>
              </a:rPr>
              <a:t>IP</a:t>
            </a:r>
            <a:r>
              <a:rPr lang="en-CA" sz="2000" dirty="0">
                <a:highlight>
                  <a:srgbClr val="FFFF00"/>
                </a:highlight>
              </a:rPr>
              <a:t>)</a:t>
            </a:r>
            <a:r>
              <a:rPr lang="en-CA" sz="2000" b="1" dirty="0">
                <a:highlight>
                  <a:srgbClr val="FFFF00"/>
                </a:highlight>
              </a:rPr>
              <a:t> packet</a:t>
            </a:r>
            <a:r>
              <a:rPr lang="en-CA" sz="2000" dirty="0">
                <a:highlight>
                  <a:srgbClr val="FFFF00"/>
                </a:highlight>
              </a:rPr>
              <a:t>.</a:t>
            </a:r>
          </a:p>
          <a:p>
            <a:pPr>
              <a:spcBef>
                <a:spcPts val="600"/>
              </a:spcBef>
              <a:spcAft>
                <a:spcPts val="600"/>
              </a:spcAft>
            </a:pPr>
            <a:r>
              <a:rPr lang="en-CA" sz="2000" dirty="0"/>
              <a:t>Finally, the data must start the voyage back by reaching the next hop device. This is achieved with an </a:t>
            </a:r>
            <a:r>
              <a:rPr lang="en-CA" sz="2000" b="1" dirty="0"/>
              <a:t>Ethernet</a:t>
            </a:r>
            <a:r>
              <a:rPr lang="en-CA" sz="2000" dirty="0"/>
              <a:t> protocol </a:t>
            </a:r>
            <a:r>
              <a:rPr lang="en-CA" sz="2000" b="1" dirty="0"/>
              <a:t>frame</a:t>
            </a:r>
            <a:r>
              <a:rPr lang="en-CA" sz="2000" dirty="0"/>
              <a:t>.</a:t>
            </a:r>
          </a:p>
        </p:txBody>
      </p:sp>
    </p:spTree>
    <p:extLst>
      <p:ext uri="{BB962C8B-B14F-4D97-AF65-F5344CB8AC3E}">
        <p14:creationId xmlns:p14="http://schemas.microsoft.com/office/powerpoint/2010/main" val="207265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down)">
                                      <p:cBhvr>
                                        <p:cTn id="17" dur="500"/>
                                        <p:tgtEl>
                                          <p:spTgt spid="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wipe(down)">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barn(inVertical)">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barn(inVertical)">
                                      <p:cBhvr>
                                        <p:cTn id="37" dur="5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wipe(down)">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down)">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circle(in)">
                                      <p:cBhvr>
                                        <p:cTn id="52" dur="2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350556" y="283846"/>
            <a:ext cx="3233956" cy="647468"/>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707213" y="992033"/>
            <a:ext cx="4151412" cy="3566905"/>
          </a:xfrm>
          <a:ln>
            <a:solidFill>
              <a:schemeClr val="accent5">
                <a:lumMod val="75000"/>
              </a:schemeClr>
            </a:solidFill>
          </a:ln>
        </p:spPr>
        <p:txBody>
          <a:bodyPr>
            <a:normAutofit/>
          </a:bodyPr>
          <a:lstStyle/>
          <a:p>
            <a:pPr>
              <a:spcBef>
                <a:spcPts val="600"/>
              </a:spcBef>
              <a:spcAft>
                <a:spcPts val="600"/>
              </a:spcAft>
            </a:pPr>
            <a:r>
              <a:rPr lang="en-CA" sz="2400" dirty="0"/>
              <a:t>Going </a:t>
            </a:r>
            <a:r>
              <a:rPr lang="en-CA" sz="2400" dirty="0">
                <a:solidFill>
                  <a:srgbClr val="FF0000"/>
                </a:solidFill>
              </a:rPr>
              <a:t>outbound</a:t>
            </a:r>
            <a:r>
              <a:rPr lang="en-CA" sz="2400" dirty="0"/>
              <a:t>, the data must pass through the </a:t>
            </a:r>
            <a:r>
              <a:rPr lang="en-CA" sz="2400" b="1" dirty="0"/>
              <a:t>security group </a:t>
            </a:r>
            <a:r>
              <a:rPr lang="en-CA" sz="2400" dirty="0"/>
              <a:t>filter.</a:t>
            </a:r>
          </a:p>
          <a:p>
            <a:pPr>
              <a:spcBef>
                <a:spcPts val="600"/>
              </a:spcBef>
              <a:spcAft>
                <a:spcPts val="600"/>
              </a:spcAft>
            </a:pPr>
            <a:r>
              <a:rPr lang="en-CA" sz="2400" dirty="0"/>
              <a:t>The security group has one rule that allows all traffic going out such as </a:t>
            </a:r>
            <a:r>
              <a:rPr lang="en-CA" sz="2400" b="1" dirty="0"/>
              <a:t>responses</a:t>
            </a:r>
            <a:r>
              <a:rPr lang="en-CA" sz="2400" dirty="0"/>
              <a:t> and update requests.</a:t>
            </a:r>
          </a:p>
          <a:p>
            <a:pPr>
              <a:spcBef>
                <a:spcPts val="600"/>
              </a:spcBef>
              <a:spcAft>
                <a:spcPts val="600"/>
              </a:spcAft>
            </a:pPr>
            <a:r>
              <a:rPr lang="en-CA" sz="2400" dirty="0"/>
              <a:t>Hence the traffic can continue.</a:t>
            </a:r>
          </a:p>
        </p:txBody>
      </p:sp>
      <p:sp>
        <p:nvSpPr>
          <p:cNvPr id="74" name="Rectangle 73">
            <a:extLst>
              <a:ext uri="{FF2B5EF4-FFF2-40B4-BE49-F238E27FC236}">
                <a16:creationId xmlns:a16="http://schemas.microsoft.com/office/drawing/2014/main" id="{0BF703DA-CF29-4FD5-9BEE-C0C577632ED1}"/>
              </a:ext>
            </a:extLst>
          </p:cNvPr>
          <p:cNvSpPr/>
          <p:nvPr/>
        </p:nvSpPr>
        <p:spPr>
          <a:xfrm>
            <a:off x="5119257" y="357448"/>
            <a:ext cx="6859852" cy="518861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8011" y="416881"/>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5466344" y="372420"/>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5762320" y="662687"/>
            <a:ext cx="6062724" cy="470620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6182498" y="708142"/>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56351" y="783673"/>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7545321" y="987463"/>
            <a:ext cx="4064559" cy="4295914"/>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8836565" y="985177"/>
            <a:ext cx="2036481" cy="1441982"/>
            <a:chOff x="7517382" y="533208"/>
            <a:chExt cx="1115568" cy="854524"/>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20066" y="712654"/>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8894747" y="4822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a:off x="9822748" y="2427159"/>
            <a:ext cx="14575" cy="239501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9427262" y="1700825"/>
            <a:ext cx="854273" cy="276999"/>
          </a:xfrm>
          <a:prstGeom prst="rect">
            <a:avLst/>
          </a:prstGeom>
          <a:noFill/>
        </p:spPr>
        <p:txBody>
          <a:bodyPr wrap="none" rtlCol="0">
            <a:spAutoFit/>
          </a:bodyPr>
          <a:lstStyle/>
          <a:p>
            <a:r>
              <a:rPr lang="en-CA" sz="1200" b="1" dirty="0"/>
              <a:t>webserver</a:t>
            </a:r>
          </a:p>
        </p:txBody>
      </p:sp>
      <p:grpSp>
        <p:nvGrpSpPr>
          <p:cNvPr id="5" name="Group 4">
            <a:extLst>
              <a:ext uri="{FF2B5EF4-FFF2-40B4-BE49-F238E27FC236}">
                <a16:creationId xmlns:a16="http://schemas.microsoft.com/office/drawing/2014/main" id="{439F816E-9A86-47B8-AB8A-432846299274}"/>
              </a:ext>
            </a:extLst>
          </p:cNvPr>
          <p:cNvGrpSpPr/>
          <p:nvPr/>
        </p:nvGrpSpPr>
        <p:grpSpPr>
          <a:xfrm>
            <a:off x="9125343" y="1981940"/>
            <a:ext cx="1438097" cy="1293316"/>
            <a:chOff x="712853" y="1108520"/>
            <a:chExt cx="1438097" cy="1293316"/>
          </a:xfrm>
        </p:grpSpPr>
        <p:sp>
          <p:nvSpPr>
            <p:cNvPr id="2" name="Rectangle 1">
              <a:extLst>
                <a:ext uri="{FF2B5EF4-FFF2-40B4-BE49-F238E27FC236}">
                  <a16:creationId xmlns:a16="http://schemas.microsoft.com/office/drawing/2014/main" id="{F8C00AED-626E-4142-B873-61137BF6A089}"/>
                </a:ext>
              </a:extLst>
            </p:cNvPr>
            <p:cNvSpPr/>
            <p:nvPr/>
          </p:nvSpPr>
          <p:spPr>
            <a:xfrm>
              <a:off x="712853" y="2076657"/>
              <a:ext cx="1434967" cy="325179"/>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Ethernet</a:t>
              </a:r>
              <a:endParaRPr lang="en-CA" sz="1400" dirty="0">
                <a:solidFill>
                  <a:schemeClr val="tx1"/>
                </a:solidFill>
              </a:endParaRPr>
            </a:p>
          </p:txBody>
        </p:sp>
        <p:sp>
          <p:nvSpPr>
            <p:cNvPr id="111" name="Rectangle 110">
              <a:extLst>
                <a:ext uri="{FF2B5EF4-FFF2-40B4-BE49-F238E27FC236}">
                  <a16:creationId xmlns:a16="http://schemas.microsoft.com/office/drawing/2014/main" id="{EE85F0D4-239D-4E35-92DD-7D8759F92392}"/>
                </a:ext>
              </a:extLst>
            </p:cNvPr>
            <p:cNvSpPr/>
            <p:nvPr/>
          </p:nvSpPr>
          <p:spPr>
            <a:xfrm>
              <a:off x="712854" y="1756787"/>
              <a:ext cx="1434967" cy="32517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IPv4</a:t>
              </a:r>
              <a:endParaRPr lang="en-CA" sz="1400" b="1" dirty="0">
                <a:solidFill>
                  <a:srgbClr val="0000FF"/>
                </a:solidFill>
              </a:endParaRPr>
            </a:p>
          </p:txBody>
        </p:sp>
        <p:sp>
          <p:nvSpPr>
            <p:cNvPr id="115" name="Rectangle 114">
              <a:extLst>
                <a:ext uri="{FF2B5EF4-FFF2-40B4-BE49-F238E27FC236}">
                  <a16:creationId xmlns:a16="http://schemas.microsoft.com/office/drawing/2014/main" id="{6E123CE4-5A47-421F-A553-7896EF948527}"/>
                </a:ext>
              </a:extLst>
            </p:cNvPr>
            <p:cNvSpPr/>
            <p:nvPr/>
          </p:nvSpPr>
          <p:spPr>
            <a:xfrm>
              <a:off x="712855" y="1433103"/>
              <a:ext cx="1434967" cy="32517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TCP</a:t>
              </a:r>
              <a:endParaRPr lang="en-CA" sz="1400" b="1" dirty="0">
                <a:solidFill>
                  <a:srgbClr val="FF0000"/>
                </a:solidFill>
              </a:endParaRPr>
            </a:p>
          </p:txBody>
        </p:sp>
        <p:sp>
          <p:nvSpPr>
            <p:cNvPr id="116" name="Rectangle 115">
              <a:extLst>
                <a:ext uri="{FF2B5EF4-FFF2-40B4-BE49-F238E27FC236}">
                  <a16:creationId xmlns:a16="http://schemas.microsoft.com/office/drawing/2014/main" id="{7678B18F-702B-4BE1-8ECA-AC5FAD4CCF64}"/>
                </a:ext>
              </a:extLst>
            </p:cNvPr>
            <p:cNvSpPr/>
            <p:nvPr/>
          </p:nvSpPr>
          <p:spPr>
            <a:xfrm>
              <a:off x="715983" y="1108520"/>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a:t>
              </a:r>
              <a:endParaRPr lang="en-CA" sz="1400" b="1" dirty="0">
                <a:solidFill>
                  <a:srgbClr val="FF0000"/>
                </a:solidFill>
              </a:endParaRPr>
            </a:p>
          </p:txBody>
        </p:sp>
      </p:grpSp>
      <p:grpSp>
        <p:nvGrpSpPr>
          <p:cNvPr id="114" name="Group 113">
            <a:extLst>
              <a:ext uri="{FF2B5EF4-FFF2-40B4-BE49-F238E27FC236}">
                <a16:creationId xmlns:a16="http://schemas.microsoft.com/office/drawing/2014/main" id="{4918D21E-2AAD-4513-BA2D-6F087FB3EA97}"/>
              </a:ext>
            </a:extLst>
          </p:cNvPr>
          <p:cNvGrpSpPr/>
          <p:nvPr/>
        </p:nvGrpSpPr>
        <p:grpSpPr>
          <a:xfrm>
            <a:off x="7837058" y="3954425"/>
            <a:ext cx="664276" cy="631231"/>
            <a:chOff x="2683028" y="2233889"/>
            <a:chExt cx="469900" cy="469900"/>
          </a:xfrm>
        </p:grpSpPr>
        <p:sp>
          <p:nvSpPr>
            <p:cNvPr id="117" name="Oval 116">
              <a:extLst>
                <a:ext uri="{FF2B5EF4-FFF2-40B4-BE49-F238E27FC236}">
                  <a16:creationId xmlns:a16="http://schemas.microsoft.com/office/drawing/2014/main" id="{C2F630DB-B59A-49B9-B9ED-6FF3347EC918}"/>
                </a:ext>
              </a:extLst>
            </p:cNvPr>
            <p:cNvSpPr/>
            <p:nvPr/>
          </p:nvSpPr>
          <p:spPr>
            <a:xfrm>
              <a:off x="2708935" y="2260567"/>
              <a:ext cx="418087" cy="423482"/>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8" name="Graphic 117">
              <a:extLst>
                <a:ext uri="{FF2B5EF4-FFF2-40B4-BE49-F238E27FC236}">
                  <a16:creationId xmlns:a16="http://schemas.microsoft.com/office/drawing/2014/main" id="{00790EA6-D286-470D-9B11-4F6AE4B3409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83028" y="2233889"/>
              <a:ext cx="469900" cy="469900"/>
            </a:xfrm>
            <a:prstGeom prst="rect">
              <a:avLst/>
            </a:prstGeom>
          </p:spPr>
        </p:pic>
      </p:grpSp>
      <p:cxnSp>
        <p:nvCxnSpPr>
          <p:cNvPr id="125" name="Straight Arrow Connector 124">
            <a:extLst>
              <a:ext uri="{FF2B5EF4-FFF2-40B4-BE49-F238E27FC236}">
                <a16:creationId xmlns:a16="http://schemas.microsoft.com/office/drawing/2014/main" id="{56A0AC61-CE4C-46EC-AE05-B2954B0BD556}"/>
              </a:ext>
            </a:extLst>
          </p:cNvPr>
          <p:cNvCxnSpPr>
            <a:cxnSpLocks/>
          </p:cNvCxnSpPr>
          <p:nvPr/>
        </p:nvCxnSpPr>
        <p:spPr>
          <a:xfrm flipH="1" flipV="1">
            <a:off x="9404509" y="3253192"/>
            <a:ext cx="12130" cy="1295381"/>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26" name="Group 125">
            <a:extLst>
              <a:ext uri="{FF2B5EF4-FFF2-40B4-BE49-F238E27FC236}">
                <a16:creationId xmlns:a16="http://schemas.microsoft.com/office/drawing/2014/main" id="{8DA3B83A-8B35-4251-92AD-61ABAC6F33E8}"/>
              </a:ext>
            </a:extLst>
          </p:cNvPr>
          <p:cNvGrpSpPr/>
          <p:nvPr/>
        </p:nvGrpSpPr>
        <p:grpSpPr>
          <a:xfrm>
            <a:off x="8924688" y="3496733"/>
            <a:ext cx="848054" cy="863965"/>
            <a:chOff x="1255220" y="3895805"/>
            <a:chExt cx="919362" cy="961726"/>
          </a:xfrm>
        </p:grpSpPr>
        <p:sp>
          <p:nvSpPr>
            <p:cNvPr id="133" name="Rectangle 132">
              <a:extLst>
                <a:ext uri="{FF2B5EF4-FFF2-40B4-BE49-F238E27FC236}">
                  <a16:creationId xmlns:a16="http://schemas.microsoft.com/office/drawing/2014/main" id="{0CEBD39E-A3FD-4A9F-B786-06E6094E4226}"/>
                </a:ext>
              </a:extLst>
            </p:cNvPr>
            <p:cNvSpPr/>
            <p:nvPr/>
          </p:nvSpPr>
          <p:spPr>
            <a:xfrm>
              <a:off x="1329338" y="3895805"/>
              <a:ext cx="845244" cy="961726"/>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pic>
          <p:nvPicPr>
            <p:cNvPr id="134" name="Picture 133">
              <a:extLst>
                <a:ext uri="{FF2B5EF4-FFF2-40B4-BE49-F238E27FC236}">
                  <a16:creationId xmlns:a16="http://schemas.microsoft.com/office/drawing/2014/main" id="{92926505-4666-49B6-B10D-B36EA09073FF}"/>
                </a:ext>
              </a:extLst>
            </p:cNvPr>
            <p:cNvPicPr>
              <a:picLocks noChangeAspect="1"/>
            </p:cNvPicPr>
            <p:nvPr/>
          </p:nvPicPr>
          <p:blipFill>
            <a:blip r:embed="rId10"/>
            <a:stretch>
              <a:fillRect/>
            </a:stretch>
          </p:blipFill>
          <p:spPr>
            <a:xfrm>
              <a:off x="1846163" y="3940817"/>
              <a:ext cx="295316" cy="809738"/>
            </a:xfrm>
            <a:prstGeom prst="rect">
              <a:avLst/>
            </a:prstGeom>
          </p:spPr>
        </p:pic>
        <p:sp>
          <p:nvSpPr>
            <p:cNvPr id="135" name="TextBox 16">
              <a:extLst>
                <a:ext uri="{FF2B5EF4-FFF2-40B4-BE49-F238E27FC236}">
                  <a16:creationId xmlns:a16="http://schemas.microsoft.com/office/drawing/2014/main" id="{30FFD84C-642B-415C-9A63-F540B051F3BC}"/>
                </a:ext>
              </a:extLst>
            </p:cNvPr>
            <p:cNvSpPr txBox="1">
              <a:spLocks noChangeArrowheads="1"/>
            </p:cNvSpPr>
            <p:nvPr/>
          </p:nvSpPr>
          <p:spPr bwMode="auto">
            <a:xfrm>
              <a:off x="1255220" y="3930187"/>
              <a:ext cx="577736" cy="839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spcBef>
                  <a:spcPts val="600"/>
                </a:spcBef>
              </a:pPr>
              <a:r>
                <a:rPr lang="en-US" altLang="en-US" sz="1100" b="1" dirty="0">
                  <a:latin typeface="+mn-lt"/>
                  <a:ea typeface="Amazon Ember" panose="020B0603020204020204" pitchFamily="34" charset="0"/>
                  <a:cs typeface="Arial" panose="020B0604020202020204" pitchFamily="34" charset="0"/>
                </a:rPr>
                <a:t>ssh</a:t>
              </a:r>
            </a:p>
            <a:p>
              <a:pPr algn="r" eaLnBrk="1" hangingPunct="1">
                <a:spcBef>
                  <a:spcPts val="600"/>
                </a:spcBef>
              </a:pPr>
              <a:r>
                <a:rPr lang="en-US" altLang="en-US" sz="1100" b="1" dirty="0">
                  <a:latin typeface="+mn-lt"/>
                  <a:ea typeface="Amazon Ember" panose="020B0603020204020204" pitchFamily="34" charset="0"/>
                  <a:cs typeface="Arial" panose="020B0604020202020204" pitchFamily="34" charset="0"/>
                </a:rPr>
                <a:t>http</a:t>
              </a:r>
            </a:p>
            <a:p>
              <a:pPr algn="r" eaLnBrk="1" hangingPunct="1">
                <a:spcBef>
                  <a:spcPts val="600"/>
                </a:spcBef>
              </a:pPr>
              <a:r>
                <a:rPr lang="en-US" altLang="en-US" sz="1100" b="1" dirty="0">
                  <a:latin typeface="+mn-lt"/>
                  <a:ea typeface="Amazon Ember" panose="020B0603020204020204" pitchFamily="34" charset="0"/>
                  <a:cs typeface="Arial" panose="020B0604020202020204" pitchFamily="34" charset="0"/>
                </a:rPr>
                <a:t>else</a:t>
              </a:r>
            </a:p>
          </p:txBody>
        </p:sp>
      </p:grpSp>
      <p:cxnSp>
        <p:nvCxnSpPr>
          <p:cNvPr id="127" name="Straight Arrow Connector 126">
            <a:extLst>
              <a:ext uri="{FF2B5EF4-FFF2-40B4-BE49-F238E27FC236}">
                <a16:creationId xmlns:a16="http://schemas.microsoft.com/office/drawing/2014/main" id="{E9B3B76B-D077-477B-8ACE-9C8D036958FA}"/>
              </a:ext>
            </a:extLst>
          </p:cNvPr>
          <p:cNvCxnSpPr>
            <a:cxnSpLocks/>
          </p:cNvCxnSpPr>
          <p:nvPr/>
        </p:nvCxnSpPr>
        <p:spPr>
          <a:xfrm flipH="1">
            <a:off x="10324808" y="3290699"/>
            <a:ext cx="4936" cy="1287573"/>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973096F9-7068-4ABD-9AB1-B99D929C1597}"/>
              </a:ext>
            </a:extLst>
          </p:cNvPr>
          <p:cNvGrpSpPr/>
          <p:nvPr/>
        </p:nvGrpSpPr>
        <p:grpSpPr>
          <a:xfrm>
            <a:off x="9912708" y="3496733"/>
            <a:ext cx="779685" cy="863965"/>
            <a:chOff x="3427201" y="3799458"/>
            <a:chExt cx="845244" cy="961726"/>
          </a:xfrm>
        </p:grpSpPr>
        <p:sp>
          <p:nvSpPr>
            <p:cNvPr id="130" name="Rectangle 129">
              <a:extLst>
                <a:ext uri="{FF2B5EF4-FFF2-40B4-BE49-F238E27FC236}">
                  <a16:creationId xmlns:a16="http://schemas.microsoft.com/office/drawing/2014/main" id="{E02F153A-F988-4F47-956F-5446D076113C}"/>
                </a:ext>
              </a:extLst>
            </p:cNvPr>
            <p:cNvSpPr/>
            <p:nvPr/>
          </p:nvSpPr>
          <p:spPr>
            <a:xfrm>
              <a:off x="3427201" y="3799458"/>
              <a:ext cx="845244" cy="961726"/>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pic>
          <p:nvPicPr>
            <p:cNvPr id="131" name="Picture 130">
              <a:extLst>
                <a:ext uri="{FF2B5EF4-FFF2-40B4-BE49-F238E27FC236}">
                  <a16:creationId xmlns:a16="http://schemas.microsoft.com/office/drawing/2014/main" id="{E62E0CF3-D4DB-47A0-B567-957DA2832BC0}"/>
                </a:ext>
              </a:extLst>
            </p:cNvPr>
            <p:cNvPicPr>
              <a:picLocks noChangeAspect="1"/>
            </p:cNvPicPr>
            <p:nvPr/>
          </p:nvPicPr>
          <p:blipFill>
            <a:blip r:embed="rId11"/>
            <a:stretch>
              <a:fillRect/>
            </a:stretch>
          </p:blipFill>
          <p:spPr>
            <a:xfrm>
              <a:off x="3466347" y="3840554"/>
              <a:ext cx="295316" cy="276264"/>
            </a:xfrm>
            <a:prstGeom prst="rect">
              <a:avLst/>
            </a:prstGeom>
          </p:spPr>
        </p:pic>
        <p:sp>
          <p:nvSpPr>
            <p:cNvPr id="132" name="TextBox 16">
              <a:extLst>
                <a:ext uri="{FF2B5EF4-FFF2-40B4-BE49-F238E27FC236}">
                  <a16:creationId xmlns:a16="http://schemas.microsoft.com/office/drawing/2014/main" id="{C12FF306-03F4-4230-B060-F2EC86635029}"/>
                </a:ext>
              </a:extLst>
            </p:cNvPr>
            <p:cNvSpPr txBox="1">
              <a:spLocks noChangeArrowheads="1"/>
            </p:cNvSpPr>
            <p:nvPr/>
          </p:nvSpPr>
          <p:spPr bwMode="auto">
            <a:xfrm>
              <a:off x="3523144" y="4055912"/>
              <a:ext cx="701616" cy="47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100" b="1" dirty="0">
                  <a:highlight>
                    <a:srgbClr val="FFFF00"/>
                  </a:highlight>
                  <a:latin typeface="+mn-lt"/>
                  <a:ea typeface="Amazon Ember" panose="020B0603020204020204" pitchFamily="34" charset="0"/>
                  <a:cs typeface="Arial" panose="020B0604020202020204" pitchFamily="34" charset="0"/>
                </a:rPr>
                <a:t>Response</a:t>
              </a:r>
              <a:r>
                <a:rPr lang="en-US" altLang="en-US" sz="1100" b="1" dirty="0">
                  <a:latin typeface="+mn-lt"/>
                  <a:ea typeface="Amazon Ember" panose="020B0603020204020204" pitchFamily="34" charset="0"/>
                  <a:cs typeface="Arial" panose="020B0604020202020204" pitchFamily="34" charset="0"/>
                </a:rPr>
                <a:t>s</a:t>
              </a:r>
            </a:p>
            <a:p>
              <a:r>
                <a:rPr lang="en-US" altLang="en-US" sz="1100" b="1" dirty="0">
                  <a:latin typeface="+mn-lt"/>
                  <a:ea typeface="Amazon Ember" panose="020B0603020204020204" pitchFamily="34" charset="0"/>
                  <a:cs typeface="Arial" panose="020B0604020202020204" pitchFamily="34" charset="0"/>
                </a:rPr>
                <a:t>Updates</a:t>
              </a:r>
            </a:p>
          </p:txBody>
        </p:sp>
      </p:grpSp>
      <p:sp>
        <p:nvSpPr>
          <p:cNvPr id="123" name="TextBox 122">
            <a:extLst>
              <a:ext uri="{FF2B5EF4-FFF2-40B4-BE49-F238E27FC236}">
                <a16:creationId xmlns:a16="http://schemas.microsoft.com/office/drawing/2014/main" id="{F6FFBEC3-6BA9-463E-A154-84A57B0C9719}"/>
              </a:ext>
            </a:extLst>
          </p:cNvPr>
          <p:cNvSpPr txBox="1"/>
          <p:nvPr/>
        </p:nvSpPr>
        <p:spPr>
          <a:xfrm flipH="1">
            <a:off x="9244416" y="3011614"/>
            <a:ext cx="333724" cy="261610"/>
          </a:xfrm>
          <a:prstGeom prst="rect">
            <a:avLst/>
          </a:prstGeom>
          <a:noFill/>
        </p:spPr>
        <p:txBody>
          <a:bodyPr wrap="square" rtlCol="0">
            <a:spAutoFit/>
          </a:bodyPr>
          <a:lstStyle/>
          <a:p>
            <a:pPr algn="ctr"/>
            <a:r>
              <a:rPr lang="en-US" sz="1100" b="1" dirty="0"/>
              <a:t>in</a:t>
            </a:r>
            <a:endParaRPr lang="en-CA" sz="1100" b="1" dirty="0"/>
          </a:p>
        </p:txBody>
      </p:sp>
      <p:sp>
        <p:nvSpPr>
          <p:cNvPr id="124" name="TextBox 123">
            <a:extLst>
              <a:ext uri="{FF2B5EF4-FFF2-40B4-BE49-F238E27FC236}">
                <a16:creationId xmlns:a16="http://schemas.microsoft.com/office/drawing/2014/main" id="{908978E0-40B0-4A42-B6E2-ECC0A7AF1FA1}"/>
              </a:ext>
            </a:extLst>
          </p:cNvPr>
          <p:cNvSpPr txBox="1"/>
          <p:nvPr/>
        </p:nvSpPr>
        <p:spPr>
          <a:xfrm flipH="1">
            <a:off x="10003415" y="4506202"/>
            <a:ext cx="560025" cy="261610"/>
          </a:xfrm>
          <a:prstGeom prst="rect">
            <a:avLst/>
          </a:prstGeom>
          <a:noFill/>
        </p:spPr>
        <p:txBody>
          <a:bodyPr wrap="square" rtlCol="0">
            <a:spAutoFit/>
          </a:bodyPr>
          <a:lstStyle/>
          <a:p>
            <a:pPr algn="ctr"/>
            <a:r>
              <a:rPr lang="en-US" sz="1100" b="1" dirty="0"/>
              <a:t>out</a:t>
            </a:r>
            <a:endParaRPr lang="en-CA" sz="1100" b="1" dirty="0"/>
          </a:p>
        </p:txBody>
      </p:sp>
      <p:grpSp>
        <p:nvGrpSpPr>
          <p:cNvPr id="136" name="Group 135">
            <a:extLst>
              <a:ext uri="{FF2B5EF4-FFF2-40B4-BE49-F238E27FC236}">
                <a16:creationId xmlns:a16="http://schemas.microsoft.com/office/drawing/2014/main" id="{FAA1F579-9CC4-45FD-AC84-1A75626D755E}"/>
              </a:ext>
            </a:extLst>
          </p:cNvPr>
          <p:cNvGrpSpPr/>
          <p:nvPr/>
        </p:nvGrpSpPr>
        <p:grpSpPr>
          <a:xfrm>
            <a:off x="5466344" y="3927707"/>
            <a:ext cx="612156" cy="631231"/>
            <a:chOff x="5439189" y="3628598"/>
            <a:chExt cx="675842" cy="683629"/>
          </a:xfrm>
        </p:grpSpPr>
        <p:sp>
          <p:nvSpPr>
            <p:cNvPr id="137" name="Oval 136">
              <a:extLst>
                <a:ext uri="{FF2B5EF4-FFF2-40B4-BE49-F238E27FC236}">
                  <a16:creationId xmlns:a16="http://schemas.microsoft.com/office/drawing/2014/main" id="{DDF34FDD-AF7D-4E32-8740-305A9AEE0A61}"/>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38" name="Group 137">
              <a:extLst>
                <a:ext uri="{FF2B5EF4-FFF2-40B4-BE49-F238E27FC236}">
                  <a16:creationId xmlns:a16="http://schemas.microsoft.com/office/drawing/2014/main" id="{D4AD99E0-DE74-4119-BF39-73A13CBB2C6C}"/>
                </a:ext>
              </a:extLst>
            </p:cNvPr>
            <p:cNvGrpSpPr/>
            <p:nvPr/>
          </p:nvGrpSpPr>
          <p:grpSpPr>
            <a:xfrm>
              <a:off x="5712075" y="3740276"/>
              <a:ext cx="130069" cy="188068"/>
              <a:chOff x="4518511" y="3865186"/>
              <a:chExt cx="203119" cy="265093"/>
            </a:xfrm>
          </p:grpSpPr>
          <p:cxnSp>
            <p:nvCxnSpPr>
              <p:cNvPr id="151" name="Straight Connector 150">
                <a:extLst>
                  <a:ext uri="{FF2B5EF4-FFF2-40B4-BE49-F238E27FC236}">
                    <a16:creationId xmlns:a16="http://schemas.microsoft.com/office/drawing/2014/main" id="{BAE31852-ABE2-40AC-873A-AB2127C30F6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8D7F513-9D94-4927-BCD1-376D210DF89B}"/>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ABB3964-AE39-457D-82DC-EED6ACF60F5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6D4144EE-E0D9-4668-A114-B50E22929BD3}"/>
                </a:ext>
              </a:extLst>
            </p:cNvPr>
            <p:cNvGrpSpPr/>
            <p:nvPr/>
          </p:nvGrpSpPr>
          <p:grpSpPr>
            <a:xfrm rot="10800000">
              <a:off x="5712075" y="4005901"/>
              <a:ext cx="130069" cy="188068"/>
              <a:chOff x="4518511" y="3865186"/>
              <a:chExt cx="203119" cy="265093"/>
            </a:xfrm>
          </p:grpSpPr>
          <p:cxnSp>
            <p:nvCxnSpPr>
              <p:cNvPr id="148" name="Straight Connector 147">
                <a:extLst>
                  <a:ext uri="{FF2B5EF4-FFF2-40B4-BE49-F238E27FC236}">
                    <a16:creationId xmlns:a16="http://schemas.microsoft.com/office/drawing/2014/main" id="{F1FE14E2-1458-4707-A494-802341DB062A}"/>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86EA8FC-6399-4D6C-BFD3-722B67E8698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C42F317-4939-487A-8915-13528505C3E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E7D46B2E-21B6-43EE-86FF-CFAA9C305F6E}"/>
                </a:ext>
              </a:extLst>
            </p:cNvPr>
            <p:cNvGrpSpPr/>
            <p:nvPr/>
          </p:nvGrpSpPr>
          <p:grpSpPr>
            <a:xfrm rot="5400000">
              <a:off x="5526491" y="3876378"/>
              <a:ext cx="130069" cy="188068"/>
              <a:chOff x="4518511" y="3865186"/>
              <a:chExt cx="203119" cy="265093"/>
            </a:xfrm>
          </p:grpSpPr>
          <p:cxnSp>
            <p:nvCxnSpPr>
              <p:cNvPr id="145" name="Straight Connector 144">
                <a:extLst>
                  <a:ext uri="{FF2B5EF4-FFF2-40B4-BE49-F238E27FC236}">
                    <a16:creationId xmlns:a16="http://schemas.microsoft.com/office/drawing/2014/main" id="{FA89C7DB-BE47-4712-A0FB-84DFD68F816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1CC6886-0358-4CA3-9CBC-2A50A61FD43C}"/>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555818D-CA50-4E42-A312-255B59769A9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oup 140">
              <a:extLst>
                <a:ext uri="{FF2B5EF4-FFF2-40B4-BE49-F238E27FC236}">
                  <a16:creationId xmlns:a16="http://schemas.microsoft.com/office/drawing/2014/main" id="{3383B202-0F0D-45B9-A0CD-5AC3A768AAF0}"/>
                </a:ext>
              </a:extLst>
            </p:cNvPr>
            <p:cNvGrpSpPr/>
            <p:nvPr/>
          </p:nvGrpSpPr>
          <p:grpSpPr>
            <a:xfrm rot="5400000">
              <a:off x="5890580" y="3876379"/>
              <a:ext cx="130069" cy="188068"/>
              <a:chOff x="4518511" y="3865186"/>
              <a:chExt cx="203119" cy="265093"/>
            </a:xfrm>
          </p:grpSpPr>
          <p:cxnSp>
            <p:nvCxnSpPr>
              <p:cNvPr id="142" name="Straight Connector 141">
                <a:extLst>
                  <a:ext uri="{FF2B5EF4-FFF2-40B4-BE49-F238E27FC236}">
                    <a16:creationId xmlns:a16="http://schemas.microsoft.com/office/drawing/2014/main" id="{465C37ED-3AC2-485B-A262-99CDD55F6335}"/>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37EBC45-F63F-4157-BBB4-1B646824A9D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E9764F1-1BAA-427E-B62F-CF0E1D49A772}"/>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 name="TextBox 3">
            <a:extLst>
              <a:ext uri="{FF2B5EF4-FFF2-40B4-BE49-F238E27FC236}">
                <a16:creationId xmlns:a16="http://schemas.microsoft.com/office/drawing/2014/main" id="{091206ED-6C7F-4BE9-AFD9-D9508E09AD4B}"/>
              </a:ext>
            </a:extLst>
          </p:cNvPr>
          <p:cNvSpPr txBox="1"/>
          <p:nvPr/>
        </p:nvSpPr>
        <p:spPr>
          <a:xfrm>
            <a:off x="10700743" y="3582425"/>
            <a:ext cx="1008609" cy="646331"/>
          </a:xfrm>
          <a:prstGeom prst="rect">
            <a:avLst/>
          </a:prstGeom>
          <a:noFill/>
        </p:spPr>
        <p:txBody>
          <a:bodyPr wrap="none" rtlCol="0">
            <a:spAutoFit/>
          </a:bodyPr>
          <a:lstStyle/>
          <a:p>
            <a:r>
              <a:rPr lang="en-CA" b="1" dirty="0"/>
              <a:t>Security </a:t>
            </a:r>
          </a:p>
          <a:p>
            <a:pPr algn="ctr"/>
            <a:r>
              <a:rPr lang="en-CA" b="1" dirty="0"/>
              <a:t>Group</a:t>
            </a:r>
          </a:p>
        </p:txBody>
      </p:sp>
      <p:sp>
        <p:nvSpPr>
          <p:cNvPr id="154" name="TextBox 153">
            <a:extLst>
              <a:ext uri="{FF2B5EF4-FFF2-40B4-BE49-F238E27FC236}">
                <a16:creationId xmlns:a16="http://schemas.microsoft.com/office/drawing/2014/main" id="{7786ADB0-7CFA-485D-8423-3174E93E6B6C}"/>
              </a:ext>
            </a:extLst>
          </p:cNvPr>
          <p:cNvSpPr txBox="1"/>
          <p:nvPr/>
        </p:nvSpPr>
        <p:spPr>
          <a:xfrm>
            <a:off x="7590025" y="4523762"/>
            <a:ext cx="1147750" cy="830997"/>
          </a:xfrm>
          <a:prstGeom prst="rect">
            <a:avLst/>
          </a:prstGeom>
          <a:noFill/>
        </p:spPr>
        <p:txBody>
          <a:bodyPr wrap="none" rtlCol="0">
            <a:spAutoFit/>
          </a:bodyPr>
          <a:lstStyle/>
          <a:p>
            <a:pPr algn="ctr"/>
            <a:r>
              <a:rPr lang="en-CA" sz="1600" b="1" dirty="0"/>
              <a:t>Network</a:t>
            </a:r>
          </a:p>
          <a:p>
            <a:pPr algn="ctr"/>
            <a:r>
              <a:rPr lang="en-CA" sz="1600" b="1" dirty="0"/>
              <a:t>Access</a:t>
            </a:r>
          </a:p>
          <a:p>
            <a:pPr algn="ctr"/>
            <a:r>
              <a:rPr lang="en-CA" sz="1600" b="1" dirty="0"/>
              <a:t>Control List</a:t>
            </a:r>
          </a:p>
        </p:txBody>
      </p:sp>
    </p:spTree>
    <p:extLst>
      <p:ext uri="{BB962C8B-B14F-4D97-AF65-F5344CB8AC3E}">
        <p14:creationId xmlns:p14="http://schemas.microsoft.com/office/powerpoint/2010/main" val="205135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wipe(down)">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randombar(horizontal)">
                                      <p:cBhvr>
                                        <p:cTn id="12" dur="500"/>
                                        <p:tgtEl>
                                          <p:spTgt spid="127"/>
                                        </p:tgtEl>
                                      </p:cBhvr>
                                    </p:animEffect>
                                  </p:childTnLst>
                                </p:cTn>
                              </p:par>
                              <p:par>
                                <p:cTn id="13" presetID="14" presetClass="entr" presetSubtype="1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animEffect transition="in" filter="randombar(horizontal)">
                                      <p:cBhvr>
                                        <p:cTn id="15" dur="500"/>
                                        <p:tgtEl>
                                          <p:spTgt spid="129"/>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24"/>
                                        </p:tgtEl>
                                        <p:attrNameLst>
                                          <p:attrName>style.visibility</p:attrName>
                                        </p:attrNameLst>
                                      </p:cBhvr>
                                      <p:to>
                                        <p:strVal val="visible"/>
                                      </p:to>
                                    </p:set>
                                    <p:animEffect transition="in" filter="randombar(horizontal)">
                                      <p:cBhvr>
                                        <p:cTn id="18" dur="500"/>
                                        <p:tgtEl>
                                          <p:spTgt spid="12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9">
                                            <p:txEl>
                                              <p:pRg st="1" end="1"/>
                                            </p:txEl>
                                          </p:spTgt>
                                        </p:tgtEl>
                                        <p:attrNameLst>
                                          <p:attrName>style.visibility</p:attrName>
                                        </p:attrNameLst>
                                      </p:cBhvr>
                                      <p:to>
                                        <p:strVal val="visible"/>
                                      </p:to>
                                    </p:set>
                                    <p:animEffect transition="in" filter="wipe(down)">
                                      <p:cBhvr>
                                        <p:cTn id="23" dur="500"/>
                                        <p:tgtEl>
                                          <p:spTgt spid="4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9">
                                            <p:txEl>
                                              <p:pRg st="2" end="2"/>
                                            </p:txEl>
                                          </p:spTgt>
                                        </p:tgtEl>
                                        <p:attrNameLst>
                                          <p:attrName>style.visibility</p:attrName>
                                        </p:attrNameLst>
                                      </p:cBhvr>
                                      <p:to>
                                        <p:strVal val="visible"/>
                                      </p:to>
                                    </p:set>
                                    <p:animEffect transition="in" filter="wipe(down)">
                                      <p:cBhvr>
                                        <p:cTn id="28" dur="500"/>
                                        <p:tgtEl>
                                          <p:spTgt spid="49">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0.00052 -1.85185E-6 L -0.00052 -1.85185E-6 C 0.0013 0.00162 0.00313 0.00301 0.00482 0.00509 C 0.00547 0.00556 0.0056 0.00695 0.00638 0.0081 C 0.00742 0.00926 0.0086 0.00972 0.00951 0.01111 C 0.01042 0.01227 0.01081 0.01412 0.01185 0.01528 C 0.01459 0.01852 0.01836 0.02176 0.02175 0.02431 C 0.02266 0.025 0.0237 0.0257 0.02487 0.02639 C 0.02578 0.02685 0.02696 0.02709 0.02813 0.02755 C 0.02878 0.02847 0.02943 0.0294 0.03034 0.03056 C 0.03099 0.03125 0.0319 0.03171 0.03268 0.03264 C 0.03503 0.03519 0.03998 0.04051 0.0418 0.04375 C 0.04792 0.05371 0.04479 0.0507 0.04961 0.05509 C 0.05104 0.06088 0.04935 0.05509 0.05274 0.06204 C 0.05326 0.06343 0.05378 0.06482 0.0543 0.06621 C 0.05612 0.07894 0.05326 0.06389 0.05729 0.07546 C 0.06302 0.09213 0.0569 0.0794 0.0612 0.08773 C 0.06146 0.08982 0.06185 0.09259 0.06263 0.09491 C 0.06302 0.09607 0.06367 0.09746 0.06419 0.09884 C 0.06485 0.10116 0.0668 0.10834 0.06732 0.11227 C 0.06758 0.11435 0.06784 0.1169 0.06823 0.11921 C 0.06784 0.13912 0.06797 0.1588 0.06732 0.17847 C 0.06693 0.18565 0.06628 0.19283 0.06498 0.2 C 0.06446 0.20278 0.06432 0.20556 0.06341 0.2081 C 0.06237 0.21042 0.06159 0.21296 0.06042 0.21528 C 0.0586 0.21806 0.0556 0.22084 0.05352 0.22246 C 0.04987 0.22454 0.04623 0.22593 0.04258 0.22755 C 0.03737 0.22963 0.03607 0.23009 0.0319 0.23171 C 0.02591 0.23125 0.01992 0.23102 0.01419 0.23056 C -0.00195 0.22894 0.0056 0.22685 -0.00208 0.22963 C -0.00768 0.22917 -0.01341 0.22963 -0.01901 0.22847 C -0.03984 0.22454 -0.02096 0.2257 -0.03203 0.22246 C -0.03789 0.2206 -0.04362 0.21991 -0.04909 0.21829 C -0.05377 0.2169 -0.05156 0.21713 -0.05768 0.21528 C -0.05885 0.21482 -0.06015 0.21459 -0.06146 0.21435 C -0.06302 0.21296 -0.06432 0.21111 -0.06601 0.21019 C -0.07318 0.20648 -0.07018 0.20787 -0.07526 0.20602 L -0.08607 0.1919 C -0.08685 0.19074 -0.0875 0.18935 -0.08841 0.18866 C -0.08919 0.18796 -0.0901 0.18727 -0.09075 0.18658 C -0.10078 0.175 -0.09101 0.18472 -0.09844 0.17755 C -0.09922 0.17546 -0.10026 0.17338 -0.10078 0.1713 C -0.1013 0.16991 -0.10104 0.16852 -0.10156 0.16736 C -0.10312 0.16389 -0.10482 0.16088 -0.1069 0.1581 C -0.10924 0.15509 -0.11198 0.15255 -0.1138 0.14884 C -0.11484 0.14676 -0.11549 0.14421 -0.11706 0.14283 C -0.12383 0.13565 -0.11823 0.1419 -0.12383 0.13357 C -0.12487 0.13218 -0.12604 0.13079 -0.12695 0.12963 C -0.12786 0.12824 -0.12838 0.12662 -0.12929 0.12546 C -0.13034 0.12408 -0.13138 0.12338 -0.13229 0.12246 C -0.13711 0.11713 -0.13698 0.11991 -0.13698 0.11621 " pathEditMode="relative" rAng="0" ptsTypes="AAAAAAAAAAAAAAAAAAAAAAAAAAAAAAAAAAAAAAAAAAAAAAAAAAA">
                                      <p:cBhvr>
                                        <p:cTn id="32" dur="2000" fill="hold"/>
                                        <p:tgtEl>
                                          <p:spTgt spid="5"/>
                                        </p:tgtEl>
                                        <p:attrNameLst>
                                          <p:attrName>ppt_x</p:attrName>
                                          <p:attrName>ppt_y</p:attrName>
                                        </p:attrNameLst>
                                      </p:cBhvr>
                                      <p:rCtr x="-3398" y="115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350556" y="283846"/>
            <a:ext cx="3233956" cy="647468"/>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715021" y="1152862"/>
            <a:ext cx="4151412" cy="3123229"/>
          </a:xfrm>
          <a:ln>
            <a:solidFill>
              <a:schemeClr val="accent5">
                <a:lumMod val="75000"/>
              </a:schemeClr>
            </a:solidFill>
          </a:ln>
        </p:spPr>
        <p:txBody>
          <a:bodyPr>
            <a:normAutofit/>
          </a:bodyPr>
          <a:lstStyle/>
          <a:p>
            <a:pPr>
              <a:spcBef>
                <a:spcPts val="600"/>
              </a:spcBef>
              <a:spcAft>
                <a:spcPts val="600"/>
              </a:spcAft>
            </a:pPr>
            <a:r>
              <a:rPr lang="en-CA" sz="2400" dirty="0"/>
              <a:t>Going </a:t>
            </a:r>
            <a:r>
              <a:rPr lang="en-CA" sz="2400" dirty="0">
                <a:solidFill>
                  <a:srgbClr val="FF0000"/>
                </a:solidFill>
              </a:rPr>
              <a:t>outbound</a:t>
            </a:r>
            <a:r>
              <a:rPr lang="en-CA" sz="2400" dirty="0"/>
              <a:t>, the data must pass through the </a:t>
            </a:r>
            <a:r>
              <a:rPr lang="en-CA" sz="2400" b="1" dirty="0"/>
              <a:t>Network Access Control List </a:t>
            </a:r>
            <a:r>
              <a:rPr lang="en-CA" sz="2400" dirty="0"/>
              <a:t>(</a:t>
            </a:r>
            <a:r>
              <a:rPr lang="en-CA" sz="2400" b="1" dirty="0"/>
              <a:t>NACL</a:t>
            </a:r>
            <a:r>
              <a:rPr lang="en-CA" sz="2400" dirty="0"/>
              <a:t>)</a:t>
            </a:r>
            <a:r>
              <a:rPr lang="en-CA" sz="2400" b="1" dirty="0"/>
              <a:t> </a:t>
            </a:r>
            <a:r>
              <a:rPr lang="en-CA" sz="2400" dirty="0"/>
              <a:t>filter.</a:t>
            </a:r>
          </a:p>
          <a:p>
            <a:pPr>
              <a:spcBef>
                <a:spcPts val="600"/>
              </a:spcBef>
              <a:spcAft>
                <a:spcPts val="600"/>
              </a:spcAft>
            </a:pPr>
            <a:r>
              <a:rPr lang="en-CA" sz="2400" dirty="0"/>
              <a:t>The NACL is set to allow all traffic going outbound. </a:t>
            </a:r>
          </a:p>
          <a:p>
            <a:pPr>
              <a:spcBef>
                <a:spcPts val="600"/>
              </a:spcBef>
              <a:spcAft>
                <a:spcPts val="600"/>
              </a:spcAft>
            </a:pPr>
            <a:r>
              <a:rPr lang="en-CA" sz="2400" dirty="0"/>
              <a:t>Hence the traffic can continue.</a:t>
            </a:r>
          </a:p>
        </p:txBody>
      </p:sp>
      <p:sp>
        <p:nvSpPr>
          <p:cNvPr id="74" name="Rectangle 73">
            <a:extLst>
              <a:ext uri="{FF2B5EF4-FFF2-40B4-BE49-F238E27FC236}">
                <a16:creationId xmlns:a16="http://schemas.microsoft.com/office/drawing/2014/main" id="{0BF703DA-CF29-4FD5-9BEE-C0C577632ED1}"/>
              </a:ext>
            </a:extLst>
          </p:cNvPr>
          <p:cNvSpPr/>
          <p:nvPr/>
        </p:nvSpPr>
        <p:spPr>
          <a:xfrm>
            <a:off x="5119257" y="357448"/>
            <a:ext cx="6859852" cy="518861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8011" y="416881"/>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5466344" y="372420"/>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5762320" y="662687"/>
            <a:ext cx="6062724" cy="470620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6182498" y="708142"/>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56351" y="783673"/>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7545321" y="1006513"/>
            <a:ext cx="4064559" cy="4295914"/>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8836565" y="1089963"/>
            <a:ext cx="2036481" cy="1337196"/>
            <a:chOff x="7517382" y="595303"/>
            <a:chExt cx="1115568" cy="792429"/>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95303"/>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20066" y="712654"/>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8894747" y="4822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a:off x="9822748" y="2427159"/>
            <a:ext cx="14575" cy="239501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9427262" y="1700825"/>
            <a:ext cx="854273" cy="276999"/>
          </a:xfrm>
          <a:prstGeom prst="rect">
            <a:avLst/>
          </a:prstGeom>
          <a:noFill/>
        </p:spPr>
        <p:txBody>
          <a:bodyPr wrap="none" rtlCol="0">
            <a:spAutoFit/>
          </a:bodyPr>
          <a:lstStyle/>
          <a:p>
            <a:r>
              <a:rPr lang="en-CA" sz="1200" b="1" dirty="0"/>
              <a:t>webserver</a:t>
            </a:r>
          </a:p>
        </p:txBody>
      </p:sp>
      <p:grpSp>
        <p:nvGrpSpPr>
          <p:cNvPr id="5" name="Group 4">
            <a:extLst>
              <a:ext uri="{FF2B5EF4-FFF2-40B4-BE49-F238E27FC236}">
                <a16:creationId xmlns:a16="http://schemas.microsoft.com/office/drawing/2014/main" id="{439F816E-9A86-47B8-AB8A-432846299274}"/>
              </a:ext>
            </a:extLst>
          </p:cNvPr>
          <p:cNvGrpSpPr/>
          <p:nvPr/>
        </p:nvGrpSpPr>
        <p:grpSpPr>
          <a:xfrm>
            <a:off x="7418718" y="2649245"/>
            <a:ext cx="1438097" cy="1293316"/>
            <a:chOff x="712853" y="1108520"/>
            <a:chExt cx="1438097" cy="1293316"/>
          </a:xfrm>
        </p:grpSpPr>
        <p:sp>
          <p:nvSpPr>
            <p:cNvPr id="2" name="Rectangle 1">
              <a:extLst>
                <a:ext uri="{FF2B5EF4-FFF2-40B4-BE49-F238E27FC236}">
                  <a16:creationId xmlns:a16="http://schemas.microsoft.com/office/drawing/2014/main" id="{F8C00AED-626E-4142-B873-61137BF6A089}"/>
                </a:ext>
              </a:extLst>
            </p:cNvPr>
            <p:cNvSpPr/>
            <p:nvPr/>
          </p:nvSpPr>
          <p:spPr>
            <a:xfrm>
              <a:off x="712853" y="2076657"/>
              <a:ext cx="1434967" cy="325179"/>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Ethernet</a:t>
              </a:r>
              <a:endParaRPr lang="en-CA" sz="1400" dirty="0">
                <a:solidFill>
                  <a:schemeClr val="tx1"/>
                </a:solidFill>
              </a:endParaRPr>
            </a:p>
          </p:txBody>
        </p:sp>
        <p:sp>
          <p:nvSpPr>
            <p:cNvPr id="111" name="Rectangle 110">
              <a:extLst>
                <a:ext uri="{FF2B5EF4-FFF2-40B4-BE49-F238E27FC236}">
                  <a16:creationId xmlns:a16="http://schemas.microsoft.com/office/drawing/2014/main" id="{EE85F0D4-239D-4E35-92DD-7D8759F92392}"/>
                </a:ext>
              </a:extLst>
            </p:cNvPr>
            <p:cNvSpPr/>
            <p:nvPr/>
          </p:nvSpPr>
          <p:spPr>
            <a:xfrm>
              <a:off x="712854" y="1756787"/>
              <a:ext cx="1434967" cy="32517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IPv4</a:t>
              </a:r>
              <a:endParaRPr lang="en-CA" sz="1400" b="1" dirty="0">
                <a:solidFill>
                  <a:srgbClr val="0000FF"/>
                </a:solidFill>
              </a:endParaRPr>
            </a:p>
          </p:txBody>
        </p:sp>
        <p:sp>
          <p:nvSpPr>
            <p:cNvPr id="115" name="Rectangle 114">
              <a:extLst>
                <a:ext uri="{FF2B5EF4-FFF2-40B4-BE49-F238E27FC236}">
                  <a16:creationId xmlns:a16="http://schemas.microsoft.com/office/drawing/2014/main" id="{6E123CE4-5A47-421F-A553-7896EF948527}"/>
                </a:ext>
              </a:extLst>
            </p:cNvPr>
            <p:cNvSpPr/>
            <p:nvPr/>
          </p:nvSpPr>
          <p:spPr>
            <a:xfrm>
              <a:off x="712855" y="1433103"/>
              <a:ext cx="1434967" cy="32517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TCP</a:t>
              </a:r>
              <a:endParaRPr lang="en-CA" sz="1400" b="1" dirty="0">
                <a:solidFill>
                  <a:srgbClr val="FF0000"/>
                </a:solidFill>
              </a:endParaRPr>
            </a:p>
          </p:txBody>
        </p:sp>
        <p:sp>
          <p:nvSpPr>
            <p:cNvPr id="116" name="Rectangle 115">
              <a:extLst>
                <a:ext uri="{FF2B5EF4-FFF2-40B4-BE49-F238E27FC236}">
                  <a16:creationId xmlns:a16="http://schemas.microsoft.com/office/drawing/2014/main" id="{7678B18F-702B-4BE1-8ECA-AC5FAD4CCF64}"/>
                </a:ext>
              </a:extLst>
            </p:cNvPr>
            <p:cNvSpPr/>
            <p:nvPr/>
          </p:nvSpPr>
          <p:spPr>
            <a:xfrm>
              <a:off x="715983" y="1108520"/>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a:t>
              </a:r>
              <a:endParaRPr lang="en-CA" sz="1400" b="1" dirty="0">
                <a:solidFill>
                  <a:srgbClr val="FF0000"/>
                </a:solidFill>
              </a:endParaRPr>
            </a:p>
          </p:txBody>
        </p:sp>
      </p:grpSp>
      <p:grpSp>
        <p:nvGrpSpPr>
          <p:cNvPr id="114" name="Group 113">
            <a:extLst>
              <a:ext uri="{FF2B5EF4-FFF2-40B4-BE49-F238E27FC236}">
                <a16:creationId xmlns:a16="http://schemas.microsoft.com/office/drawing/2014/main" id="{4918D21E-2AAD-4513-BA2D-6F087FB3EA97}"/>
              </a:ext>
            </a:extLst>
          </p:cNvPr>
          <p:cNvGrpSpPr/>
          <p:nvPr/>
        </p:nvGrpSpPr>
        <p:grpSpPr>
          <a:xfrm>
            <a:off x="7837058" y="3954425"/>
            <a:ext cx="664276" cy="631231"/>
            <a:chOff x="2683028" y="2233889"/>
            <a:chExt cx="469900" cy="469900"/>
          </a:xfrm>
        </p:grpSpPr>
        <p:sp>
          <p:nvSpPr>
            <p:cNvPr id="117" name="Oval 116">
              <a:extLst>
                <a:ext uri="{FF2B5EF4-FFF2-40B4-BE49-F238E27FC236}">
                  <a16:creationId xmlns:a16="http://schemas.microsoft.com/office/drawing/2014/main" id="{C2F630DB-B59A-49B9-B9ED-6FF3347EC918}"/>
                </a:ext>
              </a:extLst>
            </p:cNvPr>
            <p:cNvSpPr/>
            <p:nvPr/>
          </p:nvSpPr>
          <p:spPr>
            <a:xfrm>
              <a:off x="2708935" y="2260567"/>
              <a:ext cx="418087" cy="423482"/>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8" name="Graphic 117">
              <a:extLst>
                <a:ext uri="{FF2B5EF4-FFF2-40B4-BE49-F238E27FC236}">
                  <a16:creationId xmlns:a16="http://schemas.microsoft.com/office/drawing/2014/main" id="{00790EA6-D286-470D-9B11-4F6AE4B3409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83028" y="2233889"/>
              <a:ext cx="469900" cy="469900"/>
            </a:xfrm>
            <a:prstGeom prst="rect">
              <a:avLst/>
            </a:prstGeom>
          </p:spPr>
        </p:pic>
      </p:grpSp>
      <p:cxnSp>
        <p:nvCxnSpPr>
          <p:cNvPr id="125" name="Straight Arrow Connector 124">
            <a:extLst>
              <a:ext uri="{FF2B5EF4-FFF2-40B4-BE49-F238E27FC236}">
                <a16:creationId xmlns:a16="http://schemas.microsoft.com/office/drawing/2014/main" id="{56A0AC61-CE4C-46EC-AE05-B2954B0BD556}"/>
              </a:ext>
            </a:extLst>
          </p:cNvPr>
          <p:cNvCxnSpPr>
            <a:cxnSpLocks/>
          </p:cNvCxnSpPr>
          <p:nvPr/>
        </p:nvCxnSpPr>
        <p:spPr>
          <a:xfrm flipH="1" flipV="1">
            <a:off x="9404509" y="3253192"/>
            <a:ext cx="12130" cy="1295381"/>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26" name="Group 125">
            <a:extLst>
              <a:ext uri="{FF2B5EF4-FFF2-40B4-BE49-F238E27FC236}">
                <a16:creationId xmlns:a16="http://schemas.microsoft.com/office/drawing/2014/main" id="{8DA3B83A-8B35-4251-92AD-61ABAC6F33E8}"/>
              </a:ext>
            </a:extLst>
          </p:cNvPr>
          <p:cNvGrpSpPr/>
          <p:nvPr/>
        </p:nvGrpSpPr>
        <p:grpSpPr>
          <a:xfrm>
            <a:off x="8924688" y="3496733"/>
            <a:ext cx="848054" cy="863965"/>
            <a:chOff x="1255220" y="3895805"/>
            <a:chExt cx="919362" cy="961726"/>
          </a:xfrm>
        </p:grpSpPr>
        <p:sp>
          <p:nvSpPr>
            <p:cNvPr id="133" name="Rectangle 132">
              <a:extLst>
                <a:ext uri="{FF2B5EF4-FFF2-40B4-BE49-F238E27FC236}">
                  <a16:creationId xmlns:a16="http://schemas.microsoft.com/office/drawing/2014/main" id="{0CEBD39E-A3FD-4A9F-B786-06E6094E4226}"/>
                </a:ext>
              </a:extLst>
            </p:cNvPr>
            <p:cNvSpPr/>
            <p:nvPr/>
          </p:nvSpPr>
          <p:spPr>
            <a:xfrm>
              <a:off x="1329338" y="3895805"/>
              <a:ext cx="845244" cy="961726"/>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pic>
          <p:nvPicPr>
            <p:cNvPr id="134" name="Picture 133">
              <a:extLst>
                <a:ext uri="{FF2B5EF4-FFF2-40B4-BE49-F238E27FC236}">
                  <a16:creationId xmlns:a16="http://schemas.microsoft.com/office/drawing/2014/main" id="{92926505-4666-49B6-B10D-B36EA09073FF}"/>
                </a:ext>
              </a:extLst>
            </p:cNvPr>
            <p:cNvPicPr>
              <a:picLocks noChangeAspect="1"/>
            </p:cNvPicPr>
            <p:nvPr/>
          </p:nvPicPr>
          <p:blipFill>
            <a:blip r:embed="rId10"/>
            <a:stretch>
              <a:fillRect/>
            </a:stretch>
          </p:blipFill>
          <p:spPr>
            <a:xfrm>
              <a:off x="1846163" y="3940817"/>
              <a:ext cx="295316" cy="809738"/>
            </a:xfrm>
            <a:prstGeom prst="rect">
              <a:avLst/>
            </a:prstGeom>
          </p:spPr>
        </p:pic>
        <p:sp>
          <p:nvSpPr>
            <p:cNvPr id="135" name="TextBox 16">
              <a:extLst>
                <a:ext uri="{FF2B5EF4-FFF2-40B4-BE49-F238E27FC236}">
                  <a16:creationId xmlns:a16="http://schemas.microsoft.com/office/drawing/2014/main" id="{30FFD84C-642B-415C-9A63-F540B051F3BC}"/>
                </a:ext>
              </a:extLst>
            </p:cNvPr>
            <p:cNvSpPr txBox="1">
              <a:spLocks noChangeArrowheads="1"/>
            </p:cNvSpPr>
            <p:nvPr/>
          </p:nvSpPr>
          <p:spPr bwMode="auto">
            <a:xfrm>
              <a:off x="1255220" y="3930187"/>
              <a:ext cx="577736" cy="839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spcBef>
                  <a:spcPts val="600"/>
                </a:spcBef>
              </a:pPr>
              <a:r>
                <a:rPr lang="en-US" altLang="en-US" sz="1100" b="1" dirty="0">
                  <a:latin typeface="+mn-lt"/>
                  <a:ea typeface="Amazon Ember" panose="020B0603020204020204" pitchFamily="34" charset="0"/>
                  <a:cs typeface="Arial" panose="020B0604020202020204" pitchFamily="34" charset="0"/>
                </a:rPr>
                <a:t>ssh</a:t>
              </a:r>
            </a:p>
            <a:p>
              <a:pPr algn="r" eaLnBrk="1" hangingPunct="1">
                <a:spcBef>
                  <a:spcPts val="600"/>
                </a:spcBef>
              </a:pPr>
              <a:r>
                <a:rPr lang="en-US" altLang="en-US" sz="1100" b="1" dirty="0">
                  <a:latin typeface="+mn-lt"/>
                  <a:ea typeface="Amazon Ember" panose="020B0603020204020204" pitchFamily="34" charset="0"/>
                  <a:cs typeface="Arial" panose="020B0604020202020204" pitchFamily="34" charset="0"/>
                </a:rPr>
                <a:t>http</a:t>
              </a:r>
            </a:p>
            <a:p>
              <a:pPr algn="r" eaLnBrk="1" hangingPunct="1">
                <a:spcBef>
                  <a:spcPts val="600"/>
                </a:spcBef>
              </a:pPr>
              <a:r>
                <a:rPr lang="en-US" altLang="en-US" sz="1100" b="1" dirty="0">
                  <a:latin typeface="+mn-lt"/>
                  <a:ea typeface="Amazon Ember" panose="020B0603020204020204" pitchFamily="34" charset="0"/>
                  <a:cs typeface="Arial" panose="020B0604020202020204" pitchFamily="34" charset="0"/>
                </a:rPr>
                <a:t>else</a:t>
              </a:r>
            </a:p>
          </p:txBody>
        </p:sp>
      </p:grpSp>
      <p:cxnSp>
        <p:nvCxnSpPr>
          <p:cNvPr id="127" name="Straight Arrow Connector 126">
            <a:extLst>
              <a:ext uri="{FF2B5EF4-FFF2-40B4-BE49-F238E27FC236}">
                <a16:creationId xmlns:a16="http://schemas.microsoft.com/office/drawing/2014/main" id="{E9B3B76B-D077-477B-8ACE-9C8D036958FA}"/>
              </a:ext>
            </a:extLst>
          </p:cNvPr>
          <p:cNvCxnSpPr>
            <a:cxnSpLocks/>
          </p:cNvCxnSpPr>
          <p:nvPr/>
        </p:nvCxnSpPr>
        <p:spPr>
          <a:xfrm flipH="1">
            <a:off x="10324808" y="3290699"/>
            <a:ext cx="4936" cy="1287573"/>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973096F9-7068-4ABD-9AB1-B99D929C1597}"/>
              </a:ext>
            </a:extLst>
          </p:cNvPr>
          <p:cNvGrpSpPr/>
          <p:nvPr/>
        </p:nvGrpSpPr>
        <p:grpSpPr>
          <a:xfrm>
            <a:off x="9912708" y="3496733"/>
            <a:ext cx="779685" cy="863965"/>
            <a:chOff x="3427201" y="3799458"/>
            <a:chExt cx="845244" cy="961726"/>
          </a:xfrm>
        </p:grpSpPr>
        <p:sp>
          <p:nvSpPr>
            <p:cNvPr id="130" name="Rectangle 129">
              <a:extLst>
                <a:ext uri="{FF2B5EF4-FFF2-40B4-BE49-F238E27FC236}">
                  <a16:creationId xmlns:a16="http://schemas.microsoft.com/office/drawing/2014/main" id="{E02F153A-F988-4F47-956F-5446D076113C}"/>
                </a:ext>
              </a:extLst>
            </p:cNvPr>
            <p:cNvSpPr/>
            <p:nvPr/>
          </p:nvSpPr>
          <p:spPr>
            <a:xfrm>
              <a:off x="3427201" y="3799458"/>
              <a:ext cx="845244" cy="961726"/>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pic>
          <p:nvPicPr>
            <p:cNvPr id="131" name="Picture 130">
              <a:extLst>
                <a:ext uri="{FF2B5EF4-FFF2-40B4-BE49-F238E27FC236}">
                  <a16:creationId xmlns:a16="http://schemas.microsoft.com/office/drawing/2014/main" id="{E62E0CF3-D4DB-47A0-B567-957DA2832BC0}"/>
                </a:ext>
              </a:extLst>
            </p:cNvPr>
            <p:cNvPicPr>
              <a:picLocks noChangeAspect="1"/>
            </p:cNvPicPr>
            <p:nvPr/>
          </p:nvPicPr>
          <p:blipFill>
            <a:blip r:embed="rId11"/>
            <a:stretch>
              <a:fillRect/>
            </a:stretch>
          </p:blipFill>
          <p:spPr>
            <a:xfrm>
              <a:off x="3466347" y="3840554"/>
              <a:ext cx="295316" cy="276264"/>
            </a:xfrm>
            <a:prstGeom prst="rect">
              <a:avLst/>
            </a:prstGeom>
          </p:spPr>
        </p:pic>
        <p:sp>
          <p:nvSpPr>
            <p:cNvPr id="132" name="TextBox 16">
              <a:extLst>
                <a:ext uri="{FF2B5EF4-FFF2-40B4-BE49-F238E27FC236}">
                  <a16:creationId xmlns:a16="http://schemas.microsoft.com/office/drawing/2014/main" id="{C12FF306-03F4-4230-B060-F2EC86635029}"/>
                </a:ext>
              </a:extLst>
            </p:cNvPr>
            <p:cNvSpPr txBox="1">
              <a:spLocks noChangeArrowheads="1"/>
            </p:cNvSpPr>
            <p:nvPr/>
          </p:nvSpPr>
          <p:spPr bwMode="auto">
            <a:xfrm>
              <a:off x="3523144" y="4055912"/>
              <a:ext cx="701616" cy="47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100" b="1" dirty="0">
                  <a:highlight>
                    <a:srgbClr val="FFFF00"/>
                  </a:highlight>
                  <a:latin typeface="+mn-lt"/>
                  <a:ea typeface="Amazon Ember" panose="020B0603020204020204" pitchFamily="34" charset="0"/>
                  <a:cs typeface="Arial" panose="020B0604020202020204" pitchFamily="34" charset="0"/>
                </a:rPr>
                <a:t>Response</a:t>
              </a:r>
              <a:r>
                <a:rPr lang="en-US" altLang="en-US" sz="1100" b="1" dirty="0">
                  <a:latin typeface="+mn-lt"/>
                  <a:ea typeface="Amazon Ember" panose="020B0603020204020204" pitchFamily="34" charset="0"/>
                  <a:cs typeface="Arial" panose="020B0604020202020204" pitchFamily="34" charset="0"/>
                </a:rPr>
                <a:t>s</a:t>
              </a:r>
            </a:p>
            <a:p>
              <a:r>
                <a:rPr lang="en-US" altLang="en-US" sz="1100" b="1" dirty="0">
                  <a:latin typeface="+mn-lt"/>
                  <a:ea typeface="Amazon Ember" panose="020B0603020204020204" pitchFamily="34" charset="0"/>
                  <a:cs typeface="Arial" panose="020B0604020202020204" pitchFamily="34" charset="0"/>
                </a:rPr>
                <a:t>Updates</a:t>
              </a:r>
            </a:p>
          </p:txBody>
        </p:sp>
      </p:grpSp>
      <p:sp>
        <p:nvSpPr>
          <p:cNvPr id="123" name="TextBox 122">
            <a:extLst>
              <a:ext uri="{FF2B5EF4-FFF2-40B4-BE49-F238E27FC236}">
                <a16:creationId xmlns:a16="http://schemas.microsoft.com/office/drawing/2014/main" id="{F6FFBEC3-6BA9-463E-A154-84A57B0C9719}"/>
              </a:ext>
            </a:extLst>
          </p:cNvPr>
          <p:cNvSpPr txBox="1"/>
          <p:nvPr/>
        </p:nvSpPr>
        <p:spPr>
          <a:xfrm flipH="1">
            <a:off x="9244416" y="3011614"/>
            <a:ext cx="333724" cy="261610"/>
          </a:xfrm>
          <a:prstGeom prst="rect">
            <a:avLst/>
          </a:prstGeom>
          <a:noFill/>
        </p:spPr>
        <p:txBody>
          <a:bodyPr wrap="square" rtlCol="0">
            <a:spAutoFit/>
          </a:bodyPr>
          <a:lstStyle/>
          <a:p>
            <a:pPr algn="ctr"/>
            <a:r>
              <a:rPr lang="en-US" sz="1100" b="1" dirty="0"/>
              <a:t>in</a:t>
            </a:r>
            <a:endParaRPr lang="en-CA" sz="1100" b="1" dirty="0"/>
          </a:p>
        </p:txBody>
      </p:sp>
      <p:sp>
        <p:nvSpPr>
          <p:cNvPr id="124" name="TextBox 123">
            <a:extLst>
              <a:ext uri="{FF2B5EF4-FFF2-40B4-BE49-F238E27FC236}">
                <a16:creationId xmlns:a16="http://schemas.microsoft.com/office/drawing/2014/main" id="{908978E0-40B0-4A42-B6E2-ECC0A7AF1FA1}"/>
              </a:ext>
            </a:extLst>
          </p:cNvPr>
          <p:cNvSpPr txBox="1"/>
          <p:nvPr/>
        </p:nvSpPr>
        <p:spPr>
          <a:xfrm flipH="1">
            <a:off x="10003415" y="4506202"/>
            <a:ext cx="560025" cy="261610"/>
          </a:xfrm>
          <a:prstGeom prst="rect">
            <a:avLst/>
          </a:prstGeom>
          <a:noFill/>
        </p:spPr>
        <p:txBody>
          <a:bodyPr wrap="square" rtlCol="0">
            <a:spAutoFit/>
          </a:bodyPr>
          <a:lstStyle/>
          <a:p>
            <a:pPr algn="ctr"/>
            <a:r>
              <a:rPr lang="en-US" sz="1100" b="1" dirty="0"/>
              <a:t>out</a:t>
            </a:r>
            <a:endParaRPr lang="en-CA" sz="1100" b="1" dirty="0"/>
          </a:p>
        </p:txBody>
      </p:sp>
      <p:grpSp>
        <p:nvGrpSpPr>
          <p:cNvPr id="136" name="Group 135">
            <a:extLst>
              <a:ext uri="{FF2B5EF4-FFF2-40B4-BE49-F238E27FC236}">
                <a16:creationId xmlns:a16="http://schemas.microsoft.com/office/drawing/2014/main" id="{FAA1F579-9CC4-45FD-AC84-1A75626D755E}"/>
              </a:ext>
            </a:extLst>
          </p:cNvPr>
          <p:cNvGrpSpPr/>
          <p:nvPr/>
        </p:nvGrpSpPr>
        <p:grpSpPr>
          <a:xfrm>
            <a:off x="5466344" y="3927707"/>
            <a:ext cx="612156" cy="631231"/>
            <a:chOff x="5439189" y="3628598"/>
            <a:chExt cx="675842" cy="683629"/>
          </a:xfrm>
        </p:grpSpPr>
        <p:sp>
          <p:nvSpPr>
            <p:cNvPr id="137" name="Oval 136">
              <a:extLst>
                <a:ext uri="{FF2B5EF4-FFF2-40B4-BE49-F238E27FC236}">
                  <a16:creationId xmlns:a16="http://schemas.microsoft.com/office/drawing/2014/main" id="{DDF34FDD-AF7D-4E32-8740-305A9AEE0A61}"/>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38" name="Group 137">
              <a:extLst>
                <a:ext uri="{FF2B5EF4-FFF2-40B4-BE49-F238E27FC236}">
                  <a16:creationId xmlns:a16="http://schemas.microsoft.com/office/drawing/2014/main" id="{D4AD99E0-DE74-4119-BF39-73A13CBB2C6C}"/>
                </a:ext>
              </a:extLst>
            </p:cNvPr>
            <p:cNvGrpSpPr/>
            <p:nvPr/>
          </p:nvGrpSpPr>
          <p:grpSpPr>
            <a:xfrm>
              <a:off x="5712075" y="3740276"/>
              <a:ext cx="130069" cy="188068"/>
              <a:chOff x="4518511" y="3865186"/>
              <a:chExt cx="203119" cy="265093"/>
            </a:xfrm>
          </p:grpSpPr>
          <p:cxnSp>
            <p:nvCxnSpPr>
              <p:cNvPr id="151" name="Straight Connector 150">
                <a:extLst>
                  <a:ext uri="{FF2B5EF4-FFF2-40B4-BE49-F238E27FC236}">
                    <a16:creationId xmlns:a16="http://schemas.microsoft.com/office/drawing/2014/main" id="{BAE31852-ABE2-40AC-873A-AB2127C30F6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8D7F513-9D94-4927-BCD1-376D210DF89B}"/>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ABB3964-AE39-457D-82DC-EED6ACF60F5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6D4144EE-E0D9-4668-A114-B50E22929BD3}"/>
                </a:ext>
              </a:extLst>
            </p:cNvPr>
            <p:cNvGrpSpPr/>
            <p:nvPr/>
          </p:nvGrpSpPr>
          <p:grpSpPr>
            <a:xfrm rot="10800000">
              <a:off x="5712075" y="4005901"/>
              <a:ext cx="130069" cy="188068"/>
              <a:chOff x="4518511" y="3865186"/>
              <a:chExt cx="203119" cy="265093"/>
            </a:xfrm>
          </p:grpSpPr>
          <p:cxnSp>
            <p:nvCxnSpPr>
              <p:cNvPr id="148" name="Straight Connector 147">
                <a:extLst>
                  <a:ext uri="{FF2B5EF4-FFF2-40B4-BE49-F238E27FC236}">
                    <a16:creationId xmlns:a16="http://schemas.microsoft.com/office/drawing/2014/main" id="{F1FE14E2-1458-4707-A494-802341DB062A}"/>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86EA8FC-6399-4D6C-BFD3-722B67E8698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C42F317-4939-487A-8915-13528505C3E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E7D46B2E-21B6-43EE-86FF-CFAA9C305F6E}"/>
                </a:ext>
              </a:extLst>
            </p:cNvPr>
            <p:cNvGrpSpPr/>
            <p:nvPr/>
          </p:nvGrpSpPr>
          <p:grpSpPr>
            <a:xfrm rot="5400000">
              <a:off x="5526491" y="3876378"/>
              <a:ext cx="130069" cy="188068"/>
              <a:chOff x="4518511" y="3865186"/>
              <a:chExt cx="203119" cy="265093"/>
            </a:xfrm>
          </p:grpSpPr>
          <p:cxnSp>
            <p:nvCxnSpPr>
              <p:cNvPr id="145" name="Straight Connector 144">
                <a:extLst>
                  <a:ext uri="{FF2B5EF4-FFF2-40B4-BE49-F238E27FC236}">
                    <a16:creationId xmlns:a16="http://schemas.microsoft.com/office/drawing/2014/main" id="{FA89C7DB-BE47-4712-A0FB-84DFD68F816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1CC6886-0358-4CA3-9CBC-2A50A61FD43C}"/>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555818D-CA50-4E42-A312-255B59769A9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oup 140">
              <a:extLst>
                <a:ext uri="{FF2B5EF4-FFF2-40B4-BE49-F238E27FC236}">
                  <a16:creationId xmlns:a16="http://schemas.microsoft.com/office/drawing/2014/main" id="{3383B202-0F0D-45B9-A0CD-5AC3A768AAF0}"/>
                </a:ext>
              </a:extLst>
            </p:cNvPr>
            <p:cNvGrpSpPr/>
            <p:nvPr/>
          </p:nvGrpSpPr>
          <p:grpSpPr>
            <a:xfrm rot="5400000">
              <a:off x="5890580" y="3876379"/>
              <a:ext cx="130069" cy="188068"/>
              <a:chOff x="4518511" y="3865186"/>
              <a:chExt cx="203119" cy="265093"/>
            </a:xfrm>
          </p:grpSpPr>
          <p:cxnSp>
            <p:nvCxnSpPr>
              <p:cNvPr id="142" name="Straight Connector 141">
                <a:extLst>
                  <a:ext uri="{FF2B5EF4-FFF2-40B4-BE49-F238E27FC236}">
                    <a16:creationId xmlns:a16="http://schemas.microsoft.com/office/drawing/2014/main" id="{465C37ED-3AC2-485B-A262-99CDD55F6335}"/>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37EBC45-F63F-4157-BBB4-1B646824A9D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E9764F1-1BAA-427E-B62F-CF0E1D49A772}"/>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 name="TextBox 3">
            <a:extLst>
              <a:ext uri="{FF2B5EF4-FFF2-40B4-BE49-F238E27FC236}">
                <a16:creationId xmlns:a16="http://schemas.microsoft.com/office/drawing/2014/main" id="{091206ED-6C7F-4BE9-AFD9-D9508E09AD4B}"/>
              </a:ext>
            </a:extLst>
          </p:cNvPr>
          <p:cNvSpPr txBox="1"/>
          <p:nvPr/>
        </p:nvSpPr>
        <p:spPr>
          <a:xfrm>
            <a:off x="10700743" y="3582425"/>
            <a:ext cx="1008609" cy="646331"/>
          </a:xfrm>
          <a:prstGeom prst="rect">
            <a:avLst/>
          </a:prstGeom>
          <a:noFill/>
        </p:spPr>
        <p:txBody>
          <a:bodyPr wrap="none" rtlCol="0">
            <a:spAutoFit/>
          </a:bodyPr>
          <a:lstStyle/>
          <a:p>
            <a:r>
              <a:rPr lang="en-CA" b="1" dirty="0"/>
              <a:t>Security </a:t>
            </a:r>
          </a:p>
          <a:p>
            <a:pPr algn="ctr"/>
            <a:r>
              <a:rPr lang="en-CA" b="1" dirty="0"/>
              <a:t>Group</a:t>
            </a:r>
          </a:p>
        </p:txBody>
      </p:sp>
      <p:sp>
        <p:nvSpPr>
          <p:cNvPr id="154" name="TextBox 153">
            <a:extLst>
              <a:ext uri="{FF2B5EF4-FFF2-40B4-BE49-F238E27FC236}">
                <a16:creationId xmlns:a16="http://schemas.microsoft.com/office/drawing/2014/main" id="{7786ADB0-7CFA-485D-8423-3174E93E6B6C}"/>
              </a:ext>
            </a:extLst>
          </p:cNvPr>
          <p:cNvSpPr txBox="1"/>
          <p:nvPr/>
        </p:nvSpPr>
        <p:spPr>
          <a:xfrm>
            <a:off x="7590025" y="4523762"/>
            <a:ext cx="1147750" cy="830997"/>
          </a:xfrm>
          <a:prstGeom prst="rect">
            <a:avLst/>
          </a:prstGeom>
          <a:noFill/>
        </p:spPr>
        <p:txBody>
          <a:bodyPr wrap="none" rtlCol="0">
            <a:spAutoFit/>
          </a:bodyPr>
          <a:lstStyle/>
          <a:p>
            <a:pPr algn="ctr"/>
            <a:r>
              <a:rPr lang="en-CA" sz="1600" b="1" dirty="0"/>
              <a:t>Network</a:t>
            </a:r>
          </a:p>
          <a:p>
            <a:pPr algn="ctr"/>
            <a:r>
              <a:rPr lang="en-CA" sz="1600" b="1" dirty="0"/>
              <a:t>Access</a:t>
            </a:r>
          </a:p>
          <a:p>
            <a:pPr algn="ctr"/>
            <a:r>
              <a:rPr lang="en-CA" sz="1600" b="1" dirty="0"/>
              <a:t>Control List</a:t>
            </a:r>
          </a:p>
        </p:txBody>
      </p:sp>
    </p:spTree>
    <p:extLst>
      <p:ext uri="{BB962C8B-B14F-4D97-AF65-F5344CB8AC3E}">
        <p14:creationId xmlns:p14="http://schemas.microsoft.com/office/powerpoint/2010/main" val="152552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wipe(down)">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Effect transition="in" filter="wipe(down)">
                                      <p:cBhvr>
                                        <p:cTn id="12" dur="500"/>
                                        <p:tgtEl>
                                          <p:spTgt spid="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9">
                                            <p:txEl>
                                              <p:pRg st="2" end="2"/>
                                            </p:txEl>
                                          </p:spTgt>
                                        </p:tgtEl>
                                        <p:attrNameLst>
                                          <p:attrName>style.visibility</p:attrName>
                                        </p:attrNameLst>
                                      </p:cBhvr>
                                      <p:to>
                                        <p:strVal val="visible"/>
                                      </p:to>
                                    </p:set>
                                    <p:animEffect transition="in" filter="wipe(down)">
                                      <p:cBhvr>
                                        <p:cTn id="17" dur="500"/>
                                        <p:tgtEl>
                                          <p:spTgt spid="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423390" y="202574"/>
            <a:ext cx="3233956" cy="595705"/>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423389" y="850043"/>
            <a:ext cx="4538474" cy="5455507"/>
          </a:xfrm>
          <a:ln>
            <a:solidFill>
              <a:schemeClr val="accent5">
                <a:lumMod val="75000"/>
              </a:schemeClr>
            </a:solidFill>
          </a:ln>
        </p:spPr>
        <p:txBody>
          <a:bodyPr>
            <a:normAutofit fontScale="92500" lnSpcReduction="20000"/>
          </a:bodyPr>
          <a:lstStyle/>
          <a:p>
            <a:pPr>
              <a:spcBef>
                <a:spcPts val="600"/>
              </a:spcBef>
              <a:spcAft>
                <a:spcPts val="600"/>
              </a:spcAft>
            </a:pPr>
            <a:r>
              <a:rPr lang="en-CA" sz="2400" dirty="0"/>
              <a:t>Routing decisions must be made for the data to continue to the customer.</a:t>
            </a:r>
          </a:p>
          <a:p>
            <a:pPr>
              <a:spcBef>
                <a:spcPts val="600"/>
              </a:spcBef>
              <a:spcAft>
                <a:spcPts val="600"/>
              </a:spcAft>
            </a:pPr>
            <a:r>
              <a:rPr lang="en-CA" sz="2400" dirty="0"/>
              <a:t>The routing principles are the same everywhere: a) read the destination IP address (142.55.66.77), b) find a match, c) forward.</a:t>
            </a:r>
          </a:p>
          <a:p>
            <a:pPr>
              <a:spcBef>
                <a:spcPts val="600"/>
              </a:spcBef>
              <a:spcAft>
                <a:spcPts val="600"/>
              </a:spcAft>
            </a:pPr>
            <a:r>
              <a:rPr lang="en-CA" sz="2400" dirty="0"/>
              <a:t>To make routing decisions, the VPC subnets are ruled by a </a:t>
            </a:r>
            <a:r>
              <a:rPr lang="en-CA" sz="2400" b="1" dirty="0"/>
              <a:t>Route Table </a:t>
            </a:r>
            <a:r>
              <a:rPr lang="en-CA" sz="2400" dirty="0"/>
              <a:t>controlled by a </a:t>
            </a:r>
            <a:r>
              <a:rPr lang="en-CA" sz="2400" b="1" dirty="0"/>
              <a:t>virtual router</a:t>
            </a:r>
            <a:r>
              <a:rPr lang="en-CA" sz="2400" dirty="0"/>
              <a:t>. </a:t>
            </a:r>
          </a:p>
          <a:p>
            <a:pPr>
              <a:spcBef>
                <a:spcPts val="600"/>
              </a:spcBef>
              <a:spcAft>
                <a:spcPts val="600"/>
              </a:spcAft>
            </a:pPr>
            <a:r>
              <a:rPr lang="en-CA" sz="2400" dirty="0"/>
              <a:t>The IP address </a:t>
            </a:r>
            <a:r>
              <a:rPr lang="en-CA" sz="2400" b="1" dirty="0">
                <a:highlight>
                  <a:srgbClr val="FFFF00"/>
                </a:highlight>
              </a:rPr>
              <a:t>0.0.0.0/0</a:t>
            </a:r>
            <a:r>
              <a:rPr lang="en-CA" sz="2400" dirty="0"/>
              <a:t> means “all the addresses” by convention.</a:t>
            </a:r>
          </a:p>
          <a:p>
            <a:pPr>
              <a:spcBef>
                <a:spcPts val="600"/>
              </a:spcBef>
              <a:spcAft>
                <a:spcPts val="600"/>
              </a:spcAft>
            </a:pPr>
            <a:r>
              <a:rPr lang="en-CA" sz="2400" dirty="0"/>
              <a:t>It has a pointer toward the </a:t>
            </a:r>
            <a:r>
              <a:rPr lang="en-CA" sz="2400" b="1" dirty="0"/>
              <a:t>default gateway router </a:t>
            </a:r>
            <a:r>
              <a:rPr lang="en-CA" sz="2400" dirty="0"/>
              <a:t>(or </a:t>
            </a:r>
            <a:r>
              <a:rPr lang="en-CA" sz="2400" b="1" dirty="0"/>
              <a:t>Internet Gateway</a:t>
            </a:r>
            <a:r>
              <a:rPr lang="en-CA" sz="2400" dirty="0"/>
              <a:t>).</a:t>
            </a:r>
          </a:p>
          <a:p>
            <a:pPr>
              <a:spcBef>
                <a:spcPts val="600"/>
              </a:spcBef>
              <a:spcAft>
                <a:spcPts val="600"/>
              </a:spcAft>
            </a:pPr>
            <a:r>
              <a:rPr lang="en-CA" sz="2400" dirty="0"/>
              <a:t>Consequently, all the traffic that is not bound internally to the VPC’s 172.31.0.0/16 is sent to the Internet by default.</a:t>
            </a:r>
          </a:p>
          <a:p>
            <a:pPr>
              <a:spcBef>
                <a:spcPts val="600"/>
              </a:spcBef>
              <a:spcAft>
                <a:spcPts val="600"/>
              </a:spcAft>
            </a:pPr>
            <a:endParaRPr lang="en-CA" sz="2400" dirty="0"/>
          </a:p>
        </p:txBody>
      </p:sp>
      <p:sp>
        <p:nvSpPr>
          <p:cNvPr id="74" name="Rectangle 73">
            <a:extLst>
              <a:ext uri="{FF2B5EF4-FFF2-40B4-BE49-F238E27FC236}">
                <a16:creationId xmlns:a16="http://schemas.microsoft.com/office/drawing/2014/main" id="{0BF703DA-CF29-4FD5-9BEE-C0C577632ED1}"/>
              </a:ext>
            </a:extLst>
          </p:cNvPr>
          <p:cNvSpPr/>
          <p:nvPr/>
        </p:nvSpPr>
        <p:spPr>
          <a:xfrm>
            <a:off x="5119257" y="495464"/>
            <a:ext cx="6859852" cy="518861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8011" y="554897"/>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5466344" y="510436"/>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5762320" y="800703"/>
            <a:ext cx="6062724" cy="470620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6182498" y="846158"/>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56351" y="921689"/>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7545321" y="1144529"/>
            <a:ext cx="4064559" cy="4295914"/>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8836565" y="1227979"/>
            <a:ext cx="2036481" cy="1337196"/>
            <a:chOff x="7517382" y="595303"/>
            <a:chExt cx="1115568" cy="792429"/>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95303"/>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20066" y="712654"/>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8894747" y="4960186"/>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a:off x="9822748" y="2565175"/>
            <a:ext cx="14575" cy="239501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9427262" y="1838841"/>
            <a:ext cx="854273" cy="276999"/>
          </a:xfrm>
          <a:prstGeom prst="rect">
            <a:avLst/>
          </a:prstGeom>
          <a:noFill/>
        </p:spPr>
        <p:txBody>
          <a:bodyPr wrap="none" rtlCol="0">
            <a:spAutoFit/>
          </a:bodyPr>
          <a:lstStyle/>
          <a:p>
            <a:r>
              <a:rPr lang="en-CA" sz="1200" b="1" dirty="0"/>
              <a:t>webserver</a:t>
            </a:r>
          </a:p>
        </p:txBody>
      </p:sp>
      <p:grpSp>
        <p:nvGrpSpPr>
          <p:cNvPr id="5" name="Group 4">
            <a:extLst>
              <a:ext uri="{FF2B5EF4-FFF2-40B4-BE49-F238E27FC236}">
                <a16:creationId xmlns:a16="http://schemas.microsoft.com/office/drawing/2014/main" id="{439F816E-9A86-47B8-AB8A-432846299274}"/>
              </a:ext>
            </a:extLst>
          </p:cNvPr>
          <p:cNvGrpSpPr/>
          <p:nvPr/>
        </p:nvGrpSpPr>
        <p:grpSpPr>
          <a:xfrm>
            <a:off x="7476211" y="2796957"/>
            <a:ext cx="1438097" cy="1293316"/>
            <a:chOff x="712853" y="1108520"/>
            <a:chExt cx="1438097" cy="1293316"/>
          </a:xfrm>
        </p:grpSpPr>
        <p:sp>
          <p:nvSpPr>
            <p:cNvPr id="2" name="Rectangle 1">
              <a:extLst>
                <a:ext uri="{FF2B5EF4-FFF2-40B4-BE49-F238E27FC236}">
                  <a16:creationId xmlns:a16="http://schemas.microsoft.com/office/drawing/2014/main" id="{F8C00AED-626E-4142-B873-61137BF6A089}"/>
                </a:ext>
              </a:extLst>
            </p:cNvPr>
            <p:cNvSpPr/>
            <p:nvPr/>
          </p:nvSpPr>
          <p:spPr>
            <a:xfrm>
              <a:off x="712853" y="2076657"/>
              <a:ext cx="1434967" cy="325179"/>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Ethernet</a:t>
              </a:r>
              <a:endParaRPr lang="en-CA" sz="1400" dirty="0">
                <a:solidFill>
                  <a:schemeClr val="tx1"/>
                </a:solidFill>
              </a:endParaRPr>
            </a:p>
          </p:txBody>
        </p:sp>
        <p:sp>
          <p:nvSpPr>
            <p:cNvPr id="111" name="Rectangle 110">
              <a:extLst>
                <a:ext uri="{FF2B5EF4-FFF2-40B4-BE49-F238E27FC236}">
                  <a16:creationId xmlns:a16="http://schemas.microsoft.com/office/drawing/2014/main" id="{EE85F0D4-239D-4E35-92DD-7D8759F92392}"/>
                </a:ext>
              </a:extLst>
            </p:cNvPr>
            <p:cNvSpPr/>
            <p:nvPr/>
          </p:nvSpPr>
          <p:spPr>
            <a:xfrm>
              <a:off x="712854" y="1756787"/>
              <a:ext cx="1434967" cy="32517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IPv4</a:t>
              </a:r>
              <a:endParaRPr lang="en-CA" sz="1400" b="1" dirty="0">
                <a:solidFill>
                  <a:srgbClr val="0000FF"/>
                </a:solidFill>
              </a:endParaRPr>
            </a:p>
          </p:txBody>
        </p:sp>
        <p:sp>
          <p:nvSpPr>
            <p:cNvPr id="115" name="Rectangle 114">
              <a:extLst>
                <a:ext uri="{FF2B5EF4-FFF2-40B4-BE49-F238E27FC236}">
                  <a16:creationId xmlns:a16="http://schemas.microsoft.com/office/drawing/2014/main" id="{6E123CE4-5A47-421F-A553-7896EF948527}"/>
                </a:ext>
              </a:extLst>
            </p:cNvPr>
            <p:cNvSpPr/>
            <p:nvPr/>
          </p:nvSpPr>
          <p:spPr>
            <a:xfrm>
              <a:off x="712855" y="1433103"/>
              <a:ext cx="1434967" cy="32517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TCP</a:t>
              </a:r>
              <a:endParaRPr lang="en-CA" sz="1400" b="1" dirty="0">
                <a:solidFill>
                  <a:srgbClr val="FF0000"/>
                </a:solidFill>
              </a:endParaRPr>
            </a:p>
          </p:txBody>
        </p:sp>
        <p:sp>
          <p:nvSpPr>
            <p:cNvPr id="116" name="Rectangle 115">
              <a:extLst>
                <a:ext uri="{FF2B5EF4-FFF2-40B4-BE49-F238E27FC236}">
                  <a16:creationId xmlns:a16="http://schemas.microsoft.com/office/drawing/2014/main" id="{7678B18F-702B-4BE1-8ECA-AC5FAD4CCF64}"/>
                </a:ext>
              </a:extLst>
            </p:cNvPr>
            <p:cNvSpPr/>
            <p:nvPr/>
          </p:nvSpPr>
          <p:spPr>
            <a:xfrm>
              <a:off x="715983" y="1108520"/>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a:t>
              </a:r>
              <a:endParaRPr lang="en-CA" sz="1400" b="1" dirty="0">
                <a:solidFill>
                  <a:srgbClr val="FF0000"/>
                </a:solidFill>
              </a:endParaRPr>
            </a:p>
          </p:txBody>
        </p:sp>
      </p:grpSp>
      <p:grpSp>
        <p:nvGrpSpPr>
          <p:cNvPr id="114" name="Group 113">
            <a:extLst>
              <a:ext uri="{FF2B5EF4-FFF2-40B4-BE49-F238E27FC236}">
                <a16:creationId xmlns:a16="http://schemas.microsoft.com/office/drawing/2014/main" id="{4918D21E-2AAD-4513-BA2D-6F087FB3EA97}"/>
              </a:ext>
            </a:extLst>
          </p:cNvPr>
          <p:cNvGrpSpPr/>
          <p:nvPr/>
        </p:nvGrpSpPr>
        <p:grpSpPr>
          <a:xfrm>
            <a:off x="7837058" y="4092441"/>
            <a:ext cx="664276" cy="631231"/>
            <a:chOff x="2683028" y="2233889"/>
            <a:chExt cx="469900" cy="469900"/>
          </a:xfrm>
        </p:grpSpPr>
        <p:sp>
          <p:nvSpPr>
            <p:cNvPr id="117" name="Oval 116">
              <a:extLst>
                <a:ext uri="{FF2B5EF4-FFF2-40B4-BE49-F238E27FC236}">
                  <a16:creationId xmlns:a16="http://schemas.microsoft.com/office/drawing/2014/main" id="{C2F630DB-B59A-49B9-B9ED-6FF3347EC918}"/>
                </a:ext>
              </a:extLst>
            </p:cNvPr>
            <p:cNvSpPr/>
            <p:nvPr/>
          </p:nvSpPr>
          <p:spPr>
            <a:xfrm>
              <a:off x="2708935" y="2260567"/>
              <a:ext cx="418087" cy="423482"/>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8" name="Graphic 117">
              <a:extLst>
                <a:ext uri="{FF2B5EF4-FFF2-40B4-BE49-F238E27FC236}">
                  <a16:creationId xmlns:a16="http://schemas.microsoft.com/office/drawing/2014/main" id="{00790EA6-D286-470D-9B11-4F6AE4B3409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83028" y="2233889"/>
              <a:ext cx="469900" cy="469900"/>
            </a:xfrm>
            <a:prstGeom prst="rect">
              <a:avLst/>
            </a:prstGeom>
          </p:spPr>
        </p:pic>
      </p:grpSp>
      <p:cxnSp>
        <p:nvCxnSpPr>
          <p:cNvPr id="125" name="Straight Arrow Connector 124">
            <a:extLst>
              <a:ext uri="{FF2B5EF4-FFF2-40B4-BE49-F238E27FC236}">
                <a16:creationId xmlns:a16="http://schemas.microsoft.com/office/drawing/2014/main" id="{56A0AC61-CE4C-46EC-AE05-B2954B0BD556}"/>
              </a:ext>
            </a:extLst>
          </p:cNvPr>
          <p:cNvCxnSpPr>
            <a:cxnSpLocks/>
          </p:cNvCxnSpPr>
          <p:nvPr/>
        </p:nvCxnSpPr>
        <p:spPr>
          <a:xfrm flipH="1" flipV="1">
            <a:off x="9404509" y="3391208"/>
            <a:ext cx="12130" cy="1295381"/>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26" name="Group 125">
            <a:extLst>
              <a:ext uri="{FF2B5EF4-FFF2-40B4-BE49-F238E27FC236}">
                <a16:creationId xmlns:a16="http://schemas.microsoft.com/office/drawing/2014/main" id="{8DA3B83A-8B35-4251-92AD-61ABAC6F33E8}"/>
              </a:ext>
            </a:extLst>
          </p:cNvPr>
          <p:cNvGrpSpPr/>
          <p:nvPr/>
        </p:nvGrpSpPr>
        <p:grpSpPr>
          <a:xfrm>
            <a:off x="8924688" y="3634749"/>
            <a:ext cx="848054" cy="863965"/>
            <a:chOff x="1255220" y="3895805"/>
            <a:chExt cx="919362" cy="961726"/>
          </a:xfrm>
        </p:grpSpPr>
        <p:sp>
          <p:nvSpPr>
            <p:cNvPr id="133" name="Rectangle 132">
              <a:extLst>
                <a:ext uri="{FF2B5EF4-FFF2-40B4-BE49-F238E27FC236}">
                  <a16:creationId xmlns:a16="http://schemas.microsoft.com/office/drawing/2014/main" id="{0CEBD39E-A3FD-4A9F-B786-06E6094E4226}"/>
                </a:ext>
              </a:extLst>
            </p:cNvPr>
            <p:cNvSpPr/>
            <p:nvPr/>
          </p:nvSpPr>
          <p:spPr>
            <a:xfrm>
              <a:off x="1329338" y="3895805"/>
              <a:ext cx="845244" cy="961726"/>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pic>
          <p:nvPicPr>
            <p:cNvPr id="134" name="Picture 133">
              <a:extLst>
                <a:ext uri="{FF2B5EF4-FFF2-40B4-BE49-F238E27FC236}">
                  <a16:creationId xmlns:a16="http://schemas.microsoft.com/office/drawing/2014/main" id="{92926505-4666-49B6-B10D-B36EA09073FF}"/>
                </a:ext>
              </a:extLst>
            </p:cNvPr>
            <p:cNvPicPr>
              <a:picLocks noChangeAspect="1"/>
            </p:cNvPicPr>
            <p:nvPr/>
          </p:nvPicPr>
          <p:blipFill>
            <a:blip r:embed="rId10"/>
            <a:stretch>
              <a:fillRect/>
            </a:stretch>
          </p:blipFill>
          <p:spPr>
            <a:xfrm>
              <a:off x="1846163" y="3940817"/>
              <a:ext cx="295316" cy="809738"/>
            </a:xfrm>
            <a:prstGeom prst="rect">
              <a:avLst/>
            </a:prstGeom>
          </p:spPr>
        </p:pic>
        <p:sp>
          <p:nvSpPr>
            <p:cNvPr id="135" name="TextBox 16">
              <a:extLst>
                <a:ext uri="{FF2B5EF4-FFF2-40B4-BE49-F238E27FC236}">
                  <a16:creationId xmlns:a16="http://schemas.microsoft.com/office/drawing/2014/main" id="{30FFD84C-642B-415C-9A63-F540B051F3BC}"/>
                </a:ext>
              </a:extLst>
            </p:cNvPr>
            <p:cNvSpPr txBox="1">
              <a:spLocks noChangeArrowheads="1"/>
            </p:cNvSpPr>
            <p:nvPr/>
          </p:nvSpPr>
          <p:spPr bwMode="auto">
            <a:xfrm>
              <a:off x="1255220" y="3930187"/>
              <a:ext cx="577736" cy="839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spcBef>
                  <a:spcPts val="600"/>
                </a:spcBef>
              </a:pPr>
              <a:r>
                <a:rPr lang="en-US" altLang="en-US" sz="1100" b="1" dirty="0">
                  <a:latin typeface="+mn-lt"/>
                  <a:ea typeface="Amazon Ember" panose="020B0603020204020204" pitchFamily="34" charset="0"/>
                  <a:cs typeface="Arial" panose="020B0604020202020204" pitchFamily="34" charset="0"/>
                </a:rPr>
                <a:t>ssh</a:t>
              </a:r>
            </a:p>
            <a:p>
              <a:pPr algn="r" eaLnBrk="1" hangingPunct="1">
                <a:spcBef>
                  <a:spcPts val="600"/>
                </a:spcBef>
              </a:pPr>
              <a:r>
                <a:rPr lang="en-US" altLang="en-US" sz="1100" b="1" dirty="0">
                  <a:latin typeface="+mn-lt"/>
                  <a:ea typeface="Amazon Ember" panose="020B0603020204020204" pitchFamily="34" charset="0"/>
                  <a:cs typeface="Arial" panose="020B0604020202020204" pitchFamily="34" charset="0"/>
                </a:rPr>
                <a:t>http</a:t>
              </a:r>
            </a:p>
            <a:p>
              <a:pPr algn="r" eaLnBrk="1" hangingPunct="1">
                <a:spcBef>
                  <a:spcPts val="600"/>
                </a:spcBef>
              </a:pPr>
              <a:r>
                <a:rPr lang="en-US" altLang="en-US" sz="1100" b="1" dirty="0">
                  <a:latin typeface="+mn-lt"/>
                  <a:ea typeface="Amazon Ember" panose="020B0603020204020204" pitchFamily="34" charset="0"/>
                  <a:cs typeface="Arial" panose="020B0604020202020204" pitchFamily="34" charset="0"/>
                </a:rPr>
                <a:t>else</a:t>
              </a:r>
            </a:p>
          </p:txBody>
        </p:sp>
      </p:grpSp>
      <p:cxnSp>
        <p:nvCxnSpPr>
          <p:cNvPr id="127" name="Straight Arrow Connector 126">
            <a:extLst>
              <a:ext uri="{FF2B5EF4-FFF2-40B4-BE49-F238E27FC236}">
                <a16:creationId xmlns:a16="http://schemas.microsoft.com/office/drawing/2014/main" id="{E9B3B76B-D077-477B-8ACE-9C8D036958FA}"/>
              </a:ext>
            </a:extLst>
          </p:cNvPr>
          <p:cNvCxnSpPr>
            <a:cxnSpLocks/>
          </p:cNvCxnSpPr>
          <p:nvPr/>
        </p:nvCxnSpPr>
        <p:spPr>
          <a:xfrm flipH="1">
            <a:off x="10324808" y="3428715"/>
            <a:ext cx="4936" cy="1287573"/>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973096F9-7068-4ABD-9AB1-B99D929C1597}"/>
              </a:ext>
            </a:extLst>
          </p:cNvPr>
          <p:cNvGrpSpPr/>
          <p:nvPr/>
        </p:nvGrpSpPr>
        <p:grpSpPr>
          <a:xfrm>
            <a:off x="9912708" y="3634749"/>
            <a:ext cx="779685" cy="863965"/>
            <a:chOff x="3427201" y="3799458"/>
            <a:chExt cx="845244" cy="961726"/>
          </a:xfrm>
        </p:grpSpPr>
        <p:sp>
          <p:nvSpPr>
            <p:cNvPr id="130" name="Rectangle 129">
              <a:extLst>
                <a:ext uri="{FF2B5EF4-FFF2-40B4-BE49-F238E27FC236}">
                  <a16:creationId xmlns:a16="http://schemas.microsoft.com/office/drawing/2014/main" id="{E02F153A-F988-4F47-956F-5446D076113C}"/>
                </a:ext>
              </a:extLst>
            </p:cNvPr>
            <p:cNvSpPr/>
            <p:nvPr/>
          </p:nvSpPr>
          <p:spPr>
            <a:xfrm>
              <a:off x="3427201" y="3799458"/>
              <a:ext cx="845244" cy="961726"/>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pic>
          <p:nvPicPr>
            <p:cNvPr id="131" name="Picture 130">
              <a:extLst>
                <a:ext uri="{FF2B5EF4-FFF2-40B4-BE49-F238E27FC236}">
                  <a16:creationId xmlns:a16="http://schemas.microsoft.com/office/drawing/2014/main" id="{E62E0CF3-D4DB-47A0-B567-957DA2832BC0}"/>
                </a:ext>
              </a:extLst>
            </p:cNvPr>
            <p:cNvPicPr>
              <a:picLocks noChangeAspect="1"/>
            </p:cNvPicPr>
            <p:nvPr/>
          </p:nvPicPr>
          <p:blipFill>
            <a:blip r:embed="rId11"/>
            <a:stretch>
              <a:fillRect/>
            </a:stretch>
          </p:blipFill>
          <p:spPr>
            <a:xfrm>
              <a:off x="3466347" y="3840554"/>
              <a:ext cx="295316" cy="276264"/>
            </a:xfrm>
            <a:prstGeom prst="rect">
              <a:avLst/>
            </a:prstGeom>
          </p:spPr>
        </p:pic>
        <p:sp>
          <p:nvSpPr>
            <p:cNvPr id="132" name="TextBox 16">
              <a:extLst>
                <a:ext uri="{FF2B5EF4-FFF2-40B4-BE49-F238E27FC236}">
                  <a16:creationId xmlns:a16="http://schemas.microsoft.com/office/drawing/2014/main" id="{C12FF306-03F4-4230-B060-F2EC86635029}"/>
                </a:ext>
              </a:extLst>
            </p:cNvPr>
            <p:cNvSpPr txBox="1">
              <a:spLocks noChangeArrowheads="1"/>
            </p:cNvSpPr>
            <p:nvPr/>
          </p:nvSpPr>
          <p:spPr bwMode="auto">
            <a:xfrm>
              <a:off x="3523144" y="4055912"/>
              <a:ext cx="701616" cy="47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100" b="1" dirty="0">
                  <a:highlight>
                    <a:srgbClr val="FFFF00"/>
                  </a:highlight>
                  <a:latin typeface="+mn-lt"/>
                  <a:ea typeface="Amazon Ember" panose="020B0603020204020204" pitchFamily="34" charset="0"/>
                  <a:cs typeface="Arial" panose="020B0604020202020204" pitchFamily="34" charset="0"/>
                </a:rPr>
                <a:t>Response</a:t>
              </a:r>
              <a:r>
                <a:rPr lang="en-US" altLang="en-US" sz="1100" b="1" dirty="0">
                  <a:latin typeface="+mn-lt"/>
                  <a:ea typeface="Amazon Ember" panose="020B0603020204020204" pitchFamily="34" charset="0"/>
                  <a:cs typeface="Arial" panose="020B0604020202020204" pitchFamily="34" charset="0"/>
                </a:rPr>
                <a:t>s</a:t>
              </a:r>
            </a:p>
            <a:p>
              <a:r>
                <a:rPr lang="en-US" altLang="en-US" sz="1100" b="1" dirty="0">
                  <a:latin typeface="+mn-lt"/>
                  <a:ea typeface="Amazon Ember" panose="020B0603020204020204" pitchFamily="34" charset="0"/>
                  <a:cs typeface="Arial" panose="020B0604020202020204" pitchFamily="34" charset="0"/>
                </a:rPr>
                <a:t>Updates</a:t>
              </a:r>
            </a:p>
          </p:txBody>
        </p:sp>
      </p:grpSp>
      <p:sp>
        <p:nvSpPr>
          <p:cNvPr id="123" name="TextBox 122">
            <a:extLst>
              <a:ext uri="{FF2B5EF4-FFF2-40B4-BE49-F238E27FC236}">
                <a16:creationId xmlns:a16="http://schemas.microsoft.com/office/drawing/2014/main" id="{F6FFBEC3-6BA9-463E-A154-84A57B0C9719}"/>
              </a:ext>
            </a:extLst>
          </p:cNvPr>
          <p:cNvSpPr txBox="1"/>
          <p:nvPr/>
        </p:nvSpPr>
        <p:spPr>
          <a:xfrm flipH="1">
            <a:off x="9244416" y="3149630"/>
            <a:ext cx="333724" cy="261610"/>
          </a:xfrm>
          <a:prstGeom prst="rect">
            <a:avLst/>
          </a:prstGeom>
          <a:noFill/>
        </p:spPr>
        <p:txBody>
          <a:bodyPr wrap="square" rtlCol="0">
            <a:spAutoFit/>
          </a:bodyPr>
          <a:lstStyle/>
          <a:p>
            <a:pPr algn="ctr"/>
            <a:r>
              <a:rPr lang="en-US" sz="1100" b="1" dirty="0"/>
              <a:t>in</a:t>
            </a:r>
            <a:endParaRPr lang="en-CA" sz="1100" b="1" dirty="0"/>
          </a:p>
        </p:txBody>
      </p:sp>
      <p:sp>
        <p:nvSpPr>
          <p:cNvPr id="124" name="TextBox 123">
            <a:extLst>
              <a:ext uri="{FF2B5EF4-FFF2-40B4-BE49-F238E27FC236}">
                <a16:creationId xmlns:a16="http://schemas.microsoft.com/office/drawing/2014/main" id="{908978E0-40B0-4A42-B6E2-ECC0A7AF1FA1}"/>
              </a:ext>
            </a:extLst>
          </p:cNvPr>
          <p:cNvSpPr txBox="1"/>
          <p:nvPr/>
        </p:nvSpPr>
        <p:spPr>
          <a:xfrm flipH="1">
            <a:off x="10003415" y="4644218"/>
            <a:ext cx="560025" cy="261610"/>
          </a:xfrm>
          <a:prstGeom prst="rect">
            <a:avLst/>
          </a:prstGeom>
          <a:noFill/>
        </p:spPr>
        <p:txBody>
          <a:bodyPr wrap="square" rtlCol="0">
            <a:spAutoFit/>
          </a:bodyPr>
          <a:lstStyle/>
          <a:p>
            <a:pPr algn="ctr"/>
            <a:r>
              <a:rPr lang="en-US" sz="1100" b="1" dirty="0"/>
              <a:t>out</a:t>
            </a:r>
            <a:endParaRPr lang="en-CA" sz="1100" b="1" dirty="0"/>
          </a:p>
        </p:txBody>
      </p:sp>
      <p:grpSp>
        <p:nvGrpSpPr>
          <p:cNvPr id="136" name="Group 135">
            <a:extLst>
              <a:ext uri="{FF2B5EF4-FFF2-40B4-BE49-F238E27FC236}">
                <a16:creationId xmlns:a16="http://schemas.microsoft.com/office/drawing/2014/main" id="{FAA1F579-9CC4-45FD-AC84-1A75626D755E}"/>
              </a:ext>
            </a:extLst>
          </p:cNvPr>
          <p:cNvGrpSpPr/>
          <p:nvPr/>
        </p:nvGrpSpPr>
        <p:grpSpPr>
          <a:xfrm>
            <a:off x="5466344" y="4065723"/>
            <a:ext cx="612156" cy="631231"/>
            <a:chOff x="5439189" y="3628598"/>
            <a:chExt cx="675842" cy="683629"/>
          </a:xfrm>
        </p:grpSpPr>
        <p:sp>
          <p:nvSpPr>
            <p:cNvPr id="137" name="Oval 136">
              <a:extLst>
                <a:ext uri="{FF2B5EF4-FFF2-40B4-BE49-F238E27FC236}">
                  <a16:creationId xmlns:a16="http://schemas.microsoft.com/office/drawing/2014/main" id="{DDF34FDD-AF7D-4E32-8740-305A9AEE0A61}"/>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38" name="Group 137">
              <a:extLst>
                <a:ext uri="{FF2B5EF4-FFF2-40B4-BE49-F238E27FC236}">
                  <a16:creationId xmlns:a16="http://schemas.microsoft.com/office/drawing/2014/main" id="{D4AD99E0-DE74-4119-BF39-73A13CBB2C6C}"/>
                </a:ext>
              </a:extLst>
            </p:cNvPr>
            <p:cNvGrpSpPr/>
            <p:nvPr/>
          </p:nvGrpSpPr>
          <p:grpSpPr>
            <a:xfrm>
              <a:off x="5712075" y="3740276"/>
              <a:ext cx="130069" cy="188068"/>
              <a:chOff x="4518511" y="3865186"/>
              <a:chExt cx="203119" cy="265093"/>
            </a:xfrm>
          </p:grpSpPr>
          <p:cxnSp>
            <p:nvCxnSpPr>
              <p:cNvPr id="151" name="Straight Connector 150">
                <a:extLst>
                  <a:ext uri="{FF2B5EF4-FFF2-40B4-BE49-F238E27FC236}">
                    <a16:creationId xmlns:a16="http://schemas.microsoft.com/office/drawing/2014/main" id="{BAE31852-ABE2-40AC-873A-AB2127C30F6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8D7F513-9D94-4927-BCD1-376D210DF89B}"/>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ABB3964-AE39-457D-82DC-EED6ACF60F5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6D4144EE-E0D9-4668-A114-B50E22929BD3}"/>
                </a:ext>
              </a:extLst>
            </p:cNvPr>
            <p:cNvGrpSpPr/>
            <p:nvPr/>
          </p:nvGrpSpPr>
          <p:grpSpPr>
            <a:xfrm rot="10800000">
              <a:off x="5712075" y="4005901"/>
              <a:ext cx="130069" cy="188068"/>
              <a:chOff x="4518511" y="3865186"/>
              <a:chExt cx="203119" cy="265093"/>
            </a:xfrm>
          </p:grpSpPr>
          <p:cxnSp>
            <p:nvCxnSpPr>
              <p:cNvPr id="148" name="Straight Connector 147">
                <a:extLst>
                  <a:ext uri="{FF2B5EF4-FFF2-40B4-BE49-F238E27FC236}">
                    <a16:creationId xmlns:a16="http://schemas.microsoft.com/office/drawing/2014/main" id="{F1FE14E2-1458-4707-A494-802341DB062A}"/>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86EA8FC-6399-4D6C-BFD3-722B67E8698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C42F317-4939-487A-8915-13528505C3E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E7D46B2E-21B6-43EE-86FF-CFAA9C305F6E}"/>
                </a:ext>
              </a:extLst>
            </p:cNvPr>
            <p:cNvGrpSpPr/>
            <p:nvPr/>
          </p:nvGrpSpPr>
          <p:grpSpPr>
            <a:xfrm rot="5400000">
              <a:off x="5526491" y="3876378"/>
              <a:ext cx="130069" cy="188068"/>
              <a:chOff x="4518511" y="3865186"/>
              <a:chExt cx="203119" cy="265093"/>
            </a:xfrm>
          </p:grpSpPr>
          <p:cxnSp>
            <p:nvCxnSpPr>
              <p:cNvPr id="145" name="Straight Connector 144">
                <a:extLst>
                  <a:ext uri="{FF2B5EF4-FFF2-40B4-BE49-F238E27FC236}">
                    <a16:creationId xmlns:a16="http://schemas.microsoft.com/office/drawing/2014/main" id="{FA89C7DB-BE47-4712-A0FB-84DFD68F816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1CC6886-0358-4CA3-9CBC-2A50A61FD43C}"/>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555818D-CA50-4E42-A312-255B59769A9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oup 140">
              <a:extLst>
                <a:ext uri="{FF2B5EF4-FFF2-40B4-BE49-F238E27FC236}">
                  <a16:creationId xmlns:a16="http://schemas.microsoft.com/office/drawing/2014/main" id="{3383B202-0F0D-45B9-A0CD-5AC3A768AAF0}"/>
                </a:ext>
              </a:extLst>
            </p:cNvPr>
            <p:cNvGrpSpPr/>
            <p:nvPr/>
          </p:nvGrpSpPr>
          <p:grpSpPr>
            <a:xfrm rot="5400000">
              <a:off x="5890580" y="3876379"/>
              <a:ext cx="130069" cy="188068"/>
              <a:chOff x="4518511" y="3865186"/>
              <a:chExt cx="203119" cy="265093"/>
            </a:xfrm>
          </p:grpSpPr>
          <p:cxnSp>
            <p:nvCxnSpPr>
              <p:cNvPr id="142" name="Straight Connector 141">
                <a:extLst>
                  <a:ext uri="{FF2B5EF4-FFF2-40B4-BE49-F238E27FC236}">
                    <a16:creationId xmlns:a16="http://schemas.microsoft.com/office/drawing/2014/main" id="{465C37ED-3AC2-485B-A262-99CDD55F6335}"/>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37EBC45-F63F-4157-BBB4-1B646824A9D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E9764F1-1BAA-427E-B62F-CF0E1D49A772}"/>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 name="TextBox 3">
            <a:extLst>
              <a:ext uri="{FF2B5EF4-FFF2-40B4-BE49-F238E27FC236}">
                <a16:creationId xmlns:a16="http://schemas.microsoft.com/office/drawing/2014/main" id="{091206ED-6C7F-4BE9-AFD9-D9508E09AD4B}"/>
              </a:ext>
            </a:extLst>
          </p:cNvPr>
          <p:cNvSpPr txBox="1"/>
          <p:nvPr/>
        </p:nvSpPr>
        <p:spPr>
          <a:xfrm>
            <a:off x="10700743" y="3720441"/>
            <a:ext cx="1008609" cy="646331"/>
          </a:xfrm>
          <a:prstGeom prst="rect">
            <a:avLst/>
          </a:prstGeom>
          <a:noFill/>
        </p:spPr>
        <p:txBody>
          <a:bodyPr wrap="none" rtlCol="0">
            <a:spAutoFit/>
          </a:bodyPr>
          <a:lstStyle/>
          <a:p>
            <a:r>
              <a:rPr lang="en-CA" b="1" dirty="0"/>
              <a:t>Security </a:t>
            </a:r>
          </a:p>
          <a:p>
            <a:pPr algn="ctr"/>
            <a:r>
              <a:rPr lang="en-CA" b="1" dirty="0"/>
              <a:t>Group</a:t>
            </a:r>
          </a:p>
        </p:txBody>
      </p:sp>
      <p:sp>
        <p:nvSpPr>
          <p:cNvPr id="154" name="TextBox 153">
            <a:extLst>
              <a:ext uri="{FF2B5EF4-FFF2-40B4-BE49-F238E27FC236}">
                <a16:creationId xmlns:a16="http://schemas.microsoft.com/office/drawing/2014/main" id="{7786ADB0-7CFA-485D-8423-3174E93E6B6C}"/>
              </a:ext>
            </a:extLst>
          </p:cNvPr>
          <p:cNvSpPr txBox="1"/>
          <p:nvPr/>
        </p:nvSpPr>
        <p:spPr>
          <a:xfrm>
            <a:off x="7590025" y="4661778"/>
            <a:ext cx="1147750" cy="830997"/>
          </a:xfrm>
          <a:prstGeom prst="rect">
            <a:avLst/>
          </a:prstGeom>
          <a:noFill/>
        </p:spPr>
        <p:txBody>
          <a:bodyPr wrap="none" rtlCol="0">
            <a:spAutoFit/>
          </a:bodyPr>
          <a:lstStyle/>
          <a:p>
            <a:pPr algn="ctr"/>
            <a:r>
              <a:rPr lang="en-CA" sz="1600" b="1" dirty="0"/>
              <a:t>Network</a:t>
            </a:r>
          </a:p>
          <a:p>
            <a:pPr algn="ctr"/>
            <a:r>
              <a:rPr lang="en-CA" sz="1600" b="1" dirty="0"/>
              <a:t>Access</a:t>
            </a:r>
          </a:p>
          <a:p>
            <a:pPr algn="ctr"/>
            <a:r>
              <a:rPr lang="en-CA" sz="1600" b="1" dirty="0"/>
              <a:t>Control List</a:t>
            </a:r>
          </a:p>
        </p:txBody>
      </p:sp>
      <p:grpSp>
        <p:nvGrpSpPr>
          <p:cNvPr id="64" name="Group 63">
            <a:extLst>
              <a:ext uri="{FF2B5EF4-FFF2-40B4-BE49-F238E27FC236}">
                <a16:creationId xmlns:a16="http://schemas.microsoft.com/office/drawing/2014/main" id="{08AFBFD7-7A46-4511-B46B-613C59868D7A}"/>
              </a:ext>
            </a:extLst>
          </p:cNvPr>
          <p:cNvGrpSpPr/>
          <p:nvPr/>
        </p:nvGrpSpPr>
        <p:grpSpPr>
          <a:xfrm>
            <a:off x="5325162" y="3984867"/>
            <a:ext cx="901136" cy="1283096"/>
            <a:chOff x="3581400" y="4610557"/>
            <a:chExt cx="901136" cy="1283096"/>
          </a:xfrm>
        </p:grpSpPr>
        <p:sp>
          <p:nvSpPr>
            <p:cNvPr id="65" name="TextBox 64">
              <a:extLst>
                <a:ext uri="{FF2B5EF4-FFF2-40B4-BE49-F238E27FC236}">
                  <a16:creationId xmlns:a16="http://schemas.microsoft.com/office/drawing/2014/main" id="{D63F973A-E37E-47F3-B400-6F86559E352E}"/>
                </a:ext>
              </a:extLst>
            </p:cNvPr>
            <p:cNvSpPr txBox="1"/>
            <p:nvPr/>
          </p:nvSpPr>
          <p:spPr>
            <a:xfrm>
              <a:off x="3581400" y="5370433"/>
              <a:ext cx="901136" cy="523220"/>
            </a:xfrm>
            <a:prstGeom prst="rect">
              <a:avLst/>
            </a:prstGeom>
            <a:solidFill>
              <a:schemeClr val="bg1"/>
            </a:solidFill>
            <a:effectLst>
              <a:softEdge rad="31750"/>
            </a:effectLst>
          </p:spPr>
          <p:txBody>
            <a:bodyPr wrap="square" rtlCol="0">
              <a:spAutoFit/>
            </a:bodyPr>
            <a:lstStyle/>
            <a:p>
              <a:pPr algn="ctr"/>
              <a:r>
                <a:rPr lang="en-US" sz="1400" b="1" dirty="0"/>
                <a:t>Internet Gateway</a:t>
              </a:r>
            </a:p>
          </p:txBody>
        </p:sp>
        <p:grpSp>
          <p:nvGrpSpPr>
            <p:cNvPr id="66" name="Group 65">
              <a:extLst>
                <a:ext uri="{FF2B5EF4-FFF2-40B4-BE49-F238E27FC236}">
                  <a16:creationId xmlns:a16="http://schemas.microsoft.com/office/drawing/2014/main" id="{BFB209CE-4314-4FEA-99E3-E85738B78B1D}"/>
                </a:ext>
              </a:extLst>
            </p:cNvPr>
            <p:cNvGrpSpPr/>
            <p:nvPr/>
          </p:nvGrpSpPr>
          <p:grpSpPr>
            <a:xfrm>
              <a:off x="3658447" y="4610557"/>
              <a:ext cx="757817" cy="769975"/>
              <a:chOff x="1453455" y="5365365"/>
              <a:chExt cx="646117" cy="646117"/>
            </a:xfrm>
          </p:grpSpPr>
          <p:sp>
            <p:nvSpPr>
              <p:cNvPr id="67" name="Oval 66">
                <a:extLst>
                  <a:ext uri="{FF2B5EF4-FFF2-40B4-BE49-F238E27FC236}">
                    <a16:creationId xmlns:a16="http://schemas.microsoft.com/office/drawing/2014/main" id="{A4371ACE-16AD-4C1D-A289-3551B4EBE204}"/>
                  </a:ext>
                </a:extLst>
              </p:cNvPr>
              <p:cNvSpPr/>
              <p:nvPr/>
            </p:nvSpPr>
            <p:spPr>
              <a:xfrm>
                <a:off x="1489166" y="5404762"/>
                <a:ext cx="583474" cy="584557"/>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a:p>
            </p:txBody>
          </p:sp>
          <p:pic>
            <p:nvPicPr>
              <p:cNvPr id="68" name="Graphic 67">
                <a:extLst>
                  <a:ext uri="{FF2B5EF4-FFF2-40B4-BE49-F238E27FC236}">
                    <a16:creationId xmlns:a16="http://schemas.microsoft.com/office/drawing/2014/main" id="{0B10E6B3-AF78-437D-A983-9EC9A643578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453455" y="5365365"/>
                <a:ext cx="646117" cy="646117"/>
              </a:xfrm>
              <a:prstGeom prst="rect">
                <a:avLst/>
              </a:prstGeom>
            </p:spPr>
          </p:pic>
        </p:grpSp>
      </p:grpSp>
      <p:grpSp>
        <p:nvGrpSpPr>
          <p:cNvPr id="7" name="Group 6">
            <a:extLst>
              <a:ext uri="{FF2B5EF4-FFF2-40B4-BE49-F238E27FC236}">
                <a16:creationId xmlns:a16="http://schemas.microsoft.com/office/drawing/2014/main" id="{4F41E997-16DC-4A79-AF53-EB52C5A56F50}"/>
              </a:ext>
            </a:extLst>
          </p:cNvPr>
          <p:cNvGrpSpPr/>
          <p:nvPr/>
        </p:nvGrpSpPr>
        <p:grpSpPr>
          <a:xfrm>
            <a:off x="6852229" y="1606018"/>
            <a:ext cx="1445775" cy="969293"/>
            <a:chOff x="3129657" y="4606523"/>
            <a:chExt cx="1445775" cy="969293"/>
          </a:xfrm>
        </p:grpSpPr>
        <p:sp>
          <p:nvSpPr>
            <p:cNvPr id="6" name="Rectangle 5">
              <a:extLst>
                <a:ext uri="{FF2B5EF4-FFF2-40B4-BE49-F238E27FC236}">
                  <a16:creationId xmlns:a16="http://schemas.microsoft.com/office/drawing/2014/main" id="{1DD31381-0F21-4FE8-B967-F67EA866B0C1}"/>
                </a:ext>
              </a:extLst>
            </p:cNvPr>
            <p:cNvSpPr/>
            <p:nvPr/>
          </p:nvSpPr>
          <p:spPr>
            <a:xfrm>
              <a:off x="3220727" y="4654456"/>
              <a:ext cx="1281046" cy="9213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2" name="Rectangle 71">
              <a:extLst>
                <a:ext uri="{FF2B5EF4-FFF2-40B4-BE49-F238E27FC236}">
                  <a16:creationId xmlns:a16="http://schemas.microsoft.com/office/drawing/2014/main" id="{0BBE95E7-22D4-4200-88BE-8BEEDB0E6AB5}"/>
                </a:ext>
              </a:extLst>
            </p:cNvPr>
            <p:cNvSpPr/>
            <p:nvPr/>
          </p:nvSpPr>
          <p:spPr>
            <a:xfrm>
              <a:off x="3308921" y="4975855"/>
              <a:ext cx="1139603" cy="236811"/>
            </a:xfrm>
            <a:prstGeom prst="rect">
              <a:avLst/>
            </a:prstGeom>
            <a:solidFill>
              <a:schemeClr val="bg1"/>
            </a:solidFill>
            <a:ln w="19050">
              <a:solidFill>
                <a:srgbClr val="5331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b="1" dirty="0">
                <a:solidFill>
                  <a:schemeClr val="tx1"/>
                </a:solidFill>
              </a:endParaRPr>
            </a:p>
          </p:txBody>
        </p:sp>
        <p:sp>
          <p:nvSpPr>
            <p:cNvPr id="73" name="TextBox 72">
              <a:extLst>
                <a:ext uri="{FF2B5EF4-FFF2-40B4-BE49-F238E27FC236}">
                  <a16:creationId xmlns:a16="http://schemas.microsoft.com/office/drawing/2014/main" id="{8C1F0F63-4F21-41FB-855D-0FFFBFD72195}"/>
                </a:ext>
              </a:extLst>
            </p:cNvPr>
            <p:cNvSpPr txBox="1"/>
            <p:nvPr/>
          </p:nvSpPr>
          <p:spPr>
            <a:xfrm>
              <a:off x="3221710" y="4946639"/>
              <a:ext cx="1309274" cy="307777"/>
            </a:xfrm>
            <a:prstGeom prst="rect">
              <a:avLst/>
            </a:prstGeom>
            <a:noFill/>
          </p:spPr>
          <p:txBody>
            <a:bodyPr wrap="square" rtlCol="0">
              <a:spAutoFit/>
            </a:bodyPr>
            <a:lstStyle/>
            <a:p>
              <a:pPr algn="ctr"/>
              <a:r>
                <a:rPr lang="en-CA" sz="1400" dirty="0">
                  <a:solidFill>
                    <a:srgbClr val="53319F"/>
                  </a:solidFill>
                  <a:latin typeface="Arial" panose="020B0604020202020204" pitchFamily="34" charset="0"/>
                  <a:cs typeface="Arial" panose="020B0604020202020204" pitchFamily="34" charset="0"/>
                </a:rPr>
                <a:t>172.31.0.0/16</a:t>
              </a:r>
            </a:p>
          </p:txBody>
        </p:sp>
        <p:sp>
          <p:nvSpPr>
            <p:cNvPr id="85" name="Rectangle 84">
              <a:extLst>
                <a:ext uri="{FF2B5EF4-FFF2-40B4-BE49-F238E27FC236}">
                  <a16:creationId xmlns:a16="http://schemas.microsoft.com/office/drawing/2014/main" id="{6588144C-375F-400D-BAA0-5CB988391E30}"/>
                </a:ext>
              </a:extLst>
            </p:cNvPr>
            <p:cNvSpPr/>
            <p:nvPr/>
          </p:nvSpPr>
          <p:spPr>
            <a:xfrm>
              <a:off x="3306546" y="5286820"/>
              <a:ext cx="1139603" cy="236812"/>
            </a:xfrm>
            <a:prstGeom prst="rect">
              <a:avLst/>
            </a:prstGeom>
            <a:solidFill>
              <a:schemeClr val="bg1"/>
            </a:solidFill>
            <a:ln w="19050">
              <a:solidFill>
                <a:srgbClr val="5331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b="1" dirty="0">
                <a:solidFill>
                  <a:schemeClr val="tx1"/>
                </a:solidFill>
                <a:highlight>
                  <a:srgbClr val="FFFF00"/>
                </a:highlight>
              </a:endParaRPr>
            </a:p>
          </p:txBody>
        </p:sp>
        <p:sp>
          <p:nvSpPr>
            <p:cNvPr id="86" name="TextBox 85">
              <a:extLst>
                <a:ext uri="{FF2B5EF4-FFF2-40B4-BE49-F238E27FC236}">
                  <a16:creationId xmlns:a16="http://schemas.microsoft.com/office/drawing/2014/main" id="{CEA1518D-6C12-4A44-A6F2-D64FAD31B7EE}"/>
                </a:ext>
              </a:extLst>
            </p:cNvPr>
            <p:cNvSpPr txBox="1"/>
            <p:nvPr/>
          </p:nvSpPr>
          <p:spPr>
            <a:xfrm>
              <a:off x="3355672" y="5255247"/>
              <a:ext cx="1011156" cy="307777"/>
            </a:xfrm>
            <a:prstGeom prst="rect">
              <a:avLst/>
            </a:prstGeom>
            <a:noFill/>
          </p:spPr>
          <p:txBody>
            <a:bodyPr wrap="square" rtlCol="0">
              <a:spAutoFit/>
            </a:bodyPr>
            <a:lstStyle/>
            <a:p>
              <a:r>
                <a:rPr lang="en-CA" sz="1400" dirty="0">
                  <a:solidFill>
                    <a:srgbClr val="53319F"/>
                  </a:solidFill>
                  <a:highlight>
                    <a:srgbClr val="FFFF00"/>
                  </a:highlight>
                  <a:latin typeface="Arial" panose="020B0604020202020204" pitchFamily="34" charset="0"/>
                  <a:cs typeface="Arial" panose="020B0604020202020204" pitchFamily="34" charset="0"/>
                </a:rPr>
                <a:t>0.0.0.0 / 0</a:t>
              </a:r>
            </a:p>
          </p:txBody>
        </p:sp>
        <p:sp>
          <p:nvSpPr>
            <p:cNvPr id="87" name="TextBox 86">
              <a:extLst>
                <a:ext uri="{FF2B5EF4-FFF2-40B4-BE49-F238E27FC236}">
                  <a16:creationId xmlns:a16="http://schemas.microsoft.com/office/drawing/2014/main" id="{BC95AAF8-7C87-4CB7-8D1C-4A7AE719C336}"/>
                </a:ext>
              </a:extLst>
            </p:cNvPr>
            <p:cNvSpPr txBox="1"/>
            <p:nvPr/>
          </p:nvSpPr>
          <p:spPr>
            <a:xfrm>
              <a:off x="3129657" y="4606523"/>
              <a:ext cx="1445775" cy="369332"/>
            </a:xfrm>
            <a:prstGeom prst="rect">
              <a:avLst/>
            </a:prstGeom>
            <a:noFill/>
          </p:spPr>
          <p:txBody>
            <a:bodyPr wrap="square" rtlCol="0">
              <a:spAutoFit/>
            </a:bodyPr>
            <a:lstStyle/>
            <a:p>
              <a:pPr algn="ctr"/>
              <a:r>
                <a:rPr lang="en-US" b="1" dirty="0"/>
                <a:t>Route table</a:t>
              </a:r>
            </a:p>
          </p:txBody>
        </p:sp>
      </p:grpSp>
      <p:sp>
        <p:nvSpPr>
          <p:cNvPr id="89" name="Arrow: Left 88">
            <a:extLst>
              <a:ext uri="{FF2B5EF4-FFF2-40B4-BE49-F238E27FC236}">
                <a16:creationId xmlns:a16="http://schemas.microsoft.com/office/drawing/2014/main" id="{CCE10892-170F-401F-BA37-208D16121E27}"/>
              </a:ext>
            </a:extLst>
          </p:cNvPr>
          <p:cNvSpPr/>
          <p:nvPr/>
        </p:nvSpPr>
        <p:spPr>
          <a:xfrm rot="18334510">
            <a:off x="5602141" y="3113390"/>
            <a:ext cx="1955578" cy="350510"/>
          </a:xfrm>
          <a:prstGeom prst="lef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Default exit</a:t>
            </a:r>
          </a:p>
        </p:txBody>
      </p:sp>
    </p:spTree>
    <p:extLst>
      <p:ext uri="{BB962C8B-B14F-4D97-AF65-F5344CB8AC3E}">
        <p14:creationId xmlns:p14="http://schemas.microsoft.com/office/powerpoint/2010/main" val="141616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wipe(down)">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Effect transition="in" filter="wipe(down)">
                                      <p:cBhvr>
                                        <p:cTn id="12" dur="500"/>
                                        <p:tgtEl>
                                          <p:spTgt spid="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9">
                                            <p:txEl>
                                              <p:pRg st="2" end="2"/>
                                            </p:txEl>
                                          </p:spTgt>
                                        </p:tgtEl>
                                        <p:attrNameLst>
                                          <p:attrName>style.visibility</p:attrName>
                                        </p:attrNameLst>
                                      </p:cBhvr>
                                      <p:to>
                                        <p:strVal val="visible"/>
                                      </p:to>
                                    </p:set>
                                    <p:animEffect transition="in" filter="wipe(down)">
                                      <p:cBhvr>
                                        <p:cTn id="17" dur="500"/>
                                        <p:tgtEl>
                                          <p:spTgt spid="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1000" fill="hold"/>
                                        <p:tgtEl>
                                          <p:spTgt spid="7"/>
                                        </p:tgtEl>
                                        <p:attrNameLst>
                                          <p:attrName>ppt_w</p:attrName>
                                        </p:attrNameLst>
                                      </p:cBhvr>
                                      <p:tavLst>
                                        <p:tav tm="0">
                                          <p:val>
                                            <p:fltVal val="0"/>
                                          </p:val>
                                        </p:tav>
                                        <p:tav tm="100000">
                                          <p:val>
                                            <p:strVal val="#ppt_w"/>
                                          </p:val>
                                        </p:tav>
                                      </p:tavLst>
                                    </p:anim>
                                    <p:anim calcmode="lin" valueType="num">
                                      <p:cBhvr>
                                        <p:cTn id="23" dur="1000" fill="hold"/>
                                        <p:tgtEl>
                                          <p:spTgt spid="7"/>
                                        </p:tgtEl>
                                        <p:attrNameLst>
                                          <p:attrName>ppt_h</p:attrName>
                                        </p:attrNameLst>
                                      </p:cBhvr>
                                      <p:tavLst>
                                        <p:tav tm="0">
                                          <p:val>
                                            <p:fltVal val="0"/>
                                          </p:val>
                                        </p:tav>
                                        <p:tav tm="100000">
                                          <p:val>
                                            <p:strVal val="#ppt_h"/>
                                          </p:val>
                                        </p:tav>
                                      </p:tavLst>
                                    </p:anim>
                                    <p:anim calcmode="lin" valueType="num">
                                      <p:cBhvr>
                                        <p:cTn id="24" dur="1000" fill="hold"/>
                                        <p:tgtEl>
                                          <p:spTgt spid="7"/>
                                        </p:tgtEl>
                                        <p:attrNameLst>
                                          <p:attrName>style.rotation</p:attrName>
                                        </p:attrNameLst>
                                      </p:cBhvr>
                                      <p:tavLst>
                                        <p:tav tm="0">
                                          <p:val>
                                            <p:fltVal val="90"/>
                                          </p:val>
                                        </p:tav>
                                        <p:tav tm="100000">
                                          <p:val>
                                            <p:fltVal val="0"/>
                                          </p:val>
                                        </p:tav>
                                      </p:tavLst>
                                    </p:anim>
                                    <p:animEffect transition="in" filter="fade">
                                      <p:cBhvr>
                                        <p:cTn id="25" dur="1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9">
                                            <p:txEl>
                                              <p:pRg st="3" end="3"/>
                                            </p:txEl>
                                          </p:spTgt>
                                        </p:tgtEl>
                                        <p:attrNameLst>
                                          <p:attrName>style.visibility</p:attrName>
                                        </p:attrNameLst>
                                      </p:cBhvr>
                                      <p:to>
                                        <p:strVal val="visible"/>
                                      </p:to>
                                    </p:set>
                                    <p:animEffect transition="in" filter="wipe(down)">
                                      <p:cBhvr>
                                        <p:cTn id="30" dur="500"/>
                                        <p:tgtEl>
                                          <p:spTgt spid="4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9">
                                            <p:txEl>
                                              <p:pRg st="4" end="4"/>
                                            </p:txEl>
                                          </p:spTgt>
                                        </p:tgtEl>
                                        <p:attrNameLst>
                                          <p:attrName>style.visibility</p:attrName>
                                        </p:attrNameLst>
                                      </p:cBhvr>
                                      <p:to>
                                        <p:strVal val="visible"/>
                                      </p:to>
                                    </p:set>
                                    <p:animEffect transition="in" filter="wipe(down)">
                                      <p:cBhvr>
                                        <p:cTn id="35" dur="500"/>
                                        <p:tgtEl>
                                          <p:spTgt spid="49">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barn(inVertical)">
                                      <p:cBhvr>
                                        <p:cTn id="40" dur="500"/>
                                        <p:tgtEl>
                                          <p:spTgt spid="8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4"/>
                                        </p:tgtEl>
                                        <p:attrNameLst>
                                          <p:attrName>style.visibility</p:attrName>
                                        </p:attrNameLst>
                                      </p:cBhvr>
                                      <p:to>
                                        <p:strVal val="visible"/>
                                      </p:to>
                                    </p:set>
                                    <p:anim calcmode="lin" valueType="num">
                                      <p:cBhvr additive="base">
                                        <p:cTn id="45" dur="500" fill="hold"/>
                                        <p:tgtEl>
                                          <p:spTgt spid="64"/>
                                        </p:tgtEl>
                                        <p:attrNameLst>
                                          <p:attrName>ppt_x</p:attrName>
                                        </p:attrNameLst>
                                      </p:cBhvr>
                                      <p:tavLst>
                                        <p:tav tm="0">
                                          <p:val>
                                            <p:strVal val="#ppt_x"/>
                                          </p:val>
                                        </p:tav>
                                        <p:tav tm="100000">
                                          <p:val>
                                            <p:strVal val="#ppt_x"/>
                                          </p:val>
                                        </p:tav>
                                      </p:tavLst>
                                    </p:anim>
                                    <p:anim calcmode="lin" valueType="num">
                                      <p:cBhvr additive="base">
                                        <p:cTn id="46"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49">
                                            <p:txEl>
                                              <p:pRg st="5" end="5"/>
                                            </p:txEl>
                                          </p:spTgt>
                                        </p:tgtEl>
                                        <p:attrNameLst>
                                          <p:attrName>style.visibility</p:attrName>
                                        </p:attrNameLst>
                                      </p:cBhvr>
                                      <p:to>
                                        <p:strVal val="visible"/>
                                      </p:to>
                                    </p:set>
                                    <p:animEffect transition="in" filter="wipe(down)">
                                      <p:cBhvr>
                                        <p:cTn id="51" dur="500"/>
                                        <p:tgtEl>
                                          <p:spTgt spid="4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4253076" y="125792"/>
            <a:ext cx="3233956" cy="647468"/>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483248" y="4574514"/>
            <a:ext cx="11415674" cy="1836301"/>
          </a:xfrm>
          <a:ln>
            <a:solidFill>
              <a:schemeClr val="accent5">
                <a:lumMod val="75000"/>
              </a:schemeClr>
            </a:solidFill>
          </a:ln>
        </p:spPr>
        <p:txBody>
          <a:bodyPr>
            <a:normAutofit fontScale="92500" lnSpcReduction="10000"/>
          </a:bodyPr>
          <a:lstStyle/>
          <a:p>
            <a:pPr>
              <a:spcBef>
                <a:spcPts val="600"/>
              </a:spcBef>
              <a:spcAft>
                <a:spcPts val="600"/>
              </a:spcAft>
            </a:pPr>
            <a:r>
              <a:rPr lang="en-CA" sz="2400" dirty="0"/>
              <a:t>The data is on the </a:t>
            </a:r>
            <a:r>
              <a:rPr lang="en-CA" sz="2400" b="1" dirty="0"/>
              <a:t>Internet Gateway </a:t>
            </a:r>
            <a:r>
              <a:rPr lang="en-CA" sz="2400" dirty="0"/>
              <a:t>(a </a:t>
            </a:r>
            <a:r>
              <a:rPr lang="en-CA" sz="2400" b="1" dirty="0"/>
              <a:t>router</a:t>
            </a:r>
            <a:r>
              <a:rPr lang="en-CA" sz="2400" dirty="0"/>
              <a:t>) now.</a:t>
            </a:r>
          </a:p>
          <a:p>
            <a:pPr>
              <a:spcBef>
                <a:spcPts val="600"/>
              </a:spcBef>
              <a:spcAft>
                <a:spcPts val="600"/>
              </a:spcAft>
            </a:pPr>
            <a:r>
              <a:rPr lang="en-CA" sz="2400" dirty="0"/>
              <a:t>Notice that the </a:t>
            </a:r>
            <a:r>
              <a:rPr lang="en-CA" sz="2400" b="1" dirty="0"/>
              <a:t>TCP source port</a:t>
            </a:r>
            <a:r>
              <a:rPr lang="en-CA" sz="2400" dirty="0"/>
              <a:t> is</a:t>
            </a:r>
            <a:r>
              <a:rPr lang="en-CA" sz="2400" dirty="0">
                <a:solidFill>
                  <a:srgbClr val="FF0000"/>
                </a:solidFill>
              </a:rPr>
              <a:t> </a:t>
            </a:r>
            <a:r>
              <a:rPr lang="en-CA" sz="2400" b="1" dirty="0">
                <a:solidFill>
                  <a:srgbClr val="FF0000"/>
                </a:solidFill>
              </a:rPr>
              <a:t>HTTP</a:t>
            </a:r>
            <a:r>
              <a:rPr lang="en-CA" sz="2400" dirty="0">
                <a:solidFill>
                  <a:srgbClr val="FF0000"/>
                </a:solidFill>
              </a:rPr>
              <a:t> </a:t>
            </a:r>
            <a:r>
              <a:rPr lang="en-CA" sz="2400" dirty="0"/>
              <a:t>(the </a:t>
            </a:r>
            <a:r>
              <a:rPr lang="en-CA" sz="2400" b="1" dirty="0"/>
              <a:t>server’s</a:t>
            </a:r>
            <a:r>
              <a:rPr lang="en-CA" sz="2400" dirty="0"/>
              <a:t> port </a:t>
            </a:r>
            <a:r>
              <a:rPr lang="en-CA" sz="2400" b="1" dirty="0">
                <a:solidFill>
                  <a:srgbClr val="FF0000"/>
                </a:solidFill>
              </a:rPr>
              <a:t>80</a:t>
            </a:r>
            <a:r>
              <a:rPr lang="en-CA" sz="2400" dirty="0"/>
              <a:t>) and that the destination port is the </a:t>
            </a:r>
            <a:r>
              <a:rPr lang="en-CA" sz="2400" b="1" dirty="0"/>
              <a:t>ephemeral</a:t>
            </a:r>
            <a:r>
              <a:rPr lang="en-CA" sz="2400" dirty="0"/>
              <a:t> (temporal) number from where the client PC started the conversation.</a:t>
            </a:r>
          </a:p>
          <a:p>
            <a:pPr>
              <a:spcBef>
                <a:spcPts val="600"/>
              </a:spcBef>
              <a:spcAft>
                <a:spcPts val="600"/>
              </a:spcAft>
            </a:pPr>
            <a:r>
              <a:rPr lang="en-CA" sz="2400" dirty="0"/>
              <a:t>Notice also that the destination IPv4 address is </a:t>
            </a:r>
            <a:r>
              <a:rPr lang="en-CA" sz="2400" dirty="0">
                <a:solidFill>
                  <a:srgbClr val="0000FF"/>
                </a:solidFill>
              </a:rPr>
              <a:t>142.55.66.77</a:t>
            </a:r>
            <a:r>
              <a:rPr lang="en-CA" sz="2400" dirty="0"/>
              <a:t> and that the source IPv4 address is the webserver’s public IPv4 address </a:t>
            </a:r>
            <a:r>
              <a:rPr lang="en-CA" sz="2400" dirty="0">
                <a:solidFill>
                  <a:srgbClr val="0000FF"/>
                </a:solidFill>
              </a:rPr>
              <a:t>3.94.206.121</a:t>
            </a:r>
            <a:r>
              <a:rPr lang="en-CA" sz="2400" dirty="0"/>
              <a:t>.</a:t>
            </a:r>
          </a:p>
        </p:txBody>
      </p:sp>
      <p:sp>
        <p:nvSpPr>
          <p:cNvPr id="183" name="Rectangle 182">
            <a:extLst>
              <a:ext uri="{FF2B5EF4-FFF2-40B4-BE49-F238E27FC236}">
                <a16:creationId xmlns:a16="http://schemas.microsoft.com/office/drawing/2014/main" id="{E9D01212-BDC7-4242-9923-0F65B76E1E25}"/>
              </a:ext>
            </a:extLst>
          </p:cNvPr>
          <p:cNvSpPr/>
          <p:nvPr/>
        </p:nvSpPr>
        <p:spPr>
          <a:xfrm>
            <a:off x="483477" y="274320"/>
            <a:ext cx="3233956" cy="4069264"/>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85" name="Group 184">
            <a:extLst>
              <a:ext uri="{FF2B5EF4-FFF2-40B4-BE49-F238E27FC236}">
                <a16:creationId xmlns:a16="http://schemas.microsoft.com/office/drawing/2014/main" id="{92CC6AFA-1908-4563-893F-7072389A6A42}"/>
              </a:ext>
            </a:extLst>
          </p:cNvPr>
          <p:cNvGrpSpPr/>
          <p:nvPr/>
        </p:nvGrpSpPr>
        <p:grpSpPr>
          <a:xfrm>
            <a:off x="944515" y="3393453"/>
            <a:ext cx="842721" cy="676176"/>
            <a:chOff x="9913892" y="560715"/>
            <a:chExt cx="1490439" cy="1120399"/>
          </a:xfrm>
        </p:grpSpPr>
        <p:pic>
          <p:nvPicPr>
            <p:cNvPr id="186" name="Picture 185">
              <a:extLst>
                <a:ext uri="{FF2B5EF4-FFF2-40B4-BE49-F238E27FC236}">
                  <a16:creationId xmlns:a16="http://schemas.microsoft.com/office/drawing/2014/main" id="{30D7B0E1-762E-4843-A864-A87A2C37D4A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7" name="TextBox 186">
              <a:extLst>
                <a:ext uri="{FF2B5EF4-FFF2-40B4-BE49-F238E27FC236}">
                  <a16:creationId xmlns:a16="http://schemas.microsoft.com/office/drawing/2014/main" id="{BE53A755-4595-4A37-998C-F20B107ED8A2}"/>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pic>
        <p:nvPicPr>
          <p:cNvPr id="188" name="Picture 4">
            <a:extLst>
              <a:ext uri="{FF2B5EF4-FFF2-40B4-BE49-F238E27FC236}">
                <a16:creationId xmlns:a16="http://schemas.microsoft.com/office/drawing/2014/main" id="{7785D20D-5E77-464E-8AFF-64B667A21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48" y="289506"/>
            <a:ext cx="1066800" cy="32004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cxnSp>
        <p:nvCxnSpPr>
          <p:cNvPr id="189" name="Straight Connector 188">
            <a:extLst>
              <a:ext uri="{FF2B5EF4-FFF2-40B4-BE49-F238E27FC236}">
                <a16:creationId xmlns:a16="http://schemas.microsoft.com/office/drawing/2014/main" id="{B6EED0E0-2E99-4003-8358-6AB15AC75E5D}"/>
              </a:ext>
            </a:extLst>
          </p:cNvPr>
          <p:cNvCxnSpPr>
            <a:cxnSpLocks/>
            <a:stCxn id="229" idx="6"/>
            <a:endCxn id="193" idx="2"/>
          </p:cNvCxnSpPr>
          <p:nvPr/>
        </p:nvCxnSpPr>
        <p:spPr>
          <a:xfrm flipV="1">
            <a:off x="4048425" y="3729785"/>
            <a:ext cx="976430" cy="54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D0758302-D2F4-4BFE-98D8-9C1DA9093D60}"/>
              </a:ext>
            </a:extLst>
          </p:cNvPr>
          <p:cNvSpPr/>
          <p:nvPr/>
        </p:nvSpPr>
        <p:spPr>
          <a:xfrm>
            <a:off x="5395763" y="3255414"/>
            <a:ext cx="2024245" cy="980836"/>
          </a:xfrm>
          <a:prstGeom prst="rect">
            <a:avLst/>
          </a:prstGeom>
          <a:solidFill>
            <a:schemeClr val="accent6">
              <a:lumMod val="20000"/>
              <a:lumOff val="80000"/>
            </a:schemeClr>
          </a:solidFill>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191" name="Straight Connector 190">
            <a:extLst>
              <a:ext uri="{FF2B5EF4-FFF2-40B4-BE49-F238E27FC236}">
                <a16:creationId xmlns:a16="http://schemas.microsoft.com/office/drawing/2014/main" id="{D2FD385F-15D6-4B23-B51B-AC4CA36666E4}"/>
              </a:ext>
            </a:extLst>
          </p:cNvPr>
          <p:cNvCxnSpPr>
            <a:cxnSpLocks/>
            <a:stCxn id="193" idx="6"/>
            <a:endCxn id="211" idx="2"/>
          </p:cNvCxnSpPr>
          <p:nvPr/>
        </p:nvCxnSpPr>
        <p:spPr>
          <a:xfrm flipV="1">
            <a:off x="5700697" y="3724973"/>
            <a:ext cx="1363944" cy="4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B6613FA-1A7E-448A-BC41-5FA443244CB6}"/>
              </a:ext>
            </a:extLst>
          </p:cNvPr>
          <p:cNvGrpSpPr/>
          <p:nvPr/>
        </p:nvGrpSpPr>
        <p:grpSpPr>
          <a:xfrm>
            <a:off x="5024855" y="3387970"/>
            <a:ext cx="675842" cy="683629"/>
            <a:chOff x="5439189" y="3628598"/>
            <a:chExt cx="675842" cy="683629"/>
          </a:xfrm>
        </p:grpSpPr>
        <p:sp>
          <p:nvSpPr>
            <p:cNvPr id="193" name="Oval 192">
              <a:extLst>
                <a:ext uri="{FF2B5EF4-FFF2-40B4-BE49-F238E27FC236}">
                  <a16:creationId xmlns:a16="http://schemas.microsoft.com/office/drawing/2014/main" id="{89E007B7-BE91-43BC-9E39-42A6252DC802}"/>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94" name="Group 193">
              <a:extLst>
                <a:ext uri="{FF2B5EF4-FFF2-40B4-BE49-F238E27FC236}">
                  <a16:creationId xmlns:a16="http://schemas.microsoft.com/office/drawing/2014/main" id="{B525B4AB-21A7-4413-95C6-D06F6552FD85}"/>
                </a:ext>
              </a:extLst>
            </p:cNvPr>
            <p:cNvGrpSpPr/>
            <p:nvPr/>
          </p:nvGrpSpPr>
          <p:grpSpPr>
            <a:xfrm>
              <a:off x="5712075" y="3740276"/>
              <a:ext cx="130069" cy="188068"/>
              <a:chOff x="4518511" y="3865186"/>
              <a:chExt cx="203119" cy="265093"/>
            </a:xfrm>
          </p:grpSpPr>
          <p:cxnSp>
            <p:nvCxnSpPr>
              <p:cNvPr id="207" name="Straight Connector 206">
                <a:extLst>
                  <a:ext uri="{FF2B5EF4-FFF2-40B4-BE49-F238E27FC236}">
                    <a16:creationId xmlns:a16="http://schemas.microsoft.com/office/drawing/2014/main" id="{4A9142EC-DAE0-4277-AC10-7583786E369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2C68B2D-555E-4333-8E65-3EAEB57B557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0D1AC8-27EC-4BC7-B9A6-FC9A0429C38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07E6FD39-3BA7-42F1-9DAB-2E6A8859DC48}"/>
                </a:ext>
              </a:extLst>
            </p:cNvPr>
            <p:cNvGrpSpPr/>
            <p:nvPr/>
          </p:nvGrpSpPr>
          <p:grpSpPr>
            <a:xfrm rot="10800000">
              <a:off x="5712075" y="4005901"/>
              <a:ext cx="130069" cy="188068"/>
              <a:chOff x="4518511" y="3865186"/>
              <a:chExt cx="203119" cy="265093"/>
            </a:xfrm>
          </p:grpSpPr>
          <p:cxnSp>
            <p:nvCxnSpPr>
              <p:cNvPr id="204" name="Straight Connector 203">
                <a:extLst>
                  <a:ext uri="{FF2B5EF4-FFF2-40B4-BE49-F238E27FC236}">
                    <a16:creationId xmlns:a16="http://schemas.microsoft.com/office/drawing/2014/main" id="{B599C3BC-7614-4533-A223-C14B61C1CDDF}"/>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CADD893-3B2C-4448-AEA8-01A1FFC199A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135219B-D468-42FD-BC71-72A8375BD98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06145EE2-5065-4E57-8B77-1A26AC891BA2}"/>
                </a:ext>
              </a:extLst>
            </p:cNvPr>
            <p:cNvGrpSpPr/>
            <p:nvPr/>
          </p:nvGrpSpPr>
          <p:grpSpPr>
            <a:xfrm rot="5400000">
              <a:off x="5526491" y="3876378"/>
              <a:ext cx="130069" cy="188068"/>
              <a:chOff x="4518511" y="3865186"/>
              <a:chExt cx="203119" cy="265093"/>
            </a:xfrm>
          </p:grpSpPr>
          <p:cxnSp>
            <p:nvCxnSpPr>
              <p:cNvPr id="201" name="Straight Connector 200">
                <a:extLst>
                  <a:ext uri="{FF2B5EF4-FFF2-40B4-BE49-F238E27FC236}">
                    <a16:creationId xmlns:a16="http://schemas.microsoft.com/office/drawing/2014/main" id="{EA11F826-A050-4D43-87A0-7ECDCC6D04B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47FA571-0A3C-4047-97B5-D8280966760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0046D1F-3D5F-45D6-94E5-300B07EC77D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7E67B71C-8D91-4C38-B757-61B9A428CF06}"/>
                </a:ext>
              </a:extLst>
            </p:cNvPr>
            <p:cNvGrpSpPr/>
            <p:nvPr/>
          </p:nvGrpSpPr>
          <p:grpSpPr>
            <a:xfrm rot="5400000">
              <a:off x="5890580" y="3876379"/>
              <a:ext cx="130069" cy="188068"/>
              <a:chOff x="4518511" y="3865186"/>
              <a:chExt cx="203119" cy="265093"/>
            </a:xfrm>
          </p:grpSpPr>
          <p:cxnSp>
            <p:nvCxnSpPr>
              <p:cNvPr id="198" name="Straight Connector 197">
                <a:extLst>
                  <a:ext uri="{FF2B5EF4-FFF2-40B4-BE49-F238E27FC236}">
                    <a16:creationId xmlns:a16="http://schemas.microsoft.com/office/drawing/2014/main" id="{5C75A142-4FC7-4238-BB09-2C9A89983FD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DBA6CC-3F19-409F-BEF1-8B71BA739FA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0261F21-6EBE-4572-AC0D-6C2A49429DB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C28129DE-49CF-4CF5-9329-86E03DEE35F7}"/>
              </a:ext>
            </a:extLst>
          </p:cNvPr>
          <p:cNvGrpSpPr/>
          <p:nvPr/>
        </p:nvGrpSpPr>
        <p:grpSpPr>
          <a:xfrm>
            <a:off x="7064641" y="3383158"/>
            <a:ext cx="675842" cy="683629"/>
            <a:chOff x="5439189" y="3628598"/>
            <a:chExt cx="675842" cy="683629"/>
          </a:xfrm>
        </p:grpSpPr>
        <p:sp>
          <p:nvSpPr>
            <p:cNvPr id="211" name="Oval 210">
              <a:extLst>
                <a:ext uri="{FF2B5EF4-FFF2-40B4-BE49-F238E27FC236}">
                  <a16:creationId xmlns:a16="http://schemas.microsoft.com/office/drawing/2014/main" id="{20A1C536-B0D6-4CA5-8B06-0070838CF7F0}"/>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12" name="Group 211">
              <a:extLst>
                <a:ext uri="{FF2B5EF4-FFF2-40B4-BE49-F238E27FC236}">
                  <a16:creationId xmlns:a16="http://schemas.microsoft.com/office/drawing/2014/main" id="{D19E84AB-0A23-4E89-AAE2-A7A86EFB3C91}"/>
                </a:ext>
              </a:extLst>
            </p:cNvPr>
            <p:cNvGrpSpPr/>
            <p:nvPr/>
          </p:nvGrpSpPr>
          <p:grpSpPr>
            <a:xfrm>
              <a:off x="5712075" y="3740276"/>
              <a:ext cx="130069" cy="188068"/>
              <a:chOff x="4518511" y="3865186"/>
              <a:chExt cx="203119" cy="265093"/>
            </a:xfrm>
          </p:grpSpPr>
          <p:cxnSp>
            <p:nvCxnSpPr>
              <p:cNvPr id="225" name="Straight Connector 224">
                <a:extLst>
                  <a:ext uri="{FF2B5EF4-FFF2-40B4-BE49-F238E27FC236}">
                    <a16:creationId xmlns:a16="http://schemas.microsoft.com/office/drawing/2014/main" id="{2FDC17DB-9083-4876-8245-4DA1C45700E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2B6EEBE-2CBB-47DC-904C-3CFDD0BC791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9F224AB0-EC18-46C8-958F-B9AACB10CCA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B817BBC5-99EC-45DA-8CCB-A18FC8A6EA48}"/>
                </a:ext>
              </a:extLst>
            </p:cNvPr>
            <p:cNvGrpSpPr/>
            <p:nvPr/>
          </p:nvGrpSpPr>
          <p:grpSpPr>
            <a:xfrm rot="10800000">
              <a:off x="5712075" y="4005901"/>
              <a:ext cx="130069" cy="188068"/>
              <a:chOff x="4518511" y="3865186"/>
              <a:chExt cx="203119" cy="265093"/>
            </a:xfrm>
          </p:grpSpPr>
          <p:cxnSp>
            <p:nvCxnSpPr>
              <p:cNvPr id="222" name="Straight Connector 221">
                <a:extLst>
                  <a:ext uri="{FF2B5EF4-FFF2-40B4-BE49-F238E27FC236}">
                    <a16:creationId xmlns:a16="http://schemas.microsoft.com/office/drawing/2014/main" id="{D6DF312C-649F-4D18-B30F-FE96D51089C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251155F-3F05-40CA-BA73-BAD27CCDFB7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438D298-5625-47E9-B7ED-A8C6CEFFD70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546FDE1F-F159-4337-B646-07A2E3E32EB2}"/>
                </a:ext>
              </a:extLst>
            </p:cNvPr>
            <p:cNvGrpSpPr/>
            <p:nvPr/>
          </p:nvGrpSpPr>
          <p:grpSpPr>
            <a:xfrm rot="5400000">
              <a:off x="5526491" y="3876378"/>
              <a:ext cx="130069" cy="188068"/>
              <a:chOff x="4518511" y="3865186"/>
              <a:chExt cx="203119" cy="265093"/>
            </a:xfrm>
          </p:grpSpPr>
          <p:cxnSp>
            <p:nvCxnSpPr>
              <p:cNvPr id="219" name="Straight Connector 218">
                <a:extLst>
                  <a:ext uri="{FF2B5EF4-FFF2-40B4-BE49-F238E27FC236}">
                    <a16:creationId xmlns:a16="http://schemas.microsoft.com/office/drawing/2014/main" id="{485A85AB-CE1C-4EF7-AB92-FFD7487BF2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3EF3FBF-217F-4A98-BE74-4E6FDBDB673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44FD4C-DBD9-4B2E-8B2A-6241A881E3D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7070A12E-D36F-4229-BFC8-BC54EA516037}"/>
                </a:ext>
              </a:extLst>
            </p:cNvPr>
            <p:cNvGrpSpPr/>
            <p:nvPr/>
          </p:nvGrpSpPr>
          <p:grpSpPr>
            <a:xfrm rot="5400000">
              <a:off x="5890580" y="3876379"/>
              <a:ext cx="130069" cy="188068"/>
              <a:chOff x="4518511" y="3865186"/>
              <a:chExt cx="203119" cy="265093"/>
            </a:xfrm>
          </p:grpSpPr>
          <p:cxnSp>
            <p:nvCxnSpPr>
              <p:cNvPr id="216" name="Straight Connector 215">
                <a:extLst>
                  <a:ext uri="{FF2B5EF4-FFF2-40B4-BE49-F238E27FC236}">
                    <a16:creationId xmlns:a16="http://schemas.microsoft.com/office/drawing/2014/main" id="{59B26438-92E1-4068-84D0-E5C0132C45A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FBCDB2-377B-4040-8E6A-0BCA8794CAD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C659FF2-577D-4925-A1AC-00F3F2DCCAB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8" name="Group 227">
            <a:extLst>
              <a:ext uri="{FF2B5EF4-FFF2-40B4-BE49-F238E27FC236}">
                <a16:creationId xmlns:a16="http://schemas.microsoft.com/office/drawing/2014/main" id="{47E56E00-1425-45AC-A564-5530D657E663}"/>
              </a:ext>
            </a:extLst>
          </p:cNvPr>
          <p:cNvGrpSpPr/>
          <p:nvPr/>
        </p:nvGrpSpPr>
        <p:grpSpPr>
          <a:xfrm>
            <a:off x="3372583" y="3393453"/>
            <a:ext cx="675842" cy="683629"/>
            <a:chOff x="5439189" y="3628598"/>
            <a:chExt cx="675842" cy="683629"/>
          </a:xfrm>
        </p:grpSpPr>
        <p:sp>
          <p:nvSpPr>
            <p:cNvPr id="229" name="Oval 228">
              <a:extLst>
                <a:ext uri="{FF2B5EF4-FFF2-40B4-BE49-F238E27FC236}">
                  <a16:creationId xmlns:a16="http://schemas.microsoft.com/office/drawing/2014/main" id="{7CD8FC80-D2EE-4E9D-9311-9486EA00D4A3}"/>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0" name="Group 229">
              <a:extLst>
                <a:ext uri="{FF2B5EF4-FFF2-40B4-BE49-F238E27FC236}">
                  <a16:creationId xmlns:a16="http://schemas.microsoft.com/office/drawing/2014/main" id="{17CD4AFE-F7C5-4BA6-A8AD-6398D45F7F9B}"/>
                </a:ext>
              </a:extLst>
            </p:cNvPr>
            <p:cNvGrpSpPr/>
            <p:nvPr/>
          </p:nvGrpSpPr>
          <p:grpSpPr>
            <a:xfrm>
              <a:off x="5712075" y="3740276"/>
              <a:ext cx="130069" cy="188068"/>
              <a:chOff x="4518511" y="3865186"/>
              <a:chExt cx="203119" cy="265093"/>
            </a:xfrm>
          </p:grpSpPr>
          <p:cxnSp>
            <p:nvCxnSpPr>
              <p:cNvPr id="243" name="Straight Connector 242">
                <a:extLst>
                  <a:ext uri="{FF2B5EF4-FFF2-40B4-BE49-F238E27FC236}">
                    <a16:creationId xmlns:a16="http://schemas.microsoft.com/office/drawing/2014/main" id="{A52EAA65-35E9-46CA-8612-FD0BD69A018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8FA3A7B-AEF3-4027-99C9-FC9FD342D0BE}"/>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EF50876-F02F-4C03-971C-28BD05D852C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B1F8BA42-9070-43D0-884F-B15488CD8991}"/>
                </a:ext>
              </a:extLst>
            </p:cNvPr>
            <p:cNvGrpSpPr/>
            <p:nvPr/>
          </p:nvGrpSpPr>
          <p:grpSpPr>
            <a:xfrm rot="10800000">
              <a:off x="5712075" y="4005901"/>
              <a:ext cx="130069" cy="188068"/>
              <a:chOff x="4518511" y="3865186"/>
              <a:chExt cx="203119" cy="265093"/>
            </a:xfrm>
          </p:grpSpPr>
          <p:cxnSp>
            <p:nvCxnSpPr>
              <p:cNvPr id="240" name="Straight Connector 239">
                <a:extLst>
                  <a:ext uri="{FF2B5EF4-FFF2-40B4-BE49-F238E27FC236}">
                    <a16:creationId xmlns:a16="http://schemas.microsoft.com/office/drawing/2014/main" id="{3C61F983-0E85-40D7-836A-802209F5A0A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1211CA0-B84B-4AAC-B847-FD6EF149F15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66911A-6109-4E11-9A06-4CB5200C74B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C62BD44D-2BF8-4B63-BC12-944F9F37B710}"/>
                </a:ext>
              </a:extLst>
            </p:cNvPr>
            <p:cNvGrpSpPr/>
            <p:nvPr/>
          </p:nvGrpSpPr>
          <p:grpSpPr>
            <a:xfrm rot="5400000">
              <a:off x="5526491" y="3876378"/>
              <a:ext cx="130069" cy="188068"/>
              <a:chOff x="4518511" y="3865186"/>
              <a:chExt cx="203119" cy="265093"/>
            </a:xfrm>
          </p:grpSpPr>
          <p:cxnSp>
            <p:nvCxnSpPr>
              <p:cNvPr id="237" name="Straight Connector 236">
                <a:extLst>
                  <a:ext uri="{FF2B5EF4-FFF2-40B4-BE49-F238E27FC236}">
                    <a16:creationId xmlns:a16="http://schemas.microsoft.com/office/drawing/2014/main" id="{9F436159-36B7-4D8A-AD85-74BABFAC1984}"/>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7053CA2-7FCF-44F0-A1D4-D850C041B9D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7BFAB65-E7A1-4A79-B866-0DAA9548489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3" name="Group 232">
              <a:extLst>
                <a:ext uri="{FF2B5EF4-FFF2-40B4-BE49-F238E27FC236}">
                  <a16:creationId xmlns:a16="http://schemas.microsoft.com/office/drawing/2014/main" id="{42C77060-C6B7-4296-B9FC-43DE382E5067}"/>
                </a:ext>
              </a:extLst>
            </p:cNvPr>
            <p:cNvGrpSpPr/>
            <p:nvPr/>
          </p:nvGrpSpPr>
          <p:grpSpPr>
            <a:xfrm rot="5400000">
              <a:off x="5890580" y="3876379"/>
              <a:ext cx="130069" cy="188068"/>
              <a:chOff x="4518511" y="3865186"/>
              <a:chExt cx="203119" cy="265093"/>
            </a:xfrm>
          </p:grpSpPr>
          <p:cxnSp>
            <p:nvCxnSpPr>
              <p:cNvPr id="234" name="Straight Connector 233">
                <a:extLst>
                  <a:ext uri="{FF2B5EF4-FFF2-40B4-BE49-F238E27FC236}">
                    <a16:creationId xmlns:a16="http://schemas.microsoft.com/office/drawing/2014/main" id="{5FDD31EF-EFBB-4795-9E6C-12E6C417966C}"/>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F41E38F-9148-4779-B8E6-CA38A2DE427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3342E1-6206-486F-9616-584C9BAFE70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TextBox 247">
            <a:extLst>
              <a:ext uri="{FF2B5EF4-FFF2-40B4-BE49-F238E27FC236}">
                <a16:creationId xmlns:a16="http://schemas.microsoft.com/office/drawing/2014/main" id="{3DF0DB8C-6D35-4086-B30F-D2C407005408}"/>
              </a:ext>
            </a:extLst>
          </p:cNvPr>
          <p:cNvSpPr txBox="1"/>
          <p:nvPr/>
        </p:nvSpPr>
        <p:spPr>
          <a:xfrm>
            <a:off x="5662532" y="3963377"/>
            <a:ext cx="1434816" cy="307777"/>
          </a:xfrm>
          <a:prstGeom prst="rect">
            <a:avLst/>
          </a:prstGeom>
          <a:noFill/>
        </p:spPr>
        <p:txBody>
          <a:bodyPr wrap="none" rtlCol="0">
            <a:spAutoFit/>
          </a:bodyPr>
          <a:lstStyle/>
          <a:p>
            <a:r>
              <a:rPr lang="en-CA" sz="1400" dirty="0"/>
              <a:t>Internet Provider</a:t>
            </a:r>
          </a:p>
        </p:txBody>
      </p:sp>
      <p:sp>
        <p:nvSpPr>
          <p:cNvPr id="74" name="Rectangle 73">
            <a:extLst>
              <a:ext uri="{FF2B5EF4-FFF2-40B4-BE49-F238E27FC236}">
                <a16:creationId xmlns:a16="http://schemas.microsoft.com/office/drawing/2014/main" id="{0BF703DA-CF29-4FD5-9BEE-C0C577632ED1}"/>
              </a:ext>
            </a:extLst>
          </p:cNvPr>
          <p:cNvSpPr/>
          <p:nvPr/>
        </p:nvSpPr>
        <p:spPr>
          <a:xfrm>
            <a:off x="8690329" y="809422"/>
            <a:ext cx="3208822" cy="344659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0785" y="879732"/>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9157399" y="814737"/>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8864780" y="1422971"/>
            <a:ext cx="2941800" cy="274276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9260246" y="1391745"/>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2440" y="1415936"/>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9238766" y="1917678"/>
            <a:ext cx="2545377" cy="2133587"/>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9817333" y="1950793"/>
            <a:ext cx="1397400" cy="1111136"/>
            <a:chOff x="7517382" y="533208"/>
            <a:chExt cx="1115568" cy="842870"/>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66" y="701000"/>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9551321" y="3584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grpSp>
        <p:nvGrpSpPr>
          <p:cNvPr id="93" name="Group 92">
            <a:extLst>
              <a:ext uri="{FF2B5EF4-FFF2-40B4-BE49-F238E27FC236}">
                <a16:creationId xmlns:a16="http://schemas.microsoft.com/office/drawing/2014/main" id="{87EABA69-BDD2-4189-91AC-6252D2080074}"/>
              </a:ext>
            </a:extLst>
          </p:cNvPr>
          <p:cNvGrpSpPr/>
          <p:nvPr/>
        </p:nvGrpSpPr>
        <p:grpSpPr>
          <a:xfrm>
            <a:off x="8518611" y="3380091"/>
            <a:ext cx="675842" cy="683629"/>
            <a:chOff x="5439189" y="3628598"/>
            <a:chExt cx="675842" cy="683629"/>
          </a:xfrm>
        </p:grpSpPr>
        <p:sp>
          <p:nvSpPr>
            <p:cNvPr id="94" name="Oval 93">
              <a:extLst>
                <a:ext uri="{FF2B5EF4-FFF2-40B4-BE49-F238E27FC236}">
                  <a16:creationId xmlns:a16="http://schemas.microsoft.com/office/drawing/2014/main" id="{BA5DB8D4-5D54-49E7-A532-27F3F501BD78}"/>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95" name="Group 94">
              <a:extLst>
                <a:ext uri="{FF2B5EF4-FFF2-40B4-BE49-F238E27FC236}">
                  <a16:creationId xmlns:a16="http://schemas.microsoft.com/office/drawing/2014/main" id="{96DA9559-BCC6-40D8-9A8B-8A0DD24B68A3}"/>
                </a:ext>
              </a:extLst>
            </p:cNvPr>
            <p:cNvGrpSpPr/>
            <p:nvPr/>
          </p:nvGrpSpPr>
          <p:grpSpPr>
            <a:xfrm>
              <a:off x="5712075" y="3740276"/>
              <a:ext cx="130069" cy="188068"/>
              <a:chOff x="4518511" y="3865186"/>
              <a:chExt cx="203119" cy="265093"/>
            </a:xfrm>
          </p:grpSpPr>
          <p:cxnSp>
            <p:nvCxnSpPr>
              <p:cNvPr id="108" name="Straight Connector 107">
                <a:extLst>
                  <a:ext uri="{FF2B5EF4-FFF2-40B4-BE49-F238E27FC236}">
                    <a16:creationId xmlns:a16="http://schemas.microsoft.com/office/drawing/2014/main" id="{45254C31-8ACB-42B3-A7CB-CF9559BA1A2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A52EC-6664-4175-BC46-339C2337CCE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2E5394-5E82-4C8E-B23F-73FFD2FD737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B886BA5-444D-4B2D-84C1-106ADA942697}"/>
                </a:ext>
              </a:extLst>
            </p:cNvPr>
            <p:cNvGrpSpPr/>
            <p:nvPr/>
          </p:nvGrpSpPr>
          <p:grpSpPr>
            <a:xfrm rot="10800000">
              <a:off x="5712075" y="4005901"/>
              <a:ext cx="130069" cy="188068"/>
              <a:chOff x="4518511" y="3865186"/>
              <a:chExt cx="203119" cy="265093"/>
            </a:xfrm>
          </p:grpSpPr>
          <p:cxnSp>
            <p:nvCxnSpPr>
              <p:cNvPr id="105" name="Straight Connector 104">
                <a:extLst>
                  <a:ext uri="{FF2B5EF4-FFF2-40B4-BE49-F238E27FC236}">
                    <a16:creationId xmlns:a16="http://schemas.microsoft.com/office/drawing/2014/main" id="{B107E10C-9627-45D4-9F58-4D8961227E5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B97FA26-2E91-457D-9AF5-BF22C960A7D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CAFE4E9-84C8-473D-AB7E-264165A3BA3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09A3FD69-1C8B-45D8-A960-CF97C068A940}"/>
                </a:ext>
              </a:extLst>
            </p:cNvPr>
            <p:cNvGrpSpPr/>
            <p:nvPr/>
          </p:nvGrpSpPr>
          <p:grpSpPr>
            <a:xfrm rot="5400000">
              <a:off x="5526491" y="3876378"/>
              <a:ext cx="130069" cy="188068"/>
              <a:chOff x="4518511" y="3865186"/>
              <a:chExt cx="203119" cy="265093"/>
            </a:xfrm>
          </p:grpSpPr>
          <p:cxnSp>
            <p:nvCxnSpPr>
              <p:cNvPr id="102" name="Straight Connector 101">
                <a:extLst>
                  <a:ext uri="{FF2B5EF4-FFF2-40B4-BE49-F238E27FC236}">
                    <a16:creationId xmlns:a16="http://schemas.microsoft.com/office/drawing/2014/main" id="{3249F664-453D-40A0-9DE1-83E4E010FA5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DB21727-11FD-4497-A7B6-3DC53601D8C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BA8D588-D92E-4703-A000-1925EBCECB6B}"/>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1E540C20-CF4D-4562-AD18-2D8DDF4E7A93}"/>
                </a:ext>
              </a:extLst>
            </p:cNvPr>
            <p:cNvGrpSpPr/>
            <p:nvPr/>
          </p:nvGrpSpPr>
          <p:grpSpPr>
            <a:xfrm rot="5400000">
              <a:off x="5890580" y="3876379"/>
              <a:ext cx="130069" cy="188068"/>
              <a:chOff x="4518511" y="3865186"/>
              <a:chExt cx="203119" cy="265093"/>
            </a:xfrm>
          </p:grpSpPr>
          <p:cxnSp>
            <p:nvCxnSpPr>
              <p:cNvPr id="99" name="Straight Connector 98">
                <a:extLst>
                  <a:ext uri="{FF2B5EF4-FFF2-40B4-BE49-F238E27FC236}">
                    <a16:creationId xmlns:a16="http://schemas.microsoft.com/office/drawing/2014/main" id="{3C30C243-0811-4D12-951F-6B095FB96DB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232AF85-2D6E-4427-8809-B62305E9AF4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6457292-6D56-41CF-B594-2BAA55C0F33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2" name="TextBox 111">
            <a:extLst>
              <a:ext uri="{FF2B5EF4-FFF2-40B4-BE49-F238E27FC236}">
                <a16:creationId xmlns:a16="http://schemas.microsoft.com/office/drawing/2014/main" id="{E7A197B5-FFF5-4429-A588-187DBBA6FB24}"/>
              </a:ext>
            </a:extLst>
          </p:cNvPr>
          <p:cNvSpPr txBox="1"/>
          <p:nvPr/>
        </p:nvSpPr>
        <p:spPr>
          <a:xfrm>
            <a:off x="9261272" y="3034198"/>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113" name="TextBox 112">
            <a:extLst>
              <a:ext uri="{FF2B5EF4-FFF2-40B4-BE49-F238E27FC236}">
                <a16:creationId xmlns:a16="http://schemas.microsoft.com/office/drawing/2014/main" id="{F5D562A3-08C6-4C75-9BF8-DD01AE70D45C}"/>
              </a:ext>
            </a:extLst>
          </p:cNvPr>
          <p:cNvSpPr txBox="1"/>
          <p:nvPr/>
        </p:nvSpPr>
        <p:spPr>
          <a:xfrm>
            <a:off x="10449349" y="3053602"/>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flipH="1">
            <a:off x="10493897" y="3061929"/>
            <a:ext cx="139" cy="52224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10151059" y="2504272"/>
            <a:ext cx="691215" cy="230832"/>
          </a:xfrm>
          <a:prstGeom prst="rect">
            <a:avLst/>
          </a:prstGeom>
          <a:noFill/>
        </p:spPr>
        <p:txBody>
          <a:bodyPr wrap="none" rtlCol="0">
            <a:spAutoFit/>
          </a:bodyPr>
          <a:lstStyle/>
          <a:p>
            <a:r>
              <a:rPr lang="en-CA" sz="900" b="1" dirty="0"/>
              <a:t>webserver</a:t>
            </a:r>
          </a:p>
        </p:txBody>
      </p:sp>
      <p:cxnSp>
        <p:nvCxnSpPr>
          <p:cNvPr id="128" name="Straight Connector 127">
            <a:extLst>
              <a:ext uri="{FF2B5EF4-FFF2-40B4-BE49-F238E27FC236}">
                <a16:creationId xmlns:a16="http://schemas.microsoft.com/office/drawing/2014/main" id="{93C16624-03BC-4415-AE19-8D62C6B52F52}"/>
              </a:ext>
            </a:extLst>
          </p:cNvPr>
          <p:cNvCxnSpPr>
            <a:cxnSpLocks/>
            <a:stCxn id="211" idx="6"/>
            <a:endCxn id="94" idx="2"/>
          </p:cNvCxnSpPr>
          <p:nvPr/>
        </p:nvCxnSpPr>
        <p:spPr>
          <a:xfrm flipV="1">
            <a:off x="7740483" y="3721906"/>
            <a:ext cx="778128" cy="3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28B5A1-6966-4333-A0CB-EEF791D93F68}"/>
              </a:ext>
            </a:extLst>
          </p:cNvPr>
          <p:cNvSpPr txBox="1"/>
          <p:nvPr/>
        </p:nvSpPr>
        <p:spPr>
          <a:xfrm>
            <a:off x="490102" y="4027065"/>
            <a:ext cx="1883849" cy="369332"/>
          </a:xfrm>
          <a:prstGeom prst="rect">
            <a:avLst/>
          </a:prstGeom>
          <a:noFill/>
        </p:spPr>
        <p:txBody>
          <a:bodyPr wrap="none" rtlCol="0">
            <a:spAutoFit/>
          </a:bodyPr>
          <a:lstStyle/>
          <a:p>
            <a:r>
              <a:rPr lang="en-CA" b="1" dirty="0"/>
              <a:t>IPv4</a:t>
            </a:r>
            <a:r>
              <a:rPr lang="en-CA" b="1" dirty="0">
                <a:solidFill>
                  <a:srgbClr val="0000FF"/>
                </a:solidFill>
              </a:rPr>
              <a:t> 142.55.66.77</a:t>
            </a:r>
          </a:p>
        </p:txBody>
      </p:sp>
      <p:grpSp>
        <p:nvGrpSpPr>
          <p:cNvPr id="3" name="Group 2">
            <a:extLst>
              <a:ext uri="{FF2B5EF4-FFF2-40B4-BE49-F238E27FC236}">
                <a16:creationId xmlns:a16="http://schemas.microsoft.com/office/drawing/2014/main" id="{B79FAEEB-7E86-479D-A187-4D42CE835041}"/>
              </a:ext>
            </a:extLst>
          </p:cNvPr>
          <p:cNvGrpSpPr/>
          <p:nvPr/>
        </p:nvGrpSpPr>
        <p:grpSpPr>
          <a:xfrm>
            <a:off x="8142395" y="839112"/>
            <a:ext cx="1443281" cy="2521575"/>
            <a:chOff x="2981704" y="844258"/>
            <a:chExt cx="1443281" cy="2521575"/>
          </a:xfrm>
        </p:grpSpPr>
        <p:sp>
          <p:nvSpPr>
            <p:cNvPr id="2" name="Rectangle 1">
              <a:extLst>
                <a:ext uri="{FF2B5EF4-FFF2-40B4-BE49-F238E27FC236}">
                  <a16:creationId xmlns:a16="http://schemas.microsoft.com/office/drawing/2014/main" id="{F8C00AED-626E-4142-B873-61137BF6A089}"/>
                </a:ext>
              </a:extLst>
            </p:cNvPr>
            <p:cNvSpPr/>
            <p:nvPr/>
          </p:nvSpPr>
          <p:spPr>
            <a:xfrm>
              <a:off x="2990018" y="2945895"/>
              <a:ext cx="1434967" cy="41993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Destination MAC</a:t>
              </a:r>
            </a:p>
            <a:p>
              <a:r>
                <a:rPr lang="en-CA" sz="1400" dirty="0">
                  <a:solidFill>
                    <a:schemeClr val="tx1"/>
                  </a:solidFill>
                </a:rPr>
                <a:t>Source MAC</a:t>
              </a:r>
            </a:p>
          </p:txBody>
        </p:sp>
        <p:sp>
          <p:nvSpPr>
            <p:cNvPr id="111" name="Rectangle 110">
              <a:extLst>
                <a:ext uri="{FF2B5EF4-FFF2-40B4-BE49-F238E27FC236}">
                  <a16:creationId xmlns:a16="http://schemas.microsoft.com/office/drawing/2014/main" id="{EE85F0D4-239D-4E35-92DD-7D8759F92392}"/>
                </a:ext>
              </a:extLst>
            </p:cNvPr>
            <p:cNvSpPr/>
            <p:nvPr/>
          </p:nvSpPr>
          <p:spPr>
            <a:xfrm>
              <a:off x="2981704" y="2056989"/>
              <a:ext cx="1434967" cy="88814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IP</a:t>
              </a:r>
            </a:p>
            <a:p>
              <a:r>
                <a:rPr lang="en-CA" sz="1400" b="1" dirty="0">
                  <a:solidFill>
                    <a:srgbClr val="0000FF"/>
                  </a:solidFill>
                </a:rPr>
                <a:t>3.94.206.121</a:t>
              </a:r>
              <a:r>
                <a:rPr lang="en-CA" sz="1400" dirty="0">
                  <a:solidFill>
                    <a:schemeClr val="tx1"/>
                  </a:solidFill>
                </a:rPr>
                <a:t> </a:t>
              </a:r>
              <a:r>
                <a:rPr lang="en-CA" sz="1400" b="1" dirty="0">
                  <a:solidFill>
                    <a:schemeClr val="tx1"/>
                  </a:solidFill>
                </a:rPr>
                <a:t>Destination IP </a:t>
              </a:r>
              <a:r>
                <a:rPr lang="en-CA" sz="1400" b="1" dirty="0">
                  <a:solidFill>
                    <a:srgbClr val="0000FF"/>
                  </a:solidFill>
                </a:rPr>
                <a:t>142.55.66.77</a:t>
              </a:r>
            </a:p>
          </p:txBody>
        </p:sp>
        <p:sp>
          <p:nvSpPr>
            <p:cNvPr id="115" name="Rectangle 114">
              <a:extLst>
                <a:ext uri="{FF2B5EF4-FFF2-40B4-BE49-F238E27FC236}">
                  <a16:creationId xmlns:a16="http://schemas.microsoft.com/office/drawing/2014/main" id="{6E123CE4-5A47-421F-A553-7896EF948527}"/>
                </a:ext>
              </a:extLst>
            </p:cNvPr>
            <p:cNvSpPr/>
            <p:nvPr/>
          </p:nvSpPr>
          <p:spPr>
            <a:xfrm>
              <a:off x="2986889" y="1168840"/>
              <a:ext cx="1434967" cy="88814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Source port </a:t>
              </a:r>
            </a:p>
            <a:p>
              <a:r>
                <a:rPr lang="en-CA" sz="1400" b="1" dirty="0">
                  <a:solidFill>
                    <a:srgbClr val="FF0000"/>
                  </a:solidFill>
                </a:rPr>
                <a:t>80 (HTTP)</a:t>
              </a:r>
              <a:endParaRPr lang="en-CA" sz="1400" dirty="0">
                <a:solidFill>
                  <a:schemeClr val="tx1"/>
                </a:solidFill>
              </a:endParaRPr>
            </a:p>
            <a:p>
              <a:r>
                <a:rPr lang="en-CA" sz="1400" b="1" dirty="0">
                  <a:solidFill>
                    <a:schemeClr val="tx1"/>
                  </a:solidFill>
                </a:rPr>
                <a:t>Destination port </a:t>
              </a:r>
              <a:r>
                <a:rPr lang="en-CA" sz="1400" b="1" dirty="0">
                  <a:solidFill>
                    <a:srgbClr val="FF0000"/>
                  </a:solidFill>
                </a:rPr>
                <a:t>ephemeral</a:t>
              </a:r>
              <a:endParaRPr lang="en-CA" sz="1400" dirty="0">
                <a:solidFill>
                  <a:srgbClr val="FF0000"/>
                </a:solidFill>
              </a:endParaRPr>
            </a:p>
          </p:txBody>
        </p:sp>
        <p:sp>
          <p:nvSpPr>
            <p:cNvPr id="116" name="Rectangle 115">
              <a:extLst>
                <a:ext uri="{FF2B5EF4-FFF2-40B4-BE49-F238E27FC236}">
                  <a16:creationId xmlns:a16="http://schemas.microsoft.com/office/drawing/2014/main" id="{7678B18F-702B-4BE1-8ECA-AC5FAD4CCF64}"/>
                </a:ext>
              </a:extLst>
            </p:cNvPr>
            <p:cNvSpPr/>
            <p:nvPr/>
          </p:nvSpPr>
          <p:spPr>
            <a:xfrm>
              <a:off x="2981704" y="844258"/>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 (GET)</a:t>
              </a:r>
              <a:endParaRPr lang="en-CA" sz="1400" b="1" dirty="0">
                <a:solidFill>
                  <a:srgbClr val="FF0000"/>
                </a:solidFill>
              </a:endParaRPr>
            </a:p>
          </p:txBody>
        </p:sp>
      </p:grpSp>
    </p:spTree>
    <p:extLst>
      <p:ext uri="{BB962C8B-B14F-4D97-AF65-F5344CB8AC3E}">
        <p14:creationId xmlns:p14="http://schemas.microsoft.com/office/powerpoint/2010/main" val="421209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barn(inVertical)">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Effect transition="in" filter="barn(inVertical)">
                                      <p:cBhvr>
                                        <p:cTn id="12" dur="500"/>
                                        <p:tgtEl>
                                          <p:spTgt spid="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9">
                                            <p:txEl>
                                              <p:pRg st="2" end="2"/>
                                            </p:txEl>
                                          </p:spTgt>
                                        </p:tgtEl>
                                        <p:attrNameLst>
                                          <p:attrName>style.visibility</p:attrName>
                                        </p:attrNameLst>
                                      </p:cBhvr>
                                      <p:to>
                                        <p:strVal val="visible"/>
                                      </p:to>
                                    </p:set>
                                    <p:animEffect transition="in" filter="barn(inVertical)">
                                      <p:cBhvr>
                                        <p:cTn id="17" dur="500"/>
                                        <p:tgtEl>
                                          <p:spTgt spid="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4253076" y="125792"/>
            <a:ext cx="3233956" cy="647468"/>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483248" y="4574515"/>
            <a:ext cx="11415674" cy="1697110"/>
          </a:xfrm>
          <a:ln>
            <a:solidFill>
              <a:schemeClr val="accent5">
                <a:lumMod val="75000"/>
              </a:schemeClr>
            </a:solidFill>
          </a:ln>
        </p:spPr>
        <p:txBody>
          <a:bodyPr>
            <a:normAutofit fontScale="92500"/>
          </a:bodyPr>
          <a:lstStyle/>
          <a:p>
            <a:pPr>
              <a:spcBef>
                <a:spcPts val="600"/>
              </a:spcBef>
              <a:spcAft>
                <a:spcPts val="600"/>
              </a:spcAft>
            </a:pPr>
            <a:r>
              <a:rPr lang="en-CA" sz="2400" dirty="0"/>
              <a:t>The data is on the way back now.</a:t>
            </a:r>
          </a:p>
          <a:p>
            <a:pPr>
              <a:spcBef>
                <a:spcPts val="600"/>
              </a:spcBef>
              <a:spcAft>
                <a:spcPts val="600"/>
              </a:spcAft>
            </a:pPr>
            <a:r>
              <a:rPr lang="en-CA" sz="2400" dirty="0"/>
              <a:t>It reaches the neighbour router in an Internet carrier.</a:t>
            </a:r>
          </a:p>
          <a:p>
            <a:pPr>
              <a:spcBef>
                <a:spcPts val="600"/>
              </a:spcBef>
              <a:spcAft>
                <a:spcPts val="600"/>
              </a:spcAft>
            </a:pPr>
            <a:r>
              <a:rPr lang="en-CA" sz="2400" dirty="0"/>
              <a:t>The router proceeds to perform the standard routing decision operation: a) read the destination IPv4 address, b) look up the routing table, c) if there is a match, make a forwarding decision.</a:t>
            </a:r>
          </a:p>
          <a:p>
            <a:pPr>
              <a:spcBef>
                <a:spcPts val="600"/>
              </a:spcBef>
              <a:spcAft>
                <a:spcPts val="600"/>
              </a:spcAft>
            </a:pPr>
            <a:endParaRPr lang="en-CA" sz="2400" dirty="0"/>
          </a:p>
        </p:txBody>
      </p:sp>
      <p:sp>
        <p:nvSpPr>
          <p:cNvPr id="183" name="Rectangle 182">
            <a:extLst>
              <a:ext uri="{FF2B5EF4-FFF2-40B4-BE49-F238E27FC236}">
                <a16:creationId xmlns:a16="http://schemas.microsoft.com/office/drawing/2014/main" id="{E9D01212-BDC7-4242-9923-0F65B76E1E25}"/>
              </a:ext>
            </a:extLst>
          </p:cNvPr>
          <p:cNvSpPr/>
          <p:nvPr/>
        </p:nvSpPr>
        <p:spPr>
          <a:xfrm>
            <a:off x="483477" y="274320"/>
            <a:ext cx="3233956" cy="4069264"/>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85" name="Group 184">
            <a:extLst>
              <a:ext uri="{FF2B5EF4-FFF2-40B4-BE49-F238E27FC236}">
                <a16:creationId xmlns:a16="http://schemas.microsoft.com/office/drawing/2014/main" id="{92CC6AFA-1908-4563-893F-7072389A6A42}"/>
              </a:ext>
            </a:extLst>
          </p:cNvPr>
          <p:cNvGrpSpPr/>
          <p:nvPr/>
        </p:nvGrpSpPr>
        <p:grpSpPr>
          <a:xfrm>
            <a:off x="944515" y="3393453"/>
            <a:ext cx="842721" cy="676176"/>
            <a:chOff x="9913892" y="560715"/>
            <a:chExt cx="1490439" cy="1120399"/>
          </a:xfrm>
        </p:grpSpPr>
        <p:pic>
          <p:nvPicPr>
            <p:cNvPr id="186" name="Picture 185">
              <a:extLst>
                <a:ext uri="{FF2B5EF4-FFF2-40B4-BE49-F238E27FC236}">
                  <a16:creationId xmlns:a16="http://schemas.microsoft.com/office/drawing/2014/main" id="{30D7B0E1-762E-4843-A864-A87A2C37D4A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7" name="TextBox 186">
              <a:extLst>
                <a:ext uri="{FF2B5EF4-FFF2-40B4-BE49-F238E27FC236}">
                  <a16:creationId xmlns:a16="http://schemas.microsoft.com/office/drawing/2014/main" id="{BE53A755-4595-4A37-998C-F20B107ED8A2}"/>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pic>
        <p:nvPicPr>
          <p:cNvPr id="188" name="Picture 4">
            <a:extLst>
              <a:ext uri="{FF2B5EF4-FFF2-40B4-BE49-F238E27FC236}">
                <a16:creationId xmlns:a16="http://schemas.microsoft.com/office/drawing/2014/main" id="{7785D20D-5E77-464E-8AFF-64B667A21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48" y="289506"/>
            <a:ext cx="1066800" cy="32004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cxnSp>
        <p:nvCxnSpPr>
          <p:cNvPr id="189" name="Straight Connector 188">
            <a:extLst>
              <a:ext uri="{FF2B5EF4-FFF2-40B4-BE49-F238E27FC236}">
                <a16:creationId xmlns:a16="http://schemas.microsoft.com/office/drawing/2014/main" id="{B6EED0E0-2E99-4003-8358-6AB15AC75E5D}"/>
              </a:ext>
            </a:extLst>
          </p:cNvPr>
          <p:cNvCxnSpPr>
            <a:cxnSpLocks/>
            <a:stCxn id="229" idx="6"/>
            <a:endCxn id="193" idx="2"/>
          </p:cNvCxnSpPr>
          <p:nvPr/>
        </p:nvCxnSpPr>
        <p:spPr>
          <a:xfrm flipV="1">
            <a:off x="4048425" y="3729785"/>
            <a:ext cx="976430" cy="54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D0758302-D2F4-4BFE-98D8-9C1DA9093D60}"/>
              </a:ext>
            </a:extLst>
          </p:cNvPr>
          <p:cNvSpPr/>
          <p:nvPr/>
        </p:nvSpPr>
        <p:spPr>
          <a:xfrm>
            <a:off x="5395763" y="3255414"/>
            <a:ext cx="2024245" cy="980836"/>
          </a:xfrm>
          <a:prstGeom prst="rect">
            <a:avLst/>
          </a:prstGeom>
          <a:solidFill>
            <a:schemeClr val="accent6">
              <a:lumMod val="20000"/>
              <a:lumOff val="80000"/>
            </a:schemeClr>
          </a:solidFill>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191" name="Straight Connector 190">
            <a:extLst>
              <a:ext uri="{FF2B5EF4-FFF2-40B4-BE49-F238E27FC236}">
                <a16:creationId xmlns:a16="http://schemas.microsoft.com/office/drawing/2014/main" id="{D2FD385F-15D6-4B23-B51B-AC4CA36666E4}"/>
              </a:ext>
            </a:extLst>
          </p:cNvPr>
          <p:cNvCxnSpPr>
            <a:cxnSpLocks/>
            <a:stCxn id="193" idx="6"/>
            <a:endCxn id="211" idx="2"/>
          </p:cNvCxnSpPr>
          <p:nvPr/>
        </p:nvCxnSpPr>
        <p:spPr>
          <a:xfrm flipV="1">
            <a:off x="5700697" y="3724973"/>
            <a:ext cx="1363944" cy="4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B6613FA-1A7E-448A-BC41-5FA443244CB6}"/>
              </a:ext>
            </a:extLst>
          </p:cNvPr>
          <p:cNvGrpSpPr/>
          <p:nvPr/>
        </p:nvGrpSpPr>
        <p:grpSpPr>
          <a:xfrm>
            <a:off x="5024855" y="3387970"/>
            <a:ext cx="675842" cy="683629"/>
            <a:chOff x="5439189" y="3628598"/>
            <a:chExt cx="675842" cy="683629"/>
          </a:xfrm>
        </p:grpSpPr>
        <p:sp>
          <p:nvSpPr>
            <p:cNvPr id="193" name="Oval 192">
              <a:extLst>
                <a:ext uri="{FF2B5EF4-FFF2-40B4-BE49-F238E27FC236}">
                  <a16:creationId xmlns:a16="http://schemas.microsoft.com/office/drawing/2014/main" id="{89E007B7-BE91-43BC-9E39-42A6252DC802}"/>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94" name="Group 193">
              <a:extLst>
                <a:ext uri="{FF2B5EF4-FFF2-40B4-BE49-F238E27FC236}">
                  <a16:creationId xmlns:a16="http://schemas.microsoft.com/office/drawing/2014/main" id="{B525B4AB-21A7-4413-95C6-D06F6552FD85}"/>
                </a:ext>
              </a:extLst>
            </p:cNvPr>
            <p:cNvGrpSpPr/>
            <p:nvPr/>
          </p:nvGrpSpPr>
          <p:grpSpPr>
            <a:xfrm>
              <a:off x="5712075" y="3740276"/>
              <a:ext cx="130069" cy="188068"/>
              <a:chOff x="4518511" y="3865186"/>
              <a:chExt cx="203119" cy="265093"/>
            </a:xfrm>
          </p:grpSpPr>
          <p:cxnSp>
            <p:nvCxnSpPr>
              <p:cNvPr id="207" name="Straight Connector 206">
                <a:extLst>
                  <a:ext uri="{FF2B5EF4-FFF2-40B4-BE49-F238E27FC236}">
                    <a16:creationId xmlns:a16="http://schemas.microsoft.com/office/drawing/2014/main" id="{4A9142EC-DAE0-4277-AC10-7583786E369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2C68B2D-555E-4333-8E65-3EAEB57B557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0D1AC8-27EC-4BC7-B9A6-FC9A0429C38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07E6FD39-3BA7-42F1-9DAB-2E6A8859DC48}"/>
                </a:ext>
              </a:extLst>
            </p:cNvPr>
            <p:cNvGrpSpPr/>
            <p:nvPr/>
          </p:nvGrpSpPr>
          <p:grpSpPr>
            <a:xfrm rot="10800000">
              <a:off x="5712075" y="4005901"/>
              <a:ext cx="130069" cy="188068"/>
              <a:chOff x="4518511" y="3865186"/>
              <a:chExt cx="203119" cy="265093"/>
            </a:xfrm>
          </p:grpSpPr>
          <p:cxnSp>
            <p:nvCxnSpPr>
              <p:cNvPr id="204" name="Straight Connector 203">
                <a:extLst>
                  <a:ext uri="{FF2B5EF4-FFF2-40B4-BE49-F238E27FC236}">
                    <a16:creationId xmlns:a16="http://schemas.microsoft.com/office/drawing/2014/main" id="{B599C3BC-7614-4533-A223-C14B61C1CDDF}"/>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CADD893-3B2C-4448-AEA8-01A1FFC199A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135219B-D468-42FD-BC71-72A8375BD98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06145EE2-5065-4E57-8B77-1A26AC891BA2}"/>
                </a:ext>
              </a:extLst>
            </p:cNvPr>
            <p:cNvGrpSpPr/>
            <p:nvPr/>
          </p:nvGrpSpPr>
          <p:grpSpPr>
            <a:xfrm rot="5400000">
              <a:off x="5526491" y="3876378"/>
              <a:ext cx="130069" cy="188068"/>
              <a:chOff x="4518511" y="3865186"/>
              <a:chExt cx="203119" cy="265093"/>
            </a:xfrm>
          </p:grpSpPr>
          <p:cxnSp>
            <p:nvCxnSpPr>
              <p:cNvPr id="201" name="Straight Connector 200">
                <a:extLst>
                  <a:ext uri="{FF2B5EF4-FFF2-40B4-BE49-F238E27FC236}">
                    <a16:creationId xmlns:a16="http://schemas.microsoft.com/office/drawing/2014/main" id="{EA11F826-A050-4D43-87A0-7ECDCC6D04B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47FA571-0A3C-4047-97B5-D8280966760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0046D1F-3D5F-45D6-94E5-300B07EC77D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7E67B71C-8D91-4C38-B757-61B9A428CF06}"/>
                </a:ext>
              </a:extLst>
            </p:cNvPr>
            <p:cNvGrpSpPr/>
            <p:nvPr/>
          </p:nvGrpSpPr>
          <p:grpSpPr>
            <a:xfrm rot="5400000">
              <a:off x="5890580" y="3876379"/>
              <a:ext cx="130069" cy="188068"/>
              <a:chOff x="4518511" y="3865186"/>
              <a:chExt cx="203119" cy="265093"/>
            </a:xfrm>
          </p:grpSpPr>
          <p:cxnSp>
            <p:nvCxnSpPr>
              <p:cNvPr id="198" name="Straight Connector 197">
                <a:extLst>
                  <a:ext uri="{FF2B5EF4-FFF2-40B4-BE49-F238E27FC236}">
                    <a16:creationId xmlns:a16="http://schemas.microsoft.com/office/drawing/2014/main" id="{5C75A142-4FC7-4238-BB09-2C9A89983FD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DBA6CC-3F19-409F-BEF1-8B71BA739FA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0261F21-6EBE-4572-AC0D-6C2A49429DB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C28129DE-49CF-4CF5-9329-86E03DEE35F7}"/>
              </a:ext>
            </a:extLst>
          </p:cNvPr>
          <p:cNvGrpSpPr/>
          <p:nvPr/>
        </p:nvGrpSpPr>
        <p:grpSpPr>
          <a:xfrm>
            <a:off x="7064641" y="3383158"/>
            <a:ext cx="675842" cy="683629"/>
            <a:chOff x="5439189" y="3628598"/>
            <a:chExt cx="675842" cy="683629"/>
          </a:xfrm>
        </p:grpSpPr>
        <p:sp>
          <p:nvSpPr>
            <p:cNvPr id="211" name="Oval 210">
              <a:extLst>
                <a:ext uri="{FF2B5EF4-FFF2-40B4-BE49-F238E27FC236}">
                  <a16:creationId xmlns:a16="http://schemas.microsoft.com/office/drawing/2014/main" id="{20A1C536-B0D6-4CA5-8B06-0070838CF7F0}"/>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12" name="Group 211">
              <a:extLst>
                <a:ext uri="{FF2B5EF4-FFF2-40B4-BE49-F238E27FC236}">
                  <a16:creationId xmlns:a16="http://schemas.microsoft.com/office/drawing/2014/main" id="{D19E84AB-0A23-4E89-AAE2-A7A86EFB3C91}"/>
                </a:ext>
              </a:extLst>
            </p:cNvPr>
            <p:cNvGrpSpPr/>
            <p:nvPr/>
          </p:nvGrpSpPr>
          <p:grpSpPr>
            <a:xfrm>
              <a:off x="5712075" y="3740276"/>
              <a:ext cx="130069" cy="188068"/>
              <a:chOff x="4518511" y="3865186"/>
              <a:chExt cx="203119" cy="265093"/>
            </a:xfrm>
          </p:grpSpPr>
          <p:cxnSp>
            <p:nvCxnSpPr>
              <p:cNvPr id="225" name="Straight Connector 224">
                <a:extLst>
                  <a:ext uri="{FF2B5EF4-FFF2-40B4-BE49-F238E27FC236}">
                    <a16:creationId xmlns:a16="http://schemas.microsoft.com/office/drawing/2014/main" id="{2FDC17DB-9083-4876-8245-4DA1C45700E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2B6EEBE-2CBB-47DC-904C-3CFDD0BC791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9F224AB0-EC18-46C8-958F-B9AACB10CCA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B817BBC5-99EC-45DA-8CCB-A18FC8A6EA48}"/>
                </a:ext>
              </a:extLst>
            </p:cNvPr>
            <p:cNvGrpSpPr/>
            <p:nvPr/>
          </p:nvGrpSpPr>
          <p:grpSpPr>
            <a:xfrm rot="10800000">
              <a:off x="5712075" y="4005901"/>
              <a:ext cx="130069" cy="188068"/>
              <a:chOff x="4518511" y="3865186"/>
              <a:chExt cx="203119" cy="265093"/>
            </a:xfrm>
          </p:grpSpPr>
          <p:cxnSp>
            <p:nvCxnSpPr>
              <p:cNvPr id="222" name="Straight Connector 221">
                <a:extLst>
                  <a:ext uri="{FF2B5EF4-FFF2-40B4-BE49-F238E27FC236}">
                    <a16:creationId xmlns:a16="http://schemas.microsoft.com/office/drawing/2014/main" id="{D6DF312C-649F-4D18-B30F-FE96D51089C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251155F-3F05-40CA-BA73-BAD27CCDFB7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438D298-5625-47E9-B7ED-A8C6CEFFD70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546FDE1F-F159-4337-B646-07A2E3E32EB2}"/>
                </a:ext>
              </a:extLst>
            </p:cNvPr>
            <p:cNvGrpSpPr/>
            <p:nvPr/>
          </p:nvGrpSpPr>
          <p:grpSpPr>
            <a:xfrm rot="5400000">
              <a:off x="5526491" y="3876378"/>
              <a:ext cx="130069" cy="188068"/>
              <a:chOff x="4518511" y="3865186"/>
              <a:chExt cx="203119" cy="265093"/>
            </a:xfrm>
          </p:grpSpPr>
          <p:cxnSp>
            <p:nvCxnSpPr>
              <p:cNvPr id="219" name="Straight Connector 218">
                <a:extLst>
                  <a:ext uri="{FF2B5EF4-FFF2-40B4-BE49-F238E27FC236}">
                    <a16:creationId xmlns:a16="http://schemas.microsoft.com/office/drawing/2014/main" id="{485A85AB-CE1C-4EF7-AB92-FFD7487BF2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3EF3FBF-217F-4A98-BE74-4E6FDBDB673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44FD4C-DBD9-4B2E-8B2A-6241A881E3D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7070A12E-D36F-4229-BFC8-BC54EA516037}"/>
                </a:ext>
              </a:extLst>
            </p:cNvPr>
            <p:cNvGrpSpPr/>
            <p:nvPr/>
          </p:nvGrpSpPr>
          <p:grpSpPr>
            <a:xfrm rot="5400000">
              <a:off x="5890580" y="3876379"/>
              <a:ext cx="130069" cy="188068"/>
              <a:chOff x="4518511" y="3865186"/>
              <a:chExt cx="203119" cy="265093"/>
            </a:xfrm>
          </p:grpSpPr>
          <p:cxnSp>
            <p:nvCxnSpPr>
              <p:cNvPr id="216" name="Straight Connector 215">
                <a:extLst>
                  <a:ext uri="{FF2B5EF4-FFF2-40B4-BE49-F238E27FC236}">
                    <a16:creationId xmlns:a16="http://schemas.microsoft.com/office/drawing/2014/main" id="{59B26438-92E1-4068-84D0-E5C0132C45A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FBCDB2-377B-4040-8E6A-0BCA8794CAD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C659FF2-577D-4925-A1AC-00F3F2DCCAB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8" name="Group 227">
            <a:extLst>
              <a:ext uri="{FF2B5EF4-FFF2-40B4-BE49-F238E27FC236}">
                <a16:creationId xmlns:a16="http://schemas.microsoft.com/office/drawing/2014/main" id="{47E56E00-1425-45AC-A564-5530D657E663}"/>
              </a:ext>
            </a:extLst>
          </p:cNvPr>
          <p:cNvGrpSpPr/>
          <p:nvPr/>
        </p:nvGrpSpPr>
        <p:grpSpPr>
          <a:xfrm>
            <a:off x="3372583" y="3393453"/>
            <a:ext cx="675842" cy="683629"/>
            <a:chOff x="5439189" y="3628598"/>
            <a:chExt cx="675842" cy="683629"/>
          </a:xfrm>
        </p:grpSpPr>
        <p:sp>
          <p:nvSpPr>
            <p:cNvPr id="229" name="Oval 228">
              <a:extLst>
                <a:ext uri="{FF2B5EF4-FFF2-40B4-BE49-F238E27FC236}">
                  <a16:creationId xmlns:a16="http://schemas.microsoft.com/office/drawing/2014/main" id="{7CD8FC80-D2EE-4E9D-9311-9486EA00D4A3}"/>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0" name="Group 229">
              <a:extLst>
                <a:ext uri="{FF2B5EF4-FFF2-40B4-BE49-F238E27FC236}">
                  <a16:creationId xmlns:a16="http://schemas.microsoft.com/office/drawing/2014/main" id="{17CD4AFE-F7C5-4BA6-A8AD-6398D45F7F9B}"/>
                </a:ext>
              </a:extLst>
            </p:cNvPr>
            <p:cNvGrpSpPr/>
            <p:nvPr/>
          </p:nvGrpSpPr>
          <p:grpSpPr>
            <a:xfrm>
              <a:off x="5712075" y="3740276"/>
              <a:ext cx="130069" cy="188068"/>
              <a:chOff x="4518511" y="3865186"/>
              <a:chExt cx="203119" cy="265093"/>
            </a:xfrm>
          </p:grpSpPr>
          <p:cxnSp>
            <p:nvCxnSpPr>
              <p:cNvPr id="243" name="Straight Connector 242">
                <a:extLst>
                  <a:ext uri="{FF2B5EF4-FFF2-40B4-BE49-F238E27FC236}">
                    <a16:creationId xmlns:a16="http://schemas.microsoft.com/office/drawing/2014/main" id="{A52EAA65-35E9-46CA-8612-FD0BD69A018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8FA3A7B-AEF3-4027-99C9-FC9FD342D0BE}"/>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EF50876-F02F-4C03-971C-28BD05D852C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B1F8BA42-9070-43D0-884F-B15488CD8991}"/>
                </a:ext>
              </a:extLst>
            </p:cNvPr>
            <p:cNvGrpSpPr/>
            <p:nvPr/>
          </p:nvGrpSpPr>
          <p:grpSpPr>
            <a:xfrm rot="10800000">
              <a:off x="5712075" y="4005901"/>
              <a:ext cx="130069" cy="188068"/>
              <a:chOff x="4518511" y="3865186"/>
              <a:chExt cx="203119" cy="265093"/>
            </a:xfrm>
          </p:grpSpPr>
          <p:cxnSp>
            <p:nvCxnSpPr>
              <p:cNvPr id="240" name="Straight Connector 239">
                <a:extLst>
                  <a:ext uri="{FF2B5EF4-FFF2-40B4-BE49-F238E27FC236}">
                    <a16:creationId xmlns:a16="http://schemas.microsoft.com/office/drawing/2014/main" id="{3C61F983-0E85-40D7-836A-802209F5A0A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1211CA0-B84B-4AAC-B847-FD6EF149F15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66911A-6109-4E11-9A06-4CB5200C74B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C62BD44D-2BF8-4B63-BC12-944F9F37B710}"/>
                </a:ext>
              </a:extLst>
            </p:cNvPr>
            <p:cNvGrpSpPr/>
            <p:nvPr/>
          </p:nvGrpSpPr>
          <p:grpSpPr>
            <a:xfrm rot="5400000">
              <a:off x="5526491" y="3876378"/>
              <a:ext cx="130069" cy="188068"/>
              <a:chOff x="4518511" y="3865186"/>
              <a:chExt cx="203119" cy="265093"/>
            </a:xfrm>
          </p:grpSpPr>
          <p:cxnSp>
            <p:nvCxnSpPr>
              <p:cNvPr id="237" name="Straight Connector 236">
                <a:extLst>
                  <a:ext uri="{FF2B5EF4-FFF2-40B4-BE49-F238E27FC236}">
                    <a16:creationId xmlns:a16="http://schemas.microsoft.com/office/drawing/2014/main" id="{9F436159-36B7-4D8A-AD85-74BABFAC1984}"/>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7053CA2-7FCF-44F0-A1D4-D850C041B9D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7BFAB65-E7A1-4A79-B866-0DAA9548489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3" name="Group 232">
              <a:extLst>
                <a:ext uri="{FF2B5EF4-FFF2-40B4-BE49-F238E27FC236}">
                  <a16:creationId xmlns:a16="http://schemas.microsoft.com/office/drawing/2014/main" id="{42C77060-C6B7-4296-B9FC-43DE382E5067}"/>
                </a:ext>
              </a:extLst>
            </p:cNvPr>
            <p:cNvGrpSpPr/>
            <p:nvPr/>
          </p:nvGrpSpPr>
          <p:grpSpPr>
            <a:xfrm rot="5400000">
              <a:off x="5890580" y="3876379"/>
              <a:ext cx="130069" cy="188068"/>
              <a:chOff x="4518511" y="3865186"/>
              <a:chExt cx="203119" cy="265093"/>
            </a:xfrm>
          </p:grpSpPr>
          <p:cxnSp>
            <p:nvCxnSpPr>
              <p:cNvPr id="234" name="Straight Connector 233">
                <a:extLst>
                  <a:ext uri="{FF2B5EF4-FFF2-40B4-BE49-F238E27FC236}">
                    <a16:creationId xmlns:a16="http://schemas.microsoft.com/office/drawing/2014/main" id="{5FDD31EF-EFBB-4795-9E6C-12E6C417966C}"/>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F41E38F-9148-4779-B8E6-CA38A2DE427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3342E1-6206-486F-9616-584C9BAFE70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TextBox 247">
            <a:extLst>
              <a:ext uri="{FF2B5EF4-FFF2-40B4-BE49-F238E27FC236}">
                <a16:creationId xmlns:a16="http://schemas.microsoft.com/office/drawing/2014/main" id="{3DF0DB8C-6D35-4086-B30F-D2C407005408}"/>
              </a:ext>
            </a:extLst>
          </p:cNvPr>
          <p:cNvSpPr txBox="1"/>
          <p:nvPr/>
        </p:nvSpPr>
        <p:spPr>
          <a:xfrm>
            <a:off x="5662532" y="3963377"/>
            <a:ext cx="1434816" cy="307777"/>
          </a:xfrm>
          <a:prstGeom prst="rect">
            <a:avLst/>
          </a:prstGeom>
          <a:noFill/>
        </p:spPr>
        <p:txBody>
          <a:bodyPr wrap="none" rtlCol="0">
            <a:spAutoFit/>
          </a:bodyPr>
          <a:lstStyle/>
          <a:p>
            <a:r>
              <a:rPr lang="en-CA" sz="1400" dirty="0"/>
              <a:t>Internet Provider</a:t>
            </a:r>
          </a:p>
        </p:txBody>
      </p:sp>
      <p:sp>
        <p:nvSpPr>
          <p:cNvPr id="74" name="Rectangle 73">
            <a:extLst>
              <a:ext uri="{FF2B5EF4-FFF2-40B4-BE49-F238E27FC236}">
                <a16:creationId xmlns:a16="http://schemas.microsoft.com/office/drawing/2014/main" id="{0BF703DA-CF29-4FD5-9BEE-C0C577632ED1}"/>
              </a:ext>
            </a:extLst>
          </p:cNvPr>
          <p:cNvSpPr/>
          <p:nvPr/>
        </p:nvSpPr>
        <p:spPr>
          <a:xfrm>
            <a:off x="8690329" y="809422"/>
            <a:ext cx="3208822" cy="344659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0785" y="879732"/>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9157399" y="814737"/>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8864780" y="1422971"/>
            <a:ext cx="2941800" cy="274276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9260246" y="1391745"/>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2440" y="1415936"/>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9238766" y="1917678"/>
            <a:ext cx="2545377" cy="2133587"/>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9817333" y="1950793"/>
            <a:ext cx="1397400" cy="1111136"/>
            <a:chOff x="7517382" y="533208"/>
            <a:chExt cx="1115568" cy="842870"/>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66" y="701000"/>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9551321" y="3584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grpSp>
        <p:nvGrpSpPr>
          <p:cNvPr id="93" name="Group 92">
            <a:extLst>
              <a:ext uri="{FF2B5EF4-FFF2-40B4-BE49-F238E27FC236}">
                <a16:creationId xmlns:a16="http://schemas.microsoft.com/office/drawing/2014/main" id="{87EABA69-BDD2-4189-91AC-6252D2080074}"/>
              </a:ext>
            </a:extLst>
          </p:cNvPr>
          <p:cNvGrpSpPr/>
          <p:nvPr/>
        </p:nvGrpSpPr>
        <p:grpSpPr>
          <a:xfrm>
            <a:off x="8518611" y="3380091"/>
            <a:ext cx="675842" cy="683629"/>
            <a:chOff x="5439189" y="3628598"/>
            <a:chExt cx="675842" cy="683629"/>
          </a:xfrm>
        </p:grpSpPr>
        <p:sp>
          <p:nvSpPr>
            <p:cNvPr id="94" name="Oval 93">
              <a:extLst>
                <a:ext uri="{FF2B5EF4-FFF2-40B4-BE49-F238E27FC236}">
                  <a16:creationId xmlns:a16="http://schemas.microsoft.com/office/drawing/2014/main" id="{BA5DB8D4-5D54-49E7-A532-27F3F501BD78}"/>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95" name="Group 94">
              <a:extLst>
                <a:ext uri="{FF2B5EF4-FFF2-40B4-BE49-F238E27FC236}">
                  <a16:creationId xmlns:a16="http://schemas.microsoft.com/office/drawing/2014/main" id="{96DA9559-BCC6-40D8-9A8B-8A0DD24B68A3}"/>
                </a:ext>
              </a:extLst>
            </p:cNvPr>
            <p:cNvGrpSpPr/>
            <p:nvPr/>
          </p:nvGrpSpPr>
          <p:grpSpPr>
            <a:xfrm>
              <a:off x="5712075" y="3740276"/>
              <a:ext cx="130069" cy="188068"/>
              <a:chOff x="4518511" y="3865186"/>
              <a:chExt cx="203119" cy="265093"/>
            </a:xfrm>
          </p:grpSpPr>
          <p:cxnSp>
            <p:nvCxnSpPr>
              <p:cNvPr id="108" name="Straight Connector 107">
                <a:extLst>
                  <a:ext uri="{FF2B5EF4-FFF2-40B4-BE49-F238E27FC236}">
                    <a16:creationId xmlns:a16="http://schemas.microsoft.com/office/drawing/2014/main" id="{45254C31-8ACB-42B3-A7CB-CF9559BA1A2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A52EC-6664-4175-BC46-339C2337CCE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2E5394-5E82-4C8E-B23F-73FFD2FD737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B886BA5-444D-4B2D-84C1-106ADA942697}"/>
                </a:ext>
              </a:extLst>
            </p:cNvPr>
            <p:cNvGrpSpPr/>
            <p:nvPr/>
          </p:nvGrpSpPr>
          <p:grpSpPr>
            <a:xfrm rot="10800000">
              <a:off x="5712075" y="4005901"/>
              <a:ext cx="130069" cy="188068"/>
              <a:chOff x="4518511" y="3865186"/>
              <a:chExt cx="203119" cy="265093"/>
            </a:xfrm>
          </p:grpSpPr>
          <p:cxnSp>
            <p:nvCxnSpPr>
              <p:cNvPr id="105" name="Straight Connector 104">
                <a:extLst>
                  <a:ext uri="{FF2B5EF4-FFF2-40B4-BE49-F238E27FC236}">
                    <a16:creationId xmlns:a16="http://schemas.microsoft.com/office/drawing/2014/main" id="{B107E10C-9627-45D4-9F58-4D8961227E5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B97FA26-2E91-457D-9AF5-BF22C960A7D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CAFE4E9-84C8-473D-AB7E-264165A3BA3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09A3FD69-1C8B-45D8-A960-CF97C068A940}"/>
                </a:ext>
              </a:extLst>
            </p:cNvPr>
            <p:cNvGrpSpPr/>
            <p:nvPr/>
          </p:nvGrpSpPr>
          <p:grpSpPr>
            <a:xfrm rot="5400000">
              <a:off x="5526491" y="3876378"/>
              <a:ext cx="130069" cy="188068"/>
              <a:chOff x="4518511" y="3865186"/>
              <a:chExt cx="203119" cy="265093"/>
            </a:xfrm>
          </p:grpSpPr>
          <p:cxnSp>
            <p:nvCxnSpPr>
              <p:cNvPr id="102" name="Straight Connector 101">
                <a:extLst>
                  <a:ext uri="{FF2B5EF4-FFF2-40B4-BE49-F238E27FC236}">
                    <a16:creationId xmlns:a16="http://schemas.microsoft.com/office/drawing/2014/main" id="{3249F664-453D-40A0-9DE1-83E4E010FA5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DB21727-11FD-4497-A7B6-3DC53601D8C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BA8D588-D92E-4703-A000-1925EBCECB6B}"/>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1E540C20-CF4D-4562-AD18-2D8DDF4E7A93}"/>
                </a:ext>
              </a:extLst>
            </p:cNvPr>
            <p:cNvGrpSpPr/>
            <p:nvPr/>
          </p:nvGrpSpPr>
          <p:grpSpPr>
            <a:xfrm rot="5400000">
              <a:off x="5890580" y="3876379"/>
              <a:ext cx="130069" cy="188068"/>
              <a:chOff x="4518511" y="3865186"/>
              <a:chExt cx="203119" cy="265093"/>
            </a:xfrm>
          </p:grpSpPr>
          <p:cxnSp>
            <p:nvCxnSpPr>
              <p:cNvPr id="99" name="Straight Connector 98">
                <a:extLst>
                  <a:ext uri="{FF2B5EF4-FFF2-40B4-BE49-F238E27FC236}">
                    <a16:creationId xmlns:a16="http://schemas.microsoft.com/office/drawing/2014/main" id="{3C30C243-0811-4D12-951F-6B095FB96DB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232AF85-2D6E-4427-8809-B62305E9AF4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6457292-6D56-41CF-B594-2BAA55C0F33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2" name="TextBox 111">
            <a:extLst>
              <a:ext uri="{FF2B5EF4-FFF2-40B4-BE49-F238E27FC236}">
                <a16:creationId xmlns:a16="http://schemas.microsoft.com/office/drawing/2014/main" id="{E7A197B5-FFF5-4429-A588-187DBBA6FB24}"/>
              </a:ext>
            </a:extLst>
          </p:cNvPr>
          <p:cNvSpPr txBox="1"/>
          <p:nvPr/>
        </p:nvSpPr>
        <p:spPr>
          <a:xfrm>
            <a:off x="9261272" y="3034198"/>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113" name="TextBox 112">
            <a:extLst>
              <a:ext uri="{FF2B5EF4-FFF2-40B4-BE49-F238E27FC236}">
                <a16:creationId xmlns:a16="http://schemas.microsoft.com/office/drawing/2014/main" id="{F5D562A3-08C6-4C75-9BF8-DD01AE70D45C}"/>
              </a:ext>
            </a:extLst>
          </p:cNvPr>
          <p:cNvSpPr txBox="1"/>
          <p:nvPr/>
        </p:nvSpPr>
        <p:spPr>
          <a:xfrm>
            <a:off x="10449349" y="3053602"/>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flipH="1">
            <a:off x="10493897" y="3061929"/>
            <a:ext cx="139" cy="52224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10151059" y="2504272"/>
            <a:ext cx="691215" cy="230832"/>
          </a:xfrm>
          <a:prstGeom prst="rect">
            <a:avLst/>
          </a:prstGeom>
          <a:noFill/>
        </p:spPr>
        <p:txBody>
          <a:bodyPr wrap="none" rtlCol="0">
            <a:spAutoFit/>
          </a:bodyPr>
          <a:lstStyle/>
          <a:p>
            <a:r>
              <a:rPr lang="en-CA" sz="900" b="1" dirty="0"/>
              <a:t>webserver</a:t>
            </a:r>
          </a:p>
        </p:txBody>
      </p:sp>
      <p:cxnSp>
        <p:nvCxnSpPr>
          <p:cNvPr id="128" name="Straight Connector 127">
            <a:extLst>
              <a:ext uri="{FF2B5EF4-FFF2-40B4-BE49-F238E27FC236}">
                <a16:creationId xmlns:a16="http://schemas.microsoft.com/office/drawing/2014/main" id="{93C16624-03BC-4415-AE19-8D62C6B52F52}"/>
              </a:ext>
            </a:extLst>
          </p:cNvPr>
          <p:cNvCxnSpPr>
            <a:cxnSpLocks/>
            <a:stCxn id="211" idx="6"/>
            <a:endCxn id="94" idx="2"/>
          </p:cNvCxnSpPr>
          <p:nvPr/>
        </p:nvCxnSpPr>
        <p:spPr>
          <a:xfrm flipV="1">
            <a:off x="7740483" y="3721906"/>
            <a:ext cx="778128" cy="3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28B5A1-6966-4333-A0CB-EEF791D93F68}"/>
              </a:ext>
            </a:extLst>
          </p:cNvPr>
          <p:cNvSpPr txBox="1"/>
          <p:nvPr/>
        </p:nvSpPr>
        <p:spPr>
          <a:xfrm>
            <a:off x="490102" y="4027065"/>
            <a:ext cx="1883849" cy="369332"/>
          </a:xfrm>
          <a:prstGeom prst="rect">
            <a:avLst/>
          </a:prstGeom>
          <a:noFill/>
        </p:spPr>
        <p:txBody>
          <a:bodyPr wrap="none" rtlCol="0">
            <a:spAutoFit/>
          </a:bodyPr>
          <a:lstStyle/>
          <a:p>
            <a:r>
              <a:rPr lang="en-CA" b="1" dirty="0"/>
              <a:t>IPv4</a:t>
            </a:r>
            <a:r>
              <a:rPr lang="en-CA" b="1" dirty="0">
                <a:solidFill>
                  <a:srgbClr val="0000FF"/>
                </a:solidFill>
              </a:rPr>
              <a:t> 142.55.66.77</a:t>
            </a:r>
          </a:p>
        </p:txBody>
      </p:sp>
      <p:grpSp>
        <p:nvGrpSpPr>
          <p:cNvPr id="3" name="Group 2">
            <a:extLst>
              <a:ext uri="{FF2B5EF4-FFF2-40B4-BE49-F238E27FC236}">
                <a16:creationId xmlns:a16="http://schemas.microsoft.com/office/drawing/2014/main" id="{B79FAEEB-7E86-479D-A187-4D42CE835041}"/>
              </a:ext>
            </a:extLst>
          </p:cNvPr>
          <p:cNvGrpSpPr/>
          <p:nvPr/>
        </p:nvGrpSpPr>
        <p:grpSpPr>
          <a:xfrm>
            <a:off x="8142395" y="839112"/>
            <a:ext cx="1443281" cy="2521575"/>
            <a:chOff x="2981704" y="844258"/>
            <a:chExt cx="1443281" cy="2521575"/>
          </a:xfrm>
        </p:grpSpPr>
        <p:sp>
          <p:nvSpPr>
            <p:cNvPr id="2" name="Rectangle 1">
              <a:extLst>
                <a:ext uri="{FF2B5EF4-FFF2-40B4-BE49-F238E27FC236}">
                  <a16:creationId xmlns:a16="http://schemas.microsoft.com/office/drawing/2014/main" id="{F8C00AED-626E-4142-B873-61137BF6A089}"/>
                </a:ext>
              </a:extLst>
            </p:cNvPr>
            <p:cNvSpPr/>
            <p:nvPr/>
          </p:nvSpPr>
          <p:spPr>
            <a:xfrm>
              <a:off x="2990018" y="2945895"/>
              <a:ext cx="1434967" cy="41993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Destination MAC</a:t>
              </a:r>
            </a:p>
            <a:p>
              <a:r>
                <a:rPr lang="en-CA" sz="1400" dirty="0">
                  <a:solidFill>
                    <a:schemeClr val="tx1"/>
                  </a:solidFill>
                </a:rPr>
                <a:t>Source MAC</a:t>
              </a:r>
            </a:p>
          </p:txBody>
        </p:sp>
        <p:sp>
          <p:nvSpPr>
            <p:cNvPr id="111" name="Rectangle 110">
              <a:extLst>
                <a:ext uri="{FF2B5EF4-FFF2-40B4-BE49-F238E27FC236}">
                  <a16:creationId xmlns:a16="http://schemas.microsoft.com/office/drawing/2014/main" id="{EE85F0D4-239D-4E35-92DD-7D8759F92392}"/>
                </a:ext>
              </a:extLst>
            </p:cNvPr>
            <p:cNvSpPr/>
            <p:nvPr/>
          </p:nvSpPr>
          <p:spPr>
            <a:xfrm>
              <a:off x="2981704" y="2056989"/>
              <a:ext cx="1434967" cy="88814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IP</a:t>
              </a:r>
            </a:p>
            <a:p>
              <a:r>
                <a:rPr lang="en-CA" sz="1400" b="1" dirty="0">
                  <a:solidFill>
                    <a:srgbClr val="0000FF"/>
                  </a:solidFill>
                </a:rPr>
                <a:t>3.94.206.121</a:t>
              </a:r>
              <a:r>
                <a:rPr lang="en-CA" sz="1400" dirty="0">
                  <a:solidFill>
                    <a:schemeClr val="tx1"/>
                  </a:solidFill>
                </a:rPr>
                <a:t> </a:t>
              </a:r>
              <a:r>
                <a:rPr lang="en-CA" sz="1400" b="1" dirty="0">
                  <a:solidFill>
                    <a:schemeClr val="tx1"/>
                  </a:solidFill>
                </a:rPr>
                <a:t>Destination IP </a:t>
              </a:r>
              <a:r>
                <a:rPr lang="en-CA" sz="1400" b="1" dirty="0">
                  <a:solidFill>
                    <a:srgbClr val="0000FF"/>
                  </a:solidFill>
                </a:rPr>
                <a:t>142.55.66.77</a:t>
              </a:r>
            </a:p>
          </p:txBody>
        </p:sp>
        <p:sp>
          <p:nvSpPr>
            <p:cNvPr id="115" name="Rectangle 114">
              <a:extLst>
                <a:ext uri="{FF2B5EF4-FFF2-40B4-BE49-F238E27FC236}">
                  <a16:creationId xmlns:a16="http://schemas.microsoft.com/office/drawing/2014/main" id="{6E123CE4-5A47-421F-A553-7896EF948527}"/>
                </a:ext>
              </a:extLst>
            </p:cNvPr>
            <p:cNvSpPr/>
            <p:nvPr/>
          </p:nvSpPr>
          <p:spPr>
            <a:xfrm>
              <a:off x="2986889" y="1168840"/>
              <a:ext cx="1434967" cy="88814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Source port </a:t>
              </a:r>
            </a:p>
            <a:p>
              <a:r>
                <a:rPr lang="en-CA" sz="1400" b="1" dirty="0">
                  <a:solidFill>
                    <a:srgbClr val="FF0000"/>
                  </a:solidFill>
                </a:rPr>
                <a:t>80 (HTTP)</a:t>
              </a:r>
              <a:endParaRPr lang="en-CA" sz="1400" dirty="0">
                <a:solidFill>
                  <a:schemeClr val="tx1"/>
                </a:solidFill>
              </a:endParaRPr>
            </a:p>
            <a:p>
              <a:r>
                <a:rPr lang="en-CA" sz="1400" b="1" dirty="0">
                  <a:solidFill>
                    <a:schemeClr val="tx1"/>
                  </a:solidFill>
                </a:rPr>
                <a:t>Destination port </a:t>
              </a:r>
              <a:r>
                <a:rPr lang="en-CA" sz="1400" b="1" dirty="0">
                  <a:solidFill>
                    <a:srgbClr val="FF0000"/>
                  </a:solidFill>
                </a:rPr>
                <a:t>ephemeral</a:t>
              </a:r>
              <a:endParaRPr lang="en-CA" sz="1400" dirty="0">
                <a:solidFill>
                  <a:srgbClr val="FF0000"/>
                </a:solidFill>
              </a:endParaRPr>
            </a:p>
          </p:txBody>
        </p:sp>
        <p:sp>
          <p:nvSpPr>
            <p:cNvPr id="116" name="Rectangle 115">
              <a:extLst>
                <a:ext uri="{FF2B5EF4-FFF2-40B4-BE49-F238E27FC236}">
                  <a16:creationId xmlns:a16="http://schemas.microsoft.com/office/drawing/2014/main" id="{7678B18F-702B-4BE1-8ECA-AC5FAD4CCF64}"/>
                </a:ext>
              </a:extLst>
            </p:cNvPr>
            <p:cNvSpPr/>
            <p:nvPr/>
          </p:nvSpPr>
          <p:spPr>
            <a:xfrm>
              <a:off x="2981704" y="844258"/>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 (GET)</a:t>
              </a:r>
              <a:endParaRPr lang="en-CA" sz="1400" b="1" dirty="0">
                <a:solidFill>
                  <a:srgbClr val="FF0000"/>
                </a:solidFill>
              </a:endParaRPr>
            </a:p>
          </p:txBody>
        </p:sp>
      </p:grpSp>
    </p:spTree>
    <p:extLst>
      <p:ext uri="{BB962C8B-B14F-4D97-AF65-F5344CB8AC3E}">
        <p14:creationId xmlns:p14="http://schemas.microsoft.com/office/powerpoint/2010/main" val="372091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barn(inVertical)">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Effect transition="in" filter="barn(inVertical)">
                                      <p:cBhvr>
                                        <p:cTn id="12" dur="500"/>
                                        <p:tgtEl>
                                          <p:spTgt spid="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9">
                                            <p:txEl>
                                              <p:pRg st="2" end="2"/>
                                            </p:txEl>
                                          </p:spTgt>
                                        </p:tgtEl>
                                        <p:attrNameLst>
                                          <p:attrName>style.visibility</p:attrName>
                                        </p:attrNameLst>
                                      </p:cBhvr>
                                      <p:to>
                                        <p:strVal val="visible"/>
                                      </p:to>
                                    </p:set>
                                    <p:animEffect transition="in" filter="barn(inVertical)">
                                      <p:cBhvr>
                                        <p:cTn id="17" dur="500"/>
                                        <p:tgtEl>
                                          <p:spTgt spid="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3.125E-6 0 L -0.12031 -0.00139 " pathEditMode="relative" rAng="0" ptsTypes="AA">
                                      <p:cBhvr>
                                        <p:cTn id="21" dur="2000" fill="hold"/>
                                        <p:tgtEl>
                                          <p:spTgt spid="3"/>
                                        </p:tgtEl>
                                        <p:attrNameLst>
                                          <p:attrName>ppt_x</p:attrName>
                                          <p:attrName>ppt_y</p:attrName>
                                        </p:attrNameLst>
                                      </p:cBhvr>
                                      <p:rCtr x="-6016"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4253076" y="125792"/>
            <a:ext cx="3233956" cy="647468"/>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483248" y="4574515"/>
            <a:ext cx="11415674" cy="506602"/>
          </a:xfrm>
          <a:ln>
            <a:solidFill>
              <a:schemeClr val="accent5">
                <a:lumMod val="75000"/>
              </a:schemeClr>
            </a:solidFill>
          </a:ln>
        </p:spPr>
        <p:txBody>
          <a:bodyPr>
            <a:normAutofit/>
          </a:bodyPr>
          <a:lstStyle/>
          <a:p>
            <a:pPr>
              <a:spcBef>
                <a:spcPts val="600"/>
              </a:spcBef>
              <a:spcAft>
                <a:spcPts val="600"/>
              </a:spcAft>
            </a:pPr>
            <a:r>
              <a:rPr lang="en-CA" sz="2400" dirty="0"/>
              <a:t>Every router in the path repeats the same process until reaching the final destination.</a:t>
            </a:r>
          </a:p>
          <a:p>
            <a:pPr>
              <a:spcBef>
                <a:spcPts val="600"/>
              </a:spcBef>
              <a:spcAft>
                <a:spcPts val="600"/>
              </a:spcAft>
            </a:pPr>
            <a:endParaRPr lang="en-CA" sz="2400" dirty="0"/>
          </a:p>
        </p:txBody>
      </p:sp>
      <p:sp>
        <p:nvSpPr>
          <p:cNvPr id="183" name="Rectangle 182">
            <a:extLst>
              <a:ext uri="{FF2B5EF4-FFF2-40B4-BE49-F238E27FC236}">
                <a16:creationId xmlns:a16="http://schemas.microsoft.com/office/drawing/2014/main" id="{E9D01212-BDC7-4242-9923-0F65B76E1E25}"/>
              </a:ext>
            </a:extLst>
          </p:cNvPr>
          <p:cNvSpPr/>
          <p:nvPr/>
        </p:nvSpPr>
        <p:spPr>
          <a:xfrm>
            <a:off x="483477" y="274320"/>
            <a:ext cx="3233956" cy="4069264"/>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85" name="Group 184">
            <a:extLst>
              <a:ext uri="{FF2B5EF4-FFF2-40B4-BE49-F238E27FC236}">
                <a16:creationId xmlns:a16="http://schemas.microsoft.com/office/drawing/2014/main" id="{92CC6AFA-1908-4563-893F-7072389A6A42}"/>
              </a:ext>
            </a:extLst>
          </p:cNvPr>
          <p:cNvGrpSpPr/>
          <p:nvPr/>
        </p:nvGrpSpPr>
        <p:grpSpPr>
          <a:xfrm>
            <a:off x="944515" y="3393453"/>
            <a:ext cx="842721" cy="676176"/>
            <a:chOff x="9913892" y="560715"/>
            <a:chExt cx="1490439" cy="1120399"/>
          </a:xfrm>
        </p:grpSpPr>
        <p:pic>
          <p:nvPicPr>
            <p:cNvPr id="186" name="Picture 185">
              <a:extLst>
                <a:ext uri="{FF2B5EF4-FFF2-40B4-BE49-F238E27FC236}">
                  <a16:creationId xmlns:a16="http://schemas.microsoft.com/office/drawing/2014/main" id="{30D7B0E1-762E-4843-A864-A87A2C37D4A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7" name="TextBox 186">
              <a:extLst>
                <a:ext uri="{FF2B5EF4-FFF2-40B4-BE49-F238E27FC236}">
                  <a16:creationId xmlns:a16="http://schemas.microsoft.com/office/drawing/2014/main" id="{BE53A755-4595-4A37-998C-F20B107ED8A2}"/>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pic>
        <p:nvPicPr>
          <p:cNvPr id="188" name="Picture 4">
            <a:extLst>
              <a:ext uri="{FF2B5EF4-FFF2-40B4-BE49-F238E27FC236}">
                <a16:creationId xmlns:a16="http://schemas.microsoft.com/office/drawing/2014/main" id="{7785D20D-5E77-464E-8AFF-64B667A21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48" y="289506"/>
            <a:ext cx="1066800" cy="32004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cxnSp>
        <p:nvCxnSpPr>
          <p:cNvPr id="189" name="Straight Connector 188">
            <a:extLst>
              <a:ext uri="{FF2B5EF4-FFF2-40B4-BE49-F238E27FC236}">
                <a16:creationId xmlns:a16="http://schemas.microsoft.com/office/drawing/2014/main" id="{B6EED0E0-2E99-4003-8358-6AB15AC75E5D}"/>
              </a:ext>
            </a:extLst>
          </p:cNvPr>
          <p:cNvCxnSpPr>
            <a:cxnSpLocks/>
            <a:stCxn id="229" idx="6"/>
            <a:endCxn id="193" idx="2"/>
          </p:cNvCxnSpPr>
          <p:nvPr/>
        </p:nvCxnSpPr>
        <p:spPr>
          <a:xfrm flipV="1">
            <a:off x="4048425" y="3729785"/>
            <a:ext cx="976430" cy="54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D0758302-D2F4-4BFE-98D8-9C1DA9093D60}"/>
              </a:ext>
            </a:extLst>
          </p:cNvPr>
          <p:cNvSpPr/>
          <p:nvPr/>
        </p:nvSpPr>
        <p:spPr>
          <a:xfrm>
            <a:off x="5395763" y="3255414"/>
            <a:ext cx="2024245" cy="980836"/>
          </a:xfrm>
          <a:prstGeom prst="rect">
            <a:avLst/>
          </a:prstGeom>
          <a:solidFill>
            <a:schemeClr val="accent6">
              <a:lumMod val="20000"/>
              <a:lumOff val="80000"/>
            </a:schemeClr>
          </a:solidFill>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191" name="Straight Connector 190">
            <a:extLst>
              <a:ext uri="{FF2B5EF4-FFF2-40B4-BE49-F238E27FC236}">
                <a16:creationId xmlns:a16="http://schemas.microsoft.com/office/drawing/2014/main" id="{D2FD385F-15D6-4B23-B51B-AC4CA36666E4}"/>
              </a:ext>
            </a:extLst>
          </p:cNvPr>
          <p:cNvCxnSpPr>
            <a:cxnSpLocks/>
            <a:stCxn id="193" idx="6"/>
            <a:endCxn id="211" idx="2"/>
          </p:cNvCxnSpPr>
          <p:nvPr/>
        </p:nvCxnSpPr>
        <p:spPr>
          <a:xfrm flipV="1">
            <a:off x="5700697" y="3724973"/>
            <a:ext cx="1363944" cy="4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B6613FA-1A7E-448A-BC41-5FA443244CB6}"/>
              </a:ext>
            </a:extLst>
          </p:cNvPr>
          <p:cNvGrpSpPr/>
          <p:nvPr/>
        </p:nvGrpSpPr>
        <p:grpSpPr>
          <a:xfrm>
            <a:off x="5024855" y="3387970"/>
            <a:ext cx="675842" cy="683629"/>
            <a:chOff x="5439189" y="3628598"/>
            <a:chExt cx="675842" cy="683629"/>
          </a:xfrm>
        </p:grpSpPr>
        <p:sp>
          <p:nvSpPr>
            <p:cNvPr id="193" name="Oval 192">
              <a:extLst>
                <a:ext uri="{FF2B5EF4-FFF2-40B4-BE49-F238E27FC236}">
                  <a16:creationId xmlns:a16="http://schemas.microsoft.com/office/drawing/2014/main" id="{89E007B7-BE91-43BC-9E39-42A6252DC802}"/>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94" name="Group 193">
              <a:extLst>
                <a:ext uri="{FF2B5EF4-FFF2-40B4-BE49-F238E27FC236}">
                  <a16:creationId xmlns:a16="http://schemas.microsoft.com/office/drawing/2014/main" id="{B525B4AB-21A7-4413-95C6-D06F6552FD85}"/>
                </a:ext>
              </a:extLst>
            </p:cNvPr>
            <p:cNvGrpSpPr/>
            <p:nvPr/>
          </p:nvGrpSpPr>
          <p:grpSpPr>
            <a:xfrm>
              <a:off x="5712075" y="3740276"/>
              <a:ext cx="130069" cy="188068"/>
              <a:chOff x="4518511" y="3865186"/>
              <a:chExt cx="203119" cy="265093"/>
            </a:xfrm>
          </p:grpSpPr>
          <p:cxnSp>
            <p:nvCxnSpPr>
              <p:cNvPr id="207" name="Straight Connector 206">
                <a:extLst>
                  <a:ext uri="{FF2B5EF4-FFF2-40B4-BE49-F238E27FC236}">
                    <a16:creationId xmlns:a16="http://schemas.microsoft.com/office/drawing/2014/main" id="{4A9142EC-DAE0-4277-AC10-7583786E369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2C68B2D-555E-4333-8E65-3EAEB57B557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0D1AC8-27EC-4BC7-B9A6-FC9A0429C38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07E6FD39-3BA7-42F1-9DAB-2E6A8859DC48}"/>
                </a:ext>
              </a:extLst>
            </p:cNvPr>
            <p:cNvGrpSpPr/>
            <p:nvPr/>
          </p:nvGrpSpPr>
          <p:grpSpPr>
            <a:xfrm rot="10800000">
              <a:off x="5712075" y="4005901"/>
              <a:ext cx="130069" cy="188068"/>
              <a:chOff x="4518511" y="3865186"/>
              <a:chExt cx="203119" cy="265093"/>
            </a:xfrm>
          </p:grpSpPr>
          <p:cxnSp>
            <p:nvCxnSpPr>
              <p:cNvPr id="204" name="Straight Connector 203">
                <a:extLst>
                  <a:ext uri="{FF2B5EF4-FFF2-40B4-BE49-F238E27FC236}">
                    <a16:creationId xmlns:a16="http://schemas.microsoft.com/office/drawing/2014/main" id="{B599C3BC-7614-4533-A223-C14B61C1CDDF}"/>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CADD893-3B2C-4448-AEA8-01A1FFC199A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135219B-D468-42FD-BC71-72A8375BD98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06145EE2-5065-4E57-8B77-1A26AC891BA2}"/>
                </a:ext>
              </a:extLst>
            </p:cNvPr>
            <p:cNvGrpSpPr/>
            <p:nvPr/>
          </p:nvGrpSpPr>
          <p:grpSpPr>
            <a:xfrm rot="5400000">
              <a:off x="5526491" y="3876378"/>
              <a:ext cx="130069" cy="188068"/>
              <a:chOff x="4518511" y="3865186"/>
              <a:chExt cx="203119" cy="265093"/>
            </a:xfrm>
          </p:grpSpPr>
          <p:cxnSp>
            <p:nvCxnSpPr>
              <p:cNvPr id="201" name="Straight Connector 200">
                <a:extLst>
                  <a:ext uri="{FF2B5EF4-FFF2-40B4-BE49-F238E27FC236}">
                    <a16:creationId xmlns:a16="http://schemas.microsoft.com/office/drawing/2014/main" id="{EA11F826-A050-4D43-87A0-7ECDCC6D04B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47FA571-0A3C-4047-97B5-D8280966760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0046D1F-3D5F-45D6-94E5-300B07EC77D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7E67B71C-8D91-4C38-B757-61B9A428CF06}"/>
                </a:ext>
              </a:extLst>
            </p:cNvPr>
            <p:cNvGrpSpPr/>
            <p:nvPr/>
          </p:nvGrpSpPr>
          <p:grpSpPr>
            <a:xfrm rot="5400000">
              <a:off x="5890580" y="3876379"/>
              <a:ext cx="130069" cy="188068"/>
              <a:chOff x="4518511" y="3865186"/>
              <a:chExt cx="203119" cy="265093"/>
            </a:xfrm>
          </p:grpSpPr>
          <p:cxnSp>
            <p:nvCxnSpPr>
              <p:cNvPr id="198" name="Straight Connector 197">
                <a:extLst>
                  <a:ext uri="{FF2B5EF4-FFF2-40B4-BE49-F238E27FC236}">
                    <a16:creationId xmlns:a16="http://schemas.microsoft.com/office/drawing/2014/main" id="{5C75A142-4FC7-4238-BB09-2C9A89983FD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DBA6CC-3F19-409F-BEF1-8B71BA739FA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0261F21-6EBE-4572-AC0D-6C2A49429DB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C28129DE-49CF-4CF5-9329-86E03DEE35F7}"/>
              </a:ext>
            </a:extLst>
          </p:cNvPr>
          <p:cNvGrpSpPr/>
          <p:nvPr/>
        </p:nvGrpSpPr>
        <p:grpSpPr>
          <a:xfrm>
            <a:off x="7064641" y="3383158"/>
            <a:ext cx="675842" cy="683629"/>
            <a:chOff x="5439189" y="3628598"/>
            <a:chExt cx="675842" cy="683629"/>
          </a:xfrm>
        </p:grpSpPr>
        <p:sp>
          <p:nvSpPr>
            <p:cNvPr id="211" name="Oval 210">
              <a:extLst>
                <a:ext uri="{FF2B5EF4-FFF2-40B4-BE49-F238E27FC236}">
                  <a16:creationId xmlns:a16="http://schemas.microsoft.com/office/drawing/2014/main" id="{20A1C536-B0D6-4CA5-8B06-0070838CF7F0}"/>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12" name="Group 211">
              <a:extLst>
                <a:ext uri="{FF2B5EF4-FFF2-40B4-BE49-F238E27FC236}">
                  <a16:creationId xmlns:a16="http://schemas.microsoft.com/office/drawing/2014/main" id="{D19E84AB-0A23-4E89-AAE2-A7A86EFB3C91}"/>
                </a:ext>
              </a:extLst>
            </p:cNvPr>
            <p:cNvGrpSpPr/>
            <p:nvPr/>
          </p:nvGrpSpPr>
          <p:grpSpPr>
            <a:xfrm>
              <a:off x="5712075" y="3740276"/>
              <a:ext cx="130069" cy="188068"/>
              <a:chOff x="4518511" y="3865186"/>
              <a:chExt cx="203119" cy="265093"/>
            </a:xfrm>
          </p:grpSpPr>
          <p:cxnSp>
            <p:nvCxnSpPr>
              <p:cNvPr id="225" name="Straight Connector 224">
                <a:extLst>
                  <a:ext uri="{FF2B5EF4-FFF2-40B4-BE49-F238E27FC236}">
                    <a16:creationId xmlns:a16="http://schemas.microsoft.com/office/drawing/2014/main" id="{2FDC17DB-9083-4876-8245-4DA1C45700E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2B6EEBE-2CBB-47DC-904C-3CFDD0BC791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9F224AB0-EC18-46C8-958F-B9AACB10CCA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B817BBC5-99EC-45DA-8CCB-A18FC8A6EA48}"/>
                </a:ext>
              </a:extLst>
            </p:cNvPr>
            <p:cNvGrpSpPr/>
            <p:nvPr/>
          </p:nvGrpSpPr>
          <p:grpSpPr>
            <a:xfrm rot="10800000">
              <a:off x="5712075" y="4005901"/>
              <a:ext cx="130069" cy="188068"/>
              <a:chOff x="4518511" y="3865186"/>
              <a:chExt cx="203119" cy="265093"/>
            </a:xfrm>
          </p:grpSpPr>
          <p:cxnSp>
            <p:nvCxnSpPr>
              <p:cNvPr id="222" name="Straight Connector 221">
                <a:extLst>
                  <a:ext uri="{FF2B5EF4-FFF2-40B4-BE49-F238E27FC236}">
                    <a16:creationId xmlns:a16="http://schemas.microsoft.com/office/drawing/2014/main" id="{D6DF312C-649F-4D18-B30F-FE96D51089C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251155F-3F05-40CA-BA73-BAD27CCDFB7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438D298-5625-47E9-B7ED-A8C6CEFFD70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546FDE1F-F159-4337-B646-07A2E3E32EB2}"/>
                </a:ext>
              </a:extLst>
            </p:cNvPr>
            <p:cNvGrpSpPr/>
            <p:nvPr/>
          </p:nvGrpSpPr>
          <p:grpSpPr>
            <a:xfrm rot="5400000">
              <a:off x="5526491" y="3876378"/>
              <a:ext cx="130069" cy="188068"/>
              <a:chOff x="4518511" y="3865186"/>
              <a:chExt cx="203119" cy="265093"/>
            </a:xfrm>
          </p:grpSpPr>
          <p:cxnSp>
            <p:nvCxnSpPr>
              <p:cNvPr id="219" name="Straight Connector 218">
                <a:extLst>
                  <a:ext uri="{FF2B5EF4-FFF2-40B4-BE49-F238E27FC236}">
                    <a16:creationId xmlns:a16="http://schemas.microsoft.com/office/drawing/2014/main" id="{485A85AB-CE1C-4EF7-AB92-FFD7487BF2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3EF3FBF-217F-4A98-BE74-4E6FDBDB673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44FD4C-DBD9-4B2E-8B2A-6241A881E3D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7070A12E-D36F-4229-BFC8-BC54EA516037}"/>
                </a:ext>
              </a:extLst>
            </p:cNvPr>
            <p:cNvGrpSpPr/>
            <p:nvPr/>
          </p:nvGrpSpPr>
          <p:grpSpPr>
            <a:xfrm rot="5400000">
              <a:off x="5890580" y="3876379"/>
              <a:ext cx="130069" cy="188068"/>
              <a:chOff x="4518511" y="3865186"/>
              <a:chExt cx="203119" cy="265093"/>
            </a:xfrm>
          </p:grpSpPr>
          <p:cxnSp>
            <p:nvCxnSpPr>
              <p:cNvPr id="216" name="Straight Connector 215">
                <a:extLst>
                  <a:ext uri="{FF2B5EF4-FFF2-40B4-BE49-F238E27FC236}">
                    <a16:creationId xmlns:a16="http://schemas.microsoft.com/office/drawing/2014/main" id="{59B26438-92E1-4068-84D0-E5C0132C45A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FBCDB2-377B-4040-8E6A-0BCA8794CAD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C659FF2-577D-4925-A1AC-00F3F2DCCAB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8" name="Group 227">
            <a:extLst>
              <a:ext uri="{FF2B5EF4-FFF2-40B4-BE49-F238E27FC236}">
                <a16:creationId xmlns:a16="http://schemas.microsoft.com/office/drawing/2014/main" id="{47E56E00-1425-45AC-A564-5530D657E663}"/>
              </a:ext>
            </a:extLst>
          </p:cNvPr>
          <p:cNvGrpSpPr/>
          <p:nvPr/>
        </p:nvGrpSpPr>
        <p:grpSpPr>
          <a:xfrm>
            <a:off x="3372583" y="3393453"/>
            <a:ext cx="675842" cy="683629"/>
            <a:chOff x="5439189" y="3628598"/>
            <a:chExt cx="675842" cy="683629"/>
          </a:xfrm>
        </p:grpSpPr>
        <p:sp>
          <p:nvSpPr>
            <p:cNvPr id="229" name="Oval 228">
              <a:extLst>
                <a:ext uri="{FF2B5EF4-FFF2-40B4-BE49-F238E27FC236}">
                  <a16:creationId xmlns:a16="http://schemas.microsoft.com/office/drawing/2014/main" id="{7CD8FC80-D2EE-4E9D-9311-9486EA00D4A3}"/>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0" name="Group 229">
              <a:extLst>
                <a:ext uri="{FF2B5EF4-FFF2-40B4-BE49-F238E27FC236}">
                  <a16:creationId xmlns:a16="http://schemas.microsoft.com/office/drawing/2014/main" id="{17CD4AFE-F7C5-4BA6-A8AD-6398D45F7F9B}"/>
                </a:ext>
              </a:extLst>
            </p:cNvPr>
            <p:cNvGrpSpPr/>
            <p:nvPr/>
          </p:nvGrpSpPr>
          <p:grpSpPr>
            <a:xfrm>
              <a:off x="5712075" y="3740276"/>
              <a:ext cx="130069" cy="188068"/>
              <a:chOff x="4518511" y="3865186"/>
              <a:chExt cx="203119" cy="265093"/>
            </a:xfrm>
          </p:grpSpPr>
          <p:cxnSp>
            <p:nvCxnSpPr>
              <p:cNvPr id="243" name="Straight Connector 242">
                <a:extLst>
                  <a:ext uri="{FF2B5EF4-FFF2-40B4-BE49-F238E27FC236}">
                    <a16:creationId xmlns:a16="http://schemas.microsoft.com/office/drawing/2014/main" id="{A52EAA65-35E9-46CA-8612-FD0BD69A018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8FA3A7B-AEF3-4027-99C9-FC9FD342D0BE}"/>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EF50876-F02F-4C03-971C-28BD05D852C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B1F8BA42-9070-43D0-884F-B15488CD8991}"/>
                </a:ext>
              </a:extLst>
            </p:cNvPr>
            <p:cNvGrpSpPr/>
            <p:nvPr/>
          </p:nvGrpSpPr>
          <p:grpSpPr>
            <a:xfrm rot="10800000">
              <a:off x="5712075" y="4005901"/>
              <a:ext cx="130069" cy="188068"/>
              <a:chOff x="4518511" y="3865186"/>
              <a:chExt cx="203119" cy="265093"/>
            </a:xfrm>
          </p:grpSpPr>
          <p:cxnSp>
            <p:nvCxnSpPr>
              <p:cNvPr id="240" name="Straight Connector 239">
                <a:extLst>
                  <a:ext uri="{FF2B5EF4-FFF2-40B4-BE49-F238E27FC236}">
                    <a16:creationId xmlns:a16="http://schemas.microsoft.com/office/drawing/2014/main" id="{3C61F983-0E85-40D7-836A-802209F5A0A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1211CA0-B84B-4AAC-B847-FD6EF149F15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66911A-6109-4E11-9A06-4CB5200C74B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C62BD44D-2BF8-4B63-BC12-944F9F37B710}"/>
                </a:ext>
              </a:extLst>
            </p:cNvPr>
            <p:cNvGrpSpPr/>
            <p:nvPr/>
          </p:nvGrpSpPr>
          <p:grpSpPr>
            <a:xfrm rot="5400000">
              <a:off x="5526491" y="3876378"/>
              <a:ext cx="130069" cy="188068"/>
              <a:chOff x="4518511" y="3865186"/>
              <a:chExt cx="203119" cy="265093"/>
            </a:xfrm>
          </p:grpSpPr>
          <p:cxnSp>
            <p:nvCxnSpPr>
              <p:cNvPr id="237" name="Straight Connector 236">
                <a:extLst>
                  <a:ext uri="{FF2B5EF4-FFF2-40B4-BE49-F238E27FC236}">
                    <a16:creationId xmlns:a16="http://schemas.microsoft.com/office/drawing/2014/main" id="{9F436159-36B7-4D8A-AD85-74BABFAC1984}"/>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7053CA2-7FCF-44F0-A1D4-D850C041B9D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7BFAB65-E7A1-4A79-B866-0DAA9548489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3" name="Group 232">
              <a:extLst>
                <a:ext uri="{FF2B5EF4-FFF2-40B4-BE49-F238E27FC236}">
                  <a16:creationId xmlns:a16="http://schemas.microsoft.com/office/drawing/2014/main" id="{42C77060-C6B7-4296-B9FC-43DE382E5067}"/>
                </a:ext>
              </a:extLst>
            </p:cNvPr>
            <p:cNvGrpSpPr/>
            <p:nvPr/>
          </p:nvGrpSpPr>
          <p:grpSpPr>
            <a:xfrm rot="5400000">
              <a:off x="5890580" y="3876379"/>
              <a:ext cx="130069" cy="188068"/>
              <a:chOff x="4518511" y="3865186"/>
              <a:chExt cx="203119" cy="265093"/>
            </a:xfrm>
          </p:grpSpPr>
          <p:cxnSp>
            <p:nvCxnSpPr>
              <p:cNvPr id="234" name="Straight Connector 233">
                <a:extLst>
                  <a:ext uri="{FF2B5EF4-FFF2-40B4-BE49-F238E27FC236}">
                    <a16:creationId xmlns:a16="http://schemas.microsoft.com/office/drawing/2014/main" id="{5FDD31EF-EFBB-4795-9E6C-12E6C417966C}"/>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F41E38F-9148-4779-B8E6-CA38A2DE427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3342E1-6206-486F-9616-584C9BAFE70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TextBox 247">
            <a:extLst>
              <a:ext uri="{FF2B5EF4-FFF2-40B4-BE49-F238E27FC236}">
                <a16:creationId xmlns:a16="http://schemas.microsoft.com/office/drawing/2014/main" id="{3DF0DB8C-6D35-4086-B30F-D2C407005408}"/>
              </a:ext>
            </a:extLst>
          </p:cNvPr>
          <p:cNvSpPr txBox="1"/>
          <p:nvPr/>
        </p:nvSpPr>
        <p:spPr>
          <a:xfrm>
            <a:off x="5662532" y="3963377"/>
            <a:ext cx="1434816" cy="307777"/>
          </a:xfrm>
          <a:prstGeom prst="rect">
            <a:avLst/>
          </a:prstGeom>
          <a:noFill/>
        </p:spPr>
        <p:txBody>
          <a:bodyPr wrap="none" rtlCol="0">
            <a:spAutoFit/>
          </a:bodyPr>
          <a:lstStyle/>
          <a:p>
            <a:r>
              <a:rPr lang="en-CA" sz="1400" dirty="0"/>
              <a:t>Internet Provider</a:t>
            </a:r>
          </a:p>
        </p:txBody>
      </p:sp>
      <p:sp>
        <p:nvSpPr>
          <p:cNvPr id="74" name="Rectangle 73">
            <a:extLst>
              <a:ext uri="{FF2B5EF4-FFF2-40B4-BE49-F238E27FC236}">
                <a16:creationId xmlns:a16="http://schemas.microsoft.com/office/drawing/2014/main" id="{0BF703DA-CF29-4FD5-9BEE-C0C577632ED1}"/>
              </a:ext>
            </a:extLst>
          </p:cNvPr>
          <p:cNvSpPr/>
          <p:nvPr/>
        </p:nvSpPr>
        <p:spPr>
          <a:xfrm>
            <a:off x="8690329" y="809422"/>
            <a:ext cx="3208822" cy="344659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0785" y="879732"/>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9157399" y="814737"/>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8864780" y="1422971"/>
            <a:ext cx="2941800" cy="274276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9260246" y="1391745"/>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2440" y="1415936"/>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9238766" y="1917678"/>
            <a:ext cx="2545377" cy="2133587"/>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9817333" y="1950793"/>
            <a:ext cx="1397400" cy="1119761"/>
            <a:chOff x="7517382" y="533208"/>
            <a:chExt cx="1115568" cy="849413"/>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66" y="707543"/>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9551321" y="3584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grpSp>
        <p:nvGrpSpPr>
          <p:cNvPr id="93" name="Group 92">
            <a:extLst>
              <a:ext uri="{FF2B5EF4-FFF2-40B4-BE49-F238E27FC236}">
                <a16:creationId xmlns:a16="http://schemas.microsoft.com/office/drawing/2014/main" id="{87EABA69-BDD2-4189-91AC-6252D2080074}"/>
              </a:ext>
            </a:extLst>
          </p:cNvPr>
          <p:cNvGrpSpPr/>
          <p:nvPr/>
        </p:nvGrpSpPr>
        <p:grpSpPr>
          <a:xfrm>
            <a:off x="8518611" y="3380091"/>
            <a:ext cx="675842" cy="683629"/>
            <a:chOff x="5439189" y="3628598"/>
            <a:chExt cx="675842" cy="683629"/>
          </a:xfrm>
        </p:grpSpPr>
        <p:sp>
          <p:nvSpPr>
            <p:cNvPr id="94" name="Oval 93">
              <a:extLst>
                <a:ext uri="{FF2B5EF4-FFF2-40B4-BE49-F238E27FC236}">
                  <a16:creationId xmlns:a16="http://schemas.microsoft.com/office/drawing/2014/main" id="{BA5DB8D4-5D54-49E7-A532-27F3F501BD78}"/>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95" name="Group 94">
              <a:extLst>
                <a:ext uri="{FF2B5EF4-FFF2-40B4-BE49-F238E27FC236}">
                  <a16:creationId xmlns:a16="http://schemas.microsoft.com/office/drawing/2014/main" id="{96DA9559-BCC6-40D8-9A8B-8A0DD24B68A3}"/>
                </a:ext>
              </a:extLst>
            </p:cNvPr>
            <p:cNvGrpSpPr/>
            <p:nvPr/>
          </p:nvGrpSpPr>
          <p:grpSpPr>
            <a:xfrm>
              <a:off x="5712075" y="3740276"/>
              <a:ext cx="130069" cy="188068"/>
              <a:chOff x="4518511" y="3865186"/>
              <a:chExt cx="203119" cy="265093"/>
            </a:xfrm>
          </p:grpSpPr>
          <p:cxnSp>
            <p:nvCxnSpPr>
              <p:cNvPr id="108" name="Straight Connector 107">
                <a:extLst>
                  <a:ext uri="{FF2B5EF4-FFF2-40B4-BE49-F238E27FC236}">
                    <a16:creationId xmlns:a16="http://schemas.microsoft.com/office/drawing/2014/main" id="{45254C31-8ACB-42B3-A7CB-CF9559BA1A2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A52EC-6664-4175-BC46-339C2337CCE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2E5394-5E82-4C8E-B23F-73FFD2FD737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B886BA5-444D-4B2D-84C1-106ADA942697}"/>
                </a:ext>
              </a:extLst>
            </p:cNvPr>
            <p:cNvGrpSpPr/>
            <p:nvPr/>
          </p:nvGrpSpPr>
          <p:grpSpPr>
            <a:xfrm rot="10800000">
              <a:off x="5712075" y="4005901"/>
              <a:ext cx="130069" cy="188068"/>
              <a:chOff x="4518511" y="3865186"/>
              <a:chExt cx="203119" cy="265093"/>
            </a:xfrm>
          </p:grpSpPr>
          <p:cxnSp>
            <p:nvCxnSpPr>
              <p:cNvPr id="105" name="Straight Connector 104">
                <a:extLst>
                  <a:ext uri="{FF2B5EF4-FFF2-40B4-BE49-F238E27FC236}">
                    <a16:creationId xmlns:a16="http://schemas.microsoft.com/office/drawing/2014/main" id="{B107E10C-9627-45D4-9F58-4D8961227E5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B97FA26-2E91-457D-9AF5-BF22C960A7D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CAFE4E9-84C8-473D-AB7E-264165A3BA3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09A3FD69-1C8B-45D8-A960-CF97C068A940}"/>
                </a:ext>
              </a:extLst>
            </p:cNvPr>
            <p:cNvGrpSpPr/>
            <p:nvPr/>
          </p:nvGrpSpPr>
          <p:grpSpPr>
            <a:xfrm rot="5400000">
              <a:off x="5526491" y="3876378"/>
              <a:ext cx="130069" cy="188068"/>
              <a:chOff x="4518511" y="3865186"/>
              <a:chExt cx="203119" cy="265093"/>
            </a:xfrm>
          </p:grpSpPr>
          <p:cxnSp>
            <p:nvCxnSpPr>
              <p:cNvPr id="102" name="Straight Connector 101">
                <a:extLst>
                  <a:ext uri="{FF2B5EF4-FFF2-40B4-BE49-F238E27FC236}">
                    <a16:creationId xmlns:a16="http://schemas.microsoft.com/office/drawing/2014/main" id="{3249F664-453D-40A0-9DE1-83E4E010FA5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DB21727-11FD-4497-A7B6-3DC53601D8C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BA8D588-D92E-4703-A000-1925EBCECB6B}"/>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1E540C20-CF4D-4562-AD18-2D8DDF4E7A93}"/>
                </a:ext>
              </a:extLst>
            </p:cNvPr>
            <p:cNvGrpSpPr/>
            <p:nvPr/>
          </p:nvGrpSpPr>
          <p:grpSpPr>
            <a:xfrm rot="5400000">
              <a:off x="5890580" y="3876379"/>
              <a:ext cx="130069" cy="188068"/>
              <a:chOff x="4518511" y="3865186"/>
              <a:chExt cx="203119" cy="265093"/>
            </a:xfrm>
          </p:grpSpPr>
          <p:cxnSp>
            <p:nvCxnSpPr>
              <p:cNvPr id="99" name="Straight Connector 98">
                <a:extLst>
                  <a:ext uri="{FF2B5EF4-FFF2-40B4-BE49-F238E27FC236}">
                    <a16:creationId xmlns:a16="http://schemas.microsoft.com/office/drawing/2014/main" id="{3C30C243-0811-4D12-951F-6B095FB96DB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232AF85-2D6E-4427-8809-B62305E9AF4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6457292-6D56-41CF-B594-2BAA55C0F33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2" name="TextBox 111">
            <a:extLst>
              <a:ext uri="{FF2B5EF4-FFF2-40B4-BE49-F238E27FC236}">
                <a16:creationId xmlns:a16="http://schemas.microsoft.com/office/drawing/2014/main" id="{E7A197B5-FFF5-4429-A588-187DBBA6FB24}"/>
              </a:ext>
            </a:extLst>
          </p:cNvPr>
          <p:cNvSpPr txBox="1"/>
          <p:nvPr/>
        </p:nvSpPr>
        <p:spPr>
          <a:xfrm>
            <a:off x="9261272" y="3034198"/>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113" name="TextBox 112">
            <a:extLst>
              <a:ext uri="{FF2B5EF4-FFF2-40B4-BE49-F238E27FC236}">
                <a16:creationId xmlns:a16="http://schemas.microsoft.com/office/drawing/2014/main" id="{F5D562A3-08C6-4C75-9BF8-DD01AE70D45C}"/>
              </a:ext>
            </a:extLst>
          </p:cNvPr>
          <p:cNvSpPr txBox="1"/>
          <p:nvPr/>
        </p:nvSpPr>
        <p:spPr>
          <a:xfrm>
            <a:off x="10449349" y="3053602"/>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flipH="1">
            <a:off x="10493897" y="3070554"/>
            <a:ext cx="139" cy="513616"/>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10151059" y="2504272"/>
            <a:ext cx="691215" cy="230832"/>
          </a:xfrm>
          <a:prstGeom prst="rect">
            <a:avLst/>
          </a:prstGeom>
          <a:noFill/>
        </p:spPr>
        <p:txBody>
          <a:bodyPr wrap="none" rtlCol="0">
            <a:spAutoFit/>
          </a:bodyPr>
          <a:lstStyle/>
          <a:p>
            <a:r>
              <a:rPr lang="en-CA" sz="900" b="1" dirty="0"/>
              <a:t>webserver</a:t>
            </a:r>
          </a:p>
        </p:txBody>
      </p:sp>
      <p:cxnSp>
        <p:nvCxnSpPr>
          <p:cNvPr id="128" name="Straight Connector 127">
            <a:extLst>
              <a:ext uri="{FF2B5EF4-FFF2-40B4-BE49-F238E27FC236}">
                <a16:creationId xmlns:a16="http://schemas.microsoft.com/office/drawing/2014/main" id="{93C16624-03BC-4415-AE19-8D62C6B52F52}"/>
              </a:ext>
            </a:extLst>
          </p:cNvPr>
          <p:cNvCxnSpPr>
            <a:cxnSpLocks/>
            <a:stCxn id="211" idx="6"/>
            <a:endCxn id="94" idx="2"/>
          </p:cNvCxnSpPr>
          <p:nvPr/>
        </p:nvCxnSpPr>
        <p:spPr>
          <a:xfrm flipV="1">
            <a:off x="7740483" y="3721906"/>
            <a:ext cx="778128" cy="3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28B5A1-6966-4333-A0CB-EEF791D93F68}"/>
              </a:ext>
            </a:extLst>
          </p:cNvPr>
          <p:cNvSpPr txBox="1"/>
          <p:nvPr/>
        </p:nvSpPr>
        <p:spPr>
          <a:xfrm>
            <a:off x="490102" y="4027065"/>
            <a:ext cx="1883849" cy="369332"/>
          </a:xfrm>
          <a:prstGeom prst="rect">
            <a:avLst/>
          </a:prstGeom>
          <a:noFill/>
        </p:spPr>
        <p:txBody>
          <a:bodyPr wrap="none" rtlCol="0">
            <a:spAutoFit/>
          </a:bodyPr>
          <a:lstStyle/>
          <a:p>
            <a:r>
              <a:rPr lang="en-CA" b="1" dirty="0"/>
              <a:t>IPv4</a:t>
            </a:r>
            <a:r>
              <a:rPr lang="en-CA" b="1" dirty="0">
                <a:solidFill>
                  <a:srgbClr val="0000FF"/>
                </a:solidFill>
              </a:rPr>
              <a:t> 142.55.66.77</a:t>
            </a:r>
          </a:p>
        </p:txBody>
      </p:sp>
      <p:grpSp>
        <p:nvGrpSpPr>
          <p:cNvPr id="3" name="Group 2">
            <a:extLst>
              <a:ext uri="{FF2B5EF4-FFF2-40B4-BE49-F238E27FC236}">
                <a16:creationId xmlns:a16="http://schemas.microsoft.com/office/drawing/2014/main" id="{B79FAEEB-7E86-479D-A187-4D42CE835041}"/>
              </a:ext>
            </a:extLst>
          </p:cNvPr>
          <p:cNvGrpSpPr/>
          <p:nvPr/>
        </p:nvGrpSpPr>
        <p:grpSpPr>
          <a:xfrm>
            <a:off x="6693908" y="856465"/>
            <a:ext cx="1443281" cy="2521575"/>
            <a:chOff x="2981704" y="844258"/>
            <a:chExt cx="1443281" cy="2521575"/>
          </a:xfrm>
        </p:grpSpPr>
        <p:sp>
          <p:nvSpPr>
            <p:cNvPr id="2" name="Rectangle 1">
              <a:extLst>
                <a:ext uri="{FF2B5EF4-FFF2-40B4-BE49-F238E27FC236}">
                  <a16:creationId xmlns:a16="http://schemas.microsoft.com/office/drawing/2014/main" id="{F8C00AED-626E-4142-B873-61137BF6A089}"/>
                </a:ext>
              </a:extLst>
            </p:cNvPr>
            <p:cNvSpPr/>
            <p:nvPr/>
          </p:nvSpPr>
          <p:spPr>
            <a:xfrm>
              <a:off x="2990018" y="2945895"/>
              <a:ext cx="1434967" cy="41993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Destination MAC</a:t>
              </a:r>
            </a:p>
            <a:p>
              <a:r>
                <a:rPr lang="en-CA" sz="1400" dirty="0">
                  <a:solidFill>
                    <a:schemeClr val="tx1"/>
                  </a:solidFill>
                </a:rPr>
                <a:t>Source MAC</a:t>
              </a:r>
            </a:p>
          </p:txBody>
        </p:sp>
        <p:sp>
          <p:nvSpPr>
            <p:cNvPr id="111" name="Rectangle 110">
              <a:extLst>
                <a:ext uri="{FF2B5EF4-FFF2-40B4-BE49-F238E27FC236}">
                  <a16:creationId xmlns:a16="http://schemas.microsoft.com/office/drawing/2014/main" id="{EE85F0D4-239D-4E35-92DD-7D8759F92392}"/>
                </a:ext>
              </a:extLst>
            </p:cNvPr>
            <p:cNvSpPr/>
            <p:nvPr/>
          </p:nvSpPr>
          <p:spPr>
            <a:xfrm>
              <a:off x="2981704" y="2056989"/>
              <a:ext cx="1434967" cy="88814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IP</a:t>
              </a:r>
            </a:p>
            <a:p>
              <a:r>
                <a:rPr lang="en-CA" sz="1400" b="1" dirty="0">
                  <a:solidFill>
                    <a:srgbClr val="0000FF"/>
                  </a:solidFill>
                </a:rPr>
                <a:t>3.94.206.121</a:t>
              </a:r>
              <a:r>
                <a:rPr lang="en-CA" sz="1400" dirty="0">
                  <a:solidFill>
                    <a:schemeClr val="tx1"/>
                  </a:solidFill>
                </a:rPr>
                <a:t> </a:t>
              </a:r>
              <a:r>
                <a:rPr lang="en-CA" sz="1400" b="1" dirty="0">
                  <a:solidFill>
                    <a:schemeClr val="tx1"/>
                  </a:solidFill>
                </a:rPr>
                <a:t>Destination IP </a:t>
              </a:r>
              <a:r>
                <a:rPr lang="en-CA" sz="1400" b="1" dirty="0">
                  <a:solidFill>
                    <a:srgbClr val="0000FF"/>
                  </a:solidFill>
                </a:rPr>
                <a:t>142.55.66.77</a:t>
              </a:r>
            </a:p>
          </p:txBody>
        </p:sp>
        <p:sp>
          <p:nvSpPr>
            <p:cNvPr id="115" name="Rectangle 114">
              <a:extLst>
                <a:ext uri="{FF2B5EF4-FFF2-40B4-BE49-F238E27FC236}">
                  <a16:creationId xmlns:a16="http://schemas.microsoft.com/office/drawing/2014/main" id="{6E123CE4-5A47-421F-A553-7896EF948527}"/>
                </a:ext>
              </a:extLst>
            </p:cNvPr>
            <p:cNvSpPr/>
            <p:nvPr/>
          </p:nvSpPr>
          <p:spPr>
            <a:xfrm>
              <a:off x="2986889" y="1168840"/>
              <a:ext cx="1434967" cy="88814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Source port </a:t>
              </a:r>
            </a:p>
            <a:p>
              <a:r>
                <a:rPr lang="en-CA" sz="1400" b="1" dirty="0">
                  <a:solidFill>
                    <a:srgbClr val="FF0000"/>
                  </a:solidFill>
                </a:rPr>
                <a:t>80 (HTTP)</a:t>
              </a:r>
              <a:endParaRPr lang="en-CA" sz="1400" dirty="0">
                <a:solidFill>
                  <a:schemeClr val="tx1"/>
                </a:solidFill>
              </a:endParaRPr>
            </a:p>
            <a:p>
              <a:r>
                <a:rPr lang="en-CA" sz="1400" b="1" dirty="0">
                  <a:solidFill>
                    <a:schemeClr val="tx1"/>
                  </a:solidFill>
                </a:rPr>
                <a:t>Destination port </a:t>
              </a:r>
              <a:r>
                <a:rPr lang="en-CA" sz="1400" b="1" dirty="0">
                  <a:solidFill>
                    <a:srgbClr val="FF0000"/>
                  </a:solidFill>
                </a:rPr>
                <a:t>ephemeral</a:t>
              </a:r>
              <a:endParaRPr lang="en-CA" sz="1400" dirty="0">
                <a:solidFill>
                  <a:srgbClr val="FF0000"/>
                </a:solidFill>
              </a:endParaRPr>
            </a:p>
          </p:txBody>
        </p:sp>
        <p:sp>
          <p:nvSpPr>
            <p:cNvPr id="116" name="Rectangle 115">
              <a:extLst>
                <a:ext uri="{FF2B5EF4-FFF2-40B4-BE49-F238E27FC236}">
                  <a16:creationId xmlns:a16="http://schemas.microsoft.com/office/drawing/2014/main" id="{7678B18F-702B-4BE1-8ECA-AC5FAD4CCF64}"/>
                </a:ext>
              </a:extLst>
            </p:cNvPr>
            <p:cNvSpPr/>
            <p:nvPr/>
          </p:nvSpPr>
          <p:spPr>
            <a:xfrm>
              <a:off x="2981704" y="844258"/>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 (GET)</a:t>
              </a:r>
              <a:endParaRPr lang="en-CA" sz="1400" b="1" dirty="0">
                <a:solidFill>
                  <a:srgbClr val="FF0000"/>
                </a:solidFill>
              </a:endParaRPr>
            </a:p>
          </p:txBody>
        </p:sp>
      </p:grpSp>
    </p:spTree>
    <p:extLst>
      <p:ext uri="{BB962C8B-B14F-4D97-AF65-F5344CB8AC3E}">
        <p14:creationId xmlns:p14="http://schemas.microsoft.com/office/powerpoint/2010/main" val="126666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barn(inVertical)">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3.125E-6 3.7037E-6 L -0.16888 0.00139 " pathEditMode="relative" rAng="0" ptsTypes="AA">
                                      <p:cBhvr>
                                        <p:cTn id="11" dur="2000" fill="hold"/>
                                        <p:tgtEl>
                                          <p:spTgt spid="3"/>
                                        </p:tgtEl>
                                        <p:attrNameLst>
                                          <p:attrName>ppt_x</p:attrName>
                                          <p:attrName>ppt_y</p:attrName>
                                        </p:attrNameLst>
                                      </p:cBhvr>
                                      <p:rCtr x="-8451"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4253076" y="125792"/>
            <a:ext cx="3233956" cy="647468"/>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483248" y="4574515"/>
            <a:ext cx="11415674" cy="506602"/>
          </a:xfrm>
          <a:ln>
            <a:solidFill>
              <a:schemeClr val="accent5">
                <a:lumMod val="75000"/>
              </a:schemeClr>
            </a:solidFill>
          </a:ln>
        </p:spPr>
        <p:txBody>
          <a:bodyPr>
            <a:normAutofit/>
          </a:bodyPr>
          <a:lstStyle/>
          <a:p>
            <a:pPr>
              <a:spcBef>
                <a:spcPts val="600"/>
              </a:spcBef>
              <a:spcAft>
                <a:spcPts val="600"/>
              </a:spcAft>
            </a:pPr>
            <a:r>
              <a:rPr lang="en-CA" sz="2400" dirty="0"/>
              <a:t>Every router in the path repeats the same process until reaching the final destination.</a:t>
            </a:r>
          </a:p>
          <a:p>
            <a:pPr>
              <a:spcBef>
                <a:spcPts val="600"/>
              </a:spcBef>
              <a:spcAft>
                <a:spcPts val="600"/>
              </a:spcAft>
            </a:pPr>
            <a:endParaRPr lang="en-CA" sz="2400" dirty="0"/>
          </a:p>
        </p:txBody>
      </p:sp>
      <p:sp>
        <p:nvSpPr>
          <p:cNvPr id="183" name="Rectangle 182">
            <a:extLst>
              <a:ext uri="{FF2B5EF4-FFF2-40B4-BE49-F238E27FC236}">
                <a16:creationId xmlns:a16="http://schemas.microsoft.com/office/drawing/2014/main" id="{E9D01212-BDC7-4242-9923-0F65B76E1E25}"/>
              </a:ext>
            </a:extLst>
          </p:cNvPr>
          <p:cNvSpPr/>
          <p:nvPr/>
        </p:nvSpPr>
        <p:spPr>
          <a:xfrm>
            <a:off x="483477" y="274320"/>
            <a:ext cx="3233956" cy="4069264"/>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85" name="Group 184">
            <a:extLst>
              <a:ext uri="{FF2B5EF4-FFF2-40B4-BE49-F238E27FC236}">
                <a16:creationId xmlns:a16="http://schemas.microsoft.com/office/drawing/2014/main" id="{92CC6AFA-1908-4563-893F-7072389A6A42}"/>
              </a:ext>
            </a:extLst>
          </p:cNvPr>
          <p:cNvGrpSpPr/>
          <p:nvPr/>
        </p:nvGrpSpPr>
        <p:grpSpPr>
          <a:xfrm>
            <a:off x="944515" y="3393453"/>
            <a:ext cx="842721" cy="676176"/>
            <a:chOff x="9913892" y="560715"/>
            <a:chExt cx="1490439" cy="1120399"/>
          </a:xfrm>
        </p:grpSpPr>
        <p:pic>
          <p:nvPicPr>
            <p:cNvPr id="186" name="Picture 185">
              <a:extLst>
                <a:ext uri="{FF2B5EF4-FFF2-40B4-BE49-F238E27FC236}">
                  <a16:creationId xmlns:a16="http://schemas.microsoft.com/office/drawing/2014/main" id="{30D7B0E1-762E-4843-A864-A87A2C37D4A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7" name="TextBox 186">
              <a:extLst>
                <a:ext uri="{FF2B5EF4-FFF2-40B4-BE49-F238E27FC236}">
                  <a16:creationId xmlns:a16="http://schemas.microsoft.com/office/drawing/2014/main" id="{BE53A755-4595-4A37-998C-F20B107ED8A2}"/>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pic>
        <p:nvPicPr>
          <p:cNvPr id="188" name="Picture 4">
            <a:extLst>
              <a:ext uri="{FF2B5EF4-FFF2-40B4-BE49-F238E27FC236}">
                <a16:creationId xmlns:a16="http://schemas.microsoft.com/office/drawing/2014/main" id="{7785D20D-5E77-464E-8AFF-64B667A21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48" y="289506"/>
            <a:ext cx="1066800" cy="32004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cxnSp>
        <p:nvCxnSpPr>
          <p:cNvPr id="189" name="Straight Connector 188">
            <a:extLst>
              <a:ext uri="{FF2B5EF4-FFF2-40B4-BE49-F238E27FC236}">
                <a16:creationId xmlns:a16="http://schemas.microsoft.com/office/drawing/2014/main" id="{B6EED0E0-2E99-4003-8358-6AB15AC75E5D}"/>
              </a:ext>
            </a:extLst>
          </p:cNvPr>
          <p:cNvCxnSpPr>
            <a:cxnSpLocks/>
            <a:stCxn id="229" idx="6"/>
            <a:endCxn id="193" idx="2"/>
          </p:cNvCxnSpPr>
          <p:nvPr/>
        </p:nvCxnSpPr>
        <p:spPr>
          <a:xfrm flipV="1">
            <a:off x="4048425" y="3729785"/>
            <a:ext cx="976430" cy="54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D0758302-D2F4-4BFE-98D8-9C1DA9093D60}"/>
              </a:ext>
            </a:extLst>
          </p:cNvPr>
          <p:cNvSpPr/>
          <p:nvPr/>
        </p:nvSpPr>
        <p:spPr>
          <a:xfrm>
            <a:off x="5395763" y="3255414"/>
            <a:ext cx="2024245" cy="980836"/>
          </a:xfrm>
          <a:prstGeom prst="rect">
            <a:avLst/>
          </a:prstGeom>
          <a:solidFill>
            <a:schemeClr val="accent6">
              <a:lumMod val="20000"/>
              <a:lumOff val="80000"/>
            </a:schemeClr>
          </a:solidFill>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191" name="Straight Connector 190">
            <a:extLst>
              <a:ext uri="{FF2B5EF4-FFF2-40B4-BE49-F238E27FC236}">
                <a16:creationId xmlns:a16="http://schemas.microsoft.com/office/drawing/2014/main" id="{D2FD385F-15D6-4B23-B51B-AC4CA36666E4}"/>
              </a:ext>
            </a:extLst>
          </p:cNvPr>
          <p:cNvCxnSpPr>
            <a:cxnSpLocks/>
            <a:stCxn id="193" idx="6"/>
            <a:endCxn id="211" idx="2"/>
          </p:cNvCxnSpPr>
          <p:nvPr/>
        </p:nvCxnSpPr>
        <p:spPr>
          <a:xfrm flipV="1">
            <a:off x="5700697" y="3724973"/>
            <a:ext cx="1363944" cy="4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B6613FA-1A7E-448A-BC41-5FA443244CB6}"/>
              </a:ext>
            </a:extLst>
          </p:cNvPr>
          <p:cNvGrpSpPr/>
          <p:nvPr/>
        </p:nvGrpSpPr>
        <p:grpSpPr>
          <a:xfrm>
            <a:off x="5024855" y="3387970"/>
            <a:ext cx="675842" cy="683629"/>
            <a:chOff x="5439189" y="3628598"/>
            <a:chExt cx="675842" cy="683629"/>
          </a:xfrm>
        </p:grpSpPr>
        <p:sp>
          <p:nvSpPr>
            <p:cNvPr id="193" name="Oval 192">
              <a:extLst>
                <a:ext uri="{FF2B5EF4-FFF2-40B4-BE49-F238E27FC236}">
                  <a16:creationId xmlns:a16="http://schemas.microsoft.com/office/drawing/2014/main" id="{89E007B7-BE91-43BC-9E39-42A6252DC802}"/>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94" name="Group 193">
              <a:extLst>
                <a:ext uri="{FF2B5EF4-FFF2-40B4-BE49-F238E27FC236}">
                  <a16:creationId xmlns:a16="http://schemas.microsoft.com/office/drawing/2014/main" id="{B525B4AB-21A7-4413-95C6-D06F6552FD85}"/>
                </a:ext>
              </a:extLst>
            </p:cNvPr>
            <p:cNvGrpSpPr/>
            <p:nvPr/>
          </p:nvGrpSpPr>
          <p:grpSpPr>
            <a:xfrm>
              <a:off x="5712075" y="3740276"/>
              <a:ext cx="130069" cy="188068"/>
              <a:chOff x="4518511" y="3865186"/>
              <a:chExt cx="203119" cy="265093"/>
            </a:xfrm>
          </p:grpSpPr>
          <p:cxnSp>
            <p:nvCxnSpPr>
              <p:cNvPr id="207" name="Straight Connector 206">
                <a:extLst>
                  <a:ext uri="{FF2B5EF4-FFF2-40B4-BE49-F238E27FC236}">
                    <a16:creationId xmlns:a16="http://schemas.microsoft.com/office/drawing/2014/main" id="{4A9142EC-DAE0-4277-AC10-7583786E369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2C68B2D-555E-4333-8E65-3EAEB57B557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0D1AC8-27EC-4BC7-B9A6-FC9A0429C38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07E6FD39-3BA7-42F1-9DAB-2E6A8859DC48}"/>
                </a:ext>
              </a:extLst>
            </p:cNvPr>
            <p:cNvGrpSpPr/>
            <p:nvPr/>
          </p:nvGrpSpPr>
          <p:grpSpPr>
            <a:xfrm rot="10800000">
              <a:off x="5712075" y="4005901"/>
              <a:ext cx="130069" cy="188068"/>
              <a:chOff x="4518511" y="3865186"/>
              <a:chExt cx="203119" cy="265093"/>
            </a:xfrm>
          </p:grpSpPr>
          <p:cxnSp>
            <p:nvCxnSpPr>
              <p:cNvPr id="204" name="Straight Connector 203">
                <a:extLst>
                  <a:ext uri="{FF2B5EF4-FFF2-40B4-BE49-F238E27FC236}">
                    <a16:creationId xmlns:a16="http://schemas.microsoft.com/office/drawing/2014/main" id="{B599C3BC-7614-4533-A223-C14B61C1CDDF}"/>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CADD893-3B2C-4448-AEA8-01A1FFC199A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135219B-D468-42FD-BC71-72A8375BD98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06145EE2-5065-4E57-8B77-1A26AC891BA2}"/>
                </a:ext>
              </a:extLst>
            </p:cNvPr>
            <p:cNvGrpSpPr/>
            <p:nvPr/>
          </p:nvGrpSpPr>
          <p:grpSpPr>
            <a:xfrm rot="5400000">
              <a:off x="5526491" y="3876378"/>
              <a:ext cx="130069" cy="188068"/>
              <a:chOff x="4518511" y="3865186"/>
              <a:chExt cx="203119" cy="265093"/>
            </a:xfrm>
          </p:grpSpPr>
          <p:cxnSp>
            <p:nvCxnSpPr>
              <p:cNvPr id="201" name="Straight Connector 200">
                <a:extLst>
                  <a:ext uri="{FF2B5EF4-FFF2-40B4-BE49-F238E27FC236}">
                    <a16:creationId xmlns:a16="http://schemas.microsoft.com/office/drawing/2014/main" id="{EA11F826-A050-4D43-87A0-7ECDCC6D04B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47FA571-0A3C-4047-97B5-D8280966760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0046D1F-3D5F-45D6-94E5-300B07EC77D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7E67B71C-8D91-4C38-B757-61B9A428CF06}"/>
                </a:ext>
              </a:extLst>
            </p:cNvPr>
            <p:cNvGrpSpPr/>
            <p:nvPr/>
          </p:nvGrpSpPr>
          <p:grpSpPr>
            <a:xfrm rot="5400000">
              <a:off x="5890580" y="3876379"/>
              <a:ext cx="130069" cy="188068"/>
              <a:chOff x="4518511" y="3865186"/>
              <a:chExt cx="203119" cy="265093"/>
            </a:xfrm>
          </p:grpSpPr>
          <p:cxnSp>
            <p:nvCxnSpPr>
              <p:cNvPr id="198" name="Straight Connector 197">
                <a:extLst>
                  <a:ext uri="{FF2B5EF4-FFF2-40B4-BE49-F238E27FC236}">
                    <a16:creationId xmlns:a16="http://schemas.microsoft.com/office/drawing/2014/main" id="{5C75A142-4FC7-4238-BB09-2C9A89983FD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DBA6CC-3F19-409F-BEF1-8B71BA739FA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0261F21-6EBE-4572-AC0D-6C2A49429DB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C28129DE-49CF-4CF5-9329-86E03DEE35F7}"/>
              </a:ext>
            </a:extLst>
          </p:cNvPr>
          <p:cNvGrpSpPr/>
          <p:nvPr/>
        </p:nvGrpSpPr>
        <p:grpSpPr>
          <a:xfrm>
            <a:off x="7064641" y="3383158"/>
            <a:ext cx="675842" cy="683629"/>
            <a:chOff x="5439189" y="3628598"/>
            <a:chExt cx="675842" cy="683629"/>
          </a:xfrm>
        </p:grpSpPr>
        <p:sp>
          <p:nvSpPr>
            <p:cNvPr id="211" name="Oval 210">
              <a:extLst>
                <a:ext uri="{FF2B5EF4-FFF2-40B4-BE49-F238E27FC236}">
                  <a16:creationId xmlns:a16="http://schemas.microsoft.com/office/drawing/2014/main" id="{20A1C536-B0D6-4CA5-8B06-0070838CF7F0}"/>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12" name="Group 211">
              <a:extLst>
                <a:ext uri="{FF2B5EF4-FFF2-40B4-BE49-F238E27FC236}">
                  <a16:creationId xmlns:a16="http://schemas.microsoft.com/office/drawing/2014/main" id="{D19E84AB-0A23-4E89-AAE2-A7A86EFB3C91}"/>
                </a:ext>
              </a:extLst>
            </p:cNvPr>
            <p:cNvGrpSpPr/>
            <p:nvPr/>
          </p:nvGrpSpPr>
          <p:grpSpPr>
            <a:xfrm>
              <a:off x="5712075" y="3740276"/>
              <a:ext cx="130069" cy="188068"/>
              <a:chOff x="4518511" y="3865186"/>
              <a:chExt cx="203119" cy="265093"/>
            </a:xfrm>
          </p:grpSpPr>
          <p:cxnSp>
            <p:nvCxnSpPr>
              <p:cNvPr id="225" name="Straight Connector 224">
                <a:extLst>
                  <a:ext uri="{FF2B5EF4-FFF2-40B4-BE49-F238E27FC236}">
                    <a16:creationId xmlns:a16="http://schemas.microsoft.com/office/drawing/2014/main" id="{2FDC17DB-9083-4876-8245-4DA1C45700E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2B6EEBE-2CBB-47DC-904C-3CFDD0BC791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9F224AB0-EC18-46C8-958F-B9AACB10CCA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B817BBC5-99EC-45DA-8CCB-A18FC8A6EA48}"/>
                </a:ext>
              </a:extLst>
            </p:cNvPr>
            <p:cNvGrpSpPr/>
            <p:nvPr/>
          </p:nvGrpSpPr>
          <p:grpSpPr>
            <a:xfrm rot="10800000">
              <a:off x="5712075" y="4005901"/>
              <a:ext cx="130069" cy="188068"/>
              <a:chOff x="4518511" y="3865186"/>
              <a:chExt cx="203119" cy="265093"/>
            </a:xfrm>
          </p:grpSpPr>
          <p:cxnSp>
            <p:nvCxnSpPr>
              <p:cNvPr id="222" name="Straight Connector 221">
                <a:extLst>
                  <a:ext uri="{FF2B5EF4-FFF2-40B4-BE49-F238E27FC236}">
                    <a16:creationId xmlns:a16="http://schemas.microsoft.com/office/drawing/2014/main" id="{D6DF312C-649F-4D18-B30F-FE96D51089C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251155F-3F05-40CA-BA73-BAD27CCDFB7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438D298-5625-47E9-B7ED-A8C6CEFFD70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546FDE1F-F159-4337-B646-07A2E3E32EB2}"/>
                </a:ext>
              </a:extLst>
            </p:cNvPr>
            <p:cNvGrpSpPr/>
            <p:nvPr/>
          </p:nvGrpSpPr>
          <p:grpSpPr>
            <a:xfrm rot="5400000">
              <a:off x="5526491" y="3876378"/>
              <a:ext cx="130069" cy="188068"/>
              <a:chOff x="4518511" y="3865186"/>
              <a:chExt cx="203119" cy="265093"/>
            </a:xfrm>
          </p:grpSpPr>
          <p:cxnSp>
            <p:nvCxnSpPr>
              <p:cNvPr id="219" name="Straight Connector 218">
                <a:extLst>
                  <a:ext uri="{FF2B5EF4-FFF2-40B4-BE49-F238E27FC236}">
                    <a16:creationId xmlns:a16="http://schemas.microsoft.com/office/drawing/2014/main" id="{485A85AB-CE1C-4EF7-AB92-FFD7487BF2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3EF3FBF-217F-4A98-BE74-4E6FDBDB673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44FD4C-DBD9-4B2E-8B2A-6241A881E3D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7070A12E-D36F-4229-BFC8-BC54EA516037}"/>
                </a:ext>
              </a:extLst>
            </p:cNvPr>
            <p:cNvGrpSpPr/>
            <p:nvPr/>
          </p:nvGrpSpPr>
          <p:grpSpPr>
            <a:xfrm rot="5400000">
              <a:off x="5890580" y="3876379"/>
              <a:ext cx="130069" cy="188068"/>
              <a:chOff x="4518511" y="3865186"/>
              <a:chExt cx="203119" cy="265093"/>
            </a:xfrm>
          </p:grpSpPr>
          <p:cxnSp>
            <p:nvCxnSpPr>
              <p:cNvPr id="216" name="Straight Connector 215">
                <a:extLst>
                  <a:ext uri="{FF2B5EF4-FFF2-40B4-BE49-F238E27FC236}">
                    <a16:creationId xmlns:a16="http://schemas.microsoft.com/office/drawing/2014/main" id="{59B26438-92E1-4068-84D0-E5C0132C45A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FBCDB2-377B-4040-8E6A-0BCA8794CAD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C659FF2-577D-4925-A1AC-00F3F2DCCAB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8" name="Group 227">
            <a:extLst>
              <a:ext uri="{FF2B5EF4-FFF2-40B4-BE49-F238E27FC236}">
                <a16:creationId xmlns:a16="http://schemas.microsoft.com/office/drawing/2014/main" id="{47E56E00-1425-45AC-A564-5530D657E663}"/>
              </a:ext>
            </a:extLst>
          </p:cNvPr>
          <p:cNvGrpSpPr/>
          <p:nvPr/>
        </p:nvGrpSpPr>
        <p:grpSpPr>
          <a:xfrm>
            <a:off x="3372583" y="3393453"/>
            <a:ext cx="675842" cy="683629"/>
            <a:chOff x="5439189" y="3628598"/>
            <a:chExt cx="675842" cy="683629"/>
          </a:xfrm>
        </p:grpSpPr>
        <p:sp>
          <p:nvSpPr>
            <p:cNvPr id="229" name="Oval 228">
              <a:extLst>
                <a:ext uri="{FF2B5EF4-FFF2-40B4-BE49-F238E27FC236}">
                  <a16:creationId xmlns:a16="http://schemas.microsoft.com/office/drawing/2014/main" id="{7CD8FC80-D2EE-4E9D-9311-9486EA00D4A3}"/>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0" name="Group 229">
              <a:extLst>
                <a:ext uri="{FF2B5EF4-FFF2-40B4-BE49-F238E27FC236}">
                  <a16:creationId xmlns:a16="http://schemas.microsoft.com/office/drawing/2014/main" id="{17CD4AFE-F7C5-4BA6-A8AD-6398D45F7F9B}"/>
                </a:ext>
              </a:extLst>
            </p:cNvPr>
            <p:cNvGrpSpPr/>
            <p:nvPr/>
          </p:nvGrpSpPr>
          <p:grpSpPr>
            <a:xfrm>
              <a:off x="5712075" y="3740276"/>
              <a:ext cx="130069" cy="188068"/>
              <a:chOff x="4518511" y="3865186"/>
              <a:chExt cx="203119" cy="265093"/>
            </a:xfrm>
          </p:grpSpPr>
          <p:cxnSp>
            <p:nvCxnSpPr>
              <p:cNvPr id="243" name="Straight Connector 242">
                <a:extLst>
                  <a:ext uri="{FF2B5EF4-FFF2-40B4-BE49-F238E27FC236}">
                    <a16:creationId xmlns:a16="http://schemas.microsoft.com/office/drawing/2014/main" id="{A52EAA65-35E9-46CA-8612-FD0BD69A018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8FA3A7B-AEF3-4027-99C9-FC9FD342D0BE}"/>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EF50876-F02F-4C03-971C-28BD05D852C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B1F8BA42-9070-43D0-884F-B15488CD8991}"/>
                </a:ext>
              </a:extLst>
            </p:cNvPr>
            <p:cNvGrpSpPr/>
            <p:nvPr/>
          </p:nvGrpSpPr>
          <p:grpSpPr>
            <a:xfrm rot="10800000">
              <a:off x="5712075" y="4005901"/>
              <a:ext cx="130069" cy="188068"/>
              <a:chOff x="4518511" y="3865186"/>
              <a:chExt cx="203119" cy="265093"/>
            </a:xfrm>
          </p:grpSpPr>
          <p:cxnSp>
            <p:nvCxnSpPr>
              <p:cNvPr id="240" name="Straight Connector 239">
                <a:extLst>
                  <a:ext uri="{FF2B5EF4-FFF2-40B4-BE49-F238E27FC236}">
                    <a16:creationId xmlns:a16="http://schemas.microsoft.com/office/drawing/2014/main" id="{3C61F983-0E85-40D7-836A-802209F5A0A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1211CA0-B84B-4AAC-B847-FD6EF149F15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66911A-6109-4E11-9A06-4CB5200C74B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C62BD44D-2BF8-4B63-BC12-944F9F37B710}"/>
                </a:ext>
              </a:extLst>
            </p:cNvPr>
            <p:cNvGrpSpPr/>
            <p:nvPr/>
          </p:nvGrpSpPr>
          <p:grpSpPr>
            <a:xfrm rot="5400000">
              <a:off x="5526491" y="3876378"/>
              <a:ext cx="130069" cy="188068"/>
              <a:chOff x="4518511" y="3865186"/>
              <a:chExt cx="203119" cy="265093"/>
            </a:xfrm>
          </p:grpSpPr>
          <p:cxnSp>
            <p:nvCxnSpPr>
              <p:cNvPr id="237" name="Straight Connector 236">
                <a:extLst>
                  <a:ext uri="{FF2B5EF4-FFF2-40B4-BE49-F238E27FC236}">
                    <a16:creationId xmlns:a16="http://schemas.microsoft.com/office/drawing/2014/main" id="{9F436159-36B7-4D8A-AD85-74BABFAC1984}"/>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7053CA2-7FCF-44F0-A1D4-D850C041B9D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7BFAB65-E7A1-4A79-B866-0DAA9548489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3" name="Group 232">
              <a:extLst>
                <a:ext uri="{FF2B5EF4-FFF2-40B4-BE49-F238E27FC236}">
                  <a16:creationId xmlns:a16="http://schemas.microsoft.com/office/drawing/2014/main" id="{42C77060-C6B7-4296-B9FC-43DE382E5067}"/>
                </a:ext>
              </a:extLst>
            </p:cNvPr>
            <p:cNvGrpSpPr/>
            <p:nvPr/>
          </p:nvGrpSpPr>
          <p:grpSpPr>
            <a:xfrm rot="5400000">
              <a:off x="5890580" y="3876379"/>
              <a:ext cx="130069" cy="188068"/>
              <a:chOff x="4518511" y="3865186"/>
              <a:chExt cx="203119" cy="265093"/>
            </a:xfrm>
          </p:grpSpPr>
          <p:cxnSp>
            <p:nvCxnSpPr>
              <p:cNvPr id="234" name="Straight Connector 233">
                <a:extLst>
                  <a:ext uri="{FF2B5EF4-FFF2-40B4-BE49-F238E27FC236}">
                    <a16:creationId xmlns:a16="http://schemas.microsoft.com/office/drawing/2014/main" id="{5FDD31EF-EFBB-4795-9E6C-12E6C417966C}"/>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F41E38F-9148-4779-B8E6-CA38A2DE427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3342E1-6206-486F-9616-584C9BAFE70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TextBox 247">
            <a:extLst>
              <a:ext uri="{FF2B5EF4-FFF2-40B4-BE49-F238E27FC236}">
                <a16:creationId xmlns:a16="http://schemas.microsoft.com/office/drawing/2014/main" id="{3DF0DB8C-6D35-4086-B30F-D2C407005408}"/>
              </a:ext>
            </a:extLst>
          </p:cNvPr>
          <p:cNvSpPr txBox="1"/>
          <p:nvPr/>
        </p:nvSpPr>
        <p:spPr>
          <a:xfrm>
            <a:off x="5662532" y="3963377"/>
            <a:ext cx="1434816" cy="307777"/>
          </a:xfrm>
          <a:prstGeom prst="rect">
            <a:avLst/>
          </a:prstGeom>
          <a:noFill/>
        </p:spPr>
        <p:txBody>
          <a:bodyPr wrap="none" rtlCol="0">
            <a:spAutoFit/>
          </a:bodyPr>
          <a:lstStyle/>
          <a:p>
            <a:r>
              <a:rPr lang="en-CA" sz="1400" dirty="0"/>
              <a:t>Internet Provider</a:t>
            </a:r>
          </a:p>
        </p:txBody>
      </p:sp>
      <p:sp>
        <p:nvSpPr>
          <p:cNvPr id="74" name="Rectangle 73">
            <a:extLst>
              <a:ext uri="{FF2B5EF4-FFF2-40B4-BE49-F238E27FC236}">
                <a16:creationId xmlns:a16="http://schemas.microsoft.com/office/drawing/2014/main" id="{0BF703DA-CF29-4FD5-9BEE-C0C577632ED1}"/>
              </a:ext>
            </a:extLst>
          </p:cNvPr>
          <p:cNvSpPr/>
          <p:nvPr/>
        </p:nvSpPr>
        <p:spPr>
          <a:xfrm>
            <a:off x="8690329" y="809422"/>
            <a:ext cx="3208822" cy="344659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0785" y="879732"/>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9157399" y="814737"/>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8864780" y="1422971"/>
            <a:ext cx="2941800" cy="274276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9260246" y="1391745"/>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2440" y="1415936"/>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9238766" y="1917678"/>
            <a:ext cx="2545377" cy="2133587"/>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9817333" y="1950793"/>
            <a:ext cx="1397400" cy="1111136"/>
            <a:chOff x="7517382" y="533208"/>
            <a:chExt cx="1115568" cy="842870"/>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66" y="701000"/>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9551321" y="3584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grpSp>
        <p:nvGrpSpPr>
          <p:cNvPr id="93" name="Group 92">
            <a:extLst>
              <a:ext uri="{FF2B5EF4-FFF2-40B4-BE49-F238E27FC236}">
                <a16:creationId xmlns:a16="http://schemas.microsoft.com/office/drawing/2014/main" id="{87EABA69-BDD2-4189-91AC-6252D2080074}"/>
              </a:ext>
            </a:extLst>
          </p:cNvPr>
          <p:cNvGrpSpPr/>
          <p:nvPr/>
        </p:nvGrpSpPr>
        <p:grpSpPr>
          <a:xfrm>
            <a:off x="8518611" y="3380091"/>
            <a:ext cx="675842" cy="683629"/>
            <a:chOff x="5439189" y="3628598"/>
            <a:chExt cx="675842" cy="683629"/>
          </a:xfrm>
        </p:grpSpPr>
        <p:sp>
          <p:nvSpPr>
            <p:cNvPr id="94" name="Oval 93">
              <a:extLst>
                <a:ext uri="{FF2B5EF4-FFF2-40B4-BE49-F238E27FC236}">
                  <a16:creationId xmlns:a16="http://schemas.microsoft.com/office/drawing/2014/main" id="{BA5DB8D4-5D54-49E7-A532-27F3F501BD78}"/>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95" name="Group 94">
              <a:extLst>
                <a:ext uri="{FF2B5EF4-FFF2-40B4-BE49-F238E27FC236}">
                  <a16:creationId xmlns:a16="http://schemas.microsoft.com/office/drawing/2014/main" id="{96DA9559-BCC6-40D8-9A8B-8A0DD24B68A3}"/>
                </a:ext>
              </a:extLst>
            </p:cNvPr>
            <p:cNvGrpSpPr/>
            <p:nvPr/>
          </p:nvGrpSpPr>
          <p:grpSpPr>
            <a:xfrm>
              <a:off x="5712075" y="3740276"/>
              <a:ext cx="130069" cy="188068"/>
              <a:chOff x="4518511" y="3865186"/>
              <a:chExt cx="203119" cy="265093"/>
            </a:xfrm>
          </p:grpSpPr>
          <p:cxnSp>
            <p:nvCxnSpPr>
              <p:cNvPr id="108" name="Straight Connector 107">
                <a:extLst>
                  <a:ext uri="{FF2B5EF4-FFF2-40B4-BE49-F238E27FC236}">
                    <a16:creationId xmlns:a16="http://schemas.microsoft.com/office/drawing/2014/main" id="{45254C31-8ACB-42B3-A7CB-CF9559BA1A2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A52EC-6664-4175-BC46-339C2337CCE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2E5394-5E82-4C8E-B23F-73FFD2FD737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B886BA5-444D-4B2D-84C1-106ADA942697}"/>
                </a:ext>
              </a:extLst>
            </p:cNvPr>
            <p:cNvGrpSpPr/>
            <p:nvPr/>
          </p:nvGrpSpPr>
          <p:grpSpPr>
            <a:xfrm rot="10800000">
              <a:off x="5712075" y="4005901"/>
              <a:ext cx="130069" cy="188068"/>
              <a:chOff x="4518511" y="3865186"/>
              <a:chExt cx="203119" cy="265093"/>
            </a:xfrm>
          </p:grpSpPr>
          <p:cxnSp>
            <p:nvCxnSpPr>
              <p:cNvPr id="105" name="Straight Connector 104">
                <a:extLst>
                  <a:ext uri="{FF2B5EF4-FFF2-40B4-BE49-F238E27FC236}">
                    <a16:creationId xmlns:a16="http://schemas.microsoft.com/office/drawing/2014/main" id="{B107E10C-9627-45D4-9F58-4D8961227E5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B97FA26-2E91-457D-9AF5-BF22C960A7D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CAFE4E9-84C8-473D-AB7E-264165A3BA3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09A3FD69-1C8B-45D8-A960-CF97C068A940}"/>
                </a:ext>
              </a:extLst>
            </p:cNvPr>
            <p:cNvGrpSpPr/>
            <p:nvPr/>
          </p:nvGrpSpPr>
          <p:grpSpPr>
            <a:xfrm rot="5400000">
              <a:off x="5526491" y="3876378"/>
              <a:ext cx="130069" cy="188068"/>
              <a:chOff x="4518511" y="3865186"/>
              <a:chExt cx="203119" cy="265093"/>
            </a:xfrm>
          </p:grpSpPr>
          <p:cxnSp>
            <p:nvCxnSpPr>
              <p:cNvPr id="102" name="Straight Connector 101">
                <a:extLst>
                  <a:ext uri="{FF2B5EF4-FFF2-40B4-BE49-F238E27FC236}">
                    <a16:creationId xmlns:a16="http://schemas.microsoft.com/office/drawing/2014/main" id="{3249F664-453D-40A0-9DE1-83E4E010FA5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DB21727-11FD-4497-A7B6-3DC53601D8C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BA8D588-D92E-4703-A000-1925EBCECB6B}"/>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1E540C20-CF4D-4562-AD18-2D8DDF4E7A93}"/>
                </a:ext>
              </a:extLst>
            </p:cNvPr>
            <p:cNvGrpSpPr/>
            <p:nvPr/>
          </p:nvGrpSpPr>
          <p:grpSpPr>
            <a:xfrm rot="5400000">
              <a:off x="5890580" y="3876379"/>
              <a:ext cx="130069" cy="188068"/>
              <a:chOff x="4518511" y="3865186"/>
              <a:chExt cx="203119" cy="265093"/>
            </a:xfrm>
          </p:grpSpPr>
          <p:cxnSp>
            <p:nvCxnSpPr>
              <p:cNvPr id="99" name="Straight Connector 98">
                <a:extLst>
                  <a:ext uri="{FF2B5EF4-FFF2-40B4-BE49-F238E27FC236}">
                    <a16:creationId xmlns:a16="http://schemas.microsoft.com/office/drawing/2014/main" id="{3C30C243-0811-4D12-951F-6B095FB96DB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232AF85-2D6E-4427-8809-B62305E9AF4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6457292-6D56-41CF-B594-2BAA55C0F33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2" name="TextBox 111">
            <a:extLst>
              <a:ext uri="{FF2B5EF4-FFF2-40B4-BE49-F238E27FC236}">
                <a16:creationId xmlns:a16="http://schemas.microsoft.com/office/drawing/2014/main" id="{E7A197B5-FFF5-4429-A588-187DBBA6FB24}"/>
              </a:ext>
            </a:extLst>
          </p:cNvPr>
          <p:cNvSpPr txBox="1"/>
          <p:nvPr/>
        </p:nvSpPr>
        <p:spPr>
          <a:xfrm>
            <a:off x="9261272" y="3034198"/>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113" name="TextBox 112">
            <a:extLst>
              <a:ext uri="{FF2B5EF4-FFF2-40B4-BE49-F238E27FC236}">
                <a16:creationId xmlns:a16="http://schemas.microsoft.com/office/drawing/2014/main" id="{F5D562A3-08C6-4C75-9BF8-DD01AE70D45C}"/>
              </a:ext>
            </a:extLst>
          </p:cNvPr>
          <p:cNvSpPr txBox="1"/>
          <p:nvPr/>
        </p:nvSpPr>
        <p:spPr>
          <a:xfrm>
            <a:off x="10449349" y="3053602"/>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flipH="1">
            <a:off x="10493897" y="3061929"/>
            <a:ext cx="139" cy="52224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10151059" y="2504272"/>
            <a:ext cx="691215" cy="230832"/>
          </a:xfrm>
          <a:prstGeom prst="rect">
            <a:avLst/>
          </a:prstGeom>
          <a:noFill/>
        </p:spPr>
        <p:txBody>
          <a:bodyPr wrap="none" rtlCol="0">
            <a:spAutoFit/>
          </a:bodyPr>
          <a:lstStyle/>
          <a:p>
            <a:r>
              <a:rPr lang="en-CA" sz="900" b="1" dirty="0"/>
              <a:t>webserver</a:t>
            </a:r>
          </a:p>
        </p:txBody>
      </p:sp>
      <p:cxnSp>
        <p:nvCxnSpPr>
          <p:cNvPr id="128" name="Straight Connector 127">
            <a:extLst>
              <a:ext uri="{FF2B5EF4-FFF2-40B4-BE49-F238E27FC236}">
                <a16:creationId xmlns:a16="http://schemas.microsoft.com/office/drawing/2014/main" id="{93C16624-03BC-4415-AE19-8D62C6B52F52}"/>
              </a:ext>
            </a:extLst>
          </p:cNvPr>
          <p:cNvCxnSpPr>
            <a:cxnSpLocks/>
            <a:stCxn id="211" idx="6"/>
            <a:endCxn id="94" idx="2"/>
          </p:cNvCxnSpPr>
          <p:nvPr/>
        </p:nvCxnSpPr>
        <p:spPr>
          <a:xfrm flipV="1">
            <a:off x="7740483" y="3721906"/>
            <a:ext cx="778128" cy="3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28B5A1-6966-4333-A0CB-EEF791D93F68}"/>
              </a:ext>
            </a:extLst>
          </p:cNvPr>
          <p:cNvSpPr txBox="1"/>
          <p:nvPr/>
        </p:nvSpPr>
        <p:spPr>
          <a:xfrm>
            <a:off x="490102" y="4027065"/>
            <a:ext cx="1883849" cy="369332"/>
          </a:xfrm>
          <a:prstGeom prst="rect">
            <a:avLst/>
          </a:prstGeom>
          <a:noFill/>
        </p:spPr>
        <p:txBody>
          <a:bodyPr wrap="none" rtlCol="0">
            <a:spAutoFit/>
          </a:bodyPr>
          <a:lstStyle/>
          <a:p>
            <a:r>
              <a:rPr lang="en-CA" b="1" dirty="0"/>
              <a:t>IPv4</a:t>
            </a:r>
            <a:r>
              <a:rPr lang="en-CA" b="1" dirty="0">
                <a:solidFill>
                  <a:srgbClr val="0000FF"/>
                </a:solidFill>
              </a:rPr>
              <a:t> 142.55.66.77</a:t>
            </a:r>
          </a:p>
        </p:txBody>
      </p:sp>
      <p:grpSp>
        <p:nvGrpSpPr>
          <p:cNvPr id="3" name="Group 2">
            <a:extLst>
              <a:ext uri="{FF2B5EF4-FFF2-40B4-BE49-F238E27FC236}">
                <a16:creationId xmlns:a16="http://schemas.microsoft.com/office/drawing/2014/main" id="{B79FAEEB-7E86-479D-A187-4D42CE835041}"/>
              </a:ext>
            </a:extLst>
          </p:cNvPr>
          <p:cNvGrpSpPr/>
          <p:nvPr/>
        </p:nvGrpSpPr>
        <p:grpSpPr>
          <a:xfrm>
            <a:off x="4760599" y="806622"/>
            <a:ext cx="1443281" cy="2521575"/>
            <a:chOff x="2981704" y="844258"/>
            <a:chExt cx="1443281" cy="2521575"/>
          </a:xfrm>
        </p:grpSpPr>
        <p:sp>
          <p:nvSpPr>
            <p:cNvPr id="2" name="Rectangle 1">
              <a:extLst>
                <a:ext uri="{FF2B5EF4-FFF2-40B4-BE49-F238E27FC236}">
                  <a16:creationId xmlns:a16="http://schemas.microsoft.com/office/drawing/2014/main" id="{F8C00AED-626E-4142-B873-61137BF6A089}"/>
                </a:ext>
              </a:extLst>
            </p:cNvPr>
            <p:cNvSpPr/>
            <p:nvPr/>
          </p:nvSpPr>
          <p:spPr>
            <a:xfrm>
              <a:off x="2990018" y="2945895"/>
              <a:ext cx="1434967" cy="41993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Destination MAC</a:t>
              </a:r>
            </a:p>
            <a:p>
              <a:r>
                <a:rPr lang="en-CA" sz="1400" dirty="0">
                  <a:solidFill>
                    <a:schemeClr val="tx1"/>
                  </a:solidFill>
                </a:rPr>
                <a:t>Source MAC</a:t>
              </a:r>
            </a:p>
          </p:txBody>
        </p:sp>
        <p:sp>
          <p:nvSpPr>
            <p:cNvPr id="111" name="Rectangle 110">
              <a:extLst>
                <a:ext uri="{FF2B5EF4-FFF2-40B4-BE49-F238E27FC236}">
                  <a16:creationId xmlns:a16="http://schemas.microsoft.com/office/drawing/2014/main" id="{EE85F0D4-239D-4E35-92DD-7D8759F92392}"/>
                </a:ext>
              </a:extLst>
            </p:cNvPr>
            <p:cNvSpPr/>
            <p:nvPr/>
          </p:nvSpPr>
          <p:spPr>
            <a:xfrm>
              <a:off x="2981704" y="2056989"/>
              <a:ext cx="1434967" cy="88814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IP</a:t>
              </a:r>
            </a:p>
            <a:p>
              <a:r>
                <a:rPr lang="en-CA" sz="1400" b="1" dirty="0">
                  <a:solidFill>
                    <a:srgbClr val="0000FF"/>
                  </a:solidFill>
                </a:rPr>
                <a:t>3.94.206.121</a:t>
              </a:r>
              <a:r>
                <a:rPr lang="en-CA" sz="1400" dirty="0">
                  <a:solidFill>
                    <a:schemeClr val="tx1"/>
                  </a:solidFill>
                </a:rPr>
                <a:t> </a:t>
              </a:r>
              <a:r>
                <a:rPr lang="en-CA" sz="1400" b="1" dirty="0">
                  <a:solidFill>
                    <a:schemeClr val="tx1"/>
                  </a:solidFill>
                </a:rPr>
                <a:t>Destination IP </a:t>
              </a:r>
              <a:r>
                <a:rPr lang="en-CA" sz="1400" b="1" dirty="0">
                  <a:solidFill>
                    <a:srgbClr val="0000FF"/>
                  </a:solidFill>
                </a:rPr>
                <a:t>142.55.66.77</a:t>
              </a:r>
            </a:p>
          </p:txBody>
        </p:sp>
        <p:sp>
          <p:nvSpPr>
            <p:cNvPr id="115" name="Rectangle 114">
              <a:extLst>
                <a:ext uri="{FF2B5EF4-FFF2-40B4-BE49-F238E27FC236}">
                  <a16:creationId xmlns:a16="http://schemas.microsoft.com/office/drawing/2014/main" id="{6E123CE4-5A47-421F-A553-7896EF948527}"/>
                </a:ext>
              </a:extLst>
            </p:cNvPr>
            <p:cNvSpPr/>
            <p:nvPr/>
          </p:nvSpPr>
          <p:spPr>
            <a:xfrm>
              <a:off x="2986889" y="1168840"/>
              <a:ext cx="1434967" cy="88814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Source port </a:t>
              </a:r>
            </a:p>
            <a:p>
              <a:r>
                <a:rPr lang="en-CA" sz="1400" b="1" dirty="0">
                  <a:solidFill>
                    <a:srgbClr val="FF0000"/>
                  </a:solidFill>
                </a:rPr>
                <a:t>80 (HTTP)</a:t>
              </a:r>
              <a:endParaRPr lang="en-CA" sz="1400" dirty="0">
                <a:solidFill>
                  <a:schemeClr val="tx1"/>
                </a:solidFill>
              </a:endParaRPr>
            </a:p>
            <a:p>
              <a:r>
                <a:rPr lang="en-CA" sz="1400" b="1" dirty="0">
                  <a:solidFill>
                    <a:schemeClr val="tx1"/>
                  </a:solidFill>
                </a:rPr>
                <a:t>Destination port </a:t>
              </a:r>
              <a:r>
                <a:rPr lang="en-CA" sz="1400" b="1" dirty="0">
                  <a:solidFill>
                    <a:srgbClr val="FF0000"/>
                  </a:solidFill>
                </a:rPr>
                <a:t>ephemeral</a:t>
              </a:r>
              <a:endParaRPr lang="en-CA" sz="1400" dirty="0">
                <a:solidFill>
                  <a:srgbClr val="FF0000"/>
                </a:solidFill>
              </a:endParaRPr>
            </a:p>
          </p:txBody>
        </p:sp>
        <p:sp>
          <p:nvSpPr>
            <p:cNvPr id="116" name="Rectangle 115">
              <a:extLst>
                <a:ext uri="{FF2B5EF4-FFF2-40B4-BE49-F238E27FC236}">
                  <a16:creationId xmlns:a16="http://schemas.microsoft.com/office/drawing/2014/main" id="{7678B18F-702B-4BE1-8ECA-AC5FAD4CCF64}"/>
                </a:ext>
              </a:extLst>
            </p:cNvPr>
            <p:cNvSpPr/>
            <p:nvPr/>
          </p:nvSpPr>
          <p:spPr>
            <a:xfrm>
              <a:off x="2981704" y="844258"/>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 (GET)</a:t>
              </a:r>
              <a:endParaRPr lang="en-CA" sz="1400" b="1" dirty="0">
                <a:solidFill>
                  <a:srgbClr val="FF0000"/>
                </a:solidFill>
              </a:endParaRPr>
            </a:p>
          </p:txBody>
        </p:sp>
      </p:grpSp>
    </p:spTree>
    <p:extLst>
      <p:ext uri="{BB962C8B-B14F-4D97-AF65-F5344CB8AC3E}">
        <p14:creationId xmlns:p14="http://schemas.microsoft.com/office/powerpoint/2010/main" val="113631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barn(inVertical)">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6.25E-7 1.11111E-6 L -0.16888 0.00139 " pathEditMode="relative" rAng="0" ptsTypes="AA">
                                      <p:cBhvr>
                                        <p:cTn id="11" dur="2000" fill="hold"/>
                                        <p:tgtEl>
                                          <p:spTgt spid="3"/>
                                        </p:tgtEl>
                                        <p:attrNameLst>
                                          <p:attrName>ppt_x</p:attrName>
                                          <p:attrName>ppt_y</p:attrName>
                                        </p:attrNameLst>
                                      </p:cBhvr>
                                      <p:rCtr x="-8451"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4253076" y="125792"/>
            <a:ext cx="3233956" cy="647468"/>
          </a:xfrm>
        </p:spPr>
        <p:txBody>
          <a:bodyPr>
            <a:normAutofit/>
          </a:bodyPr>
          <a:lstStyle/>
          <a:p>
            <a:r>
              <a:rPr lang="en-CA" sz="3600" dirty="0"/>
              <a:t>Traffic delivery</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483248" y="4574515"/>
            <a:ext cx="11415674" cy="506602"/>
          </a:xfrm>
          <a:ln>
            <a:solidFill>
              <a:schemeClr val="accent5">
                <a:lumMod val="75000"/>
              </a:schemeClr>
            </a:solidFill>
          </a:ln>
        </p:spPr>
        <p:txBody>
          <a:bodyPr>
            <a:normAutofit/>
          </a:bodyPr>
          <a:lstStyle/>
          <a:p>
            <a:pPr>
              <a:spcBef>
                <a:spcPts val="600"/>
              </a:spcBef>
              <a:spcAft>
                <a:spcPts val="600"/>
              </a:spcAft>
            </a:pPr>
            <a:r>
              <a:rPr lang="en-CA" sz="2400" dirty="0"/>
              <a:t>Every router in the path repeats the same process until reaching the final destination.</a:t>
            </a:r>
          </a:p>
          <a:p>
            <a:pPr>
              <a:spcBef>
                <a:spcPts val="600"/>
              </a:spcBef>
              <a:spcAft>
                <a:spcPts val="600"/>
              </a:spcAft>
            </a:pPr>
            <a:endParaRPr lang="en-CA" sz="2400" dirty="0"/>
          </a:p>
        </p:txBody>
      </p:sp>
      <p:sp>
        <p:nvSpPr>
          <p:cNvPr id="183" name="Rectangle 182">
            <a:extLst>
              <a:ext uri="{FF2B5EF4-FFF2-40B4-BE49-F238E27FC236}">
                <a16:creationId xmlns:a16="http://schemas.microsoft.com/office/drawing/2014/main" id="{E9D01212-BDC7-4242-9923-0F65B76E1E25}"/>
              </a:ext>
            </a:extLst>
          </p:cNvPr>
          <p:cNvSpPr/>
          <p:nvPr/>
        </p:nvSpPr>
        <p:spPr>
          <a:xfrm>
            <a:off x="483477" y="274320"/>
            <a:ext cx="3233956" cy="4069264"/>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85" name="Group 184">
            <a:extLst>
              <a:ext uri="{FF2B5EF4-FFF2-40B4-BE49-F238E27FC236}">
                <a16:creationId xmlns:a16="http://schemas.microsoft.com/office/drawing/2014/main" id="{92CC6AFA-1908-4563-893F-7072389A6A42}"/>
              </a:ext>
            </a:extLst>
          </p:cNvPr>
          <p:cNvGrpSpPr/>
          <p:nvPr/>
        </p:nvGrpSpPr>
        <p:grpSpPr>
          <a:xfrm>
            <a:off x="944515" y="3393453"/>
            <a:ext cx="842721" cy="676176"/>
            <a:chOff x="9913892" y="560715"/>
            <a:chExt cx="1490439" cy="1120399"/>
          </a:xfrm>
        </p:grpSpPr>
        <p:pic>
          <p:nvPicPr>
            <p:cNvPr id="186" name="Picture 185">
              <a:extLst>
                <a:ext uri="{FF2B5EF4-FFF2-40B4-BE49-F238E27FC236}">
                  <a16:creationId xmlns:a16="http://schemas.microsoft.com/office/drawing/2014/main" id="{30D7B0E1-762E-4843-A864-A87A2C37D4A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7" name="TextBox 186">
              <a:extLst>
                <a:ext uri="{FF2B5EF4-FFF2-40B4-BE49-F238E27FC236}">
                  <a16:creationId xmlns:a16="http://schemas.microsoft.com/office/drawing/2014/main" id="{BE53A755-4595-4A37-998C-F20B107ED8A2}"/>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pic>
        <p:nvPicPr>
          <p:cNvPr id="188" name="Picture 4">
            <a:extLst>
              <a:ext uri="{FF2B5EF4-FFF2-40B4-BE49-F238E27FC236}">
                <a16:creationId xmlns:a16="http://schemas.microsoft.com/office/drawing/2014/main" id="{7785D20D-5E77-464E-8AFF-64B667A21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48" y="289506"/>
            <a:ext cx="1066800" cy="32004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cxnSp>
        <p:nvCxnSpPr>
          <p:cNvPr id="189" name="Straight Connector 188">
            <a:extLst>
              <a:ext uri="{FF2B5EF4-FFF2-40B4-BE49-F238E27FC236}">
                <a16:creationId xmlns:a16="http://schemas.microsoft.com/office/drawing/2014/main" id="{B6EED0E0-2E99-4003-8358-6AB15AC75E5D}"/>
              </a:ext>
            </a:extLst>
          </p:cNvPr>
          <p:cNvCxnSpPr>
            <a:cxnSpLocks/>
            <a:stCxn id="229" idx="6"/>
            <a:endCxn id="193" idx="2"/>
          </p:cNvCxnSpPr>
          <p:nvPr/>
        </p:nvCxnSpPr>
        <p:spPr>
          <a:xfrm flipV="1">
            <a:off x="4048425" y="3729785"/>
            <a:ext cx="976430" cy="54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D0758302-D2F4-4BFE-98D8-9C1DA9093D60}"/>
              </a:ext>
            </a:extLst>
          </p:cNvPr>
          <p:cNvSpPr/>
          <p:nvPr/>
        </p:nvSpPr>
        <p:spPr>
          <a:xfrm>
            <a:off x="5395763" y="3255414"/>
            <a:ext cx="2024245" cy="980836"/>
          </a:xfrm>
          <a:prstGeom prst="rect">
            <a:avLst/>
          </a:prstGeom>
          <a:solidFill>
            <a:schemeClr val="accent6">
              <a:lumMod val="20000"/>
              <a:lumOff val="80000"/>
            </a:schemeClr>
          </a:solidFill>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191" name="Straight Connector 190">
            <a:extLst>
              <a:ext uri="{FF2B5EF4-FFF2-40B4-BE49-F238E27FC236}">
                <a16:creationId xmlns:a16="http://schemas.microsoft.com/office/drawing/2014/main" id="{D2FD385F-15D6-4B23-B51B-AC4CA36666E4}"/>
              </a:ext>
            </a:extLst>
          </p:cNvPr>
          <p:cNvCxnSpPr>
            <a:cxnSpLocks/>
            <a:stCxn id="193" idx="6"/>
            <a:endCxn id="211" idx="2"/>
          </p:cNvCxnSpPr>
          <p:nvPr/>
        </p:nvCxnSpPr>
        <p:spPr>
          <a:xfrm flipV="1">
            <a:off x="5700697" y="3724973"/>
            <a:ext cx="1363944" cy="4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B6613FA-1A7E-448A-BC41-5FA443244CB6}"/>
              </a:ext>
            </a:extLst>
          </p:cNvPr>
          <p:cNvGrpSpPr/>
          <p:nvPr/>
        </p:nvGrpSpPr>
        <p:grpSpPr>
          <a:xfrm>
            <a:off x="5024855" y="3387970"/>
            <a:ext cx="675842" cy="683629"/>
            <a:chOff x="5439189" y="3628598"/>
            <a:chExt cx="675842" cy="683629"/>
          </a:xfrm>
        </p:grpSpPr>
        <p:sp>
          <p:nvSpPr>
            <p:cNvPr id="193" name="Oval 192">
              <a:extLst>
                <a:ext uri="{FF2B5EF4-FFF2-40B4-BE49-F238E27FC236}">
                  <a16:creationId xmlns:a16="http://schemas.microsoft.com/office/drawing/2014/main" id="{89E007B7-BE91-43BC-9E39-42A6252DC802}"/>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94" name="Group 193">
              <a:extLst>
                <a:ext uri="{FF2B5EF4-FFF2-40B4-BE49-F238E27FC236}">
                  <a16:creationId xmlns:a16="http://schemas.microsoft.com/office/drawing/2014/main" id="{B525B4AB-21A7-4413-95C6-D06F6552FD85}"/>
                </a:ext>
              </a:extLst>
            </p:cNvPr>
            <p:cNvGrpSpPr/>
            <p:nvPr/>
          </p:nvGrpSpPr>
          <p:grpSpPr>
            <a:xfrm>
              <a:off x="5712075" y="3740276"/>
              <a:ext cx="130069" cy="188068"/>
              <a:chOff x="4518511" y="3865186"/>
              <a:chExt cx="203119" cy="265093"/>
            </a:xfrm>
          </p:grpSpPr>
          <p:cxnSp>
            <p:nvCxnSpPr>
              <p:cNvPr id="207" name="Straight Connector 206">
                <a:extLst>
                  <a:ext uri="{FF2B5EF4-FFF2-40B4-BE49-F238E27FC236}">
                    <a16:creationId xmlns:a16="http://schemas.microsoft.com/office/drawing/2014/main" id="{4A9142EC-DAE0-4277-AC10-7583786E369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2C68B2D-555E-4333-8E65-3EAEB57B557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0D1AC8-27EC-4BC7-B9A6-FC9A0429C38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07E6FD39-3BA7-42F1-9DAB-2E6A8859DC48}"/>
                </a:ext>
              </a:extLst>
            </p:cNvPr>
            <p:cNvGrpSpPr/>
            <p:nvPr/>
          </p:nvGrpSpPr>
          <p:grpSpPr>
            <a:xfrm rot="10800000">
              <a:off x="5712075" y="4005901"/>
              <a:ext cx="130069" cy="188068"/>
              <a:chOff x="4518511" y="3865186"/>
              <a:chExt cx="203119" cy="265093"/>
            </a:xfrm>
          </p:grpSpPr>
          <p:cxnSp>
            <p:nvCxnSpPr>
              <p:cNvPr id="204" name="Straight Connector 203">
                <a:extLst>
                  <a:ext uri="{FF2B5EF4-FFF2-40B4-BE49-F238E27FC236}">
                    <a16:creationId xmlns:a16="http://schemas.microsoft.com/office/drawing/2014/main" id="{B599C3BC-7614-4533-A223-C14B61C1CDDF}"/>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CADD893-3B2C-4448-AEA8-01A1FFC199A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135219B-D468-42FD-BC71-72A8375BD98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06145EE2-5065-4E57-8B77-1A26AC891BA2}"/>
                </a:ext>
              </a:extLst>
            </p:cNvPr>
            <p:cNvGrpSpPr/>
            <p:nvPr/>
          </p:nvGrpSpPr>
          <p:grpSpPr>
            <a:xfrm rot="5400000">
              <a:off x="5526491" y="3876378"/>
              <a:ext cx="130069" cy="188068"/>
              <a:chOff x="4518511" y="3865186"/>
              <a:chExt cx="203119" cy="265093"/>
            </a:xfrm>
          </p:grpSpPr>
          <p:cxnSp>
            <p:nvCxnSpPr>
              <p:cNvPr id="201" name="Straight Connector 200">
                <a:extLst>
                  <a:ext uri="{FF2B5EF4-FFF2-40B4-BE49-F238E27FC236}">
                    <a16:creationId xmlns:a16="http://schemas.microsoft.com/office/drawing/2014/main" id="{EA11F826-A050-4D43-87A0-7ECDCC6D04B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47FA571-0A3C-4047-97B5-D8280966760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0046D1F-3D5F-45D6-94E5-300B07EC77D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7E67B71C-8D91-4C38-B757-61B9A428CF06}"/>
                </a:ext>
              </a:extLst>
            </p:cNvPr>
            <p:cNvGrpSpPr/>
            <p:nvPr/>
          </p:nvGrpSpPr>
          <p:grpSpPr>
            <a:xfrm rot="5400000">
              <a:off x="5890580" y="3876379"/>
              <a:ext cx="130069" cy="188068"/>
              <a:chOff x="4518511" y="3865186"/>
              <a:chExt cx="203119" cy="265093"/>
            </a:xfrm>
          </p:grpSpPr>
          <p:cxnSp>
            <p:nvCxnSpPr>
              <p:cNvPr id="198" name="Straight Connector 197">
                <a:extLst>
                  <a:ext uri="{FF2B5EF4-FFF2-40B4-BE49-F238E27FC236}">
                    <a16:creationId xmlns:a16="http://schemas.microsoft.com/office/drawing/2014/main" id="{5C75A142-4FC7-4238-BB09-2C9A89983FD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DBA6CC-3F19-409F-BEF1-8B71BA739FA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0261F21-6EBE-4572-AC0D-6C2A49429DB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C28129DE-49CF-4CF5-9329-86E03DEE35F7}"/>
              </a:ext>
            </a:extLst>
          </p:cNvPr>
          <p:cNvGrpSpPr/>
          <p:nvPr/>
        </p:nvGrpSpPr>
        <p:grpSpPr>
          <a:xfrm>
            <a:off x="7064641" y="3383158"/>
            <a:ext cx="675842" cy="683629"/>
            <a:chOff x="5439189" y="3628598"/>
            <a:chExt cx="675842" cy="683629"/>
          </a:xfrm>
        </p:grpSpPr>
        <p:sp>
          <p:nvSpPr>
            <p:cNvPr id="211" name="Oval 210">
              <a:extLst>
                <a:ext uri="{FF2B5EF4-FFF2-40B4-BE49-F238E27FC236}">
                  <a16:creationId xmlns:a16="http://schemas.microsoft.com/office/drawing/2014/main" id="{20A1C536-B0D6-4CA5-8B06-0070838CF7F0}"/>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12" name="Group 211">
              <a:extLst>
                <a:ext uri="{FF2B5EF4-FFF2-40B4-BE49-F238E27FC236}">
                  <a16:creationId xmlns:a16="http://schemas.microsoft.com/office/drawing/2014/main" id="{D19E84AB-0A23-4E89-AAE2-A7A86EFB3C91}"/>
                </a:ext>
              </a:extLst>
            </p:cNvPr>
            <p:cNvGrpSpPr/>
            <p:nvPr/>
          </p:nvGrpSpPr>
          <p:grpSpPr>
            <a:xfrm>
              <a:off x="5712075" y="3740276"/>
              <a:ext cx="130069" cy="188068"/>
              <a:chOff x="4518511" y="3865186"/>
              <a:chExt cx="203119" cy="265093"/>
            </a:xfrm>
          </p:grpSpPr>
          <p:cxnSp>
            <p:nvCxnSpPr>
              <p:cNvPr id="225" name="Straight Connector 224">
                <a:extLst>
                  <a:ext uri="{FF2B5EF4-FFF2-40B4-BE49-F238E27FC236}">
                    <a16:creationId xmlns:a16="http://schemas.microsoft.com/office/drawing/2014/main" id="{2FDC17DB-9083-4876-8245-4DA1C45700E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2B6EEBE-2CBB-47DC-904C-3CFDD0BC791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9F224AB0-EC18-46C8-958F-B9AACB10CCA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B817BBC5-99EC-45DA-8CCB-A18FC8A6EA48}"/>
                </a:ext>
              </a:extLst>
            </p:cNvPr>
            <p:cNvGrpSpPr/>
            <p:nvPr/>
          </p:nvGrpSpPr>
          <p:grpSpPr>
            <a:xfrm rot="10800000">
              <a:off x="5712075" y="4005901"/>
              <a:ext cx="130069" cy="188068"/>
              <a:chOff x="4518511" y="3865186"/>
              <a:chExt cx="203119" cy="265093"/>
            </a:xfrm>
          </p:grpSpPr>
          <p:cxnSp>
            <p:nvCxnSpPr>
              <p:cNvPr id="222" name="Straight Connector 221">
                <a:extLst>
                  <a:ext uri="{FF2B5EF4-FFF2-40B4-BE49-F238E27FC236}">
                    <a16:creationId xmlns:a16="http://schemas.microsoft.com/office/drawing/2014/main" id="{D6DF312C-649F-4D18-B30F-FE96D51089C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251155F-3F05-40CA-BA73-BAD27CCDFB7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438D298-5625-47E9-B7ED-A8C6CEFFD70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546FDE1F-F159-4337-B646-07A2E3E32EB2}"/>
                </a:ext>
              </a:extLst>
            </p:cNvPr>
            <p:cNvGrpSpPr/>
            <p:nvPr/>
          </p:nvGrpSpPr>
          <p:grpSpPr>
            <a:xfrm rot="5400000">
              <a:off x="5526491" y="3876378"/>
              <a:ext cx="130069" cy="188068"/>
              <a:chOff x="4518511" y="3865186"/>
              <a:chExt cx="203119" cy="265093"/>
            </a:xfrm>
          </p:grpSpPr>
          <p:cxnSp>
            <p:nvCxnSpPr>
              <p:cNvPr id="219" name="Straight Connector 218">
                <a:extLst>
                  <a:ext uri="{FF2B5EF4-FFF2-40B4-BE49-F238E27FC236}">
                    <a16:creationId xmlns:a16="http://schemas.microsoft.com/office/drawing/2014/main" id="{485A85AB-CE1C-4EF7-AB92-FFD7487BF2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3EF3FBF-217F-4A98-BE74-4E6FDBDB673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44FD4C-DBD9-4B2E-8B2A-6241A881E3D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7070A12E-D36F-4229-BFC8-BC54EA516037}"/>
                </a:ext>
              </a:extLst>
            </p:cNvPr>
            <p:cNvGrpSpPr/>
            <p:nvPr/>
          </p:nvGrpSpPr>
          <p:grpSpPr>
            <a:xfrm rot="5400000">
              <a:off x="5890580" y="3876379"/>
              <a:ext cx="130069" cy="188068"/>
              <a:chOff x="4518511" y="3865186"/>
              <a:chExt cx="203119" cy="265093"/>
            </a:xfrm>
          </p:grpSpPr>
          <p:cxnSp>
            <p:nvCxnSpPr>
              <p:cNvPr id="216" name="Straight Connector 215">
                <a:extLst>
                  <a:ext uri="{FF2B5EF4-FFF2-40B4-BE49-F238E27FC236}">
                    <a16:creationId xmlns:a16="http://schemas.microsoft.com/office/drawing/2014/main" id="{59B26438-92E1-4068-84D0-E5C0132C45A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FBCDB2-377B-4040-8E6A-0BCA8794CAD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C659FF2-577D-4925-A1AC-00F3F2DCCAB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8" name="Group 227">
            <a:extLst>
              <a:ext uri="{FF2B5EF4-FFF2-40B4-BE49-F238E27FC236}">
                <a16:creationId xmlns:a16="http://schemas.microsoft.com/office/drawing/2014/main" id="{47E56E00-1425-45AC-A564-5530D657E663}"/>
              </a:ext>
            </a:extLst>
          </p:cNvPr>
          <p:cNvGrpSpPr/>
          <p:nvPr/>
        </p:nvGrpSpPr>
        <p:grpSpPr>
          <a:xfrm>
            <a:off x="3372583" y="3393453"/>
            <a:ext cx="675842" cy="683629"/>
            <a:chOff x="5439189" y="3628598"/>
            <a:chExt cx="675842" cy="683629"/>
          </a:xfrm>
        </p:grpSpPr>
        <p:sp>
          <p:nvSpPr>
            <p:cNvPr id="229" name="Oval 228">
              <a:extLst>
                <a:ext uri="{FF2B5EF4-FFF2-40B4-BE49-F238E27FC236}">
                  <a16:creationId xmlns:a16="http://schemas.microsoft.com/office/drawing/2014/main" id="{7CD8FC80-D2EE-4E9D-9311-9486EA00D4A3}"/>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0" name="Group 229">
              <a:extLst>
                <a:ext uri="{FF2B5EF4-FFF2-40B4-BE49-F238E27FC236}">
                  <a16:creationId xmlns:a16="http://schemas.microsoft.com/office/drawing/2014/main" id="{17CD4AFE-F7C5-4BA6-A8AD-6398D45F7F9B}"/>
                </a:ext>
              </a:extLst>
            </p:cNvPr>
            <p:cNvGrpSpPr/>
            <p:nvPr/>
          </p:nvGrpSpPr>
          <p:grpSpPr>
            <a:xfrm>
              <a:off x="5712075" y="3740276"/>
              <a:ext cx="130069" cy="188068"/>
              <a:chOff x="4518511" y="3865186"/>
              <a:chExt cx="203119" cy="265093"/>
            </a:xfrm>
          </p:grpSpPr>
          <p:cxnSp>
            <p:nvCxnSpPr>
              <p:cNvPr id="243" name="Straight Connector 242">
                <a:extLst>
                  <a:ext uri="{FF2B5EF4-FFF2-40B4-BE49-F238E27FC236}">
                    <a16:creationId xmlns:a16="http://schemas.microsoft.com/office/drawing/2014/main" id="{A52EAA65-35E9-46CA-8612-FD0BD69A018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8FA3A7B-AEF3-4027-99C9-FC9FD342D0BE}"/>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EF50876-F02F-4C03-971C-28BD05D852C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B1F8BA42-9070-43D0-884F-B15488CD8991}"/>
                </a:ext>
              </a:extLst>
            </p:cNvPr>
            <p:cNvGrpSpPr/>
            <p:nvPr/>
          </p:nvGrpSpPr>
          <p:grpSpPr>
            <a:xfrm rot="10800000">
              <a:off x="5712075" y="4005901"/>
              <a:ext cx="130069" cy="188068"/>
              <a:chOff x="4518511" y="3865186"/>
              <a:chExt cx="203119" cy="265093"/>
            </a:xfrm>
          </p:grpSpPr>
          <p:cxnSp>
            <p:nvCxnSpPr>
              <p:cNvPr id="240" name="Straight Connector 239">
                <a:extLst>
                  <a:ext uri="{FF2B5EF4-FFF2-40B4-BE49-F238E27FC236}">
                    <a16:creationId xmlns:a16="http://schemas.microsoft.com/office/drawing/2014/main" id="{3C61F983-0E85-40D7-836A-802209F5A0A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1211CA0-B84B-4AAC-B847-FD6EF149F15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66911A-6109-4E11-9A06-4CB5200C74B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C62BD44D-2BF8-4B63-BC12-944F9F37B710}"/>
                </a:ext>
              </a:extLst>
            </p:cNvPr>
            <p:cNvGrpSpPr/>
            <p:nvPr/>
          </p:nvGrpSpPr>
          <p:grpSpPr>
            <a:xfrm rot="5400000">
              <a:off x="5526491" y="3876378"/>
              <a:ext cx="130069" cy="188068"/>
              <a:chOff x="4518511" y="3865186"/>
              <a:chExt cx="203119" cy="265093"/>
            </a:xfrm>
          </p:grpSpPr>
          <p:cxnSp>
            <p:nvCxnSpPr>
              <p:cNvPr id="237" name="Straight Connector 236">
                <a:extLst>
                  <a:ext uri="{FF2B5EF4-FFF2-40B4-BE49-F238E27FC236}">
                    <a16:creationId xmlns:a16="http://schemas.microsoft.com/office/drawing/2014/main" id="{9F436159-36B7-4D8A-AD85-74BABFAC1984}"/>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7053CA2-7FCF-44F0-A1D4-D850C041B9D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7BFAB65-E7A1-4A79-B866-0DAA9548489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3" name="Group 232">
              <a:extLst>
                <a:ext uri="{FF2B5EF4-FFF2-40B4-BE49-F238E27FC236}">
                  <a16:creationId xmlns:a16="http://schemas.microsoft.com/office/drawing/2014/main" id="{42C77060-C6B7-4296-B9FC-43DE382E5067}"/>
                </a:ext>
              </a:extLst>
            </p:cNvPr>
            <p:cNvGrpSpPr/>
            <p:nvPr/>
          </p:nvGrpSpPr>
          <p:grpSpPr>
            <a:xfrm rot="5400000">
              <a:off x="5890580" y="3876379"/>
              <a:ext cx="130069" cy="188068"/>
              <a:chOff x="4518511" y="3865186"/>
              <a:chExt cx="203119" cy="265093"/>
            </a:xfrm>
          </p:grpSpPr>
          <p:cxnSp>
            <p:nvCxnSpPr>
              <p:cNvPr id="234" name="Straight Connector 233">
                <a:extLst>
                  <a:ext uri="{FF2B5EF4-FFF2-40B4-BE49-F238E27FC236}">
                    <a16:creationId xmlns:a16="http://schemas.microsoft.com/office/drawing/2014/main" id="{5FDD31EF-EFBB-4795-9E6C-12E6C417966C}"/>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F41E38F-9148-4779-B8E6-CA38A2DE427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3342E1-6206-486F-9616-584C9BAFE70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TextBox 247">
            <a:extLst>
              <a:ext uri="{FF2B5EF4-FFF2-40B4-BE49-F238E27FC236}">
                <a16:creationId xmlns:a16="http://schemas.microsoft.com/office/drawing/2014/main" id="{3DF0DB8C-6D35-4086-B30F-D2C407005408}"/>
              </a:ext>
            </a:extLst>
          </p:cNvPr>
          <p:cNvSpPr txBox="1"/>
          <p:nvPr/>
        </p:nvSpPr>
        <p:spPr>
          <a:xfrm>
            <a:off x="5662532" y="3963377"/>
            <a:ext cx="1434816" cy="307777"/>
          </a:xfrm>
          <a:prstGeom prst="rect">
            <a:avLst/>
          </a:prstGeom>
          <a:noFill/>
        </p:spPr>
        <p:txBody>
          <a:bodyPr wrap="none" rtlCol="0">
            <a:spAutoFit/>
          </a:bodyPr>
          <a:lstStyle/>
          <a:p>
            <a:r>
              <a:rPr lang="en-CA" sz="1400" dirty="0"/>
              <a:t>Internet Provider</a:t>
            </a:r>
          </a:p>
        </p:txBody>
      </p:sp>
      <p:sp>
        <p:nvSpPr>
          <p:cNvPr id="74" name="Rectangle 73">
            <a:extLst>
              <a:ext uri="{FF2B5EF4-FFF2-40B4-BE49-F238E27FC236}">
                <a16:creationId xmlns:a16="http://schemas.microsoft.com/office/drawing/2014/main" id="{0BF703DA-CF29-4FD5-9BEE-C0C577632ED1}"/>
              </a:ext>
            </a:extLst>
          </p:cNvPr>
          <p:cNvSpPr/>
          <p:nvPr/>
        </p:nvSpPr>
        <p:spPr>
          <a:xfrm>
            <a:off x="8690329" y="809422"/>
            <a:ext cx="3208822" cy="344659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75" name="Graphic 74">
            <a:extLst>
              <a:ext uri="{FF2B5EF4-FFF2-40B4-BE49-F238E27FC236}">
                <a16:creationId xmlns:a16="http://schemas.microsoft.com/office/drawing/2014/main" id="{2871F8D4-CF53-4C75-907E-37C7514895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0785" y="879732"/>
            <a:ext cx="381398" cy="381398"/>
          </a:xfrm>
          <a:prstGeom prst="rect">
            <a:avLst/>
          </a:prstGeom>
        </p:spPr>
      </p:pic>
      <p:sp>
        <p:nvSpPr>
          <p:cNvPr id="76" name="TextBox 75">
            <a:extLst>
              <a:ext uri="{FF2B5EF4-FFF2-40B4-BE49-F238E27FC236}">
                <a16:creationId xmlns:a16="http://schemas.microsoft.com/office/drawing/2014/main" id="{5D0F6E6A-1469-4703-9B34-D5DF1AF7F0F5}"/>
              </a:ext>
            </a:extLst>
          </p:cNvPr>
          <p:cNvSpPr txBox="1"/>
          <p:nvPr/>
        </p:nvSpPr>
        <p:spPr>
          <a:xfrm>
            <a:off x="9157399" y="814737"/>
            <a:ext cx="1473761" cy="307777"/>
          </a:xfrm>
          <a:prstGeom prst="rect">
            <a:avLst/>
          </a:prstGeom>
          <a:noFill/>
        </p:spPr>
        <p:txBody>
          <a:bodyPr wrap="square" rtlCol="0">
            <a:spAutoFit/>
          </a:bodyPr>
          <a:lstStyle/>
          <a:p>
            <a:r>
              <a:rPr lang="en-CA" sz="1400" b="1" dirty="0"/>
              <a:t>Region us-east-1</a:t>
            </a:r>
          </a:p>
        </p:txBody>
      </p:sp>
      <p:sp>
        <p:nvSpPr>
          <p:cNvPr id="77" name="Rectangle 76">
            <a:extLst>
              <a:ext uri="{FF2B5EF4-FFF2-40B4-BE49-F238E27FC236}">
                <a16:creationId xmlns:a16="http://schemas.microsoft.com/office/drawing/2014/main" id="{F9C09FF9-BE57-4F96-BDC0-210D62826726}"/>
              </a:ext>
            </a:extLst>
          </p:cNvPr>
          <p:cNvSpPr/>
          <p:nvPr/>
        </p:nvSpPr>
        <p:spPr>
          <a:xfrm>
            <a:off x="8864780" y="1422971"/>
            <a:ext cx="2941800" cy="2742765"/>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TextBox 77">
            <a:extLst>
              <a:ext uri="{FF2B5EF4-FFF2-40B4-BE49-F238E27FC236}">
                <a16:creationId xmlns:a16="http://schemas.microsoft.com/office/drawing/2014/main" id="{D1D7705F-42DE-49C1-894B-6FAFD6CD0BB0}"/>
              </a:ext>
            </a:extLst>
          </p:cNvPr>
          <p:cNvSpPr txBox="1"/>
          <p:nvPr/>
        </p:nvSpPr>
        <p:spPr>
          <a:xfrm>
            <a:off x="9260246" y="1391745"/>
            <a:ext cx="1361848" cy="307777"/>
          </a:xfrm>
          <a:prstGeom prst="rect">
            <a:avLst/>
          </a:prstGeom>
          <a:noFill/>
        </p:spPr>
        <p:txBody>
          <a:bodyPr wrap="none" rtlCol="0">
            <a:spAutoFit/>
          </a:bodyPr>
          <a:lstStyle/>
          <a:p>
            <a:r>
              <a:rPr lang="en-CA" sz="1400" b="1" dirty="0"/>
              <a:t>My-default-VPC</a:t>
            </a:r>
          </a:p>
        </p:txBody>
      </p:sp>
      <p:pic>
        <p:nvPicPr>
          <p:cNvPr id="79" name="Graphic 78">
            <a:extLst>
              <a:ext uri="{FF2B5EF4-FFF2-40B4-BE49-F238E27FC236}">
                <a16:creationId xmlns:a16="http://schemas.microsoft.com/office/drawing/2014/main" id="{8EF16425-1F7B-4E8A-8A58-6B62952C40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2440" y="1415936"/>
            <a:ext cx="357806" cy="357806"/>
          </a:xfrm>
          <a:prstGeom prst="rect">
            <a:avLst/>
          </a:prstGeom>
        </p:spPr>
      </p:pic>
      <p:sp>
        <p:nvSpPr>
          <p:cNvPr id="80" name="Rectangle 79">
            <a:extLst>
              <a:ext uri="{FF2B5EF4-FFF2-40B4-BE49-F238E27FC236}">
                <a16:creationId xmlns:a16="http://schemas.microsoft.com/office/drawing/2014/main" id="{5DE36D38-8E40-42AF-9283-7584DA2BF52A}"/>
              </a:ext>
            </a:extLst>
          </p:cNvPr>
          <p:cNvSpPr/>
          <p:nvPr/>
        </p:nvSpPr>
        <p:spPr>
          <a:xfrm>
            <a:off x="9238766" y="1917678"/>
            <a:ext cx="2545377" cy="2133587"/>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1" name="Group 80">
            <a:extLst>
              <a:ext uri="{FF2B5EF4-FFF2-40B4-BE49-F238E27FC236}">
                <a16:creationId xmlns:a16="http://schemas.microsoft.com/office/drawing/2014/main" id="{0C952D29-CF58-4FE3-B3F2-24E0AE54E7A7}"/>
              </a:ext>
            </a:extLst>
          </p:cNvPr>
          <p:cNvGrpSpPr/>
          <p:nvPr/>
        </p:nvGrpSpPr>
        <p:grpSpPr>
          <a:xfrm>
            <a:off x="9817333" y="1960029"/>
            <a:ext cx="1397400" cy="1120372"/>
            <a:chOff x="7517382" y="533208"/>
            <a:chExt cx="1115568" cy="849876"/>
          </a:xfrm>
        </p:grpSpPr>
        <p:sp>
          <p:nvSpPr>
            <p:cNvPr id="82" name="TextBox 16">
              <a:extLst>
                <a:ext uri="{FF2B5EF4-FFF2-40B4-BE49-F238E27FC236}">
                  <a16:creationId xmlns:a16="http://schemas.microsoft.com/office/drawing/2014/main" id="{BC750471-77EB-4399-85DF-D1334A93F666}"/>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83" name="Rectangle 82">
              <a:extLst>
                <a:ext uri="{FF2B5EF4-FFF2-40B4-BE49-F238E27FC236}">
                  <a16:creationId xmlns:a16="http://schemas.microsoft.com/office/drawing/2014/main" id="{29F15E52-9721-4437-A892-4854AFFDE6B8}"/>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4" name="Graphic 60">
              <a:extLst>
                <a:ext uri="{FF2B5EF4-FFF2-40B4-BE49-F238E27FC236}">
                  <a16:creationId xmlns:a16="http://schemas.microsoft.com/office/drawing/2014/main" id="{219AD627-C37D-4B0A-A4C0-9AD9D80CA1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66" y="708006"/>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 name="TextBox 91">
            <a:extLst>
              <a:ext uri="{FF2B5EF4-FFF2-40B4-BE49-F238E27FC236}">
                <a16:creationId xmlns:a16="http://schemas.microsoft.com/office/drawing/2014/main" id="{45B3DA2C-32B6-48CA-B85B-FB61F8526DB0}"/>
              </a:ext>
            </a:extLst>
          </p:cNvPr>
          <p:cNvSpPr txBox="1"/>
          <p:nvPr/>
        </p:nvSpPr>
        <p:spPr>
          <a:xfrm>
            <a:off x="9551321" y="3584170"/>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grpSp>
        <p:nvGrpSpPr>
          <p:cNvPr id="93" name="Group 92">
            <a:extLst>
              <a:ext uri="{FF2B5EF4-FFF2-40B4-BE49-F238E27FC236}">
                <a16:creationId xmlns:a16="http://schemas.microsoft.com/office/drawing/2014/main" id="{87EABA69-BDD2-4189-91AC-6252D2080074}"/>
              </a:ext>
            </a:extLst>
          </p:cNvPr>
          <p:cNvGrpSpPr/>
          <p:nvPr/>
        </p:nvGrpSpPr>
        <p:grpSpPr>
          <a:xfrm>
            <a:off x="8518611" y="3380091"/>
            <a:ext cx="675842" cy="683629"/>
            <a:chOff x="5439189" y="3628598"/>
            <a:chExt cx="675842" cy="683629"/>
          </a:xfrm>
        </p:grpSpPr>
        <p:sp>
          <p:nvSpPr>
            <p:cNvPr id="94" name="Oval 93">
              <a:extLst>
                <a:ext uri="{FF2B5EF4-FFF2-40B4-BE49-F238E27FC236}">
                  <a16:creationId xmlns:a16="http://schemas.microsoft.com/office/drawing/2014/main" id="{BA5DB8D4-5D54-49E7-A532-27F3F501BD78}"/>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95" name="Group 94">
              <a:extLst>
                <a:ext uri="{FF2B5EF4-FFF2-40B4-BE49-F238E27FC236}">
                  <a16:creationId xmlns:a16="http://schemas.microsoft.com/office/drawing/2014/main" id="{96DA9559-BCC6-40D8-9A8B-8A0DD24B68A3}"/>
                </a:ext>
              </a:extLst>
            </p:cNvPr>
            <p:cNvGrpSpPr/>
            <p:nvPr/>
          </p:nvGrpSpPr>
          <p:grpSpPr>
            <a:xfrm>
              <a:off x="5712075" y="3740276"/>
              <a:ext cx="130069" cy="188068"/>
              <a:chOff x="4518511" y="3865186"/>
              <a:chExt cx="203119" cy="265093"/>
            </a:xfrm>
          </p:grpSpPr>
          <p:cxnSp>
            <p:nvCxnSpPr>
              <p:cNvPr id="108" name="Straight Connector 107">
                <a:extLst>
                  <a:ext uri="{FF2B5EF4-FFF2-40B4-BE49-F238E27FC236}">
                    <a16:creationId xmlns:a16="http://schemas.microsoft.com/office/drawing/2014/main" id="{45254C31-8ACB-42B3-A7CB-CF9559BA1A2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A52EC-6664-4175-BC46-339C2337CCE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2E5394-5E82-4C8E-B23F-73FFD2FD737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B886BA5-444D-4B2D-84C1-106ADA942697}"/>
                </a:ext>
              </a:extLst>
            </p:cNvPr>
            <p:cNvGrpSpPr/>
            <p:nvPr/>
          </p:nvGrpSpPr>
          <p:grpSpPr>
            <a:xfrm rot="10800000">
              <a:off x="5712075" y="4005901"/>
              <a:ext cx="130069" cy="188068"/>
              <a:chOff x="4518511" y="3865186"/>
              <a:chExt cx="203119" cy="265093"/>
            </a:xfrm>
          </p:grpSpPr>
          <p:cxnSp>
            <p:nvCxnSpPr>
              <p:cNvPr id="105" name="Straight Connector 104">
                <a:extLst>
                  <a:ext uri="{FF2B5EF4-FFF2-40B4-BE49-F238E27FC236}">
                    <a16:creationId xmlns:a16="http://schemas.microsoft.com/office/drawing/2014/main" id="{B107E10C-9627-45D4-9F58-4D8961227E5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B97FA26-2E91-457D-9AF5-BF22C960A7D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CAFE4E9-84C8-473D-AB7E-264165A3BA3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09A3FD69-1C8B-45D8-A960-CF97C068A940}"/>
                </a:ext>
              </a:extLst>
            </p:cNvPr>
            <p:cNvGrpSpPr/>
            <p:nvPr/>
          </p:nvGrpSpPr>
          <p:grpSpPr>
            <a:xfrm rot="5400000">
              <a:off x="5526491" y="3876378"/>
              <a:ext cx="130069" cy="188068"/>
              <a:chOff x="4518511" y="3865186"/>
              <a:chExt cx="203119" cy="265093"/>
            </a:xfrm>
          </p:grpSpPr>
          <p:cxnSp>
            <p:nvCxnSpPr>
              <p:cNvPr id="102" name="Straight Connector 101">
                <a:extLst>
                  <a:ext uri="{FF2B5EF4-FFF2-40B4-BE49-F238E27FC236}">
                    <a16:creationId xmlns:a16="http://schemas.microsoft.com/office/drawing/2014/main" id="{3249F664-453D-40A0-9DE1-83E4E010FA5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DB21727-11FD-4497-A7B6-3DC53601D8C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BA8D588-D92E-4703-A000-1925EBCECB6B}"/>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1E540C20-CF4D-4562-AD18-2D8DDF4E7A93}"/>
                </a:ext>
              </a:extLst>
            </p:cNvPr>
            <p:cNvGrpSpPr/>
            <p:nvPr/>
          </p:nvGrpSpPr>
          <p:grpSpPr>
            <a:xfrm rot="5400000">
              <a:off x="5890580" y="3876379"/>
              <a:ext cx="130069" cy="188068"/>
              <a:chOff x="4518511" y="3865186"/>
              <a:chExt cx="203119" cy="265093"/>
            </a:xfrm>
          </p:grpSpPr>
          <p:cxnSp>
            <p:nvCxnSpPr>
              <p:cNvPr id="99" name="Straight Connector 98">
                <a:extLst>
                  <a:ext uri="{FF2B5EF4-FFF2-40B4-BE49-F238E27FC236}">
                    <a16:creationId xmlns:a16="http://schemas.microsoft.com/office/drawing/2014/main" id="{3C30C243-0811-4D12-951F-6B095FB96DB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232AF85-2D6E-4427-8809-B62305E9AF4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6457292-6D56-41CF-B594-2BAA55C0F33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2" name="TextBox 111">
            <a:extLst>
              <a:ext uri="{FF2B5EF4-FFF2-40B4-BE49-F238E27FC236}">
                <a16:creationId xmlns:a16="http://schemas.microsoft.com/office/drawing/2014/main" id="{E7A197B5-FFF5-4429-A588-187DBBA6FB24}"/>
              </a:ext>
            </a:extLst>
          </p:cNvPr>
          <p:cNvSpPr txBox="1"/>
          <p:nvPr/>
        </p:nvSpPr>
        <p:spPr>
          <a:xfrm>
            <a:off x="9261272" y="3034198"/>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113" name="TextBox 112">
            <a:extLst>
              <a:ext uri="{FF2B5EF4-FFF2-40B4-BE49-F238E27FC236}">
                <a16:creationId xmlns:a16="http://schemas.microsoft.com/office/drawing/2014/main" id="{F5D562A3-08C6-4C75-9BF8-DD01AE70D45C}"/>
              </a:ext>
            </a:extLst>
          </p:cNvPr>
          <p:cNvSpPr txBox="1"/>
          <p:nvPr/>
        </p:nvSpPr>
        <p:spPr>
          <a:xfrm>
            <a:off x="10449349" y="3053602"/>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121" name="Straight Connector 120">
            <a:extLst>
              <a:ext uri="{FF2B5EF4-FFF2-40B4-BE49-F238E27FC236}">
                <a16:creationId xmlns:a16="http://schemas.microsoft.com/office/drawing/2014/main" id="{F6BEF589-69AB-42B9-8BA2-2E6602D7B961}"/>
              </a:ext>
            </a:extLst>
          </p:cNvPr>
          <p:cNvCxnSpPr>
            <a:cxnSpLocks/>
            <a:stCxn id="84" idx="2"/>
            <a:endCxn id="92" idx="0"/>
          </p:cNvCxnSpPr>
          <p:nvPr/>
        </p:nvCxnSpPr>
        <p:spPr>
          <a:xfrm flipH="1">
            <a:off x="10493897" y="3080401"/>
            <a:ext cx="139" cy="503769"/>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BE6C3-F8F8-4169-988E-F20351BBD75E}"/>
              </a:ext>
            </a:extLst>
          </p:cNvPr>
          <p:cNvSpPr txBox="1"/>
          <p:nvPr/>
        </p:nvSpPr>
        <p:spPr>
          <a:xfrm>
            <a:off x="10151059" y="2504272"/>
            <a:ext cx="691215" cy="230832"/>
          </a:xfrm>
          <a:prstGeom prst="rect">
            <a:avLst/>
          </a:prstGeom>
          <a:noFill/>
        </p:spPr>
        <p:txBody>
          <a:bodyPr wrap="none" rtlCol="0">
            <a:spAutoFit/>
          </a:bodyPr>
          <a:lstStyle/>
          <a:p>
            <a:r>
              <a:rPr lang="en-CA" sz="900" b="1" dirty="0"/>
              <a:t>webserver</a:t>
            </a:r>
          </a:p>
        </p:txBody>
      </p:sp>
      <p:cxnSp>
        <p:nvCxnSpPr>
          <p:cNvPr id="128" name="Straight Connector 127">
            <a:extLst>
              <a:ext uri="{FF2B5EF4-FFF2-40B4-BE49-F238E27FC236}">
                <a16:creationId xmlns:a16="http://schemas.microsoft.com/office/drawing/2014/main" id="{93C16624-03BC-4415-AE19-8D62C6B52F52}"/>
              </a:ext>
            </a:extLst>
          </p:cNvPr>
          <p:cNvCxnSpPr>
            <a:cxnSpLocks/>
            <a:stCxn id="211" idx="6"/>
            <a:endCxn id="94" idx="2"/>
          </p:cNvCxnSpPr>
          <p:nvPr/>
        </p:nvCxnSpPr>
        <p:spPr>
          <a:xfrm flipV="1">
            <a:off x="7740483" y="3721906"/>
            <a:ext cx="778128" cy="30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28B5A1-6966-4333-A0CB-EEF791D93F68}"/>
              </a:ext>
            </a:extLst>
          </p:cNvPr>
          <p:cNvSpPr txBox="1"/>
          <p:nvPr/>
        </p:nvSpPr>
        <p:spPr>
          <a:xfrm>
            <a:off x="490102" y="4027065"/>
            <a:ext cx="1883849" cy="369332"/>
          </a:xfrm>
          <a:prstGeom prst="rect">
            <a:avLst/>
          </a:prstGeom>
          <a:noFill/>
        </p:spPr>
        <p:txBody>
          <a:bodyPr wrap="none" rtlCol="0">
            <a:spAutoFit/>
          </a:bodyPr>
          <a:lstStyle/>
          <a:p>
            <a:r>
              <a:rPr lang="en-CA" b="1" dirty="0"/>
              <a:t>IPv4</a:t>
            </a:r>
            <a:r>
              <a:rPr lang="en-CA" b="1" dirty="0">
                <a:solidFill>
                  <a:srgbClr val="0000FF"/>
                </a:solidFill>
              </a:rPr>
              <a:t> 142.55.66.77</a:t>
            </a:r>
          </a:p>
        </p:txBody>
      </p:sp>
      <p:grpSp>
        <p:nvGrpSpPr>
          <p:cNvPr id="3" name="Group 2">
            <a:extLst>
              <a:ext uri="{FF2B5EF4-FFF2-40B4-BE49-F238E27FC236}">
                <a16:creationId xmlns:a16="http://schemas.microsoft.com/office/drawing/2014/main" id="{B79FAEEB-7E86-479D-A187-4D42CE835041}"/>
              </a:ext>
            </a:extLst>
          </p:cNvPr>
          <p:cNvGrpSpPr/>
          <p:nvPr/>
        </p:nvGrpSpPr>
        <p:grpSpPr>
          <a:xfrm>
            <a:off x="3004079" y="831135"/>
            <a:ext cx="1443281" cy="2521575"/>
            <a:chOff x="2981704" y="844258"/>
            <a:chExt cx="1443281" cy="2521575"/>
          </a:xfrm>
        </p:grpSpPr>
        <p:sp>
          <p:nvSpPr>
            <p:cNvPr id="2" name="Rectangle 1">
              <a:extLst>
                <a:ext uri="{FF2B5EF4-FFF2-40B4-BE49-F238E27FC236}">
                  <a16:creationId xmlns:a16="http://schemas.microsoft.com/office/drawing/2014/main" id="{F8C00AED-626E-4142-B873-61137BF6A089}"/>
                </a:ext>
              </a:extLst>
            </p:cNvPr>
            <p:cNvSpPr/>
            <p:nvPr/>
          </p:nvSpPr>
          <p:spPr>
            <a:xfrm>
              <a:off x="2990018" y="2945895"/>
              <a:ext cx="1434967" cy="41993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Destination MAC</a:t>
              </a:r>
            </a:p>
            <a:p>
              <a:r>
                <a:rPr lang="en-CA" sz="1400" dirty="0">
                  <a:solidFill>
                    <a:schemeClr val="tx1"/>
                  </a:solidFill>
                </a:rPr>
                <a:t>Source MAC</a:t>
              </a:r>
            </a:p>
          </p:txBody>
        </p:sp>
        <p:sp>
          <p:nvSpPr>
            <p:cNvPr id="111" name="Rectangle 110">
              <a:extLst>
                <a:ext uri="{FF2B5EF4-FFF2-40B4-BE49-F238E27FC236}">
                  <a16:creationId xmlns:a16="http://schemas.microsoft.com/office/drawing/2014/main" id="{EE85F0D4-239D-4E35-92DD-7D8759F92392}"/>
                </a:ext>
              </a:extLst>
            </p:cNvPr>
            <p:cNvSpPr/>
            <p:nvPr/>
          </p:nvSpPr>
          <p:spPr>
            <a:xfrm>
              <a:off x="2981704" y="2056989"/>
              <a:ext cx="1434967" cy="88814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dirty="0">
                  <a:solidFill>
                    <a:schemeClr val="tx1"/>
                  </a:solidFill>
                </a:rPr>
                <a:t>Source IP</a:t>
              </a:r>
            </a:p>
            <a:p>
              <a:r>
                <a:rPr lang="en-CA" sz="1400" b="1" dirty="0">
                  <a:solidFill>
                    <a:srgbClr val="0000FF"/>
                  </a:solidFill>
                </a:rPr>
                <a:t>3.94.206.121</a:t>
              </a:r>
              <a:r>
                <a:rPr lang="en-CA" sz="1400" dirty="0">
                  <a:solidFill>
                    <a:schemeClr val="tx1"/>
                  </a:solidFill>
                </a:rPr>
                <a:t> </a:t>
              </a:r>
              <a:r>
                <a:rPr lang="en-CA" sz="1400" b="1" dirty="0">
                  <a:solidFill>
                    <a:schemeClr val="tx1"/>
                  </a:solidFill>
                </a:rPr>
                <a:t>Destination IP </a:t>
              </a:r>
              <a:r>
                <a:rPr lang="en-CA" sz="1400" b="1" dirty="0">
                  <a:solidFill>
                    <a:srgbClr val="0000FF"/>
                  </a:solidFill>
                </a:rPr>
                <a:t>142.55.66.77</a:t>
              </a:r>
            </a:p>
          </p:txBody>
        </p:sp>
        <p:sp>
          <p:nvSpPr>
            <p:cNvPr id="115" name="Rectangle 114">
              <a:extLst>
                <a:ext uri="{FF2B5EF4-FFF2-40B4-BE49-F238E27FC236}">
                  <a16:creationId xmlns:a16="http://schemas.microsoft.com/office/drawing/2014/main" id="{6E123CE4-5A47-421F-A553-7896EF948527}"/>
                </a:ext>
              </a:extLst>
            </p:cNvPr>
            <p:cNvSpPr/>
            <p:nvPr/>
          </p:nvSpPr>
          <p:spPr>
            <a:xfrm>
              <a:off x="2986889" y="1168840"/>
              <a:ext cx="1434967" cy="88814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Source port </a:t>
              </a:r>
            </a:p>
            <a:p>
              <a:r>
                <a:rPr lang="en-CA" sz="1400" b="1" dirty="0">
                  <a:solidFill>
                    <a:srgbClr val="FF0000"/>
                  </a:solidFill>
                </a:rPr>
                <a:t>80 (HTTP)</a:t>
              </a:r>
              <a:endParaRPr lang="en-CA" sz="1400" dirty="0">
                <a:solidFill>
                  <a:schemeClr val="tx1"/>
                </a:solidFill>
              </a:endParaRPr>
            </a:p>
            <a:p>
              <a:r>
                <a:rPr lang="en-CA" sz="1400" b="1" dirty="0">
                  <a:solidFill>
                    <a:schemeClr val="tx1"/>
                  </a:solidFill>
                </a:rPr>
                <a:t>Destination port </a:t>
              </a:r>
              <a:r>
                <a:rPr lang="en-CA" sz="1400" b="1" dirty="0">
                  <a:solidFill>
                    <a:srgbClr val="FF0000"/>
                  </a:solidFill>
                </a:rPr>
                <a:t>ephemeral</a:t>
              </a:r>
              <a:endParaRPr lang="en-CA" sz="1400" dirty="0">
                <a:solidFill>
                  <a:srgbClr val="FF0000"/>
                </a:solidFill>
              </a:endParaRPr>
            </a:p>
          </p:txBody>
        </p:sp>
        <p:sp>
          <p:nvSpPr>
            <p:cNvPr id="116" name="Rectangle 115">
              <a:extLst>
                <a:ext uri="{FF2B5EF4-FFF2-40B4-BE49-F238E27FC236}">
                  <a16:creationId xmlns:a16="http://schemas.microsoft.com/office/drawing/2014/main" id="{7678B18F-702B-4BE1-8ECA-AC5FAD4CCF64}"/>
                </a:ext>
              </a:extLst>
            </p:cNvPr>
            <p:cNvSpPr/>
            <p:nvPr/>
          </p:nvSpPr>
          <p:spPr>
            <a:xfrm>
              <a:off x="2981704" y="844258"/>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 (GET)</a:t>
              </a:r>
              <a:endParaRPr lang="en-CA" sz="1400" b="1" dirty="0">
                <a:solidFill>
                  <a:srgbClr val="FF0000"/>
                </a:solidFill>
              </a:endParaRPr>
            </a:p>
          </p:txBody>
        </p:sp>
      </p:grpSp>
    </p:spTree>
    <p:extLst>
      <p:ext uri="{BB962C8B-B14F-4D97-AF65-F5344CB8AC3E}">
        <p14:creationId xmlns:p14="http://schemas.microsoft.com/office/powerpoint/2010/main" val="299149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barn(inVertical)">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1.25E-6 -2.59259E-6 L -0.16888 0.00139 " pathEditMode="relative" rAng="0" ptsTypes="AA">
                                      <p:cBhvr>
                                        <p:cTn id="11" dur="2000" fill="hold"/>
                                        <p:tgtEl>
                                          <p:spTgt spid="3"/>
                                        </p:tgtEl>
                                        <p:attrNameLst>
                                          <p:attrName>ppt_x</p:attrName>
                                          <p:attrName>ppt_y</p:attrName>
                                        </p:attrNameLst>
                                      </p:cBhvr>
                                      <p:rCtr x="-8451"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E213C3-2FB4-4158-A23D-2D4587B45579}"/>
              </a:ext>
            </a:extLst>
          </p:cNvPr>
          <p:cNvSpPr>
            <a:spLocks noGrp="1"/>
          </p:cNvSpPr>
          <p:nvPr>
            <p:ph type="title"/>
          </p:nvPr>
        </p:nvSpPr>
        <p:spPr/>
        <p:txBody>
          <a:bodyPr/>
          <a:lstStyle/>
          <a:p>
            <a:r>
              <a:rPr lang="en-CA" dirty="0"/>
              <a:t>Different customer scenario</a:t>
            </a:r>
          </a:p>
        </p:txBody>
      </p:sp>
      <p:sp>
        <p:nvSpPr>
          <p:cNvPr id="5" name="Text Placeholder 4">
            <a:extLst>
              <a:ext uri="{FF2B5EF4-FFF2-40B4-BE49-F238E27FC236}">
                <a16:creationId xmlns:a16="http://schemas.microsoft.com/office/drawing/2014/main" id="{DE0E94A4-198E-41EA-B042-0D0051039F9A}"/>
              </a:ext>
            </a:extLst>
          </p:cNvPr>
          <p:cNvSpPr>
            <a:spLocks noGrp="1"/>
          </p:cNvSpPr>
          <p:nvPr>
            <p:ph type="body" idx="1"/>
          </p:nvPr>
        </p:nvSpPr>
        <p:spPr/>
        <p:txBody>
          <a:bodyPr/>
          <a:lstStyle/>
          <a:p>
            <a:r>
              <a:rPr lang="en-CA" dirty="0"/>
              <a:t>The client is now in a home network</a:t>
            </a:r>
          </a:p>
        </p:txBody>
      </p:sp>
    </p:spTree>
    <p:extLst>
      <p:ext uri="{BB962C8B-B14F-4D97-AF65-F5344CB8AC3E}">
        <p14:creationId xmlns:p14="http://schemas.microsoft.com/office/powerpoint/2010/main" val="4080402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AA209B-FEB9-437B-BFB8-90AB6186FD62}"/>
              </a:ext>
            </a:extLst>
          </p:cNvPr>
          <p:cNvSpPr>
            <a:spLocks noGrp="1"/>
          </p:cNvSpPr>
          <p:nvPr>
            <p:ph type="title"/>
          </p:nvPr>
        </p:nvSpPr>
        <p:spPr>
          <a:xfrm>
            <a:off x="838200" y="266700"/>
            <a:ext cx="10515600" cy="1046381"/>
          </a:xfrm>
        </p:spPr>
        <p:txBody>
          <a:bodyPr>
            <a:normAutofit/>
          </a:bodyPr>
          <a:lstStyle/>
          <a:p>
            <a:pPr algn="ctr"/>
            <a:r>
              <a:rPr lang="en-CA" dirty="0"/>
              <a:t>Internet traffic from customer to cloud</a:t>
            </a:r>
          </a:p>
        </p:txBody>
      </p:sp>
      <p:pic>
        <p:nvPicPr>
          <p:cNvPr id="5" name="Content Placeholder 4" descr="Graphical user interface&#10;&#10;Description automatically generated with medium confidence">
            <a:extLst>
              <a:ext uri="{FF2B5EF4-FFF2-40B4-BE49-F238E27FC236}">
                <a16:creationId xmlns:a16="http://schemas.microsoft.com/office/drawing/2014/main" id="{7799AEB9-EA9A-4323-AD82-B48DEC901E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55775"/>
            <a:ext cx="10556150" cy="2924175"/>
          </a:xfrm>
        </p:spPr>
      </p:pic>
      <p:sp>
        <p:nvSpPr>
          <p:cNvPr id="7" name="Arrow: Up 6">
            <a:extLst>
              <a:ext uri="{FF2B5EF4-FFF2-40B4-BE49-F238E27FC236}">
                <a16:creationId xmlns:a16="http://schemas.microsoft.com/office/drawing/2014/main" id="{6F7881F9-74CA-FC86-ACD2-2B7ABABA463F}"/>
              </a:ext>
            </a:extLst>
          </p:cNvPr>
          <p:cNvSpPr/>
          <p:nvPr/>
        </p:nvSpPr>
        <p:spPr>
          <a:xfrm>
            <a:off x="1447800" y="4679950"/>
            <a:ext cx="571500" cy="714375"/>
          </a:xfrm>
          <a:prstGeom prst="up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E36F49FF-2919-28D7-053E-53B5C615DE84}"/>
              </a:ext>
            </a:extLst>
          </p:cNvPr>
          <p:cNvSpPr txBox="1"/>
          <p:nvPr/>
        </p:nvSpPr>
        <p:spPr>
          <a:xfrm>
            <a:off x="838199" y="5292546"/>
            <a:ext cx="2009775" cy="923330"/>
          </a:xfrm>
          <a:prstGeom prst="rect">
            <a:avLst/>
          </a:prstGeom>
          <a:noFill/>
        </p:spPr>
        <p:txBody>
          <a:bodyPr wrap="square" rtlCol="0">
            <a:spAutoFit/>
          </a:bodyPr>
          <a:lstStyle/>
          <a:p>
            <a:r>
              <a:rPr lang="en-CA" dirty="0"/>
              <a:t>Super simplified view of Sheridan’s network domain.</a:t>
            </a:r>
          </a:p>
        </p:txBody>
      </p:sp>
      <p:sp>
        <p:nvSpPr>
          <p:cNvPr id="9" name="Arrow: Up 8">
            <a:extLst>
              <a:ext uri="{FF2B5EF4-FFF2-40B4-BE49-F238E27FC236}">
                <a16:creationId xmlns:a16="http://schemas.microsoft.com/office/drawing/2014/main" id="{6F38D05B-C573-E04E-ED94-D5DF35848D9D}"/>
              </a:ext>
            </a:extLst>
          </p:cNvPr>
          <p:cNvSpPr/>
          <p:nvPr/>
        </p:nvSpPr>
        <p:spPr>
          <a:xfrm>
            <a:off x="4000500" y="3965575"/>
            <a:ext cx="571500" cy="714375"/>
          </a:xfrm>
          <a:prstGeom prst="up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E24BA45C-C49A-9568-6FEB-A8151A03099E}"/>
              </a:ext>
            </a:extLst>
          </p:cNvPr>
          <p:cNvSpPr txBox="1"/>
          <p:nvPr/>
        </p:nvSpPr>
        <p:spPr>
          <a:xfrm>
            <a:off x="3390899" y="4578171"/>
            <a:ext cx="2009775" cy="1477328"/>
          </a:xfrm>
          <a:prstGeom prst="rect">
            <a:avLst/>
          </a:prstGeom>
          <a:noFill/>
        </p:spPr>
        <p:txBody>
          <a:bodyPr wrap="square" rtlCol="0">
            <a:spAutoFit/>
          </a:bodyPr>
          <a:lstStyle/>
          <a:p>
            <a:r>
              <a:rPr lang="en-CA" dirty="0"/>
              <a:t>An Internet access provider such as Frontier Networks</a:t>
            </a:r>
          </a:p>
          <a:p>
            <a:r>
              <a:rPr lang="en-CA" dirty="0">
                <a:hlinkClick r:id="rId3"/>
              </a:rPr>
              <a:t>https://hellofrontiernetworks.com/</a:t>
            </a:r>
            <a:endParaRPr lang="en-CA" dirty="0"/>
          </a:p>
        </p:txBody>
      </p:sp>
      <p:sp>
        <p:nvSpPr>
          <p:cNvPr id="11" name="TextBox 10">
            <a:extLst>
              <a:ext uri="{FF2B5EF4-FFF2-40B4-BE49-F238E27FC236}">
                <a16:creationId xmlns:a16="http://schemas.microsoft.com/office/drawing/2014/main" id="{18DA41E0-DFD1-69C0-F657-8D157F89D532}"/>
              </a:ext>
            </a:extLst>
          </p:cNvPr>
          <p:cNvSpPr txBox="1"/>
          <p:nvPr/>
        </p:nvSpPr>
        <p:spPr>
          <a:xfrm>
            <a:off x="6235336" y="4575472"/>
            <a:ext cx="2009775" cy="1200329"/>
          </a:xfrm>
          <a:prstGeom prst="rect">
            <a:avLst/>
          </a:prstGeom>
          <a:noFill/>
        </p:spPr>
        <p:txBody>
          <a:bodyPr wrap="square" rtlCol="0">
            <a:spAutoFit/>
          </a:bodyPr>
          <a:lstStyle/>
          <a:p>
            <a:pPr algn="ctr"/>
            <a:r>
              <a:rPr lang="en-CA" dirty="0"/>
              <a:t>An large Internet carrier such as ATT, Verizon, etc. For example.</a:t>
            </a:r>
          </a:p>
        </p:txBody>
      </p:sp>
      <p:sp>
        <p:nvSpPr>
          <p:cNvPr id="12" name="Arrow: Up 11">
            <a:extLst>
              <a:ext uri="{FF2B5EF4-FFF2-40B4-BE49-F238E27FC236}">
                <a16:creationId xmlns:a16="http://schemas.microsoft.com/office/drawing/2014/main" id="{7605E5C2-CEBF-7879-2377-C62DB3DDCD54}"/>
              </a:ext>
            </a:extLst>
          </p:cNvPr>
          <p:cNvSpPr/>
          <p:nvPr/>
        </p:nvSpPr>
        <p:spPr>
          <a:xfrm>
            <a:off x="6844934" y="3863796"/>
            <a:ext cx="571500" cy="714375"/>
          </a:xfrm>
          <a:prstGeom prst="up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C28A54B9-1B8C-0BBA-A4D2-258292DA8A4B}"/>
              </a:ext>
            </a:extLst>
          </p:cNvPr>
          <p:cNvSpPr txBox="1"/>
          <p:nvPr/>
        </p:nvSpPr>
        <p:spPr>
          <a:xfrm>
            <a:off x="9128081" y="5132169"/>
            <a:ext cx="2266269" cy="369332"/>
          </a:xfrm>
          <a:prstGeom prst="rect">
            <a:avLst/>
          </a:prstGeom>
          <a:noFill/>
        </p:spPr>
        <p:txBody>
          <a:bodyPr wrap="square" rtlCol="0">
            <a:spAutoFit/>
          </a:bodyPr>
          <a:lstStyle/>
          <a:p>
            <a:pPr algn="ctr"/>
            <a:r>
              <a:rPr lang="en-CA" dirty="0"/>
              <a:t>A Cloud Provider, any.</a:t>
            </a:r>
          </a:p>
        </p:txBody>
      </p:sp>
      <p:sp>
        <p:nvSpPr>
          <p:cNvPr id="14" name="Arrow: Up 13">
            <a:extLst>
              <a:ext uri="{FF2B5EF4-FFF2-40B4-BE49-F238E27FC236}">
                <a16:creationId xmlns:a16="http://schemas.microsoft.com/office/drawing/2014/main" id="{61F6A3FE-E1D5-3F19-5889-251A3CEF4267}"/>
              </a:ext>
            </a:extLst>
          </p:cNvPr>
          <p:cNvSpPr/>
          <p:nvPr/>
        </p:nvSpPr>
        <p:spPr>
          <a:xfrm>
            <a:off x="10011453" y="4417794"/>
            <a:ext cx="571500" cy="714375"/>
          </a:xfrm>
          <a:prstGeom prst="up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0377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p:bldP spid="12" grpId="0" animBg="1"/>
      <p:bldP spid="13" grpId="0"/>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C186C1-C11B-4897-9E1B-31A8367E03F1}"/>
              </a:ext>
            </a:extLst>
          </p:cNvPr>
          <p:cNvSpPr>
            <a:spLocks noGrp="1"/>
          </p:cNvSpPr>
          <p:nvPr>
            <p:ph type="title"/>
          </p:nvPr>
        </p:nvSpPr>
        <p:spPr>
          <a:xfrm>
            <a:off x="838200" y="365126"/>
            <a:ext cx="10515600" cy="825320"/>
          </a:xfrm>
        </p:spPr>
        <p:txBody>
          <a:bodyPr/>
          <a:lstStyle/>
          <a:p>
            <a:r>
              <a:rPr lang="en-CA" dirty="0"/>
              <a:t>Customer is at home</a:t>
            </a:r>
          </a:p>
        </p:txBody>
      </p:sp>
      <p:pic>
        <p:nvPicPr>
          <p:cNvPr id="5" name="Content Placeholder 4" descr="A close-up of some food&#10;&#10;Description automatically generated with low confidence">
            <a:extLst>
              <a:ext uri="{FF2B5EF4-FFF2-40B4-BE49-F238E27FC236}">
                <a16:creationId xmlns:a16="http://schemas.microsoft.com/office/drawing/2014/main" id="{EC88FEEE-AB3F-45EB-B1A1-F80FD6ED4E5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87093" y="1690688"/>
            <a:ext cx="7158035" cy="1325562"/>
          </a:xfrm>
        </p:spPr>
      </p:pic>
      <p:sp>
        <p:nvSpPr>
          <p:cNvPr id="4" name="Content Placeholder 3">
            <a:extLst>
              <a:ext uri="{FF2B5EF4-FFF2-40B4-BE49-F238E27FC236}">
                <a16:creationId xmlns:a16="http://schemas.microsoft.com/office/drawing/2014/main" id="{2D2B734B-47BF-4156-9C9D-C442E54F34D7}"/>
              </a:ext>
            </a:extLst>
          </p:cNvPr>
          <p:cNvSpPr>
            <a:spLocks noGrp="1"/>
          </p:cNvSpPr>
          <p:nvPr>
            <p:ph sz="half" idx="2"/>
          </p:nvPr>
        </p:nvSpPr>
        <p:spPr>
          <a:xfrm>
            <a:off x="1092185" y="3170208"/>
            <a:ext cx="9747849" cy="2747962"/>
          </a:xfrm>
          <a:ln>
            <a:solidFill>
              <a:schemeClr val="accent5">
                <a:lumMod val="75000"/>
              </a:schemeClr>
            </a:solidFill>
          </a:ln>
        </p:spPr>
        <p:txBody>
          <a:bodyPr/>
          <a:lstStyle/>
          <a:p>
            <a:pPr>
              <a:spcBef>
                <a:spcPts val="600"/>
              </a:spcBef>
              <a:spcAft>
                <a:spcPts val="600"/>
              </a:spcAft>
            </a:pPr>
            <a:r>
              <a:rPr lang="en-CA" dirty="0"/>
              <a:t>This is a typical case of an administrator sitting at home. This case will be use to illustrate some networking principles.</a:t>
            </a:r>
          </a:p>
          <a:p>
            <a:pPr>
              <a:spcBef>
                <a:spcPts val="600"/>
              </a:spcBef>
              <a:spcAft>
                <a:spcPts val="600"/>
              </a:spcAft>
            </a:pPr>
            <a:r>
              <a:rPr lang="en-CA" dirty="0"/>
              <a:t>The customer is connected to network 24.204.192.0/18 which belongs to AS 7992, Cogeco networks.</a:t>
            </a:r>
          </a:p>
          <a:p>
            <a:pPr>
              <a:spcBef>
                <a:spcPts val="600"/>
              </a:spcBef>
              <a:spcAft>
                <a:spcPts val="600"/>
              </a:spcAft>
            </a:pPr>
            <a:r>
              <a:rPr lang="en-CA" dirty="0"/>
              <a:t>To get to AWS, the traffic must go across Cogeco network, then across the Cogent carrier.</a:t>
            </a:r>
          </a:p>
        </p:txBody>
      </p:sp>
    </p:spTree>
    <p:extLst>
      <p:ext uri="{BB962C8B-B14F-4D97-AF65-F5344CB8AC3E}">
        <p14:creationId xmlns:p14="http://schemas.microsoft.com/office/powerpoint/2010/main" val="154918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C7347F-51D6-46AC-9AD1-F80C63C64F41}"/>
              </a:ext>
            </a:extLst>
          </p:cNvPr>
          <p:cNvSpPr>
            <a:spLocks noGrp="1"/>
          </p:cNvSpPr>
          <p:nvPr>
            <p:ph type="title"/>
          </p:nvPr>
        </p:nvSpPr>
        <p:spPr/>
        <p:txBody>
          <a:bodyPr/>
          <a:lstStyle/>
          <a:p>
            <a:r>
              <a:rPr lang="en-CA" dirty="0"/>
              <a:t>Customer at home network</a:t>
            </a:r>
          </a:p>
        </p:txBody>
      </p:sp>
      <p:pic>
        <p:nvPicPr>
          <p:cNvPr id="5" name="Content Placeholder 4" descr="A picture containing text, clipart&#10;&#10;Description automatically generated">
            <a:extLst>
              <a:ext uri="{FF2B5EF4-FFF2-40B4-BE49-F238E27FC236}">
                <a16:creationId xmlns:a16="http://schemas.microsoft.com/office/drawing/2014/main" id="{531CE6D3-A477-4760-89FD-4CC8AB2C1A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10728" y="1518250"/>
            <a:ext cx="9582509" cy="2320988"/>
          </a:xfrm>
        </p:spPr>
      </p:pic>
      <p:sp>
        <p:nvSpPr>
          <p:cNvPr id="4" name="Content Placeholder 3">
            <a:extLst>
              <a:ext uri="{FF2B5EF4-FFF2-40B4-BE49-F238E27FC236}">
                <a16:creationId xmlns:a16="http://schemas.microsoft.com/office/drawing/2014/main" id="{67BFB817-B1DF-45EC-B1C4-5DE35489BCF7}"/>
              </a:ext>
            </a:extLst>
          </p:cNvPr>
          <p:cNvSpPr>
            <a:spLocks noGrp="1"/>
          </p:cNvSpPr>
          <p:nvPr>
            <p:ph sz="half" idx="2"/>
          </p:nvPr>
        </p:nvSpPr>
        <p:spPr>
          <a:xfrm>
            <a:off x="1010728" y="3942272"/>
            <a:ext cx="9582509" cy="1992702"/>
          </a:xfrm>
          <a:ln>
            <a:solidFill>
              <a:schemeClr val="accent5">
                <a:lumMod val="75000"/>
              </a:schemeClr>
            </a:solidFill>
          </a:ln>
        </p:spPr>
        <p:txBody>
          <a:bodyPr>
            <a:normAutofit/>
          </a:bodyPr>
          <a:lstStyle/>
          <a:p>
            <a:r>
              <a:rPr lang="en-CA" sz="2400" dirty="0"/>
              <a:t>This is a simplified take on the network path. In reality, there must be dozens of devices in the path.</a:t>
            </a:r>
          </a:p>
          <a:p>
            <a:r>
              <a:rPr lang="en-CA" sz="2400" dirty="0"/>
              <a:t>The customer is technically part of the Internet provider network. </a:t>
            </a:r>
          </a:p>
          <a:p>
            <a:pPr>
              <a:spcBef>
                <a:spcPts val="600"/>
              </a:spcBef>
              <a:spcAft>
                <a:spcPts val="600"/>
              </a:spcAft>
            </a:pPr>
            <a:r>
              <a:rPr lang="en-CA" sz="2400" dirty="0"/>
              <a:t>The customer receives one </a:t>
            </a:r>
            <a:r>
              <a:rPr lang="en-CA" sz="2400" b="1" dirty="0"/>
              <a:t>public address </a:t>
            </a:r>
            <a:r>
              <a:rPr lang="en-CA" sz="2400" dirty="0"/>
              <a:t>(</a:t>
            </a:r>
            <a:r>
              <a:rPr lang="en-CA" sz="2400" dirty="0">
                <a:solidFill>
                  <a:srgbClr val="0000FF"/>
                </a:solidFill>
              </a:rPr>
              <a:t>24.204.192.50</a:t>
            </a:r>
            <a:r>
              <a:rPr lang="en-CA" sz="2400" dirty="0"/>
              <a:t>) that belongs to Cogeco and it is assigned to the cable modem external interface.</a:t>
            </a:r>
          </a:p>
        </p:txBody>
      </p:sp>
    </p:spTree>
    <p:extLst>
      <p:ext uri="{BB962C8B-B14F-4D97-AF65-F5344CB8AC3E}">
        <p14:creationId xmlns:p14="http://schemas.microsoft.com/office/powerpoint/2010/main" val="458185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C7347F-51D6-46AC-9AD1-F80C63C64F41}"/>
              </a:ext>
            </a:extLst>
          </p:cNvPr>
          <p:cNvSpPr>
            <a:spLocks noGrp="1"/>
          </p:cNvSpPr>
          <p:nvPr>
            <p:ph type="title"/>
          </p:nvPr>
        </p:nvSpPr>
        <p:spPr>
          <a:xfrm>
            <a:off x="838200" y="365125"/>
            <a:ext cx="10515600" cy="920695"/>
          </a:xfrm>
        </p:spPr>
        <p:txBody>
          <a:bodyPr>
            <a:normAutofit/>
          </a:bodyPr>
          <a:lstStyle/>
          <a:p>
            <a:r>
              <a:rPr lang="en-CA" sz="3200" dirty="0"/>
              <a:t>Analogy between the home network and the cloud network.</a:t>
            </a:r>
          </a:p>
        </p:txBody>
      </p:sp>
      <p:pic>
        <p:nvPicPr>
          <p:cNvPr id="5" name="Content Placeholder 4" descr="A picture containing text, clipart&#10;&#10;Description automatically generated">
            <a:extLst>
              <a:ext uri="{FF2B5EF4-FFF2-40B4-BE49-F238E27FC236}">
                <a16:creationId xmlns:a16="http://schemas.microsoft.com/office/drawing/2014/main" id="{531CE6D3-A477-4760-89FD-4CC8AB2C1A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10728" y="1518250"/>
            <a:ext cx="9582509" cy="2320988"/>
          </a:xfrm>
        </p:spPr>
      </p:pic>
      <p:sp>
        <p:nvSpPr>
          <p:cNvPr id="4" name="Content Placeholder 3">
            <a:extLst>
              <a:ext uri="{FF2B5EF4-FFF2-40B4-BE49-F238E27FC236}">
                <a16:creationId xmlns:a16="http://schemas.microsoft.com/office/drawing/2014/main" id="{67BFB817-B1DF-45EC-B1C4-5DE35489BCF7}"/>
              </a:ext>
            </a:extLst>
          </p:cNvPr>
          <p:cNvSpPr>
            <a:spLocks noGrp="1"/>
          </p:cNvSpPr>
          <p:nvPr>
            <p:ph sz="half" idx="2"/>
          </p:nvPr>
        </p:nvSpPr>
        <p:spPr>
          <a:xfrm>
            <a:off x="1010728" y="4071668"/>
            <a:ext cx="9582509" cy="2095997"/>
          </a:xfrm>
          <a:ln>
            <a:solidFill>
              <a:schemeClr val="accent5">
                <a:lumMod val="75000"/>
              </a:schemeClr>
            </a:solidFill>
          </a:ln>
        </p:spPr>
        <p:txBody>
          <a:bodyPr>
            <a:normAutofit/>
          </a:bodyPr>
          <a:lstStyle/>
          <a:p>
            <a:r>
              <a:rPr lang="en-CA" sz="2400" dirty="0">
                <a:solidFill>
                  <a:srgbClr val="FF0000"/>
                </a:solidFill>
              </a:rPr>
              <a:t>Notice</a:t>
            </a:r>
            <a:r>
              <a:rPr lang="en-CA" sz="2400" dirty="0"/>
              <a:t> the </a:t>
            </a:r>
            <a:r>
              <a:rPr lang="en-CA" sz="2400" b="1" dirty="0"/>
              <a:t>analogy</a:t>
            </a:r>
            <a:r>
              <a:rPr lang="en-CA" sz="2400" dirty="0"/>
              <a:t> between the customer at home and the customer virtual space in AWS. Let’s compare both networks.</a:t>
            </a:r>
          </a:p>
          <a:p>
            <a:r>
              <a:rPr lang="en-CA" sz="2400" dirty="0"/>
              <a:t>The home network of the customer has one </a:t>
            </a:r>
            <a:r>
              <a:rPr lang="en-CA" sz="2400" b="1" dirty="0">
                <a:solidFill>
                  <a:srgbClr val="0000FF"/>
                </a:solidFill>
              </a:rPr>
              <a:t>public</a:t>
            </a:r>
            <a:r>
              <a:rPr lang="en-CA" sz="2400" b="1" dirty="0"/>
              <a:t> IPv4 address </a:t>
            </a:r>
            <a:r>
              <a:rPr lang="en-CA" sz="2400" dirty="0"/>
              <a:t>supplied by Cogeco (</a:t>
            </a:r>
            <a:r>
              <a:rPr lang="en-CA" sz="2400" dirty="0">
                <a:solidFill>
                  <a:srgbClr val="0000FF"/>
                </a:solidFill>
              </a:rPr>
              <a:t>24.204.192.50</a:t>
            </a:r>
            <a:r>
              <a:rPr lang="en-CA" sz="2400" dirty="0"/>
              <a:t>).</a:t>
            </a:r>
          </a:p>
          <a:p>
            <a:r>
              <a:rPr lang="en-CA" sz="2400" dirty="0"/>
              <a:t>Internally, the home network has a </a:t>
            </a:r>
            <a:r>
              <a:rPr lang="en-CA" sz="2400" b="1" dirty="0">
                <a:solidFill>
                  <a:srgbClr val="FF0000"/>
                </a:solidFill>
              </a:rPr>
              <a:t>private</a:t>
            </a:r>
            <a:r>
              <a:rPr lang="en-CA" sz="2400" b="1" dirty="0"/>
              <a:t> address space </a:t>
            </a:r>
            <a:r>
              <a:rPr lang="en-CA" sz="2400" dirty="0">
                <a:solidFill>
                  <a:srgbClr val="FF0000"/>
                </a:solidFill>
              </a:rPr>
              <a:t>192.168.0.0/24</a:t>
            </a:r>
            <a:r>
              <a:rPr lang="en-CA" sz="2400" dirty="0"/>
              <a:t>. </a:t>
            </a:r>
          </a:p>
          <a:p>
            <a:endParaRPr lang="en-CA" sz="2400" dirty="0"/>
          </a:p>
        </p:txBody>
      </p:sp>
    </p:spTree>
    <p:extLst>
      <p:ext uri="{BB962C8B-B14F-4D97-AF65-F5344CB8AC3E}">
        <p14:creationId xmlns:p14="http://schemas.microsoft.com/office/powerpoint/2010/main" val="2786045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C7347F-51D6-46AC-9AD1-F80C63C64F41}"/>
              </a:ext>
            </a:extLst>
          </p:cNvPr>
          <p:cNvSpPr>
            <a:spLocks noGrp="1"/>
          </p:cNvSpPr>
          <p:nvPr>
            <p:ph type="title"/>
          </p:nvPr>
        </p:nvSpPr>
        <p:spPr>
          <a:xfrm>
            <a:off x="838200" y="365126"/>
            <a:ext cx="10515600" cy="807976"/>
          </a:xfrm>
        </p:spPr>
        <p:txBody>
          <a:bodyPr>
            <a:normAutofit/>
          </a:bodyPr>
          <a:lstStyle/>
          <a:p>
            <a:pPr algn="ctr"/>
            <a:r>
              <a:rPr lang="en-CA" sz="3200" dirty="0"/>
              <a:t>Analogy between the home network and the cloud network.</a:t>
            </a:r>
          </a:p>
        </p:txBody>
      </p:sp>
      <p:pic>
        <p:nvPicPr>
          <p:cNvPr id="5" name="Content Placeholder 4" descr="A picture containing text, clipart&#10;&#10;Description automatically generated">
            <a:extLst>
              <a:ext uri="{FF2B5EF4-FFF2-40B4-BE49-F238E27FC236}">
                <a16:creationId xmlns:a16="http://schemas.microsoft.com/office/drawing/2014/main" id="{531CE6D3-A477-4760-89FD-4CC8AB2C1AA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10728" y="1518250"/>
            <a:ext cx="9582509" cy="2320988"/>
          </a:xfrm>
        </p:spPr>
      </p:pic>
      <p:sp>
        <p:nvSpPr>
          <p:cNvPr id="4" name="Content Placeholder 3">
            <a:extLst>
              <a:ext uri="{FF2B5EF4-FFF2-40B4-BE49-F238E27FC236}">
                <a16:creationId xmlns:a16="http://schemas.microsoft.com/office/drawing/2014/main" id="{67BFB817-B1DF-45EC-B1C4-5DE35489BCF7}"/>
              </a:ext>
            </a:extLst>
          </p:cNvPr>
          <p:cNvSpPr>
            <a:spLocks noGrp="1"/>
          </p:cNvSpPr>
          <p:nvPr>
            <p:ph sz="half" idx="2"/>
          </p:nvPr>
        </p:nvSpPr>
        <p:spPr>
          <a:xfrm>
            <a:off x="1010728" y="3938318"/>
            <a:ext cx="9582509" cy="2300558"/>
          </a:xfrm>
          <a:ln>
            <a:solidFill>
              <a:schemeClr val="accent5">
                <a:lumMod val="75000"/>
              </a:schemeClr>
            </a:solidFill>
          </a:ln>
        </p:spPr>
        <p:txBody>
          <a:bodyPr>
            <a:normAutofit fontScale="92500"/>
          </a:bodyPr>
          <a:lstStyle/>
          <a:p>
            <a:pPr>
              <a:spcBef>
                <a:spcPts val="600"/>
              </a:spcBef>
              <a:spcAft>
                <a:spcPts val="600"/>
              </a:spcAft>
            </a:pPr>
            <a:r>
              <a:rPr lang="en-CA" sz="2400" dirty="0"/>
              <a:t>The resources deployed in AWS can receive </a:t>
            </a:r>
            <a:r>
              <a:rPr lang="en-CA" sz="2400" b="1" dirty="0">
                <a:solidFill>
                  <a:srgbClr val="0000FF"/>
                </a:solidFill>
              </a:rPr>
              <a:t>public</a:t>
            </a:r>
            <a:r>
              <a:rPr lang="en-CA" sz="2400" b="1" dirty="0"/>
              <a:t> IPv4 addresses </a:t>
            </a:r>
            <a:r>
              <a:rPr lang="en-CA" sz="2400" dirty="0"/>
              <a:t>supplied by AWS (this is optional).</a:t>
            </a:r>
          </a:p>
          <a:p>
            <a:pPr>
              <a:spcBef>
                <a:spcPts val="600"/>
              </a:spcBef>
              <a:spcAft>
                <a:spcPts val="600"/>
              </a:spcAft>
            </a:pPr>
            <a:r>
              <a:rPr lang="en-CA" sz="2400" dirty="0"/>
              <a:t>The customer virtual network (VPC) has a</a:t>
            </a:r>
            <a:r>
              <a:rPr lang="en-CA" sz="2400" dirty="0">
                <a:solidFill>
                  <a:srgbClr val="FF0000"/>
                </a:solidFill>
              </a:rPr>
              <a:t> </a:t>
            </a:r>
            <a:r>
              <a:rPr lang="en-CA" sz="2400" b="1" dirty="0">
                <a:solidFill>
                  <a:srgbClr val="FF0000"/>
                </a:solidFill>
              </a:rPr>
              <a:t>private </a:t>
            </a:r>
            <a:r>
              <a:rPr lang="en-CA" sz="2400" b="1" dirty="0"/>
              <a:t>address space </a:t>
            </a:r>
            <a:r>
              <a:rPr lang="en-CA" sz="2400" dirty="0">
                <a:solidFill>
                  <a:srgbClr val="FF0000"/>
                </a:solidFill>
              </a:rPr>
              <a:t>172.16.0.0/12 </a:t>
            </a:r>
            <a:r>
              <a:rPr lang="en-CA" sz="2400" dirty="0"/>
              <a:t>from where subnets are created and addresses are assigned to resources.</a:t>
            </a:r>
          </a:p>
          <a:p>
            <a:pPr>
              <a:spcBef>
                <a:spcPts val="600"/>
              </a:spcBef>
              <a:spcAft>
                <a:spcPts val="600"/>
              </a:spcAft>
            </a:pPr>
            <a:r>
              <a:rPr lang="en-CA" sz="2400" dirty="0"/>
              <a:t>This is the analogy, in principle, what it is implemented in the home network is also implemented in the cloud. Similar concepts, the details differ though.</a:t>
            </a:r>
          </a:p>
        </p:txBody>
      </p:sp>
      <p:sp>
        <p:nvSpPr>
          <p:cNvPr id="2" name="Arrow: Down 1">
            <a:extLst>
              <a:ext uri="{FF2B5EF4-FFF2-40B4-BE49-F238E27FC236}">
                <a16:creationId xmlns:a16="http://schemas.microsoft.com/office/drawing/2014/main" id="{406F9E8D-499D-4141-953C-DDEC4D0E4AAE}"/>
              </a:ext>
            </a:extLst>
          </p:cNvPr>
          <p:cNvSpPr/>
          <p:nvPr/>
        </p:nvSpPr>
        <p:spPr>
          <a:xfrm>
            <a:off x="2601225" y="2363592"/>
            <a:ext cx="355121" cy="517585"/>
          </a:xfrm>
          <a:prstGeom prst="down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Arrow: Down 5">
            <a:extLst>
              <a:ext uri="{FF2B5EF4-FFF2-40B4-BE49-F238E27FC236}">
                <a16:creationId xmlns:a16="http://schemas.microsoft.com/office/drawing/2014/main" id="{A73DDEB4-F2C4-40F1-8422-E6350599AD6A}"/>
              </a:ext>
            </a:extLst>
          </p:cNvPr>
          <p:cNvSpPr/>
          <p:nvPr/>
        </p:nvSpPr>
        <p:spPr>
          <a:xfrm>
            <a:off x="8603770" y="2247377"/>
            <a:ext cx="355121" cy="517585"/>
          </a:xfrm>
          <a:prstGeom prst="down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Arrow: Down 6">
            <a:extLst>
              <a:ext uri="{FF2B5EF4-FFF2-40B4-BE49-F238E27FC236}">
                <a16:creationId xmlns:a16="http://schemas.microsoft.com/office/drawing/2014/main" id="{753C8F55-2B6A-4836-ADA4-45F2AC39FC9F}"/>
              </a:ext>
            </a:extLst>
          </p:cNvPr>
          <p:cNvSpPr/>
          <p:nvPr/>
        </p:nvSpPr>
        <p:spPr>
          <a:xfrm rot="10800000">
            <a:off x="9502358" y="2419951"/>
            <a:ext cx="355121" cy="51758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Arrow: Down 7">
            <a:extLst>
              <a:ext uri="{FF2B5EF4-FFF2-40B4-BE49-F238E27FC236}">
                <a16:creationId xmlns:a16="http://schemas.microsoft.com/office/drawing/2014/main" id="{5E0C6E71-49AA-4BD6-8C7B-E7D7C3B766D8}"/>
              </a:ext>
            </a:extLst>
          </p:cNvPr>
          <p:cNvSpPr/>
          <p:nvPr/>
        </p:nvSpPr>
        <p:spPr>
          <a:xfrm rot="10800000">
            <a:off x="1580792" y="2250451"/>
            <a:ext cx="355121" cy="51758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6412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wipe(down)">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barn(inVertical)">
                                      <p:cBhvr>
                                        <p:cTn id="3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BC49-B59F-810A-7BD9-1BF8C0CBDBE8}"/>
              </a:ext>
            </a:extLst>
          </p:cNvPr>
          <p:cNvSpPr>
            <a:spLocks noGrp="1"/>
          </p:cNvSpPr>
          <p:nvPr>
            <p:ph type="title"/>
          </p:nvPr>
        </p:nvSpPr>
        <p:spPr>
          <a:xfrm>
            <a:off x="838200" y="257176"/>
            <a:ext cx="10515600" cy="704850"/>
          </a:xfrm>
        </p:spPr>
        <p:txBody>
          <a:bodyPr/>
          <a:lstStyle/>
          <a:p>
            <a:pPr algn="ctr"/>
            <a:r>
              <a:rPr lang="en-CA" dirty="0"/>
              <a:t>Definition public and private IPv4 addresses</a:t>
            </a:r>
          </a:p>
        </p:txBody>
      </p:sp>
      <p:sp>
        <p:nvSpPr>
          <p:cNvPr id="3" name="Content Placeholder 2">
            <a:extLst>
              <a:ext uri="{FF2B5EF4-FFF2-40B4-BE49-F238E27FC236}">
                <a16:creationId xmlns:a16="http://schemas.microsoft.com/office/drawing/2014/main" id="{C6042CB6-EB40-98A6-A238-6EADEB5848D2}"/>
              </a:ext>
            </a:extLst>
          </p:cNvPr>
          <p:cNvSpPr>
            <a:spLocks noGrp="1"/>
          </p:cNvSpPr>
          <p:nvPr>
            <p:ph sz="half" idx="1"/>
          </p:nvPr>
        </p:nvSpPr>
        <p:spPr>
          <a:xfrm>
            <a:off x="838200" y="1190625"/>
            <a:ext cx="5181600" cy="5248275"/>
          </a:xfrm>
          <a:ln>
            <a:solidFill>
              <a:schemeClr val="accent5">
                <a:lumMod val="75000"/>
              </a:schemeClr>
            </a:solidFill>
          </a:ln>
        </p:spPr>
        <p:txBody>
          <a:bodyPr>
            <a:noAutofit/>
          </a:bodyPr>
          <a:lstStyle/>
          <a:p>
            <a:pPr>
              <a:spcBef>
                <a:spcPts val="600"/>
              </a:spcBef>
              <a:spcAft>
                <a:spcPts val="600"/>
              </a:spcAft>
            </a:pPr>
            <a:r>
              <a:rPr lang="en-CA" sz="2400" b="1" dirty="0">
                <a:solidFill>
                  <a:srgbClr val="0000FF"/>
                </a:solidFill>
              </a:rPr>
              <a:t>Public</a:t>
            </a:r>
            <a:r>
              <a:rPr lang="en-CA" sz="2400" b="1" dirty="0"/>
              <a:t> IPv4 addresses:</a:t>
            </a:r>
          </a:p>
          <a:p>
            <a:pPr>
              <a:spcBef>
                <a:spcPts val="600"/>
              </a:spcBef>
              <a:spcAft>
                <a:spcPts val="600"/>
              </a:spcAft>
            </a:pPr>
            <a:r>
              <a:rPr lang="en-CA" sz="2400" b="1" dirty="0"/>
              <a:t>Unique</a:t>
            </a:r>
            <a:r>
              <a:rPr lang="en-CA" sz="2400" dirty="0"/>
              <a:t> address assigned to organizations by the </a:t>
            </a:r>
            <a:r>
              <a:rPr lang="en-CA" sz="2400" b="1" dirty="0"/>
              <a:t>I</a:t>
            </a:r>
            <a:r>
              <a:rPr lang="en-CA" sz="2400" dirty="0"/>
              <a:t>nternet </a:t>
            </a:r>
            <a:r>
              <a:rPr lang="en-CA" sz="2400" b="1" dirty="0"/>
              <a:t>A</a:t>
            </a:r>
            <a:r>
              <a:rPr lang="en-CA" sz="2400" dirty="0"/>
              <a:t>ssigned Number Authority IANA.</a:t>
            </a:r>
          </a:p>
          <a:p>
            <a:pPr>
              <a:spcBef>
                <a:spcPts val="600"/>
              </a:spcBef>
              <a:spcAft>
                <a:spcPts val="600"/>
              </a:spcAft>
            </a:pPr>
            <a:r>
              <a:rPr lang="en-CA" sz="2400" dirty="0"/>
              <a:t>These unique address are advertised to the rest of the Internet so they are globally reachable.</a:t>
            </a:r>
          </a:p>
          <a:p>
            <a:pPr>
              <a:spcBef>
                <a:spcPts val="600"/>
              </a:spcBef>
              <a:spcAft>
                <a:spcPts val="600"/>
              </a:spcAft>
            </a:pPr>
            <a:r>
              <a:rPr lang="en-CA" sz="2400" dirty="0"/>
              <a:t>Public addresses are required for packets to travel across the Internet.</a:t>
            </a:r>
          </a:p>
          <a:p>
            <a:pPr>
              <a:spcBef>
                <a:spcPts val="600"/>
              </a:spcBef>
              <a:spcAft>
                <a:spcPts val="600"/>
              </a:spcAft>
            </a:pPr>
            <a:r>
              <a:rPr lang="en-CA" sz="2400" dirty="0"/>
              <a:t>Sheridan owns the block from </a:t>
            </a:r>
            <a:r>
              <a:rPr lang="en-CA" sz="2400" b="1" dirty="0">
                <a:solidFill>
                  <a:srgbClr val="0000FF"/>
                </a:solidFill>
              </a:rPr>
              <a:t>142.55</a:t>
            </a:r>
            <a:r>
              <a:rPr lang="en-CA" sz="2400" b="1" dirty="0"/>
              <a:t>.</a:t>
            </a:r>
            <a:r>
              <a:rPr lang="en-CA" sz="2400" b="1" dirty="0">
                <a:solidFill>
                  <a:srgbClr val="FF0000"/>
                </a:solidFill>
              </a:rPr>
              <a:t>0.0</a:t>
            </a:r>
            <a:r>
              <a:rPr lang="en-CA" sz="2400" dirty="0"/>
              <a:t> to </a:t>
            </a:r>
            <a:r>
              <a:rPr lang="en-CA" sz="2400" b="1" dirty="0">
                <a:solidFill>
                  <a:srgbClr val="0000FF"/>
                </a:solidFill>
              </a:rPr>
              <a:t>142.55</a:t>
            </a:r>
            <a:r>
              <a:rPr lang="en-CA" sz="2400" b="1" dirty="0"/>
              <a:t>.</a:t>
            </a:r>
            <a:r>
              <a:rPr lang="en-CA" sz="2400" b="1" dirty="0">
                <a:solidFill>
                  <a:srgbClr val="FF0000"/>
                </a:solidFill>
              </a:rPr>
              <a:t>255.255</a:t>
            </a:r>
            <a:r>
              <a:rPr lang="en-CA" sz="2400" dirty="0">
                <a:solidFill>
                  <a:srgbClr val="FF0000"/>
                </a:solidFill>
              </a:rPr>
              <a:t> </a:t>
            </a:r>
            <a:r>
              <a:rPr lang="en-CA" sz="2400" dirty="0"/>
              <a:t>represented by </a:t>
            </a:r>
            <a:r>
              <a:rPr lang="en-CA" sz="2400" b="1" dirty="0">
                <a:solidFill>
                  <a:srgbClr val="0000FF"/>
                </a:solidFill>
              </a:rPr>
              <a:t>142.55</a:t>
            </a:r>
            <a:r>
              <a:rPr lang="en-CA" sz="2400" b="1" dirty="0"/>
              <a:t>.</a:t>
            </a:r>
            <a:r>
              <a:rPr lang="en-CA" sz="2400" b="1" dirty="0">
                <a:solidFill>
                  <a:srgbClr val="FF0000"/>
                </a:solidFill>
              </a:rPr>
              <a:t>0.0</a:t>
            </a:r>
            <a:r>
              <a:rPr lang="en-CA" sz="2400" b="1" dirty="0"/>
              <a:t>/16</a:t>
            </a:r>
            <a:r>
              <a:rPr lang="en-CA" sz="2400" dirty="0"/>
              <a:t>.</a:t>
            </a:r>
          </a:p>
        </p:txBody>
      </p:sp>
      <p:sp>
        <p:nvSpPr>
          <p:cNvPr id="4" name="Content Placeholder 3">
            <a:extLst>
              <a:ext uri="{FF2B5EF4-FFF2-40B4-BE49-F238E27FC236}">
                <a16:creationId xmlns:a16="http://schemas.microsoft.com/office/drawing/2014/main" id="{E0310720-8283-7831-D743-074E37A9CAA1}"/>
              </a:ext>
            </a:extLst>
          </p:cNvPr>
          <p:cNvSpPr>
            <a:spLocks noGrp="1"/>
          </p:cNvSpPr>
          <p:nvPr>
            <p:ph sz="half" idx="2"/>
          </p:nvPr>
        </p:nvSpPr>
        <p:spPr>
          <a:xfrm>
            <a:off x="6172200" y="1190626"/>
            <a:ext cx="5181600" cy="5248274"/>
          </a:xfrm>
          <a:ln>
            <a:solidFill>
              <a:schemeClr val="accent5">
                <a:lumMod val="75000"/>
              </a:schemeClr>
            </a:solidFill>
          </a:ln>
        </p:spPr>
        <p:txBody>
          <a:bodyPr>
            <a:noAutofit/>
          </a:bodyPr>
          <a:lstStyle/>
          <a:p>
            <a:pPr>
              <a:spcBef>
                <a:spcPts val="600"/>
              </a:spcBef>
              <a:spcAft>
                <a:spcPts val="600"/>
              </a:spcAft>
            </a:pPr>
            <a:r>
              <a:rPr lang="en-CA" sz="2400" b="1" dirty="0">
                <a:solidFill>
                  <a:srgbClr val="FF0000"/>
                </a:solidFill>
              </a:rPr>
              <a:t>Private</a:t>
            </a:r>
            <a:r>
              <a:rPr lang="en-CA" sz="2400" b="1" dirty="0"/>
              <a:t> IPv4 addresses:</a:t>
            </a:r>
          </a:p>
          <a:p>
            <a:pPr>
              <a:spcBef>
                <a:spcPts val="600"/>
              </a:spcBef>
              <a:spcAft>
                <a:spcPts val="600"/>
              </a:spcAft>
            </a:pPr>
            <a:r>
              <a:rPr lang="en-CA" sz="2400" dirty="0"/>
              <a:t>Addresses that can be used by everyone.</a:t>
            </a:r>
          </a:p>
          <a:p>
            <a:pPr>
              <a:spcBef>
                <a:spcPts val="600"/>
              </a:spcBef>
              <a:spcAft>
                <a:spcPts val="600"/>
              </a:spcAft>
            </a:pPr>
            <a:r>
              <a:rPr lang="en-CA" sz="2400" dirty="0"/>
              <a:t>Because they are not uniquely assigned, they can not be advertised by anyone.</a:t>
            </a:r>
          </a:p>
          <a:p>
            <a:pPr>
              <a:spcBef>
                <a:spcPts val="600"/>
              </a:spcBef>
              <a:spcAft>
                <a:spcPts val="600"/>
              </a:spcAft>
            </a:pPr>
            <a:r>
              <a:rPr lang="en-CA" sz="2400" dirty="0"/>
              <a:t>They are not owned by anyone.</a:t>
            </a:r>
          </a:p>
          <a:p>
            <a:pPr>
              <a:spcBef>
                <a:spcPts val="600"/>
              </a:spcBef>
              <a:spcAft>
                <a:spcPts val="600"/>
              </a:spcAft>
            </a:pPr>
            <a:r>
              <a:rPr lang="en-CA" sz="2400" dirty="0"/>
              <a:t>These are private ranges:</a:t>
            </a:r>
          </a:p>
          <a:p>
            <a:pPr>
              <a:spcBef>
                <a:spcPts val="600"/>
              </a:spcBef>
              <a:spcAft>
                <a:spcPts val="600"/>
              </a:spcAft>
            </a:pPr>
            <a:r>
              <a:rPr lang="en-CA" sz="2400" b="1" dirty="0">
                <a:solidFill>
                  <a:srgbClr val="0000FF"/>
                </a:solidFill>
              </a:rPr>
              <a:t>192.168</a:t>
            </a:r>
            <a:r>
              <a:rPr lang="en-CA" sz="2400" dirty="0"/>
              <a:t>.0.0/16</a:t>
            </a:r>
          </a:p>
          <a:p>
            <a:pPr>
              <a:spcBef>
                <a:spcPts val="600"/>
              </a:spcBef>
              <a:spcAft>
                <a:spcPts val="600"/>
              </a:spcAft>
            </a:pPr>
            <a:r>
              <a:rPr lang="en-CA" sz="2400" b="1" dirty="0">
                <a:solidFill>
                  <a:srgbClr val="0000FF"/>
                </a:solidFill>
              </a:rPr>
              <a:t>172.16</a:t>
            </a:r>
            <a:r>
              <a:rPr lang="en-CA" sz="2400" dirty="0"/>
              <a:t>.0.0/12</a:t>
            </a:r>
          </a:p>
          <a:p>
            <a:pPr>
              <a:spcBef>
                <a:spcPts val="600"/>
              </a:spcBef>
              <a:spcAft>
                <a:spcPts val="600"/>
              </a:spcAft>
            </a:pPr>
            <a:r>
              <a:rPr lang="en-CA" sz="2400" b="1" dirty="0">
                <a:solidFill>
                  <a:srgbClr val="0000FF"/>
                </a:solidFill>
              </a:rPr>
              <a:t>10</a:t>
            </a:r>
            <a:r>
              <a:rPr lang="en-CA" sz="2400" dirty="0"/>
              <a:t>.0.0.0/8</a:t>
            </a:r>
          </a:p>
          <a:p>
            <a:pPr>
              <a:spcBef>
                <a:spcPts val="600"/>
              </a:spcBef>
              <a:spcAft>
                <a:spcPts val="600"/>
              </a:spcAft>
            </a:pPr>
            <a:r>
              <a:rPr lang="en-CA" sz="2400" b="1" dirty="0">
                <a:solidFill>
                  <a:srgbClr val="0000FF"/>
                </a:solidFill>
              </a:rPr>
              <a:t>100.64</a:t>
            </a:r>
            <a:r>
              <a:rPr lang="en-CA" sz="2400" dirty="0"/>
              <a:t>.0.0/10</a:t>
            </a:r>
          </a:p>
        </p:txBody>
      </p:sp>
    </p:spTree>
    <p:extLst>
      <p:ext uri="{BB962C8B-B14F-4D97-AF65-F5344CB8AC3E}">
        <p14:creationId xmlns:p14="http://schemas.microsoft.com/office/powerpoint/2010/main" val="17066619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174B43-20A4-404F-B115-1E32FAEA6A0A}"/>
              </a:ext>
            </a:extLst>
          </p:cNvPr>
          <p:cNvSpPr>
            <a:spLocks noGrp="1"/>
          </p:cNvSpPr>
          <p:nvPr>
            <p:ph type="title"/>
          </p:nvPr>
        </p:nvSpPr>
        <p:spPr>
          <a:xfrm>
            <a:off x="838200" y="365125"/>
            <a:ext cx="3610281" cy="1325563"/>
          </a:xfrm>
        </p:spPr>
        <p:txBody>
          <a:bodyPr/>
          <a:lstStyle/>
          <a:p>
            <a:r>
              <a:rPr lang="en-CA" dirty="0"/>
              <a:t>Home network</a:t>
            </a:r>
          </a:p>
        </p:txBody>
      </p:sp>
      <p:sp>
        <p:nvSpPr>
          <p:cNvPr id="4" name="Content Placeholder 3">
            <a:extLst>
              <a:ext uri="{FF2B5EF4-FFF2-40B4-BE49-F238E27FC236}">
                <a16:creationId xmlns:a16="http://schemas.microsoft.com/office/drawing/2014/main" id="{54052257-ED91-40A6-BED0-ED19F9E0B296}"/>
              </a:ext>
            </a:extLst>
          </p:cNvPr>
          <p:cNvSpPr>
            <a:spLocks noGrp="1"/>
          </p:cNvSpPr>
          <p:nvPr>
            <p:ph idx="1"/>
          </p:nvPr>
        </p:nvSpPr>
        <p:spPr>
          <a:xfrm>
            <a:off x="6769825" y="232913"/>
            <a:ext cx="4783999" cy="5831457"/>
          </a:xfrm>
          <a:ln>
            <a:solidFill>
              <a:schemeClr val="accent5">
                <a:lumMod val="75000"/>
              </a:schemeClr>
            </a:solidFill>
          </a:ln>
        </p:spPr>
        <p:txBody>
          <a:bodyPr>
            <a:noAutofit/>
          </a:bodyPr>
          <a:lstStyle/>
          <a:p>
            <a:pPr>
              <a:spcBef>
                <a:spcPts val="600"/>
              </a:spcBef>
              <a:spcAft>
                <a:spcPts val="600"/>
              </a:spcAft>
            </a:pPr>
            <a:r>
              <a:rPr lang="en-CA" sz="2200" dirty="0"/>
              <a:t>The most fundamental component of a home network is the </a:t>
            </a:r>
            <a:r>
              <a:rPr lang="en-CA" sz="2200" b="1" dirty="0"/>
              <a:t>cable modem</a:t>
            </a:r>
            <a:r>
              <a:rPr lang="en-CA" sz="2200" dirty="0"/>
              <a:t>.</a:t>
            </a:r>
          </a:p>
          <a:p>
            <a:pPr>
              <a:spcBef>
                <a:spcPts val="600"/>
              </a:spcBef>
              <a:spcAft>
                <a:spcPts val="600"/>
              </a:spcAft>
            </a:pPr>
            <a:r>
              <a:rPr lang="en-CA" sz="2200" dirty="0"/>
              <a:t>This is a device serving several applications:</a:t>
            </a:r>
          </a:p>
          <a:p>
            <a:pPr lvl="1">
              <a:spcBef>
                <a:spcPts val="600"/>
              </a:spcBef>
              <a:spcAft>
                <a:spcPts val="600"/>
              </a:spcAft>
            </a:pPr>
            <a:r>
              <a:rPr lang="en-CA" sz="2200" dirty="0"/>
              <a:t>An </a:t>
            </a:r>
            <a:r>
              <a:rPr lang="en-CA" sz="2200" b="1" dirty="0"/>
              <a:t>interface</a:t>
            </a:r>
            <a:r>
              <a:rPr lang="en-CA" sz="2200" dirty="0"/>
              <a:t> between the home network and the cable provider network.</a:t>
            </a:r>
          </a:p>
          <a:p>
            <a:pPr lvl="1">
              <a:spcBef>
                <a:spcPts val="600"/>
              </a:spcBef>
              <a:spcAft>
                <a:spcPts val="600"/>
              </a:spcAft>
            </a:pPr>
            <a:r>
              <a:rPr lang="en-CA" sz="2200" dirty="0"/>
              <a:t>A </a:t>
            </a:r>
            <a:r>
              <a:rPr lang="en-CA" sz="2200" b="1" dirty="0"/>
              <a:t>translator</a:t>
            </a:r>
            <a:r>
              <a:rPr lang="en-CA" sz="2200" dirty="0"/>
              <a:t> between </a:t>
            </a:r>
            <a:r>
              <a:rPr lang="en-CA" sz="2200" dirty="0">
                <a:solidFill>
                  <a:srgbClr val="FF0000"/>
                </a:solidFill>
              </a:rPr>
              <a:t>private</a:t>
            </a:r>
            <a:r>
              <a:rPr lang="en-CA" sz="2200" dirty="0"/>
              <a:t>-</a:t>
            </a:r>
            <a:r>
              <a:rPr lang="en-CA" sz="2200" dirty="0">
                <a:solidFill>
                  <a:srgbClr val="0000FF"/>
                </a:solidFill>
              </a:rPr>
              <a:t>public</a:t>
            </a:r>
            <a:r>
              <a:rPr lang="en-CA" sz="2200" dirty="0"/>
              <a:t> addresses.</a:t>
            </a:r>
          </a:p>
          <a:p>
            <a:pPr lvl="1">
              <a:spcBef>
                <a:spcPts val="600"/>
              </a:spcBef>
              <a:spcAft>
                <a:spcPts val="600"/>
              </a:spcAft>
            </a:pPr>
            <a:r>
              <a:rPr lang="en-CA" sz="2200" dirty="0"/>
              <a:t>A </a:t>
            </a:r>
            <a:r>
              <a:rPr lang="en-CA" sz="2200" b="1" dirty="0"/>
              <a:t>DHCP</a:t>
            </a:r>
            <a:r>
              <a:rPr lang="en-CA" sz="2200" dirty="0"/>
              <a:t> server (it supplies all the IP address information)</a:t>
            </a:r>
          </a:p>
          <a:p>
            <a:pPr lvl="1">
              <a:spcBef>
                <a:spcPts val="600"/>
              </a:spcBef>
              <a:spcAft>
                <a:spcPts val="600"/>
              </a:spcAft>
            </a:pPr>
            <a:r>
              <a:rPr lang="en-CA" sz="2200" dirty="0"/>
              <a:t>A basic </a:t>
            </a:r>
            <a:r>
              <a:rPr lang="en-CA" sz="2200" b="1" dirty="0"/>
              <a:t>default router</a:t>
            </a:r>
            <a:r>
              <a:rPr lang="en-CA" sz="2200" dirty="0"/>
              <a:t>.</a:t>
            </a:r>
          </a:p>
          <a:p>
            <a:pPr lvl="1">
              <a:spcBef>
                <a:spcPts val="600"/>
              </a:spcBef>
              <a:spcAft>
                <a:spcPts val="600"/>
              </a:spcAft>
            </a:pPr>
            <a:r>
              <a:rPr lang="en-CA" sz="2200" dirty="0"/>
              <a:t>A basic </a:t>
            </a:r>
            <a:r>
              <a:rPr lang="en-CA" sz="2200" b="1" dirty="0"/>
              <a:t>firewall</a:t>
            </a:r>
            <a:r>
              <a:rPr lang="en-CA" sz="2200" dirty="0"/>
              <a:t>.</a:t>
            </a:r>
          </a:p>
          <a:p>
            <a:pPr lvl="1">
              <a:spcBef>
                <a:spcPts val="600"/>
              </a:spcBef>
              <a:spcAft>
                <a:spcPts val="600"/>
              </a:spcAft>
            </a:pPr>
            <a:r>
              <a:rPr lang="en-CA" sz="2200" dirty="0"/>
              <a:t>A </a:t>
            </a:r>
            <a:r>
              <a:rPr lang="en-CA" sz="2200" b="1" dirty="0"/>
              <a:t>DNS relay</a:t>
            </a:r>
            <a:r>
              <a:rPr lang="en-CA" sz="2200" dirty="0"/>
              <a:t>.</a:t>
            </a:r>
          </a:p>
          <a:p>
            <a:pPr lvl="1">
              <a:spcBef>
                <a:spcPts val="600"/>
              </a:spcBef>
              <a:spcAft>
                <a:spcPts val="600"/>
              </a:spcAft>
            </a:pPr>
            <a:r>
              <a:rPr lang="en-CA" sz="2200" dirty="0"/>
              <a:t>A</a:t>
            </a:r>
            <a:r>
              <a:rPr lang="en-CA" sz="2200" b="1" dirty="0"/>
              <a:t> Wi-Fi LAN </a:t>
            </a:r>
            <a:r>
              <a:rPr lang="en-CA" sz="2200" dirty="0"/>
              <a:t>access point.</a:t>
            </a:r>
          </a:p>
          <a:p>
            <a:pPr>
              <a:spcBef>
                <a:spcPts val="600"/>
              </a:spcBef>
              <a:spcAft>
                <a:spcPts val="600"/>
              </a:spcAft>
            </a:pPr>
            <a:endParaRPr lang="en-CA" sz="2200" dirty="0"/>
          </a:p>
          <a:p>
            <a:pPr>
              <a:spcBef>
                <a:spcPts val="600"/>
              </a:spcBef>
              <a:spcAft>
                <a:spcPts val="600"/>
              </a:spcAft>
            </a:pPr>
            <a:endParaRPr lang="en-CA" sz="2200" dirty="0"/>
          </a:p>
          <a:p>
            <a:pPr>
              <a:spcBef>
                <a:spcPts val="600"/>
              </a:spcBef>
              <a:spcAft>
                <a:spcPts val="600"/>
              </a:spcAft>
            </a:pPr>
            <a:endParaRPr lang="en-CA" sz="2200" dirty="0"/>
          </a:p>
          <a:p>
            <a:pPr>
              <a:spcBef>
                <a:spcPts val="600"/>
              </a:spcBef>
              <a:spcAft>
                <a:spcPts val="600"/>
              </a:spcAft>
            </a:pPr>
            <a:endParaRPr lang="en-CA" sz="2200" dirty="0"/>
          </a:p>
        </p:txBody>
      </p:sp>
      <p:sp>
        <p:nvSpPr>
          <p:cNvPr id="15" name="Rectangle 14">
            <a:extLst>
              <a:ext uri="{FF2B5EF4-FFF2-40B4-BE49-F238E27FC236}">
                <a16:creationId xmlns:a16="http://schemas.microsoft.com/office/drawing/2014/main" id="{2F12E2B8-18EF-4A0E-AE31-8B91E51A2875}"/>
              </a:ext>
            </a:extLst>
          </p:cNvPr>
          <p:cNvSpPr/>
          <p:nvPr/>
        </p:nvSpPr>
        <p:spPr>
          <a:xfrm>
            <a:off x="799123" y="1480911"/>
            <a:ext cx="3233956" cy="4438729"/>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6" name="Group 15">
            <a:extLst>
              <a:ext uri="{FF2B5EF4-FFF2-40B4-BE49-F238E27FC236}">
                <a16:creationId xmlns:a16="http://schemas.microsoft.com/office/drawing/2014/main" id="{28200FBB-67DA-4B69-A035-865E7A76E49C}"/>
              </a:ext>
            </a:extLst>
          </p:cNvPr>
          <p:cNvGrpSpPr/>
          <p:nvPr/>
        </p:nvGrpSpPr>
        <p:grpSpPr>
          <a:xfrm>
            <a:off x="923387" y="4629687"/>
            <a:ext cx="842721" cy="676176"/>
            <a:chOff x="9913892" y="560715"/>
            <a:chExt cx="1490439" cy="1120399"/>
          </a:xfrm>
        </p:grpSpPr>
        <p:pic>
          <p:nvPicPr>
            <p:cNvPr id="17" name="Picture 16">
              <a:extLst>
                <a:ext uri="{FF2B5EF4-FFF2-40B4-BE49-F238E27FC236}">
                  <a16:creationId xmlns:a16="http://schemas.microsoft.com/office/drawing/2014/main" id="{C765EB3A-8CEB-4974-A8CD-0323D18B8BC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 name="TextBox 17">
              <a:extLst>
                <a:ext uri="{FF2B5EF4-FFF2-40B4-BE49-F238E27FC236}">
                  <a16:creationId xmlns:a16="http://schemas.microsoft.com/office/drawing/2014/main" id="{DD1EDE1E-6DFC-4548-9A62-C90CFF10F03B}"/>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sp>
        <p:nvSpPr>
          <p:cNvPr id="38" name="TextBox 37">
            <a:extLst>
              <a:ext uri="{FF2B5EF4-FFF2-40B4-BE49-F238E27FC236}">
                <a16:creationId xmlns:a16="http://schemas.microsoft.com/office/drawing/2014/main" id="{8A4F3F87-057D-4EC4-90FE-04F79EDC2AD9}"/>
              </a:ext>
            </a:extLst>
          </p:cNvPr>
          <p:cNvSpPr txBox="1"/>
          <p:nvPr/>
        </p:nvSpPr>
        <p:spPr>
          <a:xfrm>
            <a:off x="883310" y="5431534"/>
            <a:ext cx="2685992" cy="369332"/>
          </a:xfrm>
          <a:prstGeom prst="rect">
            <a:avLst/>
          </a:prstGeom>
          <a:solidFill>
            <a:schemeClr val="bg1"/>
          </a:solidFill>
        </p:spPr>
        <p:txBody>
          <a:bodyPr wrap="none" rtlCol="0">
            <a:spAutoFit/>
          </a:bodyPr>
          <a:lstStyle/>
          <a:p>
            <a:r>
              <a:rPr lang="en-CA" b="1" dirty="0"/>
              <a:t>IPv4</a:t>
            </a:r>
            <a:r>
              <a:rPr lang="en-CA" b="1" dirty="0">
                <a:solidFill>
                  <a:srgbClr val="0000FF"/>
                </a:solidFill>
              </a:rPr>
              <a:t> </a:t>
            </a:r>
            <a:r>
              <a:rPr lang="en-CA" b="1" dirty="0">
                <a:solidFill>
                  <a:srgbClr val="FF0000"/>
                </a:solidFill>
              </a:rPr>
              <a:t>host</a:t>
            </a:r>
            <a:r>
              <a:rPr lang="en-CA" b="1" dirty="0">
                <a:solidFill>
                  <a:srgbClr val="0000FF"/>
                </a:solidFill>
              </a:rPr>
              <a:t> 192.168.0.10/24</a:t>
            </a:r>
          </a:p>
        </p:txBody>
      </p:sp>
      <p:sp>
        <p:nvSpPr>
          <p:cNvPr id="2" name="TextBox 1">
            <a:extLst>
              <a:ext uri="{FF2B5EF4-FFF2-40B4-BE49-F238E27FC236}">
                <a16:creationId xmlns:a16="http://schemas.microsoft.com/office/drawing/2014/main" id="{995D4F76-0A37-48E1-BBD2-DE55002D58A3}"/>
              </a:ext>
            </a:extLst>
          </p:cNvPr>
          <p:cNvSpPr txBox="1"/>
          <p:nvPr/>
        </p:nvSpPr>
        <p:spPr>
          <a:xfrm>
            <a:off x="883310" y="1557211"/>
            <a:ext cx="1912382" cy="923330"/>
          </a:xfrm>
          <a:prstGeom prst="rect">
            <a:avLst/>
          </a:prstGeom>
          <a:solidFill>
            <a:schemeClr val="bg1"/>
          </a:solidFill>
          <a:effectLst>
            <a:softEdge rad="31750"/>
          </a:effectLst>
        </p:spPr>
        <p:txBody>
          <a:bodyPr wrap="none" rtlCol="0">
            <a:spAutoFit/>
          </a:bodyPr>
          <a:lstStyle/>
          <a:p>
            <a:pPr algn="ctr"/>
            <a:r>
              <a:rPr lang="en-CA" b="1" dirty="0"/>
              <a:t>Home network</a:t>
            </a:r>
          </a:p>
          <a:p>
            <a:pPr algn="ctr"/>
            <a:r>
              <a:rPr lang="en-CA" b="1" dirty="0">
                <a:solidFill>
                  <a:srgbClr val="FF0000"/>
                </a:solidFill>
              </a:rPr>
              <a:t>private</a:t>
            </a:r>
            <a:r>
              <a:rPr lang="en-CA" b="1" dirty="0">
                <a:solidFill>
                  <a:srgbClr val="0000FF"/>
                </a:solidFill>
              </a:rPr>
              <a:t> </a:t>
            </a:r>
            <a:r>
              <a:rPr lang="en-CA" b="1" dirty="0"/>
              <a:t>IPv4 space</a:t>
            </a:r>
          </a:p>
          <a:p>
            <a:pPr algn="ctr"/>
            <a:r>
              <a:rPr lang="en-CA" b="1" dirty="0">
                <a:solidFill>
                  <a:srgbClr val="0000FF"/>
                </a:solidFill>
              </a:rPr>
              <a:t>192.168.0.0/24</a:t>
            </a:r>
            <a:endParaRPr lang="en-CA" b="1" dirty="0"/>
          </a:p>
        </p:txBody>
      </p:sp>
      <p:grpSp>
        <p:nvGrpSpPr>
          <p:cNvPr id="51" name="Group 50">
            <a:extLst>
              <a:ext uri="{FF2B5EF4-FFF2-40B4-BE49-F238E27FC236}">
                <a16:creationId xmlns:a16="http://schemas.microsoft.com/office/drawing/2014/main" id="{224D170A-2983-4131-B27D-3C16B94D2030}"/>
              </a:ext>
            </a:extLst>
          </p:cNvPr>
          <p:cNvGrpSpPr/>
          <p:nvPr/>
        </p:nvGrpSpPr>
        <p:grpSpPr>
          <a:xfrm>
            <a:off x="3361413" y="2596557"/>
            <a:ext cx="1616029" cy="2309958"/>
            <a:chOff x="3361413" y="2596557"/>
            <a:chExt cx="1616029" cy="2309958"/>
          </a:xfrm>
        </p:grpSpPr>
        <p:grpSp>
          <p:nvGrpSpPr>
            <p:cNvPr id="20" name="Group 19">
              <a:extLst>
                <a:ext uri="{FF2B5EF4-FFF2-40B4-BE49-F238E27FC236}">
                  <a16:creationId xmlns:a16="http://schemas.microsoft.com/office/drawing/2014/main" id="{25200183-249C-4FF9-B180-E8FEB5687775}"/>
                </a:ext>
              </a:extLst>
            </p:cNvPr>
            <p:cNvGrpSpPr/>
            <p:nvPr/>
          </p:nvGrpSpPr>
          <p:grpSpPr>
            <a:xfrm>
              <a:off x="3669178" y="3659479"/>
              <a:ext cx="675842" cy="683629"/>
              <a:chOff x="5439189" y="3628598"/>
              <a:chExt cx="675842" cy="683629"/>
            </a:xfrm>
          </p:grpSpPr>
          <p:sp>
            <p:nvSpPr>
              <p:cNvPr id="21" name="Oval 20">
                <a:extLst>
                  <a:ext uri="{FF2B5EF4-FFF2-40B4-BE49-F238E27FC236}">
                    <a16:creationId xmlns:a16="http://schemas.microsoft.com/office/drawing/2014/main" id="{E4D5D7CE-7E07-48E0-AD1D-CF168B1C617B}"/>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2" name="Group 21">
                <a:extLst>
                  <a:ext uri="{FF2B5EF4-FFF2-40B4-BE49-F238E27FC236}">
                    <a16:creationId xmlns:a16="http://schemas.microsoft.com/office/drawing/2014/main" id="{A6AAE176-4B99-44BC-B3BD-80527A3BEABC}"/>
                  </a:ext>
                </a:extLst>
              </p:cNvPr>
              <p:cNvGrpSpPr/>
              <p:nvPr/>
            </p:nvGrpSpPr>
            <p:grpSpPr>
              <a:xfrm>
                <a:off x="5712075" y="3740276"/>
                <a:ext cx="130069" cy="188068"/>
                <a:chOff x="4518511" y="3865186"/>
                <a:chExt cx="203119" cy="265093"/>
              </a:xfrm>
            </p:grpSpPr>
            <p:cxnSp>
              <p:nvCxnSpPr>
                <p:cNvPr id="35" name="Straight Connector 34">
                  <a:extLst>
                    <a:ext uri="{FF2B5EF4-FFF2-40B4-BE49-F238E27FC236}">
                      <a16:creationId xmlns:a16="http://schemas.microsoft.com/office/drawing/2014/main" id="{1D23E6B6-04CD-4C4E-9A81-731EF1C3A6CA}"/>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5D35BE7-0B0B-4199-8542-BAF5BE0AD862}"/>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711933-D1D8-42A7-8716-C8A56B3970C5}"/>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68D5695D-B3D3-4271-9E82-5998A7E50D03}"/>
                  </a:ext>
                </a:extLst>
              </p:cNvPr>
              <p:cNvGrpSpPr/>
              <p:nvPr/>
            </p:nvGrpSpPr>
            <p:grpSpPr>
              <a:xfrm rot="10800000">
                <a:off x="5712075" y="4005901"/>
                <a:ext cx="130069" cy="188068"/>
                <a:chOff x="4518511" y="3865186"/>
                <a:chExt cx="203119" cy="265093"/>
              </a:xfrm>
            </p:grpSpPr>
            <p:cxnSp>
              <p:nvCxnSpPr>
                <p:cNvPr id="32" name="Straight Connector 31">
                  <a:extLst>
                    <a:ext uri="{FF2B5EF4-FFF2-40B4-BE49-F238E27FC236}">
                      <a16:creationId xmlns:a16="http://schemas.microsoft.com/office/drawing/2014/main" id="{2DEC4CAE-25D7-4CDC-A20A-57C850A5679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743CC76-48BF-42CC-B16C-4972B7D9C8E3}"/>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225A779-A26B-4FE8-8D98-0C7CCCFA6F29}"/>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DEC29607-316D-417F-AEC6-DDB4210DE083}"/>
                  </a:ext>
                </a:extLst>
              </p:cNvPr>
              <p:cNvGrpSpPr/>
              <p:nvPr/>
            </p:nvGrpSpPr>
            <p:grpSpPr>
              <a:xfrm rot="5400000">
                <a:off x="5526491" y="3876378"/>
                <a:ext cx="130069" cy="188068"/>
                <a:chOff x="4518511" y="3865186"/>
                <a:chExt cx="203119" cy="265093"/>
              </a:xfrm>
            </p:grpSpPr>
            <p:cxnSp>
              <p:nvCxnSpPr>
                <p:cNvPr id="29" name="Straight Connector 28">
                  <a:extLst>
                    <a:ext uri="{FF2B5EF4-FFF2-40B4-BE49-F238E27FC236}">
                      <a16:creationId xmlns:a16="http://schemas.microsoft.com/office/drawing/2014/main" id="{191482AD-1F09-4B9B-A3BB-EA223875DF1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592E049-8C43-424E-9CB5-49F4EB074E92}"/>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9632541-C306-4230-B4B3-9A13A93D76D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592D5619-617B-495D-B659-65FE8CA91344}"/>
                  </a:ext>
                </a:extLst>
              </p:cNvPr>
              <p:cNvGrpSpPr/>
              <p:nvPr/>
            </p:nvGrpSpPr>
            <p:grpSpPr>
              <a:xfrm rot="5400000">
                <a:off x="5890580" y="3876379"/>
                <a:ext cx="130069" cy="188068"/>
                <a:chOff x="4518511" y="3865186"/>
                <a:chExt cx="203119" cy="265093"/>
              </a:xfrm>
            </p:grpSpPr>
            <p:cxnSp>
              <p:nvCxnSpPr>
                <p:cNvPr id="26" name="Straight Connector 25">
                  <a:extLst>
                    <a:ext uri="{FF2B5EF4-FFF2-40B4-BE49-F238E27FC236}">
                      <a16:creationId xmlns:a16="http://schemas.microsoft.com/office/drawing/2014/main" id="{3863C628-A540-49E1-9B91-DD9E8D0CA1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F177639-F2ED-4EE5-AC5D-201B558EC36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7AF54F1-5AFA-4EAB-8830-691BDFDA748C}"/>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2" name="Group 41">
              <a:extLst>
                <a:ext uri="{FF2B5EF4-FFF2-40B4-BE49-F238E27FC236}">
                  <a16:creationId xmlns:a16="http://schemas.microsoft.com/office/drawing/2014/main" id="{5F4CE25C-1A24-464F-AE4A-F395B234AFD6}"/>
                </a:ext>
              </a:extLst>
            </p:cNvPr>
            <p:cNvGrpSpPr/>
            <p:nvPr/>
          </p:nvGrpSpPr>
          <p:grpSpPr>
            <a:xfrm>
              <a:off x="3361413" y="2596557"/>
              <a:ext cx="1519968" cy="2309958"/>
              <a:chOff x="5448159" y="2358924"/>
              <a:chExt cx="1519968" cy="2309959"/>
            </a:xfrm>
          </p:grpSpPr>
          <p:pic>
            <p:nvPicPr>
              <p:cNvPr id="43" name="Picture 42">
                <a:extLst>
                  <a:ext uri="{FF2B5EF4-FFF2-40B4-BE49-F238E27FC236}">
                    <a16:creationId xmlns:a16="http://schemas.microsoft.com/office/drawing/2014/main" id="{BAF099C0-024F-4997-A1AF-FECABBDD7B38}"/>
                  </a:ext>
                </a:extLst>
              </p:cNvPr>
              <p:cNvPicPr>
                <a:picLocks noChangeAspect="1"/>
              </p:cNvPicPr>
              <p:nvPr/>
            </p:nvPicPr>
            <p:blipFill>
              <a:blip r:embed="rId4"/>
              <a:stretch>
                <a:fillRect/>
              </a:stretch>
            </p:blipFill>
            <p:spPr>
              <a:xfrm>
                <a:off x="5671387" y="2358924"/>
                <a:ext cx="863840" cy="1991914"/>
              </a:xfrm>
              <a:prstGeom prst="rect">
                <a:avLst/>
              </a:prstGeom>
              <a:solidFill>
                <a:srgbClr val="93E3FF"/>
              </a:solidFill>
            </p:spPr>
          </p:pic>
          <p:sp>
            <p:nvSpPr>
              <p:cNvPr id="44" name="TextBox 43">
                <a:extLst>
                  <a:ext uri="{FF2B5EF4-FFF2-40B4-BE49-F238E27FC236}">
                    <a16:creationId xmlns:a16="http://schemas.microsoft.com/office/drawing/2014/main" id="{579E8830-898A-49F4-B59D-92DB0238573A}"/>
                  </a:ext>
                </a:extLst>
              </p:cNvPr>
              <p:cNvSpPr txBox="1"/>
              <p:nvPr/>
            </p:nvSpPr>
            <p:spPr>
              <a:xfrm>
                <a:off x="5448159" y="4299551"/>
                <a:ext cx="1519968" cy="369332"/>
              </a:xfrm>
              <a:prstGeom prst="rect">
                <a:avLst/>
              </a:prstGeom>
              <a:noFill/>
            </p:spPr>
            <p:txBody>
              <a:bodyPr wrap="none" rtlCol="0">
                <a:spAutoFit/>
              </a:bodyPr>
              <a:lstStyle/>
              <a:p>
                <a:r>
                  <a:rPr lang="en-CA" b="1" dirty="0"/>
                  <a:t>Cable Modem</a:t>
                </a:r>
              </a:p>
            </p:txBody>
          </p:sp>
        </p:grpSp>
        <p:cxnSp>
          <p:nvCxnSpPr>
            <p:cNvPr id="48" name="Straight Connector 47">
              <a:extLst>
                <a:ext uri="{FF2B5EF4-FFF2-40B4-BE49-F238E27FC236}">
                  <a16:creationId xmlns:a16="http://schemas.microsoft.com/office/drawing/2014/main" id="{1ECEBA58-6DF6-42B6-8EE9-49876F73E597}"/>
                </a:ext>
              </a:extLst>
            </p:cNvPr>
            <p:cNvCxnSpPr>
              <a:cxnSpLocks/>
            </p:cNvCxnSpPr>
            <p:nvPr/>
          </p:nvCxnSpPr>
          <p:spPr>
            <a:xfrm>
              <a:off x="4345020" y="3654778"/>
              <a:ext cx="63242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FE9AE56D-0BD3-459F-8025-B3FB128A6E27}"/>
              </a:ext>
            </a:extLst>
          </p:cNvPr>
          <p:cNvSpPr txBox="1"/>
          <p:nvPr/>
        </p:nvSpPr>
        <p:spPr>
          <a:xfrm>
            <a:off x="4299660" y="3236563"/>
            <a:ext cx="1590500" cy="800219"/>
          </a:xfrm>
          <a:prstGeom prst="rect">
            <a:avLst/>
          </a:prstGeom>
          <a:noFill/>
        </p:spPr>
        <p:txBody>
          <a:bodyPr wrap="none" rtlCol="0">
            <a:spAutoFit/>
          </a:bodyPr>
          <a:lstStyle/>
          <a:p>
            <a:pPr algn="ctr">
              <a:spcBef>
                <a:spcPts val="600"/>
              </a:spcBef>
              <a:spcAft>
                <a:spcPts val="600"/>
              </a:spcAft>
            </a:pPr>
            <a:r>
              <a:rPr lang="en-CA" b="1" dirty="0"/>
              <a:t>IPv4 </a:t>
            </a:r>
            <a:r>
              <a:rPr lang="en-CA" b="1" dirty="0">
                <a:solidFill>
                  <a:srgbClr val="FF0000"/>
                </a:solidFill>
              </a:rPr>
              <a:t>Public</a:t>
            </a:r>
          </a:p>
          <a:p>
            <a:pPr algn="ctr">
              <a:spcBef>
                <a:spcPts val="600"/>
              </a:spcBef>
              <a:spcAft>
                <a:spcPts val="600"/>
              </a:spcAft>
            </a:pPr>
            <a:r>
              <a:rPr lang="en-CA" b="1" dirty="0">
                <a:solidFill>
                  <a:srgbClr val="0000FF"/>
                </a:solidFill>
              </a:rPr>
              <a:t>24.204.192.50</a:t>
            </a:r>
          </a:p>
        </p:txBody>
      </p:sp>
      <p:sp>
        <p:nvSpPr>
          <p:cNvPr id="55" name="TextBox 54">
            <a:extLst>
              <a:ext uri="{FF2B5EF4-FFF2-40B4-BE49-F238E27FC236}">
                <a16:creationId xmlns:a16="http://schemas.microsoft.com/office/drawing/2014/main" id="{A0967F39-90FE-4DFA-8AF3-3C64AC5044B1}"/>
              </a:ext>
            </a:extLst>
          </p:cNvPr>
          <p:cNvSpPr txBox="1"/>
          <p:nvPr/>
        </p:nvSpPr>
        <p:spPr>
          <a:xfrm>
            <a:off x="3194039" y="2231853"/>
            <a:ext cx="750526" cy="369332"/>
          </a:xfrm>
          <a:prstGeom prst="rect">
            <a:avLst/>
          </a:prstGeom>
          <a:noFill/>
        </p:spPr>
        <p:txBody>
          <a:bodyPr wrap="none" rtlCol="0">
            <a:spAutoFit/>
          </a:bodyPr>
          <a:lstStyle/>
          <a:p>
            <a:r>
              <a:rPr lang="en-CA" b="1" dirty="0"/>
              <a:t>inside</a:t>
            </a:r>
          </a:p>
        </p:txBody>
      </p:sp>
      <p:sp>
        <p:nvSpPr>
          <p:cNvPr id="56" name="TextBox 55">
            <a:extLst>
              <a:ext uri="{FF2B5EF4-FFF2-40B4-BE49-F238E27FC236}">
                <a16:creationId xmlns:a16="http://schemas.microsoft.com/office/drawing/2014/main" id="{1FFD7FD5-64D7-497C-A165-AF6B9E500641}"/>
              </a:ext>
            </a:extLst>
          </p:cNvPr>
          <p:cNvSpPr txBox="1"/>
          <p:nvPr/>
        </p:nvSpPr>
        <p:spPr>
          <a:xfrm>
            <a:off x="4033079" y="2217458"/>
            <a:ext cx="898003" cy="369332"/>
          </a:xfrm>
          <a:prstGeom prst="rect">
            <a:avLst/>
          </a:prstGeom>
          <a:noFill/>
        </p:spPr>
        <p:txBody>
          <a:bodyPr wrap="none" rtlCol="0">
            <a:spAutoFit/>
          </a:bodyPr>
          <a:lstStyle/>
          <a:p>
            <a:r>
              <a:rPr lang="en-CA" b="1" dirty="0"/>
              <a:t>outside</a:t>
            </a:r>
          </a:p>
        </p:txBody>
      </p:sp>
      <p:sp>
        <p:nvSpPr>
          <p:cNvPr id="58" name="Arrow: Right 57">
            <a:extLst>
              <a:ext uri="{FF2B5EF4-FFF2-40B4-BE49-F238E27FC236}">
                <a16:creationId xmlns:a16="http://schemas.microsoft.com/office/drawing/2014/main" id="{8C24EBBF-866D-46F4-8894-D2BD209EB6D3}"/>
              </a:ext>
            </a:extLst>
          </p:cNvPr>
          <p:cNvSpPr/>
          <p:nvPr/>
        </p:nvSpPr>
        <p:spPr>
          <a:xfrm rot="19895759">
            <a:off x="1124772" y="3537990"/>
            <a:ext cx="2699161" cy="458753"/>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Default exit</a:t>
            </a:r>
          </a:p>
        </p:txBody>
      </p:sp>
      <p:sp>
        <p:nvSpPr>
          <p:cNvPr id="59" name="Arrow: Left 58">
            <a:extLst>
              <a:ext uri="{FF2B5EF4-FFF2-40B4-BE49-F238E27FC236}">
                <a16:creationId xmlns:a16="http://schemas.microsoft.com/office/drawing/2014/main" id="{D0F66AF8-94E5-4A5C-82E6-28431757FEA4}"/>
              </a:ext>
            </a:extLst>
          </p:cNvPr>
          <p:cNvSpPr/>
          <p:nvPr/>
        </p:nvSpPr>
        <p:spPr>
          <a:xfrm rot="19781121">
            <a:off x="1572427" y="3877707"/>
            <a:ext cx="2214032" cy="491849"/>
          </a:xfrm>
          <a:prstGeom prst="lef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Your address info</a:t>
            </a:r>
          </a:p>
        </p:txBody>
      </p:sp>
      <p:grpSp>
        <p:nvGrpSpPr>
          <p:cNvPr id="62" name="Group 61">
            <a:extLst>
              <a:ext uri="{FF2B5EF4-FFF2-40B4-BE49-F238E27FC236}">
                <a16:creationId xmlns:a16="http://schemas.microsoft.com/office/drawing/2014/main" id="{187353DC-AF87-49BB-B862-250FE854C598}"/>
              </a:ext>
            </a:extLst>
          </p:cNvPr>
          <p:cNvGrpSpPr/>
          <p:nvPr/>
        </p:nvGrpSpPr>
        <p:grpSpPr>
          <a:xfrm>
            <a:off x="5130560" y="1690688"/>
            <a:ext cx="1590159" cy="1457953"/>
            <a:chOff x="5130560" y="1690688"/>
            <a:chExt cx="1590159" cy="1457953"/>
          </a:xfrm>
        </p:grpSpPr>
        <p:sp>
          <p:nvSpPr>
            <p:cNvPr id="60" name="Arrow: Left 59">
              <a:extLst>
                <a:ext uri="{FF2B5EF4-FFF2-40B4-BE49-F238E27FC236}">
                  <a16:creationId xmlns:a16="http://schemas.microsoft.com/office/drawing/2014/main" id="{4E1E79C9-A3C2-431A-9C18-E1108C41DF97}"/>
                </a:ext>
              </a:extLst>
            </p:cNvPr>
            <p:cNvSpPr/>
            <p:nvPr/>
          </p:nvSpPr>
          <p:spPr>
            <a:xfrm>
              <a:off x="5704196" y="2351351"/>
              <a:ext cx="1016523" cy="55498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1" name="Cube 60">
              <a:extLst>
                <a:ext uri="{FF2B5EF4-FFF2-40B4-BE49-F238E27FC236}">
                  <a16:creationId xmlns:a16="http://schemas.microsoft.com/office/drawing/2014/main" id="{9DFEECDF-1047-4A9F-83A2-407C0311B9C0}"/>
                </a:ext>
              </a:extLst>
            </p:cNvPr>
            <p:cNvSpPr/>
            <p:nvPr/>
          </p:nvSpPr>
          <p:spPr>
            <a:xfrm>
              <a:off x="5130560" y="1690688"/>
              <a:ext cx="524530" cy="1457953"/>
            </a:xfrm>
            <a:prstGeom prst="cub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900" b="1" dirty="0">
                  <a:solidFill>
                    <a:schemeClr val="tx1"/>
                  </a:solidFill>
                </a:rPr>
                <a:t>F</a:t>
              </a:r>
            </a:p>
            <a:p>
              <a:pPr algn="ctr"/>
              <a:r>
                <a:rPr lang="en-CA" sz="900" b="1" dirty="0">
                  <a:solidFill>
                    <a:schemeClr val="tx1"/>
                  </a:solidFill>
                </a:rPr>
                <a:t>I</a:t>
              </a:r>
            </a:p>
            <a:p>
              <a:pPr algn="ctr"/>
              <a:r>
                <a:rPr lang="en-CA" sz="900" b="1" dirty="0">
                  <a:solidFill>
                    <a:schemeClr val="tx1"/>
                  </a:solidFill>
                </a:rPr>
                <a:t>R</a:t>
              </a:r>
            </a:p>
            <a:p>
              <a:pPr algn="ctr"/>
              <a:r>
                <a:rPr lang="en-CA" sz="900" b="1" dirty="0">
                  <a:solidFill>
                    <a:schemeClr val="tx1"/>
                  </a:solidFill>
                </a:rPr>
                <a:t>E</a:t>
              </a:r>
            </a:p>
            <a:p>
              <a:pPr algn="ctr"/>
              <a:r>
                <a:rPr lang="en-CA" sz="900" b="1" dirty="0">
                  <a:solidFill>
                    <a:schemeClr val="tx1"/>
                  </a:solidFill>
                </a:rPr>
                <a:t>W</a:t>
              </a:r>
            </a:p>
            <a:p>
              <a:pPr algn="ctr"/>
              <a:r>
                <a:rPr lang="en-CA" sz="900" b="1" dirty="0">
                  <a:solidFill>
                    <a:schemeClr val="tx1"/>
                  </a:solidFill>
                </a:rPr>
                <a:t>A</a:t>
              </a:r>
            </a:p>
            <a:p>
              <a:pPr algn="ctr"/>
              <a:r>
                <a:rPr lang="en-CA" sz="900" b="1" dirty="0">
                  <a:solidFill>
                    <a:schemeClr val="tx1"/>
                  </a:solidFill>
                </a:rPr>
                <a:t>L</a:t>
              </a:r>
            </a:p>
            <a:p>
              <a:pPr algn="ctr"/>
              <a:r>
                <a:rPr lang="en-CA" sz="900" b="1" dirty="0">
                  <a:solidFill>
                    <a:schemeClr val="tx1"/>
                  </a:solidFill>
                </a:rPr>
                <a:t>L</a:t>
              </a:r>
            </a:p>
            <a:p>
              <a:pPr algn="ctr"/>
              <a:endParaRPr lang="en-CA" sz="900" b="1" dirty="0">
                <a:solidFill>
                  <a:schemeClr val="tx1"/>
                </a:solidFill>
              </a:endParaRPr>
            </a:p>
          </p:txBody>
        </p:sp>
      </p:grpSp>
      <p:sp>
        <p:nvSpPr>
          <p:cNvPr id="65" name="Arrow: Right 64">
            <a:extLst>
              <a:ext uri="{FF2B5EF4-FFF2-40B4-BE49-F238E27FC236}">
                <a16:creationId xmlns:a16="http://schemas.microsoft.com/office/drawing/2014/main" id="{34C7092B-0C3F-41C3-9450-9500DCC5ACD2}"/>
              </a:ext>
            </a:extLst>
          </p:cNvPr>
          <p:cNvSpPr/>
          <p:nvPr/>
        </p:nvSpPr>
        <p:spPr>
          <a:xfrm rot="19798095">
            <a:off x="1677966" y="4348071"/>
            <a:ext cx="2125085" cy="458753"/>
          </a:xfrm>
          <a:prstGeom prst="rightArrow">
            <a:avLst/>
          </a:prstGeom>
          <a:solidFill>
            <a:srgbClr val="CC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What is www?</a:t>
            </a:r>
          </a:p>
        </p:txBody>
      </p:sp>
      <p:pic>
        <p:nvPicPr>
          <p:cNvPr id="67" name="Graphic 66" descr="Wi-Fi outline">
            <a:extLst>
              <a:ext uri="{FF2B5EF4-FFF2-40B4-BE49-F238E27FC236}">
                <a16:creationId xmlns:a16="http://schemas.microsoft.com/office/drawing/2014/main" id="{7978F8C5-EF70-41CA-ADC7-40721D9A1A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5963379">
            <a:off x="1996611" y="2558428"/>
            <a:ext cx="1056371" cy="1056371"/>
          </a:xfrm>
          <a:prstGeom prst="rect">
            <a:avLst/>
          </a:prstGeom>
        </p:spPr>
      </p:pic>
    </p:spTree>
    <p:extLst>
      <p:ext uri="{BB962C8B-B14F-4D97-AF65-F5344CB8AC3E}">
        <p14:creationId xmlns:p14="http://schemas.microsoft.com/office/powerpoint/2010/main" val="399945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circle(in)">
                                      <p:cBhvr>
                                        <p:cTn id="12" dur="20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arn(inVertic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down)">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down)">
                                      <p:cBhvr>
                                        <p:cTn id="27" dur="500"/>
                                        <p:tgtEl>
                                          <p:spTgt spid="5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wipe(down)">
                                      <p:cBhvr>
                                        <p:cTn id="30" dur="500"/>
                                        <p:tgtEl>
                                          <p:spTgt spid="5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wipe(down)">
                                      <p:cBhvr>
                                        <p:cTn id="35" dur="500"/>
                                        <p:tgtEl>
                                          <p:spTgt spid="4">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down)">
                                      <p:cBhvr>
                                        <p:cTn id="40" dur="500"/>
                                        <p:tgtEl>
                                          <p:spTgt spid="3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wipe(down)">
                                      <p:cBhvr>
                                        <p:cTn id="43" dur="500"/>
                                        <p:tgtEl>
                                          <p:spTgt spid="5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4">
                                            <p:txEl>
                                              <p:pRg st="4" end="4"/>
                                            </p:txEl>
                                          </p:spTgt>
                                        </p:tgtEl>
                                        <p:attrNameLst>
                                          <p:attrName>style.visibility</p:attrName>
                                        </p:attrNameLst>
                                      </p:cBhvr>
                                      <p:to>
                                        <p:strVal val="visible"/>
                                      </p:to>
                                    </p:set>
                                    <p:animEffect transition="in" filter="wipe(down)">
                                      <p:cBhvr>
                                        <p:cTn id="48" dur="500"/>
                                        <p:tgtEl>
                                          <p:spTgt spid="4">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barn(inVertical)">
                                      <p:cBhvr>
                                        <p:cTn id="53" dur="500"/>
                                        <p:tgtEl>
                                          <p:spTgt spid="59"/>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4">
                                            <p:txEl>
                                              <p:pRg st="5" end="5"/>
                                            </p:txEl>
                                          </p:spTgt>
                                        </p:tgtEl>
                                        <p:attrNameLst>
                                          <p:attrName>style.visibility</p:attrName>
                                        </p:attrNameLst>
                                      </p:cBhvr>
                                      <p:to>
                                        <p:strVal val="visible"/>
                                      </p:to>
                                    </p:set>
                                    <p:animEffect transition="in" filter="barn(inVertical)">
                                      <p:cBhvr>
                                        <p:cTn id="58" dur="500"/>
                                        <p:tgtEl>
                                          <p:spTgt spid="4">
                                            <p:txEl>
                                              <p:pRg st="5" end="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barn(inVertical)">
                                      <p:cBhvr>
                                        <p:cTn id="63" dur="500"/>
                                        <p:tgtEl>
                                          <p:spTgt spid="58"/>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4">
                                            <p:txEl>
                                              <p:pRg st="6" end="6"/>
                                            </p:txEl>
                                          </p:spTgt>
                                        </p:tgtEl>
                                        <p:attrNameLst>
                                          <p:attrName>style.visibility</p:attrName>
                                        </p:attrNameLst>
                                      </p:cBhvr>
                                      <p:to>
                                        <p:strVal val="visible"/>
                                      </p:to>
                                    </p:set>
                                    <p:animEffect transition="in" filter="barn(inVertical)">
                                      <p:cBhvr>
                                        <p:cTn id="68" dur="500"/>
                                        <p:tgtEl>
                                          <p:spTgt spid="4">
                                            <p:txEl>
                                              <p:pRg st="6" end="6"/>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nodeType="click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circle(in)">
                                      <p:cBhvr>
                                        <p:cTn id="73" dur="2000"/>
                                        <p:tgtEl>
                                          <p:spTgt spid="62"/>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nodeType="clickEffect">
                                  <p:stCondLst>
                                    <p:cond delay="0"/>
                                  </p:stCondLst>
                                  <p:childTnLst>
                                    <p:set>
                                      <p:cBhvr>
                                        <p:cTn id="77" dur="1" fill="hold">
                                          <p:stCondLst>
                                            <p:cond delay="0"/>
                                          </p:stCondLst>
                                        </p:cTn>
                                        <p:tgtEl>
                                          <p:spTgt spid="4">
                                            <p:txEl>
                                              <p:pRg st="7" end="7"/>
                                            </p:txEl>
                                          </p:spTgt>
                                        </p:tgtEl>
                                        <p:attrNameLst>
                                          <p:attrName>style.visibility</p:attrName>
                                        </p:attrNameLst>
                                      </p:cBhvr>
                                      <p:to>
                                        <p:strVal val="visible"/>
                                      </p:to>
                                    </p:set>
                                    <p:animEffect transition="in" filter="barn(inVertical)">
                                      <p:cBhvr>
                                        <p:cTn id="78" dur="500"/>
                                        <p:tgtEl>
                                          <p:spTgt spid="4">
                                            <p:txEl>
                                              <p:pRg st="7" end="7"/>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wipe(down)">
                                      <p:cBhvr>
                                        <p:cTn id="83" dur="500"/>
                                        <p:tgtEl>
                                          <p:spTgt spid="65"/>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nodeType="clickEffect">
                                  <p:stCondLst>
                                    <p:cond delay="0"/>
                                  </p:stCondLst>
                                  <p:childTnLst>
                                    <p:set>
                                      <p:cBhvr>
                                        <p:cTn id="87" dur="1" fill="hold">
                                          <p:stCondLst>
                                            <p:cond delay="0"/>
                                          </p:stCondLst>
                                        </p:cTn>
                                        <p:tgtEl>
                                          <p:spTgt spid="4">
                                            <p:txEl>
                                              <p:pRg st="8" end="8"/>
                                            </p:txEl>
                                          </p:spTgt>
                                        </p:tgtEl>
                                        <p:attrNameLst>
                                          <p:attrName>style.visibility</p:attrName>
                                        </p:attrNameLst>
                                      </p:cBhvr>
                                      <p:to>
                                        <p:strVal val="visible"/>
                                      </p:to>
                                    </p:set>
                                    <p:animEffect transition="in" filter="barn(inVertical)">
                                      <p:cBhvr>
                                        <p:cTn id="88" dur="500"/>
                                        <p:tgtEl>
                                          <p:spTgt spid="4">
                                            <p:txEl>
                                              <p:pRg st="8" end="8"/>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52" grpId="0"/>
      <p:bldP spid="55" grpId="0"/>
      <p:bldP spid="56" grpId="0"/>
      <p:bldP spid="58" grpId="0" animBg="1"/>
      <p:bldP spid="59" grpId="0" animBg="1"/>
      <p:bldP spid="6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174B43-20A4-404F-B115-1E32FAEA6A0A}"/>
              </a:ext>
            </a:extLst>
          </p:cNvPr>
          <p:cNvSpPr>
            <a:spLocks noGrp="1"/>
          </p:cNvSpPr>
          <p:nvPr>
            <p:ph type="title"/>
          </p:nvPr>
        </p:nvSpPr>
        <p:spPr>
          <a:xfrm>
            <a:off x="838200" y="365125"/>
            <a:ext cx="3844636" cy="765499"/>
          </a:xfrm>
        </p:spPr>
        <p:txBody>
          <a:bodyPr/>
          <a:lstStyle/>
          <a:p>
            <a:r>
              <a:rPr lang="en-CA" dirty="0"/>
              <a:t>Home network</a:t>
            </a:r>
          </a:p>
        </p:txBody>
      </p:sp>
      <p:sp>
        <p:nvSpPr>
          <p:cNvPr id="4" name="Content Placeholder 3">
            <a:extLst>
              <a:ext uri="{FF2B5EF4-FFF2-40B4-BE49-F238E27FC236}">
                <a16:creationId xmlns:a16="http://schemas.microsoft.com/office/drawing/2014/main" id="{54052257-ED91-40A6-BED0-ED19F9E0B296}"/>
              </a:ext>
            </a:extLst>
          </p:cNvPr>
          <p:cNvSpPr>
            <a:spLocks noGrp="1"/>
          </p:cNvSpPr>
          <p:nvPr>
            <p:ph idx="1"/>
          </p:nvPr>
        </p:nvSpPr>
        <p:spPr>
          <a:xfrm>
            <a:off x="6245993" y="365125"/>
            <a:ext cx="5595025" cy="5811838"/>
          </a:xfrm>
          <a:ln>
            <a:solidFill>
              <a:schemeClr val="accent5">
                <a:lumMod val="75000"/>
              </a:schemeClr>
            </a:solidFill>
          </a:ln>
        </p:spPr>
        <p:txBody>
          <a:bodyPr>
            <a:normAutofit fontScale="92500"/>
          </a:bodyPr>
          <a:lstStyle/>
          <a:p>
            <a:r>
              <a:rPr lang="en-CA" sz="2400" dirty="0"/>
              <a:t>The </a:t>
            </a:r>
            <a:r>
              <a:rPr lang="en-CA" sz="2400" b="1" dirty="0"/>
              <a:t>DHCP</a:t>
            </a:r>
            <a:r>
              <a:rPr lang="en-CA" sz="2400" dirty="0"/>
              <a:t> service provides a critical service. </a:t>
            </a:r>
          </a:p>
          <a:p>
            <a:r>
              <a:rPr lang="en-CA" sz="2400" dirty="0"/>
              <a:t>Let’s assume that the PC is just powering on.</a:t>
            </a:r>
          </a:p>
          <a:p>
            <a:r>
              <a:rPr lang="en-CA" sz="2400" dirty="0"/>
              <a:t>Once that the client computer boots up, it starts sending </a:t>
            </a:r>
            <a:r>
              <a:rPr lang="en-CA" sz="2400" b="1" dirty="0"/>
              <a:t>broadcast</a:t>
            </a:r>
            <a:r>
              <a:rPr lang="en-CA" sz="2400" dirty="0"/>
              <a:t> messages directed to the </a:t>
            </a:r>
            <a:r>
              <a:rPr lang="en-CA" sz="2400" b="1" dirty="0"/>
              <a:t>port</a:t>
            </a:r>
            <a:r>
              <a:rPr lang="en-CA" sz="2400" dirty="0"/>
              <a:t> of the DHCP server in the LAN.</a:t>
            </a:r>
          </a:p>
          <a:p>
            <a:r>
              <a:rPr lang="en-CA" sz="2400" dirty="0"/>
              <a:t>(The client computer is initially clueless, so it start yelling asking for </a:t>
            </a:r>
            <a:r>
              <a:rPr lang="en-CA" sz="2400"/>
              <a:t>DHCP help).</a:t>
            </a:r>
            <a:endParaRPr lang="en-CA" sz="2400" dirty="0"/>
          </a:p>
          <a:p>
            <a:r>
              <a:rPr lang="en-CA" sz="2400" dirty="0"/>
              <a:t>The DHCP server replies with all the information needed to interoperate in the Local Area Network.</a:t>
            </a:r>
          </a:p>
          <a:p>
            <a:r>
              <a:rPr lang="en-CA" sz="2400" dirty="0"/>
              <a:t>The </a:t>
            </a:r>
            <a:r>
              <a:rPr lang="en-CA" sz="2400" b="1" dirty="0"/>
              <a:t>host IP address </a:t>
            </a:r>
            <a:r>
              <a:rPr lang="en-CA" sz="2400" dirty="0"/>
              <a:t>for the PC.</a:t>
            </a:r>
          </a:p>
          <a:p>
            <a:r>
              <a:rPr lang="en-CA" sz="2400" dirty="0"/>
              <a:t>The </a:t>
            </a:r>
            <a:r>
              <a:rPr lang="en-CA" sz="2400" b="1" dirty="0"/>
              <a:t>default gateway </a:t>
            </a:r>
            <a:r>
              <a:rPr lang="en-CA" sz="2400" dirty="0"/>
              <a:t>router IP address.</a:t>
            </a:r>
          </a:p>
          <a:p>
            <a:r>
              <a:rPr lang="en-CA" sz="2400" dirty="0"/>
              <a:t>The location of the </a:t>
            </a:r>
            <a:r>
              <a:rPr lang="en-CA" sz="2400" b="1" dirty="0"/>
              <a:t>DNS relay </a:t>
            </a:r>
            <a:r>
              <a:rPr lang="en-CA" sz="2400" dirty="0"/>
              <a:t>to resolve names to IP addresses.</a:t>
            </a:r>
          </a:p>
          <a:p>
            <a:endParaRPr lang="en-CA" sz="2400" dirty="0"/>
          </a:p>
          <a:p>
            <a:endParaRPr lang="en-CA" sz="2400" dirty="0"/>
          </a:p>
          <a:p>
            <a:endParaRPr lang="en-CA" sz="2400" dirty="0"/>
          </a:p>
          <a:p>
            <a:endParaRPr lang="en-CA" sz="2400" dirty="0"/>
          </a:p>
          <a:p>
            <a:endParaRPr lang="en-CA" sz="2400" dirty="0"/>
          </a:p>
        </p:txBody>
      </p:sp>
      <p:sp>
        <p:nvSpPr>
          <p:cNvPr id="15" name="Rectangle 14">
            <a:extLst>
              <a:ext uri="{FF2B5EF4-FFF2-40B4-BE49-F238E27FC236}">
                <a16:creationId xmlns:a16="http://schemas.microsoft.com/office/drawing/2014/main" id="{2F12E2B8-18EF-4A0E-AE31-8B91E51A2875}"/>
              </a:ext>
            </a:extLst>
          </p:cNvPr>
          <p:cNvSpPr/>
          <p:nvPr/>
        </p:nvSpPr>
        <p:spPr>
          <a:xfrm>
            <a:off x="452873" y="1861964"/>
            <a:ext cx="4760644" cy="4069264"/>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6" name="Group 15">
            <a:extLst>
              <a:ext uri="{FF2B5EF4-FFF2-40B4-BE49-F238E27FC236}">
                <a16:creationId xmlns:a16="http://schemas.microsoft.com/office/drawing/2014/main" id="{28200FBB-67DA-4B69-A035-865E7A76E49C}"/>
              </a:ext>
            </a:extLst>
          </p:cNvPr>
          <p:cNvGrpSpPr/>
          <p:nvPr/>
        </p:nvGrpSpPr>
        <p:grpSpPr>
          <a:xfrm>
            <a:off x="591884" y="5051200"/>
            <a:ext cx="842721" cy="676176"/>
            <a:chOff x="9913892" y="560715"/>
            <a:chExt cx="1490439" cy="1120399"/>
          </a:xfrm>
        </p:grpSpPr>
        <p:pic>
          <p:nvPicPr>
            <p:cNvPr id="17" name="Picture 16">
              <a:extLst>
                <a:ext uri="{FF2B5EF4-FFF2-40B4-BE49-F238E27FC236}">
                  <a16:creationId xmlns:a16="http://schemas.microsoft.com/office/drawing/2014/main" id="{C765EB3A-8CEB-4974-A8CD-0323D18B8BCA}"/>
                </a:ext>
              </a:extLst>
            </p:cNvPr>
            <p:cNvPicPr>
              <a:picLocks noChangeAspect="1"/>
            </p:cNvPicPr>
            <p:nvPr/>
          </p:nvPicPr>
          <p:blipFill>
            <a:blip r:embed="rId2"/>
            <a:stretch>
              <a:fillRect/>
            </a:stretch>
          </p:blipFill>
          <p:spPr>
            <a:xfrm>
              <a:off x="9913892" y="560715"/>
              <a:ext cx="1490439" cy="1120399"/>
            </a:xfrm>
            <a:prstGeom prst="rect">
              <a:avLst/>
            </a:prstGeom>
          </p:spPr>
        </p:pic>
        <p:sp>
          <p:nvSpPr>
            <p:cNvPr id="18" name="TextBox 17">
              <a:extLst>
                <a:ext uri="{FF2B5EF4-FFF2-40B4-BE49-F238E27FC236}">
                  <a16:creationId xmlns:a16="http://schemas.microsoft.com/office/drawing/2014/main" id="{DD1EDE1E-6DFC-4548-9A62-C90CFF10F03B}"/>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grpSp>
        <p:nvGrpSpPr>
          <p:cNvPr id="51" name="Group 50">
            <a:extLst>
              <a:ext uri="{FF2B5EF4-FFF2-40B4-BE49-F238E27FC236}">
                <a16:creationId xmlns:a16="http://schemas.microsoft.com/office/drawing/2014/main" id="{224D170A-2983-4131-B27D-3C16B94D2030}"/>
              </a:ext>
            </a:extLst>
          </p:cNvPr>
          <p:cNvGrpSpPr/>
          <p:nvPr/>
        </p:nvGrpSpPr>
        <p:grpSpPr>
          <a:xfrm>
            <a:off x="4502797" y="2584797"/>
            <a:ext cx="1519968" cy="2309958"/>
            <a:chOff x="3361413" y="2596557"/>
            <a:chExt cx="1519968" cy="2309958"/>
          </a:xfrm>
        </p:grpSpPr>
        <p:grpSp>
          <p:nvGrpSpPr>
            <p:cNvPr id="20" name="Group 19">
              <a:extLst>
                <a:ext uri="{FF2B5EF4-FFF2-40B4-BE49-F238E27FC236}">
                  <a16:creationId xmlns:a16="http://schemas.microsoft.com/office/drawing/2014/main" id="{25200183-249C-4FF9-B180-E8FEB5687775}"/>
                </a:ext>
              </a:extLst>
            </p:cNvPr>
            <p:cNvGrpSpPr/>
            <p:nvPr/>
          </p:nvGrpSpPr>
          <p:grpSpPr>
            <a:xfrm>
              <a:off x="3669178" y="3659479"/>
              <a:ext cx="675842" cy="683629"/>
              <a:chOff x="5439189" y="3628598"/>
              <a:chExt cx="675842" cy="683629"/>
            </a:xfrm>
          </p:grpSpPr>
          <p:sp>
            <p:nvSpPr>
              <p:cNvPr id="21" name="Oval 20">
                <a:extLst>
                  <a:ext uri="{FF2B5EF4-FFF2-40B4-BE49-F238E27FC236}">
                    <a16:creationId xmlns:a16="http://schemas.microsoft.com/office/drawing/2014/main" id="{E4D5D7CE-7E07-48E0-AD1D-CF168B1C617B}"/>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2" name="Group 21">
                <a:extLst>
                  <a:ext uri="{FF2B5EF4-FFF2-40B4-BE49-F238E27FC236}">
                    <a16:creationId xmlns:a16="http://schemas.microsoft.com/office/drawing/2014/main" id="{A6AAE176-4B99-44BC-B3BD-80527A3BEABC}"/>
                  </a:ext>
                </a:extLst>
              </p:cNvPr>
              <p:cNvGrpSpPr/>
              <p:nvPr/>
            </p:nvGrpSpPr>
            <p:grpSpPr>
              <a:xfrm>
                <a:off x="5712075" y="3740276"/>
                <a:ext cx="130069" cy="188068"/>
                <a:chOff x="4518511" y="3865186"/>
                <a:chExt cx="203119" cy="265093"/>
              </a:xfrm>
            </p:grpSpPr>
            <p:cxnSp>
              <p:nvCxnSpPr>
                <p:cNvPr id="35" name="Straight Connector 34">
                  <a:extLst>
                    <a:ext uri="{FF2B5EF4-FFF2-40B4-BE49-F238E27FC236}">
                      <a16:creationId xmlns:a16="http://schemas.microsoft.com/office/drawing/2014/main" id="{1D23E6B6-04CD-4C4E-9A81-731EF1C3A6CA}"/>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5D35BE7-0B0B-4199-8542-BAF5BE0AD862}"/>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711933-D1D8-42A7-8716-C8A56B3970C5}"/>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68D5695D-B3D3-4271-9E82-5998A7E50D03}"/>
                  </a:ext>
                </a:extLst>
              </p:cNvPr>
              <p:cNvGrpSpPr/>
              <p:nvPr/>
            </p:nvGrpSpPr>
            <p:grpSpPr>
              <a:xfrm rot="10800000">
                <a:off x="5712075" y="4005901"/>
                <a:ext cx="130069" cy="188068"/>
                <a:chOff x="4518511" y="3865186"/>
                <a:chExt cx="203119" cy="265093"/>
              </a:xfrm>
            </p:grpSpPr>
            <p:cxnSp>
              <p:nvCxnSpPr>
                <p:cNvPr id="32" name="Straight Connector 31">
                  <a:extLst>
                    <a:ext uri="{FF2B5EF4-FFF2-40B4-BE49-F238E27FC236}">
                      <a16:creationId xmlns:a16="http://schemas.microsoft.com/office/drawing/2014/main" id="{2DEC4CAE-25D7-4CDC-A20A-57C850A5679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743CC76-48BF-42CC-B16C-4972B7D9C8E3}"/>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225A779-A26B-4FE8-8D98-0C7CCCFA6F29}"/>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DEC29607-316D-417F-AEC6-DDB4210DE083}"/>
                  </a:ext>
                </a:extLst>
              </p:cNvPr>
              <p:cNvGrpSpPr/>
              <p:nvPr/>
            </p:nvGrpSpPr>
            <p:grpSpPr>
              <a:xfrm rot="5400000">
                <a:off x="5526491" y="3876378"/>
                <a:ext cx="130069" cy="188068"/>
                <a:chOff x="4518511" y="3865186"/>
                <a:chExt cx="203119" cy="265093"/>
              </a:xfrm>
            </p:grpSpPr>
            <p:cxnSp>
              <p:nvCxnSpPr>
                <p:cNvPr id="29" name="Straight Connector 28">
                  <a:extLst>
                    <a:ext uri="{FF2B5EF4-FFF2-40B4-BE49-F238E27FC236}">
                      <a16:creationId xmlns:a16="http://schemas.microsoft.com/office/drawing/2014/main" id="{191482AD-1F09-4B9B-A3BB-EA223875DF1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592E049-8C43-424E-9CB5-49F4EB074E92}"/>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9632541-C306-4230-B4B3-9A13A93D76D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592D5619-617B-495D-B659-65FE8CA91344}"/>
                  </a:ext>
                </a:extLst>
              </p:cNvPr>
              <p:cNvGrpSpPr/>
              <p:nvPr/>
            </p:nvGrpSpPr>
            <p:grpSpPr>
              <a:xfrm rot="5400000">
                <a:off x="5890580" y="3876379"/>
                <a:ext cx="130069" cy="188068"/>
                <a:chOff x="4518511" y="3865186"/>
                <a:chExt cx="203119" cy="265093"/>
              </a:xfrm>
            </p:grpSpPr>
            <p:cxnSp>
              <p:nvCxnSpPr>
                <p:cNvPr id="26" name="Straight Connector 25">
                  <a:extLst>
                    <a:ext uri="{FF2B5EF4-FFF2-40B4-BE49-F238E27FC236}">
                      <a16:creationId xmlns:a16="http://schemas.microsoft.com/office/drawing/2014/main" id="{3863C628-A540-49E1-9B91-DD9E8D0CA1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F177639-F2ED-4EE5-AC5D-201B558EC36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7AF54F1-5AFA-4EAB-8830-691BDFDA748C}"/>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2" name="Group 41">
              <a:extLst>
                <a:ext uri="{FF2B5EF4-FFF2-40B4-BE49-F238E27FC236}">
                  <a16:creationId xmlns:a16="http://schemas.microsoft.com/office/drawing/2014/main" id="{5F4CE25C-1A24-464F-AE4A-F395B234AFD6}"/>
                </a:ext>
              </a:extLst>
            </p:cNvPr>
            <p:cNvGrpSpPr/>
            <p:nvPr/>
          </p:nvGrpSpPr>
          <p:grpSpPr>
            <a:xfrm>
              <a:off x="3361413" y="2596557"/>
              <a:ext cx="1519968" cy="2309958"/>
              <a:chOff x="5448159" y="2358924"/>
              <a:chExt cx="1519968" cy="2309959"/>
            </a:xfrm>
          </p:grpSpPr>
          <p:pic>
            <p:nvPicPr>
              <p:cNvPr id="43" name="Picture 42">
                <a:extLst>
                  <a:ext uri="{FF2B5EF4-FFF2-40B4-BE49-F238E27FC236}">
                    <a16:creationId xmlns:a16="http://schemas.microsoft.com/office/drawing/2014/main" id="{BAF099C0-024F-4997-A1AF-FECABBDD7B38}"/>
                  </a:ext>
                </a:extLst>
              </p:cNvPr>
              <p:cNvPicPr>
                <a:picLocks noChangeAspect="1"/>
              </p:cNvPicPr>
              <p:nvPr/>
            </p:nvPicPr>
            <p:blipFill>
              <a:blip r:embed="rId3"/>
              <a:stretch>
                <a:fillRect/>
              </a:stretch>
            </p:blipFill>
            <p:spPr>
              <a:xfrm>
                <a:off x="5671387" y="2358924"/>
                <a:ext cx="863840" cy="1991914"/>
              </a:xfrm>
              <a:prstGeom prst="rect">
                <a:avLst/>
              </a:prstGeom>
              <a:solidFill>
                <a:srgbClr val="93E3FF"/>
              </a:solidFill>
            </p:spPr>
          </p:pic>
          <p:sp>
            <p:nvSpPr>
              <p:cNvPr id="44" name="TextBox 43">
                <a:extLst>
                  <a:ext uri="{FF2B5EF4-FFF2-40B4-BE49-F238E27FC236}">
                    <a16:creationId xmlns:a16="http://schemas.microsoft.com/office/drawing/2014/main" id="{579E8830-898A-49F4-B59D-92DB0238573A}"/>
                  </a:ext>
                </a:extLst>
              </p:cNvPr>
              <p:cNvSpPr txBox="1"/>
              <p:nvPr/>
            </p:nvSpPr>
            <p:spPr>
              <a:xfrm>
                <a:off x="5448159" y="4299551"/>
                <a:ext cx="1519968" cy="369332"/>
              </a:xfrm>
              <a:prstGeom prst="rect">
                <a:avLst/>
              </a:prstGeom>
              <a:noFill/>
            </p:spPr>
            <p:txBody>
              <a:bodyPr wrap="none" rtlCol="0">
                <a:spAutoFit/>
              </a:bodyPr>
              <a:lstStyle/>
              <a:p>
                <a:r>
                  <a:rPr lang="en-CA" b="1" dirty="0"/>
                  <a:t>Cable Modem</a:t>
                </a:r>
              </a:p>
            </p:txBody>
          </p:sp>
        </p:grpSp>
      </p:grpSp>
      <p:sp>
        <p:nvSpPr>
          <p:cNvPr id="6" name="TextBox 5">
            <a:extLst>
              <a:ext uri="{FF2B5EF4-FFF2-40B4-BE49-F238E27FC236}">
                <a16:creationId xmlns:a16="http://schemas.microsoft.com/office/drawing/2014/main" id="{E8092535-D825-48BD-B799-E52CCDF4C99B}"/>
              </a:ext>
            </a:extLst>
          </p:cNvPr>
          <p:cNvSpPr txBox="1"/>
          <p:nvPr/>
        </p:nvSpPr>
        <p:spPr>
          <a:xfrm>
            <a:off x="1156314" y="2531792"/>
            <a:ext cx="3654142" cy="1323439"/>
          </a:xfrm>
          <a:prstGeom prst="rect">
            <a:avLst/>
          </a:prstGeom>
          <a:solidFill>
            <a:schemeClr val="bg1"/>
          </a:solidFill>
        </p:spPr>
        <p:txBody>
          <a:bodyPr wrap="none" rtlCol="0">
            <a:spAutoFit/>
          </a:bodyPr>
          <a:lstStyle/>
          <a:p>
            <a:r>
              <a:rPr lang="en-CA" sz="1600" b="1" dirty="0"/>
              <a:t>DHCP server</a:t>
            </a:r>
            <a:r>
              <a:rPr lang="en-CA" sz="1600" dirty="0"/>
              <a:t>:</a:t>
            </a:r>
          </a:p>
          <a:p>
            <a:pPr marL="285750" indent="-285750">
              <a:buFont typeface="Arial" panose="020B0604020202020204" pitchFamily="34" charset="0"/>
              <a:buChar char="•"/>
            </a:pPr>
            <a:r>
              <a:rPr lang="en-CA" sz="1600" dirty="0"/>
              <a:t>This is your host address </a:t>
            </a:r>
            <a:r>
              <a:rPr lang="en-CA" sz="1600" b="1" dirty="0"/>
              <a:t>192.168.0.10</a:t>
            </a:r>
          </a:p>
          <a:p>
            <a:pPr marL="285750" indent="-285750">
              <a:buFont typeface="Arial" panose="020B0604020202020204" pitchFamily="34" charset="0"/>
              <a:buChar char="•"/>
            </a:pPr>
            <a:r>
              <a:rPr lang="en-CA" sz="1600" dirty="0"/>
              <a:t>You are in network </a:t>
            </a:r>
            <a:r>
              <a:rPr lang="en-CA" sz="1600" b="1" dirty="0"/>
              <a:t>192.168.0.0/24</a:t>
            </a:r>
          </a:p>
          <a:p>
            <a:pPr marL="285750" indent="-285750">
              <a:buFont typeface="Arial" panose="020B0604020202020204" pitchFamily="34" charset="0"/>
              <a:buChar char="•"/>
            </a:pPr>
            <a:r>
              <a:rPr lang="en-CA" sz="1600" dirty="0"/>
              <a:t>Your </a:t>
            </a:r>
            <a:r>
              <a:rPr lang="en-CA" sz="1600" b="1" dirty="0"/>
              <a:t>default gateway </a:t>
            </a:r>
            <a:r>
              <a:rPr lang="en-CA" sz="1600" dirty="0"/>
              <a:t>is </a:t>
            </a:r>
            <a:r>
              <a:rPr lang="en-CA" sz="1600" b="1" dirty="0"/>
              <a:t>192.168.0.1</a:t>
            </a:r>
          </a:p>
          <a:p>
            <a:pPr marL="285750" indent="-285750">
              <a:buFont typeface="Arial" panose="020B0604020202020204" pitchFamily="34" charset="0"/>
              <a:buChar char="•"/>
            </a:pPr>
            <a:r>
              <a:rPr lang="en-CA" sz="1600" dirty="0"/>
              <a:t>Your </a:t>
            </a:r>
            <a:r>
              <a:rPr lang="en-CA" sz="1600" b="1" dirty="0"/>
              <a:t>DNS relay </a:t>
            </a:r>
            <a:r>
              <a:rPr lang="en-CA" sz="1600" dirty="0"/>
              <a:t>is </a:t>
            </a:r>
            <a:r>
              <a:rPr lang="en-CA" sz="1600" b="1" dirty="0"/>
              <a:t>192.168.0.1</a:t>
            </a:r>
          </a:p>
        </p:txBody>
      </p:sp>
      <p:sp>
        <p:nvSpPr>
          <p:cNvPr id="39" name="Arrow: Left 38">
            <a:extLst>
              <a:ext uri="{FF2B5EF4-FFF2-40B4-BE49-F238E27FC236}">
                <a16:creationId xmlns:a16="http://schemas.microsoft.com/office/drawing/2014/main" id="{6AD7C0AF-3F1F-495D-8AD3-588A97F00776}"/>
              </a:ext>
            </a:extLst>
          </p:cNvPr>
          <p:cNvSpPr/>
          <p:nvPr/>
        </p:nvSpPr>
        <p:spPr>
          <a:xfrm rot="20252494">
            <a:off x="1349528" y="4443271"/>
            <a:ext cx="3484477" cy="491849"/>
          </a:xfrm>
          <a:prstGeom prst="lef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Here, your address info</a:t>
            </a:r>
          </a:p>
        </p:txBody>
      </p:sp>
      <p:sp>
        <p:nvSpPr>
          <p:cNvPr id="41" name="Arrow: Right 40">
            <a:extLst>
              <a:ext uri="{FF2B5EF4-FFF2-40B4-BE49-F238E27FC236}">
                <a16:creationId xmlns:a16="http://schemas.microsoft.com/office/drawing/2014/main" id="{C6FC6927-DDE3-4451-B0A9-620D2CCC1716}"/>
              </a:ext>
            </a:extLst>
          </p:cNvPr>
          <p:cNvSpPr/>
          <p:nvPr/>
        </p:nvSpPr>
        <p:spPr>
          <a:xfrm rot="20211648">
            <a:off x="1870852" y="4925704"/>
            <a:ext cx="2715798" cy="492269"/>
          </a:xfrm>
          <a:prstGeom prst="rightArrow">
            <a:avLst/>
          </a:prstGeom>
          <a:solidFill>
            <a:srgbClr val="FF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DHCP help me out</a:t>
            </a:r>
          </a:p>
        </p:txBody>
      </p:sp>
    </p:spTree>
    <p:extLst>
      <p:ext uri="{BB962C8B-B14F-4D97-AF65-F5344CB8AC3E}">
        <p14:creationId xmlns:p14="http://schemas.microsoft.com/office/powerpoint/2010/main" val="165883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down)">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arn(inVertical)">
                                      <p:cBhvr>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down)">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barn(inVertical)">
                                      <p:cBhvr>
                                        <p:cTn id="35" dur="500"/>
                                        <p:tgtEl>
                                          <p:spTgt spid="4">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0" nodeType="clickEffect">
                                  <p:stCondLst>
                                    <p:cond delay="0"/>
                                  </p:stCondLst>
                                  <p:childTnLst>
                                    <p:animMotion origin="layout" path="M -1.45833E-6 7.40741E-7 L -0.07721 0.11273 " pathEditMode="relative" rAng="0" ptsTypes="AA">
                                      <p:cBhvr>
                                        <p:cTn id="39" dur="2000" fill="hold"/>
                                        <p:tgtEl>
                                          <p:spTgt spid="6"/>
                                        </p:tgtEl>
                                        <p:attrNameLst>
                                          <p:attrName>ppt_x</p:attrName>
                                          <p:attrName>ppt_y</p:attrName>
                                        </p:attrNameLst>
                                      </p:cBhvr>
                                      <p:rCtr x="-3867" y="5625"/>
                                    </p:animMotion>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Effect transition="in" filter="barn(inVertical)">
                                      <p:cBhvr>
                                        <p:cTn id="44" dur="500"/>
                                        <p:tgtEl>
                                          <p:spTgt spid="4">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barn(inVertical)">
                                      <p:cBhvr>
                                        <p:cTn id="49" dur="500"/>
                                        <p:tgtEl>
                                          <p:spTgt spid="4">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
                                            <p:txEl>
                                              <p:pRg st="7" end="7"/>
                                            </p:txEl>
                                          </p:spTgt>
                                        </p:tgtEl>
                                        <p:attrNameLst>
                                          <p:attrName>style.visibility</p:attrName>
                                        </p:attrNameLst>
                                      </p:cBhvr>
                                      <p:to>
                                        <p:strVal val="visible"/>
                                      </p:to>
                                    </p:set>
                                    <p:animEffect transition="in" filter="wipe(down)">
                                      <p:cBhvr>
                                        <p:cTn id="5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9" grpId="0" animBg="1"/>
      <p:bldP spid="4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31175D-77D1-4537-8ECC-8B4506707E50}"/>
              </a:ext>
            </a:extLst>
          </p:cNvPr>
          <p:cNvSpPr>
            <a:spLocks noGrp="1"/>
          </p:cNvSpPr>
          <p:nvPr>
            <p:ph type="title"/>
          </p:nvPr>
        </p:nvSpPr>
        <p:spPr>
          <a:xfrm>
            <a:off x="335660" y="266786"/>
            <a:ext cx="4712855" cy="798302"/>
          </a:xfrm>
        </p:spPr>
        <p:txBody>
          <a:bodyPr/>
          <a:lstStyle/>
          <a:p>
            <a:r>
              <a:rPr lang="en-CA" dirty="0"/>
              <a:t>The cloud side</a:t>
            </a:r>
          </a:p>
        </p:txBody>
      </p:sp>
      <p:sp>
        <p:nvSpPr>
          <p:cNvPr id="8" name="Content Placeholder 7">
            <a:extLst>
              <a:ext uri="{FF2B5EF4-FFF2-40B4-BE49-F238E27FC236}">
                <a16:creationId xmlns:a16="http://schemas.microsoft.com/office/drawing/2014/main" id="{01857BAF-5B92-46FD-B872-28D4AA4CE71F}"/>
              </a:ext>
            </a:extLst>
          </p:cNvPr>
          <p:cNvSpPr>
            <a:spLocks noGrp="1"/>
          </p:cNvSpPr>
          <p:nvPr>
            <p:ph idx="1"/>
          </p:nvPr>
        </p:nvSpPr>
        <p:spPr>
          <a:xfrm>
            <a:off x="335660" y="1228436"/>
            <a:ext cx="5489116" cy="4969164"/>
          </a:xfrm>
          <a:ln>
            <a:solidFill>
              <a:schemeClr val="accent5">
                <a:lumMod val="75000"/>
              </a:schemeClr>
            </a:solidFill>
          </a:ln>
        </p:spPr>
        <p:txBody>
          <a:bodyPr>
            <a:normAutofit/>
          </a:bodyPr>
          <a:lstStyle/>
          <a:p>
            <a:pPr>
              <a:spcBef>
                <a:spcPts val="600"/>
              </a:spcBef>
              <a:spcAft>
                <a:spcPts val="600"/>
              </a:spcAft>
            </a:pPr>
            <a:r>
              <a:rPr lang="en-CA" sz="2000" dirty="0"/>
              <a:t>Now, let’s move to the cloud side. Is there an analogy?</a:t>
            </a:r>
          </a:p>
          <a:p>
            <a:r>
              <a:rPr lang="en-CA" sz="2000" dirty="0"/>
              <a:t>There is a private space that the customer “owns”.</a:t>
            </a:r>
          </a:p>
          <a:p>
            <a:r>
              <a:rPr lang="en-CA" sz="2000" dirty="0"/>
              <a:t>Virtual computers can be deployed in such space.</a:t>
            </a:r>
          </a:p>
          <a:p>
            <a:r>
              <a:rPr lang="en-CA" sz="2000" dirty="0"/>
              <a:t>These instances always receive a </a:t>
            </a:r>
            <a:r>
              <a:rPr lang="en-CA" sz="2000" b="1" dirty="0"/>
              <a:t>private IPv4 host address </a:t>
            </a:r>
            <a:r>
              <a:rPr lang="en-CA" sz="2000" dirty="0"/>
              <a:t>from a internal DHCP service.</a:t>
            </a:r>
          </a:p>
          <a:p>
            <a:r>
              <a:rPr lang="en-CA" sz="2000" dirty="0"/>
              <a:t>Optionally, </a:t>
            </a:r>
            <a:r>
              <a:rPr lang="en-CA" sz="2000" b="1" dirty="0"/>
              <a:t>public IP address </a:t>
            </a:r>
            <a:r>
              <a:rPr lang="en-CA" sz="2000" dirty="0"/>
              <a:t>can be assigned to the instances.</a:t>
            </a:r>
          </a:p>
          <a:p>
            <a:r>
              <a:rPr lang="en-CA" sz="2000" dirty="0"/>
              <a:t>There is a default gateway router too.</a:t>
            </a:r>
          </a:p>
          <a:p>
            <a:r>
              <a:rPr lang="en-CA" sz="2000" dirty="0"/>
              <a:t>So, there are analogies between the home and the cloud scenarios.</a:t>
            </a:r>
          </a:p>
          <a:p>
            <a:r>
              <a:rPr lang="en-CA" sz="2000" dirty="0"/>
              <a:t>That is because the </a:t>
            </a:r>
            <a:r>
              <a:rPr lang="en-CA" sz="2000" b="1" dirty="0">
                <a:solidFill>
                  <a:srgbClr val="FF0000"/>
                </a:solidFill>
                <a:highlight>
                  <a:srgbClr val="FFFF00"/>
                </a:highlight>
              </a:rPr>
              <a:t>fundamentals</a:t>
            </a:r>
            <a:r>
              <a:rPr lang="en-CA" sz="2000" dirty="0"/>
              <a:t> are the same.</a:t>
            </a:r>
          </a:p>
        </p:txBody>
      </p:sp>
      <p:sp>
        <p:nvSpPr>
          <p:cNvPr id="9" name="Rectangle 8">
            <a:extLst>
              <a:ext uri="{FF2B5EF4-FFF2-40B4-BE49-F238E27FC236}">
                <a16:creationId xmlns:a16="http://schemas.microsoft.com/office/drawing/2014/main" id="{073746A7-0E33-4E19-A161-31D8327A7F39}"/>
              </a:ext>
            </a:extLst>
          </p:cNvPr>
          <p:cNvSpPr/>
          <p:nvPr/>
        </p:nvSpPr>
        <p:spPr>
          <a:xfrm>
            <a:off x="5966691" y="778318"/>
            <a:ext cx="5489116" cy="541577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0" name="Graphic 9">
            <a:extLst>
              <a:ext uri="{FF2B5EF4-FFF2-40B4-BE49-F238E27FC236}">
                <a16:creationId xmlns:a16="http://schemas.microsoft.com/office/drawing/2014/main" id="{2A74D4EC-FA5C-4FC2-9794-B2764FDDAE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6000" y="874389"/>
            <a:ext cx="381398" cy="381398"/>
          </a:xfrm>
          <a:prstGeom prst="rect">
            <a:avLst/>
          </a:prstGeom>
        </p:spPr>
      </p:pic>
      <p:sp>
        <p:nvSpPr>
          <p:cNvPr id="11" name="TextBox 10">
            <a:extLst>
              <a:ext uri="{FF2B5EF4-FFF2-40B4-BE49-F238E27FC236}">
                <a16:creationId xmlns:a16="http://schemas.microsoft.com/office/drawing/2014/main" id="{2710EA01-77E3-439B-8CA6-4FEE62BFB1F9}"/>
              </a:ext>
            </a:extLst>
          </p:cNvPr>
          <p:cNvSpPr txBox="1"/>
          <p:nvPr/>
        </p:nvSpPr>
        <p:spPr>
          <a:xfrm>
            <a:off x="6477398" y="834715"/>
            <a:ext cx="1473761" cy="307777"/>
          </a:xfrm>
          <a:prstGeom prst="rect">
            <a:avLst/>
          </a:prstGeom>
          <a:noFill/>
        </p:spPr>
        <p:txBody>
          <a:bodyPr wrap="square" rtlCol="0">
            <a:spAutoFit/>
          </a:bodyPr>
          <a:lstStyle/>
          <a:p>
            <a:r>
              <a:rPr lang="en-CA" sz="1400" b="1" dirty="0"/>
              <a:t>Region us-east-1</a:t>
            </a:r>
          </a:p>
        </p:txBody>
      </p:sp>
      <p:sp>
        <p:nvSpPr>
          <p:cNvPr id="12" name="Rectangle 11">
            <a:extLst>
              <a:ext uri="{FF2B5EF4-FFF2-40B4-BE49-F238E27FC236}">
                <a16:creationId xmlns:a16="http://schemas.microsoft.com/office/drawing/2014/main" id="{AA8CEC48-E167-4581-B459-B81213800F63}"/>
              </a:ext>
            </a:extLst>
          </p:cNvPr>
          <p:cNvSpPr/>
          <p:nvPr/>
        </p:nvSpPr>
        <p:spPr>
          <a:xfrm>
            <a:off x="6878009" y="1391867"/>
            <a:ext cx="4485227" cy="4491693"/>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E8C68834-9844-462A-B078-681206CE188D}"/>
              </a:ext>
            </a:extLst>
          </p:cNvPr>
          <p:cNvSpPr txBox="1"/>
          <p:nvPr/>
        </p:nvSpPr>
        <p:spPr>
          <a:xfrm>
            <a:off x="7288055" y="1391867"/>
            <a:ext cx="1588897" cy="523220"/>
          </a:xfrm>
          <a:prstGeom prst="rect">
            <a:avLst/>
          </a:prstGeom>
          <a:noFill/>
        </p:spPr>
        <p:txBody>
          <a:bodyPr wrap="none" rtlCol="0">
            <a:spAutoFit/>
          </a:bodyPr>
          <a:lstStyle/>
          <a:p>
            <a:r>
              <a:rPr lang="en-CA" sz="1400" b="1" dirty="0"/>
              <a:t>My-default-VPC </a:t>
            </a:r>
          </a:p>
          <a:p>
            <a:r>
              <a:rPr lang="en-CA" sz="1400" b="1" dirty="0"/>
              <a:t>IPv4 </a:t>
            </a:r>
            <a:r>
              <a:rPr lang="en-CA" sz="1400" b="1" dirty="0">
                <a:solidFill>
                  <a:srgbClr val="FF0000"/>
                </a:solidFill>
              </a:rPr>
              <a:t>172.31.0.0/16</a:t>
            </a:r>
          </a:p>
        </p:txBody>
      </p:sp>
      <p:pic>
        <p:nvPicPr>
          <p:cNvPr id="14" name="Graphic 13">
            <a:extLst>
              <a:ext uri="{FF2B5EF4-FFF2-40B4-BE49-F238E27FC236}">
                <a16:creationId xmlns:a16="http://schemas.microsoft.com/office/drawing/2014/main" id="{EDA8B27F-1B7A-43E2-9D5F-9D0029BF9F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40613" y="1433759"/>
            <a:ext cx="357806" cy="357806"/>
          </a:xfrm>
          <a:prstGeom prst="rect">
            <a:avLst/>
          </a:prstGeom>
        </p:spPr>
      </p:pic>
      <p:grpSp>
        <p:nvGrpSpPr>
          <p:cNvPr id="21" name="Group 20">
            <a:extLst>
              <a:ext uri="{FF2B5EF4-FFF2-40B4-BE49-F238E27FC236}">
                <a16:creationId xmlns:a16="http://schemas.microsoft.com/office/drawing/2014/main" id="{C16A26D0-8053-4F07-AF45-E0639CF1269A}"/>
              </a:ext>
            </a:extLst>
          </p:cNvPr>
          <p:cNvGrpSpPr/>
          <p:nvPr/>
        </p:nvGrpSpPr>
        <p:grpSpPr>
          <a:xfrm>
            <a:off x="6550816" y="3295898"/>
            <a:ext cx="675842" cy="683629"/>
            <a:chOff x="5439189" y="3628598"/>
            <a:chExt cx="675842" cy="683629"/>
          </a:xfrm>
        </p:grpSpPr>
        <p:sp>
          <p:nvSpPr>
            <p:cNvPr id="22" name="Oval 21">
              <a:extLst>
                <a:ext uri="{FF2B5EF4-FFF2-40B4-BE49-F238E27FC236}">
                  <a16:creationId xmlns:a16="http://schemas.microsoft.com/office/drawing/2014/main" id="{B2282244-5FF2-4FFC-A6A9-6474703B583E}"/>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 name="Group 22">
              <a:extLst>
                <a:ext uri="{FF2B5EF4-FFF2-40B4-BE49-F238E27FC236}">
                  <a16:creationId xmlns:a16="http://schemas.microsoft.com/office/drawing/2014/main" id="{C6F6D3B4-C1DD-4148-903B-CF6C8F365506}"/>
                </a:ext>
              </a:extLst>
            </p:cNvPr>
            <p:cNvGrpSpPr/>
            <p:nvPr/>
          </p:nvGrpSpPr>
          <p:grpSpPr>
            <a:xfrm>
              <a:off x="5712075" y="3740276"/>
              <a:ext cx="130069" cy="188068"/>
              <a:chOff x="4518511" y="3865186"/>
              <a:chExt cx="203119" cy="265093"/>
            </a:xfrm>
          </p:grpSpPr>
          <p:cxnSp>
            <p:nvCxnSpPr>
              <p:cNvPr id="36" name="Straight Connector 35">
                <a:extLst>
                  <a:ext uri="{FF2B5EF4-FFF2-40B4-BE49-F238E27FC236}">
                    <a16:creationId xmlns:a16="http://schemas.microsoft.com/office/drawing/2014/main" id="{884EA721-54FE-47B2-8CC0-D98FB33D2F4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E9DAB04-E1B2-4D64-B07A-552840F67CB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D1FCC26-E9F3-40D7-97C1-E0260B057345}"/>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87E8F6BF-6481-4A13-870F-AEBCC06ECF17}"/>
                </a:ext>
              </a:extLst>
            </p:cNvPr>
            <p:cNvGrpSpPr/>
            <p:nvPr/>
          </p:nvGrpSpPr>
          <p:grpSpPr>
            <a:xfrm rot="10800000">
              <a:off x="5712075" y="4005901"/>
              <a:ext cx="130069" cy="188068"/>
              <a:chOff x="4518511" y="3865186"/>
              <a:chExt cx="203119" cy="265093"/>
            </a:xfrm>
          </p:grpSpPr>
          <p:cxnSp>
            <p:nvCxnSpPr>
              <p:cNvPr id="33" name="Straight Connector 32">
                <a:extLst>
                  <a:ext uri="{FF2B5EF4-FFF2-40B4-BE49-F238E27FC236}">
                    <a16:creationId xmlns:a16="http://schemas.microsoft.com/office/drawing/2014/main" id="{58F356A8-2291-43E5-8762-E0C69A255695}"/>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F1A0851-95BA-4332-BC59-F44D71CB93F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426C2C7-E377-4CF1-A113-FB6720D934C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5AF93C63-7429-445B-990D-1709E4B1D593}"/>
                </a:ext>
              </a:extLst>
            </p:cNvPr>
            <p:cNvGrpSpPr/>
            <p:nvPr/>
          </p:nvGrpSpPr>
          <p:grpSpPr>
            <a:xfrm rot="5400000">
              <a:off x="5526491" y="3876378"/>
              <a:ext cx="130069" cy="188068"/>
              <a:chOff x="4518511" y="3865186"/>
              <a:chExt cx="203119" cy="265093"/>
            </a:xfrm>
          </p:grpSpPr>
          <p:cxnSp>
            <p:nvCxnSpPr>
              <p:cNvPr id="30" name="Straight Connector 29">
                <a:extLst>
                  <a:ext uri="{FF2B5EF4-FFF2-40B4-BE49-F238E27FC236}">
                    <a16:creationId xmlns:a16="http://schemas.microsoft.com/office/drawing/2014/main" id="{62B7B700-F073-4CF7-A8D4-61FF7E99D5C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122049-F457-4FD4-BDDA-3934BA9C3436}"/>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23410D-83A9-4255-92A6-51F0FA75D6BC}"/>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09BED41E-8AF0-4D29-8EE0-212AA026048C}"/>
                </a:ext>
              </a:extLst>
            </p:cNvPr>
            <p:cNvGrpSpPr/>
            <p:nvPr/>
          </p:nvGrpSpPr>
          <p:grpSpPr>
            <a:xfrm rot="5400000">
              <a:off x="5890580" y="3876379"/>
              <a:ext cx="130069" cy="188068"/>
              <a:chOff x="4518511" y="3865186"/>
              <a:chExt cx="203119" cy="265093"/>
            </a:xfrm>
          </p:grpSpPr>
          <p:cxnSp>
            <p:nvCxnSpPr>
              <p:cNvPr id="27" name="Straight Connector 26">
                <a:extLst>
                  <a:ext uri="{FF2B5EF4-FFF2-40B4-BE49-F238E27FC236}">
                    <a16:creationId xmlns:a16="http://schemas.microsoft.com/office/drawing/2014/main" id="{FCDAC848-51C2-45AB-A201-42827C0CCBEA}"/>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41312E4-011E-4B8F-967E-E0768F12D30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4221FCE-F4EB-4DB8-B568-4A3127AB2A4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3" name="Rectangle 42">
            <a:extLst>
              <a:ext uri="{FF2B5EF4-FFF2-40B4-BE49-F238E27FC236}">
                <a16:creationId xmlns:a16="http://schemas.microsoft.com/office/drawing/2014/main" id="{76F6205B-B47B-4D86-A602-D35967003807}"/>
              </a:ext>
            </a:extLst>
          </p:cNvPr>
          <p:cNvSpPr/>
          <p:nvPr/>
        </p:nvSpPr>
        <p:spPr>
          <a:xfrm>
            <a:off x="8279773" y="2310414"/>
            <a:ext cx="2545377" cy="2133587"/>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4" name="Group 43">
            <a:extLst>
              <a:ext uri="{FF2B5EF4-FFF2-40B4-BE49-F238E27FC236}">
                <a16:creationId xmlns:a16="http://schemas.microsoft.com/office/drawing/2014/main" id="{D96E8560-F201-467F-997D-D8F7BC94BDEC}"/>
              </a:ext>
            </a:extLst>
          </p:cNvPr>
          <p:cNvGrpSpPr/>
          <p:nvPr/>
        </p:nvGrpSpPr>
        <p:grpSpPr>
          <a:xfrm>
            <a:off x="8858340" y="2343529"/>
            <a:ext cx="1397400" cy="1111136"/>
            <a:chOff x="7517382" y="533208"/>
            <a:chExt cx="1115568" cy="842870"/>
          </a:xfrm>
        </p:grpSpPr>
        <p:sp>
          <p:nvSpPr>
            <p:cNvPr id="45" name="TextBox 44">
              <a:extLst>
                <a:ext uri="{FF2B5EF4-FFF2-40B4-BE49-F238E27FC236}">
                  <a16:creationId xmlns:a16="http://schemas.microsoft.com/office/drawing/2014/main" id="{415032FF-707D-4193-B5C2-C078D4D247A5}"/>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46" name="Rectangle 45">
              <a:extLst>
                <a:ext uri="{FF2B5EF4-FFF2-40B4-BE49-F238E27FC236}">
                  <a16:creationId xmlns:a16="http://schemas.microsoft.com/office/drawing/2014/main" id="{4CF66081-63FB-4969-AAF0-94F833BF70D6}"/>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7" name="Graphic 60">
              <a:extLst>
                <a:ext uri="{FF2B5EF4-FFF2-40B4-BE49-F238E27FC236}">
                  <a16:creationId xmlns:a16="http://schemas.microsoft.com/office/drawing/2014/main" id="{AE0748C8-6FF5-42F1-A80A-BA99D636AF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20066" y="701000"/>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8" name="TextBox 47">
            <a:extLst>
              <a:ext uri="{FF2B5EF4-FFF2-40B4-BE49-F238E27FC236}">
                <a16:creationId xmlns:a16="http://schemas.microsoft.com/office/drawing/2014/main" id="{4F9A908A-EBDD-464F-83D2-CA340FA6DD1B}"/>
              </a:ext>
            </a:extLst>
          </p:cNvPr>
          <p:cNvSpPr txBox="1"/>
          <p:nvPr/>
        </p:nvSpPr>
        <p:spPr>
          <a:xfrm>
            <a:off x="8592328" y="3976906"/>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sp>
        <p:nvSpPr>
          <p:cNvPr id="49" name="TextBox 48">
            <a:extLst>
              <a:ext uri="{FF2B5EF4-FFF2-40B4-BE49-F238E27FC236}">
                <a16:creationId xmlns:a16="http://schemas.microsoft.com/office/drawing/2014/main" id="{561DFD0F-BFDD-46D0-A298-CBA80F047110}"/>
              </a:ext>
            </a:extLst>
          </p:cNvPr>
          <p:cNvSpPr txBox="1"/>
          <p:nvPr/>
        </p:nvSpPr>
        <p:spPr>
          <a:xfrm>
            <a:off x="8316718" y="3471893"/>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50" name="TextBox 49">
            <a:extLst>
              <a:ext uri="{FF2B5EF4-FFF2-40B4-BE49-F238E27FC236}">
                <a16:creationId xmlns:a16="http://schemas.microsoft.com/office/drawing/2014/main" id="{F33F4E6C-8815-470D-AB0D-D986D90C4B39}"/>
              </a:ext>
            </a:extLst>
          </p:cNvPr>
          <p:cNvSpPr txBox="1"/>
          <p:nvPr/>
        </p:nvSpPr>
        <p:spPr>
          <a:xfrm>
            <a:off x="9574598" y="3440310"/>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51" name="Straight Connector 50">
            <a:extLst>
              <a:ext uri="{FF2B5EF4-FFF2-40B4-BE49-F238E27FC236}">
                <a16:creationId xmlns:a16="http://schemas.microsoft.com/office/drawing/2014/main" id="{DDD0B2BD-A7DA-4D2E-B9BD-8ED73A8CAFF1}"/>
              </a:ext>
            </a:extLst>
          </p:cNvPr>
          <p:cNvCxnSpPr>
            <a:cxnSpLocks/>
            <a:stCxn id="47" idx="2"/>
            <a:endCxn id="48" idx="0"/>
          </p:cNvCxnSpPr>
          <p:nvPr/>
        </p:nvCxnSpPr>
        <p:spPr>
          <a:xfrm flipH="1">
            <a:off x="9534904" y="3454665"/>
            <a:ext cx="139" cy="522241"/>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C77FD112-3762-4C04-ACA0-B773EC177D15}"/>
              </a:ext>
            </a:extLst>
          </p:cNvPr>
          <p:cNvSpPr txBox="1"/>
          <p:nvPr/>
        </p:nvSpPr>
        <p:spPr>
          <a:xfrm>
            <a:off x="9192066" y="2897008"/>
            <a:ext cx="691215" cy="230832"/>
          </a:xfrm>
          <a:prstGeom prst="rect">
            <a:avLst/>
          </a:prstGeom>
          <a:noFill/>
        </p:spPr>
        <p:txBody>
          <a:bodyPr wrap="none" rtlCol="0">
            <a:spAutoFit/>
          </a:bodyPr>
          <a:lstStyle/>
          <a:p>
            <a:r>
              <a:rPr lang="en-CA" sz="900" b="1" dirty="0"/>
              <a:t>webserver</a:t>
            </a:r>
          </a:p>
        </p:txBody>
      </p:sp>
    </p:spTree>
    <p:extLst>
      <p:ext uri="{BB962C8B-B14F-4D97-AF65-F5344CB8AC3E}">
        <p14:creationId xmlns:p14="http://schemas.microsoft.com/office/powerpoint/2010/main" val="159646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arn(inVertic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circle(in)">
                                      <p:cBhvr>
                                        <p:cTn id="20" dur="2000"/>
                                        <p:tgtEl>
                                          <p:spTgt spid="13"/>
                                        </p:tgtEl>
                                      </p:cBhvr>
                                    </p:animEffect>
                                  </p:childTnLst>
                                </p:cTn>
                              </p:par>
                              <p:par>
                                <p:cTn id="21" presetID="6" presetClass="entr" presetSubtype="16"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circle(in)">
                                      <p:cBhvr>
                                        <p:cTn id="23" dur="20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barn(inVertical)">
                                      <p:cBhvr>
                                        <p:cTn id="28" dur="500"/>
                                        <p:tgtEl>
                                          <p:spTgt spid="8">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randombar(horizontal)">
                                      <p:cBhvr>
                                        <p:cTn id="33" dur="500"/>
                                        <p:tgtEl>
                                          <p:spTgt spid="43"/>
                                        </p:tgtEl>
                                      </p:cBhvr>
                                    </p:animEffect>
                                  </p:childTnLst>
                                </p:cTn>
                              </p:par>
                              <p:par>
                                <p:cTn id="34" presetID="14" presetClass="entr" presetSubtype="10" fill="hold"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randombar(horizontal)">
                                      <p:cBhvr>
                                        <p:cTn id="36" dur="500"/>
                                        <p:tgtEl>
                                          <p:spTgt spid="44"/>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randombar(horizontal)">
                                      <p:cBhvr>
                                        <p:cTn id="39" dur="500"/>
                                        <p:tgtEl>
                                          <p:spTgt spid="48"/>
                                        </p:tgtEl>
                                      </p:cBhvr>
                                    </p:animEffect>
                                  </p:childTnLst>
                                </p:cTn>
                              </p:par>
                              <p:par>
                                <p:cTn id="40" presetID="14" presetClass="entr" presetSubtype="1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randombar(horizontal)">
                                      <p:cBhvr>
                                        <p:cTn id="42" dur="500"/>
                                        <p:tgtEl>
                                          <p:spTgt spid="51"/>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randombar(horizontal)">
                                      <p:cBhvr>
                                        <p:cTn id="45" dur="500"/>
                                        <p:tgtEl>
                                          <p:spTgt spid="52"/>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8">
                                            <p:txEl>
                                              <p:pRg st="3" end="3"/>
                                            </p:txEl>
                                          </p:spTgt>
                                        </p:tgtEl>
                                        <p:attrNameLst>
                                          <p:attrName>style.visibility</p:attrName>
                                        </p:attrNameLst>
                                      </p:cBhvr>
                                      <p:to>
                                        <p:strVal val="visible"/>
                                      </p:to>
                                    </p:set>
                                    <p:animEffect transition="in" filter="barn(inVertical)">
                                      <p:cBhvr>
                                        <p:cTn id="50" dur="500"/>
                                        <p:tgtEl>
                                          <p:spTgt spid="8">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barn(inVertical)">
                                      <p:cBhvr>
                                        <p:cTn id="55" dur="500"/>
                                        <p:tgtEl>
                                          <p:spTgt spid="50"/>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8">
                                            <p:txEl>
                                              <p:pRg st="4" end="4"/>
                                            </p:txEl>
                                          </p:spTgt>
                                        </p:tgtEl>
                                        <p:attrNameLst>
                                          <p:attrName>style.visibility</p:attrName>
                                        </p:attrNameLst>
                                      </p:cBhvr>
                                      <p:to>
                                        <p:strVal val="visible"/>
                                      </p:to>
                                    </p:set>
                                    <p:animEffect transition="in" filter="barn(inVertical)">
                                      <p:cBhvr>
                                        <p:cTn id="60" dur="500"/>
                                        <p:tgtEl>
                                          <p:spTgt spid="8">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barn(inVertical)">
                                      <p:cBhvr>
                                        <p:cTn id="65" dur="500"/>
                                        <p:tgtEl>
                                          <p:spTgt spid="49"/>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nodeType="clickEffect">
                                  <p:stCondLst>
                                    <p:cond delay="0"/>
                                  </p:stCondLst>
                                  <p:childTnLst>
                                    <p:set>
                                      <p:cBhvr>
                                        <p:cTn id="69" dur="1" fill="hold">
                                          <p:stCondLst>
                                            <p:cond delay="0"/>
                                          </p:stCondLst>
                                        </p:cTn>
                                        <p:tgtEl>
                                          <p:spTgt spid="8">
                                            <p:txEl>
                                              <p:pRg st="5" end="5"/>
                                            </p:txEl>
                                          </p:spTgt>
                                        </p:tgtEl>
                                        <p:attrNameLst>
                                          <p:attrName>style.visibility</p:attrName>
                                        </p:attrNameLst>
                                      </p:cBhvr>
                                      <p:to>
                                        <p:strVal val="visible"/>
                                      </p:to>
                                    </p:set>
                                    <p:animEffect transition="in" filter="barn(inVertical)">
                                      <p:cBhvr>
                                        <p:cTn id="70" dur="500"/>
                                        <p:tgtEl>
                                          <p:spTgt spid="8">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000"/>
                                        <p:tgtEl>
                                          <p:spTgt spid="21"/>
                                        </p:tgtEl>
                                      </p:cBhvr>
                                    </p:animEffect>
                                    <p:anim calcmode="lin" valueType="num">
                                      <p:cBhvr>
                                        <p:cTn id="76" dur="1000" fill="hold"/>
                                        <p:tgtEl>
                                          <p:spTgt spid="21"/>
                                        </p:tgtEl>
                                        <p:attrNameLst>
                                          <p:attrName>ppt_x</p:attrName>
                                        </p:attrNameLst>
                                      </p:cBhvr>
                                      <p:tavLst>
                                        <p:tav tm="0">
                                          <p:val>
                                            <p:strVal val="#ppt_x"/>
                                          </p:val>
                                        </p:tav>
                                        <p:tav tm="100000">
                                          <p:val>
                                            <p:strVal val="#ppt_x"/>
                                          </p:val>
                                        </p:tav>
                                      </p:tavLst>
                                    </p:anim>
                                    <p:anim calcmode="lin" valueType="num">
                                      <p:cBhvr>
                                        <p:cTn id="7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8">
                                            <p:txEl>
                                              <p:pRg st="6" end="6"/>
                                            </p:txEl>
                                          </p:spTgt>
                                        </p:tgtEl>
                                        <p:attrNameLst>
                                          <p:attrName>style.visibility</p:attrName>
                                        </p:attrNameLst>
                                      </p:cBhvr>
                                      <p:to>
                                        <p:strVal val="visible"/>
                                      </p:to>
                                    </p:set>
                                    <p:animEffect transition="in" filter="barn(inVertical)">
                                      <p:cBhvr>
                                        <p:cTn id="82" dur="500"/>
                                        <p:tgtEl>
                                          <p:spTgt spid="8">
                                            <p:txEl>
                                              <p:pRg st="6" end="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8">
                                            <p:txEl>
                                              <p:pRg st="7" end="7"/>
                                            </p:txEl>
                                          </p:spTgt>
                                        </p:tgtEl>
                                        <p:attrNameLst>
                                          <p:attrName>style.visibility</p:attrName>
                                        </p:attrNameLst>
                                      </p:cBhvr>
                                      <p:to>
                                        <p:strVal val="visible"/>
                                      </p:to>
                                    </p:set>
                                    <p:animEffect transition="in" filter="barn(inVertical)">
                                      <p:cBhvr>
                                        <p:cTn id="8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43" grpId="0" animBg="1"/>
      <p:bldP spid="48" grpId="0" animBg="1"/>
      <p:bldP spid="49" grpId="0"/>
      <p:bldP spid="50" grpId="0"/>
      <p:bldP spid="5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174B43-20A4-404F-B115-1E32FAEA6A0A}"/>
              </a:ext>
            </a:extLst>
          </p:cNvPr>
          <p:cNvSpPr>
            <a:spLocks noGrp="1"/>
          </p:cNvSpPr>
          <p:nvPr>
            <p:ph type="title"/>
          </p:nvPr>
        </p:nvSpPr>
        <p:spPr>
          <a:xfrm>
            <a:off x="838200" y="104775"/>
            <a:ext cx="3610281" cy="833585"/>
          </a:xfrm>
        </p:spPr>
        <p:txBody>
          <a:bodyPr>
            <a:normAutofit/>
          </a:bodyPr>
          <a:lstStyle/>
          <a:p>
            <a:r>
              <a:rPr lang="en-CA" dirty="0"/>
              <a:t>Home network</a:t>
            </a:r>
          </a:p>
        </p:txBody>
      </p:sp>
      <p:sp>
        <p:nvSpPr>
          <p:cNvPr id="4" name="Content Placeholder 3">
            <a:extLst>
              <a:ext uri="{FF2B5EF4-FFF2-40B4-BE49-F238E27FC236}">
                <a16:creationId xmlns:a16="http://schemas.microsoft.com/office/drawing/2014/main" id="{54052257-ED91-40A6-BED0-ED19F9E0B296}"/>
              </a:ext>
            </a:extLst>
          </p:cNvPr>
          <p:cNvSpPr>
            <a:spLocks noGrp="1"/>
          </p:cNvSpPr>
          <p:nvPr>
            <p:ph idx="1"/>
          </p:nvPr>
        </p:nvSpPr>
        <p:spPr>
          <a:xfrm>
            <a:off x="7050930" y="232913"/>
            <a:ext cx="4588620" cy="6310762"/>
          </a:xfrm>
          <a:ln>
            <a:solidFill>
              <a:schemeClr val="accent5">
                <a:lumMod val="75000"/>
              </a:schemeClr>
            </a:solidFill>
          </a:ln>
        </p:spPr>
        <p:txBody>
          <a:bodyPr>
            <a:noAutofit/>
          </a:bodyPr>
          <a:lstStyle/>
          <a:p>
            <a:pPr>
              <a:spcBef>
                <a:spcPts val="600"/>
              </a:spcBef>
              <a:spcAft>
                <a:spcPts val="600"/>
              </a:spcAft>
            </a:pPr>
            <a:r>
              <a:rPr lang="en-CA" sz="2200" dirty="0"/>
              <a:t>The cable modem performs another function that has an equivalency in the cloud.</a:t>
            </a:r>
          </a:p>
          <a:p>
            <a:pPr>
              <a:spcBef>
                <a:spcPts val="600"/>
              </a:spcBef>
              <a:spcAft>
                <a:spcPts val="600"/>
              </a:spcAft>
            </a:pPr>
            <a:r>
              <a:rPr lang="en-CA" sz="2200" dirty="0"/>
              <a:t>It is a critical function for the home network.</a:t>
            </a:r>
          </a:p>
          <a:p>
            <a:pPr>
              <a:spcBef>
                <a:spcPts val="600"/>
              </a:spcBef>
              <a:spcAft>
                <a:spcPts val="600"/>
              </a:spcAft>
            </a:pPr>
            <a:r>
              <a:rPr lang="en-CA" sz="2200" dirty="0"/>
              <a:t>All home network cable modems are assigned one public IPv4 address to the external interface.</a:t>
            </a:r>
          </a:p>
          <a:p>
            <a:pPr>
              <a:spcBef>
                <a:spcPts val="600"/>
              </a:spcBef>
              <a:spcAft>
                <a:spcPts val="600"/>
              </a:spcAft>
            </a:pPr>
            <a:r>
              <a:rPr lang="en-CA" sz="2200" dirty="0"/>
              <a:t>The public IPv4 address space has been depleted. There are not enough for all the existing devices.</a:t>
            </a:r>
          </a:p>
          <a:p>
            <a:pPr>
              <a:spcBef>
                <a:spcPts val="600"/>
              </a:spcBef>
              <a:spcAft>
                <a:spcPts val="600"/>
              </a:spcAft>
            </a:pPr>
            <a:r>
              <a:rPr lang="en-CA" sz="2200" dirty="0"/>
              <a:t>Internally, the home network uses a private IPv4 address space.</a:t>
            </a:r>
          </a:p>
          <a:p>
            <a:pPr>
              <a:spcBef>
                <a:spcPts val="600"/>
              </a:spcBef>
              <a:spcAft>
                <a:spcPts val="600"/>
              </a:spcAft>
            </a:pPr>
            <a:r>
              <a:rPr lang="en-CA" sz="2200" dirty="0"/>
              <a:t>The PC client obtains one of the addresses from such private space.</a:t>
            </a:r>
          </a:p>
          <a:p>
            <a:pPr>
              <a:spcBef>
                <a:spcPts val="600"/>
              </a:spcBef>
              <a:spcAft>
                <a:spcPts val="600"/>
              </a:spcAft>
            </a:pPr>
            <a:r>
              <a:rPr lang="en-CA" sz="2200" dirty="0"/>
              <a:t>The IP packets originate with such </a:t>
            </a:r>
            <a:r>
              <a:rPr lang="en-CA" sz="2200" b="1" dirty="0">
                <a:solidFill>
                  <a:srgbClr val="FF0000"/>
                </a:solidFill>
              </a:rPr>
              <a:t>source </a:t>
            </a:r>
            <a:r>
              <a:rPr lang="en-CA" sz="2200" dirty="0"/>
              <a:t>private address.</a:t>
            </a:r>
          </a:p>
          <a:p>
            <a:pPr>
              <a:spcBef>
                <a:spcPts val="600"/>
              </a:spcBef>
              <a:spcAft>
                <a:spcPts val="600"/>
              </a:spcAft>
            </a:pPr>
            <a:endParaRPr lang="en-CA" sz="2200" dirty="0"/>
          </a:p>
          <a:p>
            <a:pPr>
              <a:spcBef>
                <a:spcPts val="600"/>
              </a:spcBef>
              <a:spcAft>
                <a:spcPts val="600"/>
              </a:spcAft>
            </a:pPr>
            <a:endParaRPr lang="en-CA" sz="2200" dirty="0"/>
          </a:p>
          <a:p>
            <a:pPr>
              <a:spcBef>
                <a:spcPts val="600"/>
              </a:spcBef>
              <a:spcAft>
                <a:spcPts val="600"/>
              </a:spcAft>
            </a:pPr>
            <a:endParaRPr lang="en-CA" sz="2200" dirty="0"/>
          </a:p>
          <a:p>
            <a:pPr>
              <a:spcBef>
                <a:spcPts val="600"/>
              </a:spcBef>
              <a:spcAft>
                <a:spcPts val="600"/>
              </a:spcAft>
            </a:pPr>
            <a:endParaRPr lang="en-CA" sz="2200" dirty="0"/>
          </a:p>
          <a:p>
            <a:pPr>
              <a:spcBef>
                <a:spcPts val="600"/>
              </a:spcBef>
              <a:spcAft>
                <a:spcPts val="600"/>
              </a:spcAft>
            </a:pPr>
            <a:endParaRPr lang="en-CA" sz="2200" dirty="0"/>
          </a:p>
        </p:txBody>
      </p:sp>
      <p:sp>
        <p:nvSpPr>
          <p:cNvPr id="15" name="Rectangle 14">
            <a:extLst>
              <a:ext uri="{FF2B5EF4-FFF2-40B4-BE49-F238E27FC236}">
                <a16:creationId xmlns:a16="http://schemas.microsoft.com/office/drawing/2014/main" id="{2F12E2B8-18EF-4A0E-AE31-8B91E51A2875}"/>
              </a:ext>
            </a:extLst>
          </p:cNvPr>
          <p:cNvSpPr/>
          <p:nvPr/>
        </p:nvSpPr>
        <p:spPr>
          <a:xfrm>
            <a:off x="799122" y="866775"/>
            <a:ext cx="4131959" cy="5052865"/>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6" name="Group 15">
            <a:extLst>
              <a:ext uri="{FF2B5EF4-FFF2-40B4-BE49-F238E27FC236}">
                <a16:creationId xmlns:a16="http://schemas.microsoft.com/office/drawing/2014/main" id="{28200FBB-67DA-4B69-A035-865E7A76E49C}"/>
              </a:ext>
            </a:extLst>
          </p:cNvPr>
          <p:cNvGrpSpPr/>
          <p:nvPr/>
        </p:nvGrpSpPr>
        <p:grpSpPr>
          <a:xfrm>
            <a:off x="923387" y="4629687"/>
            <a:ext cx="842721" cy="676176"/>
            <a:chOff x="9913892" y="560715"/>
            <a:chExt cx="1490439" cy="1120399"/>
          </a:xfrm>
        </p:grpSpPr>
        <p:pic>
          <p:nvPicPr>
            <p:cNvPr id="17" name="Picture 16">
              <a:extLst>
                <a:ext uri="{FF2B5EF4-FFF2-40B4-BE49-F238E27FC236}">
                  <a16:creationId xmlns:a16="http://schemas.microsoft.com/office/drawing/2014/main" id="{C765EB3A-8CEB-4974-A8CD-0323D18B8BC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 name="TextBox 17">
              <a:extLst>
                <a:ext uri="{FF2B5EF4-FFF2-40B4-BE49-F238E27FC236}">
                  <a16:creationId xmlns:a16="http://schemas.microsoft.com/office/drawing/2014/main" id="{DD1EDE1E-6DFC-4548-9A62-C90CFF10F03B}"/>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sp>
        <p:nvSpPr>
          <p:cNvPr id="38" name="TextBox 37">
            <a:extLst>
              <a:ext uri="{FF2B5EF4-FFF2-40B4-BE49-F238E27FC236}">
                <a16:creationId xmlns:a16="http://schemas.microsoft.com/office/drawing/2014/main" id="{8A4F3F87-057D-4EC4-90FE-04F79EDC2AD9}"/>
              </a:ext>
            </a:extLst>
          </p:cNvPr>
          <p:cNvSpPr txBox="1"/>
          <p:nvPr/>
        </p:nvSpPr>
        <p:spPr>
          <a:xfrm>
            <a:off x="923387" y="5383505"/>
            <a:ext cx="2685992" cy="369332"/>
          </a:xfrm>
          <a:prstGeom prst="rect">
            <a:avLst/>
          </a:prstGeom>
          <a:solidFill>
            <a:schemeClr val="bg1"/>
          </a:solidFill>
        </p:spPr>
        <p:txBody>
          <a:bodyPr wrap="none" rtlCol="0">
            <a:spAutoFit/>
          </a:bodyPr>
          <a:lstStyle/>
          <a:p>
            <a:r>
              <a:rPr lang="en-CA" b="1" dirty="0"/>
              <a:t>IPv4</a:t>
            </a:r>
            <a:r>
              <a:rPr lang="en-CA" b="1" dirty="0">
                <a:solidFill>
                  <a:srgbClr val="0000FF"/>
                </a:solidFill>
              </a:rPr>
              <a:t> </a:t>
            </a:r>
            <a:r>
              <a:rPr lang="en-CA" b="1" dirty="0">
                <a:solidFill>
                  <a:srgbClr val="FF0000"/>
                </a:solidFill>
              </a:rPr>
              <a:t>host</a:t>
            </a:r>
            <a:r>
              <a:rPr lang="en-CA" b="1" dirty="0">
                <a:solidFill>
                  <a:srgbClr val="0000FF"/>
                </a:solidFill>
              </a:rPr>
              <a:t> 192.168.0.10/24</a:t>
            </a:r>
          </a:p>
        </p:txBody>
      </p:sp>
      <p:sp>
        <p:nvSpPr>
          <p:cNvPr id="2" name="TextBox 1">
            <a:extLst>
              <a:ext uri="{FF2B5EF4-FFF2-40B4-BE49-F238E27FC236}">
                <a16:creationId xmlns:a16="http://schemas.microsoft.com/office/drawing/2014/main" id="{995D4F76-0A37-48E1-BBD2-DE55002D58A3}"/>
              </a:ext>
            </a:extLst>
          </p:cNvPr>
          <p:cNvSpPr txBox="1"/>
          <p:nvPr/>
        </p:nvSpPr>
        <p:spPr>
          <a:xfrm>
            <a:off x="809917" y="923887"/>
            <a:ext cx="1912382" cy="923330"/>
          </a:xfrm>
          <a:prstGeom prst="rect">
            <a:avLst/>
          </a:prstGeom>
          <a:solidFill>
            <a:schemeClr val="bg1"/>
          </a:solidFill>
          <a:effectLst>
            <a:softEdge rad="31750"/>
          </a:effectLst>
        </p:spPr>
        <p:txBody>
          <a:bodyPr wrap="none" rtlCol="0">
            <a:spAutoFit/>
          </a:bodyPr>
          <a:lstStyle/>
          <a:p>
            <a:pPr algn="ctr"/>
            <a:r>
              <a:rPr lang="en-CA" b="1" dirty="0"/>
              <a:t>Home network</a:t>
            </a:r>
          </a:p>
          <a:p>
            <a:pPr algn="ctr"/>
            <a:r>
              <a:rPr lang="en-CA" b="1" dirty="0">
                <a:solidFill>
                  <a:srgbClr val="FF0000"/>
                </a:solidFill>
              </a:rPr>
              <a:t>private</a:t>
            </a:r>
            <a:r>
              <a:rPr lang="en-CA" b="1" dirty="0">
                <a:solidFill>
                  <a:srgbClr val="0000FF"/>
                </a:solidFill>
              </a:rPr>
              <a:t> </a:t>
            </a:r>
            <a:r>
              <a:rPr lang="en-CA" b="1" dirty="0"/>
              <a:t>IPv4 space</a:t>
            </a:r>
          </a:p>
          <a:p>
            <a:pPr algn="ctr"/>
            <a:r>
              <a:rPr lang="en-CA" b="1" dirty="0">
                <a:solidFill>
                  <a:srgbClr val="0000FF"/>
                </a:solidFill>
              </a:rPr>
              <a:t>192.168.0.0/24</a:t>
            </a:r>
            <a:endParaRPr lang="en-CA" b="1" dirty="0"/>
          </a:p>
        </p:txBody>
      </p:sp>
      <p:grpSp>
        <p:nvGrpSpPr>
          <p:cNvPr id="51" name="Group 50">
            <a:extLst>
              <a:ext uri="{FF2B5EF4-FFF2-40B4-BE49-F238E27FC236}">
                <a16:creationId xmlns:a16="http://schemas.microsoft.com/office/drawing/2014/main" id="{224D170A-2983-4131-B27D-3C16B94D2030}"/>
              </a:ext>
            </a:extLst>
          </p:cNvPr>
          <p:cNvGrpSpPr/>
          <p:nvPr/>
        </p:nvGrpSpPr>
        <p:grpSpPr>
          <a:xfrm>
            <a:off x="4217544" y="2440922"/>
            <a:ext cx="1616029" cy="2309958"/>
            <a:chOff x="3361413" y="2596557"/>
            <a:chExt cx="1616029" cy="2309958"/>
          </a:xfrm>
        </p:grpSpPr>
        <p:grpSp>
          <p:nvGrpSpPr>
            <p:cNvPr id="20" name="Group 19">
              <a:extLst>
                <a:ext uri="{FF2B5EF4-FFF2-40B4-BE49-F238E27FC236}">
                  <a16:creationId xmlns:a16="http://schemas.microsoft.com/office/drawing/2014/main" id="{25200183-249C-4FF9-B180-E8FEB5687775}"/>
                </a:ext>
              </a:extLst>
            </p:cNvPr>
            <p:cNvGrpSpPr/>
            <p:nvPr/>
          </p:nvGrpSpPr>
          <p:grpSpPr>
            <a:xfrm>
              <a:off x="3669178" y="3659479"/>
              <a:ext cx="675842" cy="683629"/>
              <a:chOff x="5439189" y="3628598"/>
              <a:chExt cx="675842" cy="683629"/>
            </a:xfrm>
          </p:grpSpPr>
          <p:sp>
            <p:nvSpPr>
              <p:cNvPr id="21" name="Oval 20">
                <a:extLst>
                  <a:ext uri="{FF2B5EF4-FFF2-40B4-BE49-F238E27FC236}">
                    <a16:creationId xmlns:a16="http://schemas.microsoft.com/office/drawing/2014/main" id="{E4D5D7CE-7E07-48E0-AD1D-CF168B1C617B}"/>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2" name="Group 21">
                <a:extLst>
                  <a:ext uri="{FF2B5EF4-FFF2-40B4-BE49-F238E27FC236}">
                    <a16:creationId xmlns:a16="http://schemas.microsoft.com/office/drawing/2014/main" id="{A6AAE176-4B99-44BC-B3BD-80527A3BEABC}"/>
                  </a:ext>
                </a:extLst>
              </p:cNvPr>
              <p:cNvGrpSpPr/>
              <p:nvPr/>
            </p:nvGrpSpPr>
            <p:grpSpPr>
              <a:xfrm>
                <a:off x="5712075" y="3740276"/>
                <a:ext cx="130069" cy="188068"/>
                <a:chOff x="4518511" y="3865186"/>
                <a:chExt cx="203119" cy="265093"/>
              </a:xfrm>
            </p:grpSpPr>
            <p:cxnSp>
              <p:nvCxnSpPr>
                <p:cNvPr id="35" name="Straight Connector 34">
                  <a:extLst>
                    <a:ext uri="{FF2B5EF4-FFF2-40B4-BE49-F238E27FC236}">
                      <a16:creationId xmlns:a16="http://schemas.microsoft.com/office/drawing/2014/main" id="{1D23E6B6-04CD-4C4E-9A81-731EF1C3A6CA}"/>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5D35BE7-0B0B-4199-8542-BAF5BE0AD862}"/>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711933-D1D8-42A7-8716-C8A56B3970C5}"/>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68D5695D-B3D3-4271-9E82-5998A7E50D03}"/>
                  </a:ext>
                </a:extLst>
              </p:cNvPr>
              <p:cNvGrpSpPr/>
              <p:nvPr/>
            </p:nvGrpSpPr>
            <p:grpSpPr>
              <a:xfrm rot="10800000">
                <a:off x="5712075" y="4005901"/>
                <a:ext cx="130069" cy="188068"/>
                <a:chOff x="4518511" y="3865186"/>
                <a:chExt cx="203119" cy="265093"/>
              </a:xfrm>
            </p:grpSpPr>
            <p:cxnSp>
              <p:nvCxnSpPr>
                <p:cNvPr id="32" name="Straight Connector 31">
                  <a:extLst>
                    <a:ext uri="{FF2B5EF4-FFF2-40B4-BE49-F238E27FC236}">
                      <a16:creationId xmlns:a16="http://schemas.microsoft.com/office/drawing/2014/main" id="{2DEC4CAE-25D7-4CDC-A20A-57C850A5679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743CC76-48BF-42CC-B16C-4972B7D9C8E3}"/>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225A779-A26B-4FE8-8D98-0C7CCCFA6F29}"/>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DEC29607-316D-417F-AEC6-DDB4210DE083}"/>
                  </a:ext>
                </a:extLst>
              </p:cNvPr>
              <p:cNvGrpSpPr/>
              <p:nvPr/>
            </p:nvGrpSpPr>
            <p:grpSpPr>
              <a:xfrm rot="5400000">
                <a:off x="5526491" y="3876378"/>
                <a:ext cx="130069" cy="188068"/>
                <a:chOff x="4518511" y="3865186"/>
                <a:chExt cx="203119" cy="265093"/>
              </a:xfrm>
            </p:grpSpPr>
            <p:cxnSp>
              <p:nvCxnSpPr>
                <p:cNvPr id="29" name="Straight Connector 28">
                  <a:extLst>
                    <a:ext uri="{FF2B5EF4-FFF2-40B4-BE49-F238E27FC236}">
                      <a16:creationId xmlns:a16="http://schemas.microsoft.com/office/drawing/2014/main" id="{191482AD-1F09-4B9B-A3BB-EA223875DF1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592E049-8C43-424E-9CB5-49F4EB074E92}"/>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9632541-C306-4230-B4B3-9A13A93D76D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592D5619-617B-495D-B659-65FE8CA91344}"/>
                  </a:ext>
                </a:extLst>
              </p:cNvPr>
              <p:cNvGrpSpPr/>
              <p:nvPr/>
            </p:nvGrpSpPr>
            <p:grpSpPr>
              <a:xfrm rot="5400000">
                <a:off x="5890580" y="3876379"/>
                <a:ext cx="130069" cy="188068"/>
                <a:chOff x="4518511" y="3865186"/>
                <a:chExt cx="203119" cy="265093"/>
              </a:xfrm>
            </p:grpSpPr>
            <p:cxnSp>
              <p:nvCxnSpPr>
                <p:cNvPr id="26" name="Straight Connector 25">
                  <a:extLst>
                    <a:ext uri="{FF2B5EF4-FFF2-40B4-BE49-F238E27FC236}">
                      <a16:creationId xmlns:a16="http://schemas.microsoft.com/office/drawing/2014/main" id="{3863C628-A540-49E1-9B91-DD9E8D0CA1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F177639-F2ED-4EE5-AC5D-201B558EC36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7AF54F1-5AFA-4EAB-8830-691BDFDA748C}"/>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2" name="Group 41">
              <a:extLst>
                <a:ext uri="{FF2B5EF4-FFF2-40B4-BE49-F238E27FC236}">
                  <a16:creationId xmlns:a16="http://schemas.microsoft.com/office/drawing/2014/main" id="{5F4CE25C-1A24-464F-AE4A-F395B234AFD6}"/>
                </a:ext>
              </a:extLst>
            </p:cNvPr>
            <p:cNvGrpSpPr/>
            <p:nvPr/>
          </p:nvGrpSpPr>
          <p:grpSpPr>
            <a:xfrm>
              <a:off x="3361413" y="2596557"/>
              <a:ext cx="1519968" cy="2309958"/>
              <a:chOff x="5448159" y="2358924"/>
              <a:chExt cx="1519968" cy="2309959"/>
            </a:xfrm>
          </p:grpSpPr>
          <p:pic>
            <p:nvPicPr>
              <p:cNvPr id="43" name="Picture 42">
                <a:extLst>
                  <a:ext uri="{FF2B5EF4-FFF2-40B4-BE49-F238E27FC236}">
                    <a16:creationId xmlns:a16="http://schemas.microsoft.com/office/drawing/2014/main" id="{BAF099C0-024F-4997-A1AF-FECABBDD7B38}"/>
                  </a:ext>
                </a:extLst>
              </p:cNvPr>
              <p:cNvPicPr>
                <a:picLocks noChangeAspect="1"/>
              </p:cNvPicPr>
              <p:nvPr/>
            </p:nvPicPr>
            <p:blipFill>
              <a:blip r:embed="rId4"/>
              <a:stretch>
                <a:fillRect/>
              </a:stretch>
            </p:blipFill>
            <p:spPr>
              <a:xfrm>
                <a:off x="5671387" y="2358924"/>
                <a:ext cx="863840" cy="1991914"/>
              </a:xfrm>
              <a:prstGeom prst="rect">
                <a:avLst/>
              </a:prstGeom>
              <a:solidFill>
                <a:srgbClr val="93E3FF"/>
              </a:solidFill>
            </p:spPr>
          </p:pic>
          <p:sp>
            <p:nvSpPr>
              <p:cNvPr id="44" name="TextBox 43">
                <a:extLst>
                  <a:ext uri="{FF2B5EF4-FFF2-40B4-BE49-F238E27FC236}">
                    <a16:creationId xmlns:a16="http://schemas.microsoft.com/office/drawing/2014/main" id="{579E8830-898A-49F4-B59D-92DB0238573A}"/>
                  </a:ext>
                </a:extLst>
              </p:cNvPr>
              <p:cNvSpPr txBox="1"/>
              <p:nvPr/>
            </p:nvSpPr>
            <p:spPr>
              <a:xfrm>
                <a:off x="5448159" y="4299551"/>
                <a:ext cx="1519968" cy="369332"/>
              </a:xfrm>
              <a:prstGeom prst="rect">
                <a:avLst/>
              </a:prstGeom>
              <a:noFill/>
            </p:spPr>
            <p:txBody>
              <a:bodyPr wrap="none" rtlCol="0">
                <a:spAutoFit/>
              </a:bodyPr>
              <a:lstStyle/>
              <a:p>
                <a:r>
                  <a:rPr lang="en-CA" b="1" dirty="0"/>
                  <a:t>Cable Modem</a:t>
                </a:r>
              </a:p>
            </p:txBody>
          </p:sp>
        </p:grpSp>
        <p:cxnSp>
          <p:nvCxnSpPr>
            <p:cNvPr id="48" name="Straight Connector 47">
              <a:extLst>
                <a:ext uri="{FF2B5EF4-FFF2-40B4-BE49-F238E27FC236}">
                  <a16:creationId xmlns:a16="http://schemas.microsoft.com/office/drawing/2014/main" id="{1ECEBA58-6DF6-42B6-8EE9-49876F73E597}"/>
                </a:ext>
              </a:extLst>
            </p:cNvPr>
            <p:cNvCxnSpPr>
              <a:cxnSpLocks/>
            </p:cNvCxnSpPr>
            <p:nvPr/>
          </p:nvCxnSpPr>
          <p:spPr>
            <a:xfrm>
              <a:off x="4345020" y="3654778"/>
              <a:ext cx="63242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FE9AE56D-0BD3-459F-8025-B3FB128A6E27}"/>
              </a:ext>
            </a:extLst>
          </p:cNvPr>
          <p:cNvSpPr txBox="1"/>
          <p:nvPr/>
        </p:nvSpPr>
        <p:spPr>
          <a:xfrm>
            <a:off x="5202712" y="3090695"/>
            <a:ext cx="1590500" cy="800219"/>
          </a:xfrm>
          <a:prstGeom prst="rect">
            <a:avLst/>
          </a:prstGeom>
          <a:noFill/>
        </p:spPr>
        <p:txBody>
          <a:bodyPr wrap="none" rtlCol="0">
            <a:spAutoFit/>
          </a:bodyPr>
          <a:lstStyle/>
          <a:p>
            <a:pPr algn="ctr">
              <a:spcBef>
                <a:spcPts val="600"/>
              </a:spcBef>
              <a:spcAft>
                <a:spcPts val="600"/>
              </a:spcAft>
            </a:pPr>
            <a:r>
              <a:rPr lang="en-CA" b="1" dirty="0"/>
              <a:t>IPv4 </a:t>
            </a:r>
            <a:r>
              <a:rPr lang="en-CA" b="1" dirty="0">
                <a:solidFill>
                  <a:srgbClr val="FF0000"/>
                </a:solidFill>
              </a:rPr>
              <a:t>Public</a:t>
            </a:r>
          </a:p>
          <a:p>
            <a:pPr algn="ctr">
              <a:spcBef>
                <a:spcPts val="600"/>
              </a:spcBef>
              <a:spcAft>
                <a:spcPts val="600"/>
              </a:spcAft>
            </a:pPr>
            <a:r>
              <a:rPr lang="en-CA" b="1" dirty="0">
                <a:solidFill>
                  <a:srgbClr val="0000FF"/>
                </a:solidFill>
              </a:rPr>
              <a:t>24.204.192.50</a:t>
            </a:r>
          </a:p>
        </p:txBody>
      </p:sp>
      <p:sp>
        <p:nvSpPr>
          <p:cNvPr id="55" name="TextBox 54">
            <a:extLst>
              <a:ext uri="{FF2B5EF4-FFF2-40B4-BE49-F238E27FC236}">
                <a16:creationId xmlns:a16="http://schemas.microsoft.com/office/drawing/2014/main" id="{A0967F39-90FE-4DFA-8AF3-3C64AC5044B1}"/>
              </a:ext>
            </a:extLst>
          </p:cNvPr>
          <p:cNvSpPr txBox="1"/>
          <p:nvPr/>
        </p:nvSpPr>
        <p:spPr>
          <a:xfrm>
            <a:off x="4097091" y="2085985"/>
            <a:ext cx="750526" cy="369332"/>
          </a:xfrm>
          <a:prstGeom prst="rect">
            <a:avLst/>
          </a:prstGeom>
          <a:noFill/>
        </p:spPr>
        <p:txBody>
          <a:bodyPr wrap="none" rtlCol="0">
            <a:spAutoFit/>
          </a:bodyPr>
          <a:lstStyle/>
          <a:p>
            <a:r>
              <a:rPr lang="en-CA" b="1" dirty="0"/>
              <a:t>inside</a:t>
            </a:r>
          </a:p>
        </p:txBody>
      </p:sp>
      <p:sp>
        <p:nvSpPr>
          <p:cNvPr id="56" name="TextBox 55">
            <a:extLst>
              <a:ext uri="{FF2B5EF4-FFF2-40B4-BE49-F238E27FC236}">
                <a16:creationId xmlns:a16="http://schemas.microsoft.com/office/drawing/2014/main" id="{1FFD7FD5-64D7-497C-A165-AF6B9E500641}"/>
              </a:ext>
            </a:extLst>
          </p:cNvPr>
          <p:cNvSpPr txBox="1"/>
          <p:nvPr/>
        </p:nvSpPr>
        <p:spPr>
          <a:xfrm>
            <a:off x="4963201" y="2087252"/>
            <a:ext cx="898003" cy="369332"/>
          </a:xfrm>
          <a:prstGeom prst="rect">
            <a:avLst/>
          </a:prstGeom>
          <a:noFill/>
        </p:spPr>
        <p:txBody>
          <a:bodyPr wrap="none" rtlCol="0">
            <a:spAutoFit/>
          </a:bodyPr>
          <a:lstStyle/>
          <a:p>
            <a:r>
              <a:rPr lang="en-CA" b="1" dirty="0"/>
              <a:t>outside</a:t>
            </a:r>
          </a:p>
        </p:txBody>
      </p:sp>
      <p:grpSp>
        <p:nvGrpSpPr>
          <p:cNvPr id="45" name="Group 44">
            <a:extLst>
              <a:ext uri="{FF2B5EF4-FFF2-40B4-BE49-F238E27FC236}">
                <a16:creationId xmlns:a16="http://schemas.microsoft.com/office/drawing/2014/main" id="{40FD5F2F-C9DA-40B0-BFF5-C8CD56E1F2A6}"/>
              </a:ext>
            </a:extLst>
          </p:cNvPr>
          <p:cNvGrpSpPr/>
          <p:nvPr/>
        </p:nvGrpSpPr>
        <p:grpSpPr>
          <a:xfrm>
            <a:off x="962179" y="2030470"/>
            <a:ext cx="1443281" cy="2521575"/>
            <a:chOff x="2981704" y="844258"/>
            <a:chExt cx="1443281" cy="2521575"/>
          </a:xfrm>
        </p:grpSpPr>
        <p:sp>
          <p:nvSpPr>
            <p:cNvPr id="46" name="Rectangle 45">
              <a:extLst>
                <a:ext uri="{FF2B5EF4-FFF2-40B4-BE49-F238E27FC236}">
                  <a16:creationId xmlns:a16="http://schemas.microsoft.com/office/drawing/2014/main" id="{724EE52C-A6E1-4449-B924-6EC9FAD5BCA8}"/>
                </a:ext>
              </a:extLst>
            </p:cNvPr>
            <p:cNvSpPr/>
            <p:nvPr/>
          </p:nvSpPr>
          <p:spPr>
            <a:xfrm>
              <a:off x="2990018" y="2945895"/>
              <a:ext cx="1434967" cy="41993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Destination MAC</a:t>
              </a:r>
            </a:p>
            <a:p>
              <a:r>
                <a:rPr lang="en-CA" sz="1400" dirty="0">
                  <a:solidFill>
                    <a:schemeClr val="tx1"/>
                  </a:solidFill>
                </a:rPr>
                <a:t>Source MAC</a:t>
              </a:r>
            </a:p>
          </p:txBody>
        </p:sp>
        <p:sp>
          <p:nvSpPr>
            <p:cNvPr id="47" name="Rectangle 46">
              <a:extLst>
                <a:ext uri="{FF2B5EF4-FFF2-40B4-BE49-F238E27FC236}">
                  <a16:creationId xmlns:a16="http://schemas.microsoft.com/office/drawing/2014/main" id="{F4AE1D30-5E9F-4691-B191-A56A1AE8B2EA}"/>
                </a:ext>
              </a:extLst>
            </p:cNvPr>
            <p:cNvSpPr/>
            <p:nvPr/>
          </p:nvSpPr>
          <p:spPr>
            <a:xfrm>
              <a:off x="2981704" y="2056989"/>
              <a:ext cx="1434967" cy="88814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400" b="1" dirty="0">
                <a:solidFill>
                  <a:schemeClr val="tx1"/>
                </a:solidFill>
              </a:endParaRPr>
            </a:p>
            <a:p>
              <a:endParaRPr lang="en-CA" sz="1400" b="1" dirty="0">
                <a:solidFill>
                  <a:schemeClr val="tx1"/>
                </a:solidFill>
              </a:endParaRPr>
            </a:p>
            <a:p>
              <a:r>
                <a:rPr lang="en-CA" sz="1400" b="1" dirty="0">
                  <a:solidFill>
                    <a:schemeClr val="tx1"/>
                  </a:solidFill>
                </a:rPr>
                <a:t>Destination IP </a:t>
              </a:r>
              <a:r>
                <a:rPr lang="en-CA" sz="1400" b="1" dirty="0">
                  <a:solidFill>
                    <a:srgbClr val="0000FF"/>
                  </a:solidFill>
                </a:rPr>
                <a:t>3.94.206.121</a:t>
              </a:r>
            </a:p>
          </p:txBody>
        </p:sp>
        <p:sp>
          <p:nvSpPr>
            <p:cNvPr id="49" name="Rectangle 48">
              <a:extLst>
                <a:ext uri="{FF2B5EF4-FFF2-40B4-BE49-F238E27FC236}">
                  <a16:creationId xmlns:a16="http://schemas.microsoft.com/office/drawing/2014/main" id="{899D7EAD-658C-4BF9-ADC3-45089087AB79}"/>
                </a:ext>
              </a:extLst>
            </p:cNvPr>
            <p:cNvSpPr/>
            <p:nvPr/>
          </p:nvSpPr>
          <p:spPr>
            <a:xfrm>
              <a:off x="2986889" y="1168840"/>
              <a:ext cx="1434967" cy="88814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Source port </a:t>
              </a:r>
            </a:p>
            <a:p>
              <a:r>
                <a:rPr lang="en-CA" sz="1400" b="1" dirty="0">
                  <a:solidFill>
                    <a:srgbClr val="FF0000"/>
                  </a:solidFill>
                </a:rPr>
                <a:t>80 (HTTP)</a:t>
              </a:r>
              <a:endParaRPr lang="en-CA" sz="1400" dirty="0">
                <a:solidFill>
                  <a:schemeClr val="tx1"/>
                </a:solidFill>
              </a:endParaRPr>
            </a:p>
            <a:p>
              <a:r>
                <a:rPr lang="en-CA" sz="1400" b="1" dirty="0">
                  <a:solidFill>
                    <a:schemeClr val="tx1"/>
                  </a:solidFill>
                </a:rPr>
                <a:t>Destination port </a:t>
              </a:r>
              <a:r>
                <a:rPr lang="en-CA" sz="1400" b="1" dirty="0">
                  <a:solidFill>
                    <a:srgbClr val="FF0000"/>
                  </a:solidFill>
                </a:rPr>
                <a:t>ephemeral</a:t>
              </a:r>
              <a:endParaRPr lang="en-CA" sz="1400" dirty="0">
                <a:solidFill>
                  <a:srgbClr val="FF0000"/>
                </a:solidFill>
              </a:endParaRPr>
            </a:p>
          </p:txBody>
        </p:sp>
        <p:sp>
          <p:nvSpPr>
            <p:cNvPr id="50" name="Rectangle 49">
              <a:extLst>
                <a:ext uri="{FF2B5EF4-FFF2-40B4-BE49-F238E27FC236}">
                  <a16:creationId xmlns:a16="http://schemas.microsoft.com/office/drawing/2014/main" id="{C2BC54E3-DF61-4092-B4E0-9CD935393326}"/>
                </a:ext>
              </a:extLst>
            </p:cNvPr>
            <p:cNvSpPr/>
            <p:nvPr/>
          </p:nvSpPr>
          <p:spPr>
            <a:xfrm>
              <a:off x="2981704" y="844258"/>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a:t>
              </a:r>
              <a:endParaRPr lang="en-CA" sz="1400" b="1" dirty="0">
                <a:solidFill>
                  <a:srgbClr val="FF0000"/>
                </a:solidFill>
              </a:endParaRPr>
            </a:p>
          </p:txBody>
        </p:sp>
      </p:grpSp>
      <p:sp>
        <p:nvSpPr>
          <p:cNvPr id="53" name="TextBox 52">
            <a:extLst>
              <a:ext uri="{FF2B5EF4-FFF2-40B4-BE49-F238E27FC236}">
                <a16:creationId xmlns:a16="http://schemas.microsoft.com/office/drawing/2014/main" id="{FF659C39-1C26-4ADC-88EF-316E780545E8}"/>
              </a:ext>
            </a:extLst>
          </p:cNvPr>
          <p:cNvSpPr txBox="1"/>
          <p:nvPr/>
        </p:nvSpPr>
        <p:spPr>
          <a:xfrm>
            <a:off x="935244" y="3209747"/>
            <a:ext cx="1289311" cy="523220"/>
          </a:xfrm>
          <a:prstGeom prst="rect">
            <a:avLst/>
          </a:prstGeom>
          <a:noFill/>
        </p:spPr>
        <p:txBody>
          <a:bodyPr wrap="square">
            <a:spAutoFit/>
          </a:bodyPr>
          <a:lstStyle/>
          <a:p>
            <a:r>
              <a:rPr lang="en-CA" sz="1400" b="1" dirty="0">
                <a:solidFill>
                  <a:schemeClr val="tx1"/>
                </a:solidFill>
              </a:rPr>
              <a:t>Source IP</a:t>
            </a:r>
          </a:p>
          <a:p>
            <a:r>
              <a:rPr lang="en-CA" sz="1400" b="1" dirty="0">
                <a:solidFill>
                  <a:srgbClr val="0000FF"/>
                </a:solidFill>
              </a:rPr>
              <a:t>192.168.0.10</a:t>
            </a:r>
            <a:endParaRPr lang="en-CA" sz="1400" dirty="0">
              <a:solidFill>
                <a:schemeClr val="tx1"/>
              </a:solidFill>
            </a:endParaRPr>
          </a:p>
        </p:txBody>
      </p:sp>
    </p:spTree>
    <p:extLst>
      <p:ext uri="{BB962C8B-B14F-4D97-AF65-F5344CB8AC3E}">
        <p14:creationId xmlns:p14="http://schemas.microsoft.com/office/powerpoint/2010/main" val="4305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arn(inVertic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down)">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down)">
                                      <p:cBhvr>
                                        <p:cTn id="27" dur="500"/>
                                        <p:tgtEl>
                                          <p:spTgt spid="5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wipe(down)">
                                      <p:cBhvr>
                                        <p:cTn id="30" dur="500"/>
                                        <p:tgtEl>
                                          <p:spTgt spid="5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wipe(down)">
                                      <p:cBhvr>
                                        <p:cTn id="35" dur="500"/>
                                        <p:tgtEl>
                                          <p:spTgt spid="4">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wipe(down)">
                                      <p:cBhvr>
                                        <p:cTn id="40" dur="500"/>
                                        <p:tgtEl>
                                          <p:spTgt spid="4">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wipe(down)">
                                      <p:cBhvr>
                                        <p:cTn id="45" dur="500"/>
                                        <p:tgtEl>
                                          <p:spTgt spid="38"/>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down)">
                                      <p:cBhvr>
                                        <p:cTn id="48" dur="500"/>
                                        <p:tgtEl>
                                          <p:spTgt spid="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animEffect transition="in" filter="wipe(down)">
                                      <p:cBhvr>
                                        <p:cTn id="53" dur="500"/>
                                        <p:tgtEl>
                                          <p:spTgt spid="4">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4">
                                            <p:txEl>
                                              <p:pRg st="6" end="6"/>
                                            </p:txEl>
                                          </p:spTgt>
                                        </p:tgtEl>
                                        <p:attrNameLst>
                                          <p:attrName>style.visibility</p:attrName>
                                        </p:attrNameLst>
                                      </p:cBhvr>
                                      <p:to>
                                        <p:strVal val="visible"/>
                                      </p:to>
                                    </p:set>
                                    <p:animEffect transition="in" filter="wipe(down)">
                                      <p:cBhvr>
                                        <p:cTn id="58" dur="500"/>
                                        <p:tgtEl>
                                          <p:spTgt spid="4">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53"/>
                                        </p:tgtEl>
                                        <p:attrNameLst>
                                          <p:attrName>style.visibility</p:attrName>
                                        </p:attrNameLst>
                                      </p:cBhvr>
                                      <p:to>
                                        <p:strVal val="visible"/>
                                      </p:to>
                                    </p:set>
                                    <p:anim calcmode="lin" valueType="num">
                                      <p:cBhvr>
                                        <p:cTn id="63" dur="1000" fill="hold"/>
                                        <p:tgtEl>
                                          <p:spTgt spid="53"/>
                                        </p:tgtEl>
                                        <p:attrNameLst>
                                          <p:attrName>ppt_w</p:attrName>
                                        </p:attrNameLst>
                                      </p:cBhvr>
                                      <p:tavLst>
                                        <p:tav tm="0">
                                          <p:val>
                                            <p:fltVal val="0"/>
                                          </p:val>
                                        </p:tav>
                                        <p:tav tm="100000">
                                          <p:val>
                                            <p:strVal val="#ppt_w"/>
                                          </p:val>
                                        </p:tav>
                                      </p:tavLst>
                                    </p:anim>
                                    <p:anim calcmode="lin" valueType="num">
                                      <p:cBhvr>
                                        <p:cTn id="64" dur="1000" fill="hold"/>
                                        <p:tgtEl>
                                          <p:spTgt spid="53"/>
                                        </p:tgtEl>
                                        <p:attrNameLst>
                                          <p:attrName>ppt_h</p:attrName>
                                        </p:attrNameLst>
                                      </p:cBhvr>
                                      <p:tavLst>
                                        <p:tav tm="0">
                                          <p:val>
                                            <p:fltVal val="0"/>
                                          </p:val>
                                        </p:tav>
                                        <p:tav tm="100000">
                                          <p:val>
                                            <p:strVal val="#ppt_h"/>
                                          </p:val>
                                        </p:tav>
                                      </p:tavLst>
                                    </p:anim>
                                    <p:anim calcmode="lin" valueType="num">
                                      <p:cBhvr>
                                        <p:cTn id="65" dur="1000" fill="hold"/>
                                        <p:tgtEl>
                                          <p:spTgt spid="53"/>
                                        </p:tgtEl>
                                        <p:attrNameLst>
                                          <p:attrName>style.rotation</p:attrName>
                                        </p:attrNameLst>
                                      </p:cBhvr>
                                      <p:tavLst>
                                        <p:tav tm="0">
                                          <p:val>
                                            <p:fltVal val="90"/>
                                          </p:val>
                                        </p:tav>
                                        <p:tav tm="100000">
                                          <p:val>
                                            <p:fltVal val="0"/>
                                          </p:val>
                                        </p:tav>
                                      </p:tavLst>
                                    </p:anim>
                                    <p:animEffect transition="in" filter="fade">
                                      <p:cBhvr>
                                        <p:cTn id="66"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 grpId="0" animBg="1"/>
      <p:bldP spid="52" grpId="0"/>
      <p:bldP spid="56" grpId="0"/>
      <p:bldP spid="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174B43-20A4-404F-B115-1E32FAEA6A0A}"/>
              </a:ext>
            </a:extLst>
          </p:cNvPr>
          <p:cNvSpPr>
            <a:spLocks noGrp="1"/>
          </p:cNvSpPr>
          <p:nvPr>
            <p:ph type="title"/>
          </p:nvPr>
        </p:nvSpPr>
        <p:spPr>
          <a:xfrm>
            <a:off x="838200" y="104775"/>
            <a:ext cx="3610281" cy="833585"/>
          </a:xfrm>
        </p:spPr>
        <p:txBody>
          <a:bodyPr>
            <a:normAutofit/>
          </a:bodyPr>
          <a:lstStyle/>
          <a:p>
            <a:r>
              <a:rPr lang="en-CA" dirty="0"/>
              <a:t>Home network</a:t>
            </a:r>
          </a:p>
        </p:txBody>
      </p:sp>
      <p:sp>
        <p:nvSpPr>
          <p:cNvPr id="4" name="Content Placeholder 3">
            <a:extLst>
              <a:ext uri="{FF2B5EF4-FFF2-40B4-BE49-F238E27FC236}">
                <a16:creationId xmlns:a16="http://schemas.microsoft.com/office/drawing/2014/main" id="{54052257-ED91-40A6-BED0-ED19F9E0B296}"/>
              </a:ext>
            </a:extLst>
          </p:cNvPr>
          <p:cNvSpPr>
            <a:spLocks noGrp="1"/>
          </p:cNvSpPr>
          <p:nvPr>
            <p:ph idx="1"/>
          </p:nvPr>
        </p:nvSpPr>
        <p:spPr>
          <a:xfrm>
            <a:off x="7078233" y="1318764"/>
            <a:ext cx="4314645" cy="4615312"/>
          </a:xfrm>
          <a:ln>
            <a:solidFill>
              <a:schemeClr val="accent5">
                <a:lumMod val="75000"/>
              </a:schemeClr>
            </a:solidFill>
          </a:ln>
        </p:spPr>
        <p:txBody>
          <a:bodyPr>
            <a:noAutofit/>
          </a:bodyPr>
          <a:lstStyle/>
          <a:p>
            <a:pPr>
              <a:spcBef>
                <a:spcPts val="600"/>
              </a:spcBef>
              <a:spcAft>
                <a:spcPts val="600"/>
              </a:spcAft>
            </a:pPr>
            <a:r>
              <a:rPr lang="en-CA" sz="2200" dirty="0"/>
              <a:t>The IP packets originate with a </a:t>
            </a:r>
            <a:r>
              <a:rPr lang="en-CA" sz="2200" b="1" dirty="0">
                <a:solidFill>
                  <a:srgbClr val="FF0000"/>
                </a:solidFill>
              </a:rPr>
              <a:t>source </a:t>
            </a:r>
            <a:r>
              <a:rPr lang="en-CA" sz="2200" dirty="0"/>
              <a:t>private address (192.168.0.10 in the example).</a:t>
            </a:r>
          </a:p>
          <a:p>
            <a:pPr>
              <a:spcBef>
                <a:spcPts val="600"/>
              </a:spcBef>
              <a:spcAft>
                <a:spcPts val="600"/>
              </a:spcAft>
            </a:pPr>
            <a:r>
              <a:rPr lang="en-CA" sz="2200" dirty="0"/>
              <a:t>However, this address is not recognized outside the home network (because it is private precisely).</a:t>
            </a:r>
          </a:p>
          <a:p>
            <a:pPr>
              <a:spcBef>
                <a:spcPts val="600"/>
              </a:spcBef>
              <a:spcAft>
                <a:spcPts val="600"/>
              </a:spcAft>
            </a:pPr>
            <a:r>
              <a:rPr lang="en-CA" sz="2200" dirty="0"/>
              <a:t>The Cable Modem performs a </a:t>
            </a:r>
            <a:r>
              <a:rPr lang="en-CA" sz="2200" b="1" dirty="0"/>
              <a:t>Network Address Translation (NAT)</a:t>
            </a:r>
            <a:r>
              <a:rPr lang="en-CA" sz="2200" dirty="0"/>
              <a:t> operation.</a:t>
            </a:r>
          </a:p>
          <a:p>
            <a:pPr>
              <a:spcBef>
                <a:spcPts val="600"/>
              </a:spcBef>
              <a:spcAft>
                <a:spcPts val="600"/>
              </a:spcAft>
            </a:pPr>
            <a:r>
              <a:rPr lang="en-CA" sz="2200" dirty="0"/>
              <a:t>It replaces the private IPv4 (</a:t>
            </a:r>
            <a:r>
              <a:rPr lang="en-CA" sz="2200" dirty="0">
                <a:solidFill>
                  <a:srgbClr val="0000FF"/>
                </a:solidFill>
              </a:rPr>
              <a:t>192.168.0.10</a:t>
            </a:r>
            <a:r>
              <a:rPr lang="en-CA" sz="2200" dirty="0"/>
              <a:t>) with the public IPv4 address (</a:t>
            </a:r>
            <a:r>
              <a:rPr lang="en-CA" sz="2200" dirty="0">
                <a:solidFill>
                  <a:srgbClr val="0000FF"/>
                </a:solidFill>
              </a:rPr>
              <a:t>24.204.192.50</a:t>
            </a:r>
            <a:r>
              <a:rPr lang="en-CA" sz="2200" dirty="0"/>
              <a:t>).</a:t>
            </a:r>
          </a:p>
        </p:txBody>
      </p:sp>
      <p:sp>
        <p:nvSpPr>
          <p:cNvPr id="15" name="Rectangle 14">
            <a:extLst>
              <a:ext uri="{FF2B5EF4-FFF2-40B4-BE49-F238E27FC236}">
                <a16:creationId xmlns:a16="http://schemas.microsoft.com/office/drawing/2014/main" id="{2F12E2B8-18EF-4A0E-AE31-8B91E51A2875}"/>
              </a:ext>
            </a:extLst>
          </p:cNvPr>
          <p:cNvSpPr/>
          <p:nvPr/>
        </p:nvSpPr>
        <p:spPr>
          <a:xfrm>
            <a:off x="799122" y="866775"/>
            <a:ext cx="4131959" cy="5572124"/>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6" name="Group 15">
            <a:extLst>
              <a:ext uri="{FF2B5EF4-FFF2-40B4-BE49-F238E27FC236}">
                <a16:creationId xmlns:a16="http://schemas.microsoft.com/office/drawing/2014/main" id="{28200FBB-67DA-4B69-A035-865E7A76E49C}"/>
              </a:ext>
            </a:extLst>
          </p:cNvPr>
          <p:cNvGrpSpPr/>
          <p:nvPr/>
        </p:nvGrpSpPr>
        <p:grpSpPr>
          <a:xfrm>
            <a:off x="923387" y="4629687"/>
            <a:ext cx="842721" cy="676176"/>
            <a:chOff x="9913892" y="560715"/>
            <a:chExt cx="1490439" cy="1120399"/>
          </a:xfrm>
        </p:grpSpPr>
        <p:pic>
          <p:nvPicPr>
            <p:cNvPr id="17" name="Picture 16">
              <a:extLst>
                <a:ext uri="{FF2B5EF4-FFF2-40B4-BE49-F238E27FC236}">
                  <a16:creationId xmlns:a16="http://schemas.microsoft.com/office/drawing/2014/main" id="{C765EB3A-8CEB-4974-A8CD-0323D18B8BC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 name="TextBox 17">
              <a:extLst>
                <a:ext uri="{FF2B5EF4-FFF2-40B4-BE49-F238E27FC236}">
                  <a16:creationId xmlns:a16="http://schemas.microsoft.com/office/drawing/2014/main" id="{DD1EDE1E-6DFC-4548-9A62-C90CFF10F03B}"/>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sp>
        <p:nvSpPr>
          <p:cNvPr id="38" name="TextBox 37">
            <a:extLst>
              <a:ext uri="{FF2B5EF4-FFF2-40B4-BE49-F238E27FC236}">
                <a16:creationId xmlns:a16="http://schemas.microsoft.com/office/drawing/2014/main" id="{8A4F3F87-057D-4EC4-90FE-04F79EDC2AD9}"/>
              </a:ext>
            </a:extLst>
          </p:cNvPr>
          <p:cNvSpPr txBox="1"/>
          <p:nvPr/>
        </p:nvSpPr>
        <p:spPr>
          <a:xfrm>
            <a:off x="923387" y="5383505"/>
            <a:ext cx="2685992" cy="369332"/>
          </a:xfrm>
          <a:prstGeom prst="rect">
            <a:avLst/>
          </a:prstGeom>
          <a:solidFill>
            <a:schemeClr val="bg1"/>
          </a:solidFill>
        </p:spPr>
        <p:txBody>
          <a:bodyPr wrap="none" rtlCol="0">
            <a:spAutoFit/>
          </a:bodyPr>
          <a:lstStyle/>
          <a:p>
            <a:r>
              <a:rPr lang="en-CA" b="1" dirty="0"/>
              <a:t>IPv4</a:t>
            </a:r>
            <a:r>
              <a:rPr lang="en-CA" b="1" dirty="0">
                <a:solidFill>
                  <a:srgbClr val="0000FF"/>
                </a:solidFill>
              </a:rPr>
              <a:t> </a:t>
            </a:r>
            <a:r>
              <a:rPr lang="en-CA" b="1" dirty="0">
                <a:solidFill>
                  <a:srgbClr val="FF0000"/>
                </a:solidFill>
              </a:rPr>
              <a:t>host</a:t>
            </a:r>
            <a:r>
              <a:rPr lang="en-CA" b="1" dirty="0">
                <a:solidFill>
                  <a:srgbClr val="0000FF"/>
                </a:solidFill>
              </a:rPr>
              <a:t> 192.168.0.10/24</a:t>
            </a:r>
          </a:p>
        </p:txBody>
      </p:sp>
      <p:sp>
        <p:nvSpPr>
          <p:cNvPr id="2" name="TextBox 1">
            <a:extLst>
              <a:ext uri="{FF2B5EF4-FFF2-40B4-BE49-F238E27FC236}">
                <a16:creationId xmlns:a16="http://schemas.microsoft.com/office/drawing/2014/main" id="{995D4F76-0A37-48E1-BBD2-DE55002D58A3}"/>
              </a:ext>
            </a:extLst>
          </p:cNvPr>
          <p:cNvSpPr txBox="1"/>
          <p:nvPr/>
        </p:nvSpPr>
        <p:spPr>
          <a:xfrm>
            <a:off x="809917" y="914362"/>
            <a:ext cx="3466808" cy="646331"/>
          </a:xfrm>
          <a:prstGeom prst="rect">
            <a:avLst/>
          </a:prstGeom>
          <a:solidFill>
            <a:schemeClr val="bg1"/>
          </a:solidFill>
          <a:effectLst>
            <a:softEdge rad="31750"/>
          </a:effectLst>
        </p:spPr>
        <p:txBody>
          <a:bodyPr wrap="square" rtlCol="0">
            <a:spAutoFit/>
          </a:bodyPr>
          <a:lstStyle/>
          <a:p>
            <a:pPr algn="ctr"/>
            <a:r>
              <a:rPr lang="en-CA" b="1" dirty="0"/>
              <a:t>Home network </a:t>
            </a:r>
            <a:r>
              <a:rPr lang="en-CA" b="1" dirty="0">
                <a:solidFill>
                  <a:srgbClr val="FF0000"/>
                </a:solidFill>
              </a:rPr>
              <a:t>private</a:t>
            </a:r>
            <a:r>
              <a:rPr lang="en-CA" b="1" dirty="0">
                <a:solidFill>
                  <a:srgbClr val="0000FF"/>
                </a:solidFill>
              </a:rPr>
              <a:t> </a:t>
            </a:r>
            <a:r>
              <a:rPr lang="en-CA" b="1" dirty="0"/>
              <a:t>IPv4 space</a:t>
            </a:r>
          </a:p>
          <a:p>
            <a:pPr algn="ctr"/>
            <a:r>
              <a:rPr lang="en-CA" b="1" dirty="0">
                <a:solidFill>
                  <a:srgbClr val="0000FF"/>
                </a:solidFill>
              </a:rPr>
              <a:t>192.168.0.0/24</a:t>
            </a:r>
            <a:endParaRPr lang="en-CA" b="1" dirty="0"/>
          </a:p>
        </p:txBody>
      </p:sp>
      <p:grpSp>
        <p:nvGrpSpPr>
          <p:cNvPr id="51" name="Group 50">
            <a:extLst>
              <a:ext uri="{FF2B5EF4-FFF2-40B4-BE49-F238E27FC236}">
                <a16:creationId xmlns:a16="http://schemas.microsoft.com/office/drawing/2014/main" id="{224D170A-2983-4131-B27D-3C16B94D2030}"/>
              </a:ext>
            </a:extLst>
          </p:cNvPr>
          <p:cNvGrpSpPr/>
          <p:nvPr/>
        </p:nvGrpSpPr>
        <p:grpSpPr>
          <a:xfrm>
            <a:off x="4199894" y="4401617"/>
            <a:ext cx="1616029" cy="2309958"/>
            <a:chOff x="3361413" y="2596557"/>
            <a:chExt cx="1616029" cy="2309958"/>
          </a:xfrm>
        </p:grpSpPr>
        <p:grpSp>
          <p:nvGrpSpPr>
            <p:cNvPr id="20" name="Group 19">
              <a:extLst>
                <a:ext uri="{FF2B5EF4-FFF2-40B4-BE49-F238E27FC236}">
                  <a16:creationId xmlns:a16="http://schemas.microsoft.com/office/drawing/2014/main" id="{25200183-249C-4FF9-B180-E8FEB5687775}"/>
                </a:ext>
              </a:extLst>
            </p:cNvPr>
            <p:cNvGrpSpPr/>
            <p:nvPr/>
          </p:nvGrpSpPr>
          <p:grpSpPr>
            <a:xfrm>
              <a:off x="3669178" y="3659479"/>
              <a:ext cx="675842" cy="683629"/>
              <a:chOff x="5439189" y="3628598"/>
              <a:chExt cx="675842" cy="683629"/>
            </a:xfrm>
          </p:grpSpPr>
          <p:sp>
            <p:nvSpPr>
              <p:cNvPr id="21" name="Oval 20">
                <a:extLst>
                  <a:ext uri="{FF2B5EF4-FFF2-40B4-BE49-F238E27FC236}">
                    <a16:creationId xmlns:a16="http://schemas.microsoft.com/office/drawing/2014/main" id="{E4D5D7CE-7E07-48E0-AD1D-CF168B1C617B}"/>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2" name="Group 21">
                <a:extLst>
                  <a:ext uri="{FF2B5EF4-FFF2-40B4-BE49-F238E27FC236}">
                    <a16:creationId xmlns:a16="http://schemas.microsoft.com/office/drawing/2014/main" id="{A6AAE176-4B99-44BC-B3BD-80527A3BEABC}"/>
                  </a:ext>
                </a:extLst>
              </p:cNvPr>
              <p:cNvGrpSpPr/>
              <p:nvPr/>
            </p:nvGrpSpPr>
            <p:grpSpPr>
              <a:xfrm>
                <a:off x="5712075" y="3740276"/>
                <a:ext cx="130069" cy="188068"/>
                <a:chOff x="4518511" y="3865186"/>
                <a:chExt cx="203119" cy="265093"/>
              </a:xfrm>
            </p:grpSpPr>
            <p:cxnSp>
              <p:nvCxnSpPr>
                <p:cNvPr id="35" name="Straight Connector 34">
                  <a:extLst>
                    <a:ext uri="{FF2B5EF4-FFF2-40B4-BE49-F238E27FC236}">
                      <a16:creationId xmlns:a16="http://schemas.microsoft.com/office/drawing/2014/main" id="{1D23E6B6-04CD-4C4E-9A81-731EF1C3A6CA}"/>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5D35BE7-0B0B-4199-8542-BAF5BE0AD862}"/>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711933-D1D8-42A7-8716-C8A56B3970C5}"/>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68D5695D-B3D3-4271-9E82-5998A7E50D03}"/>
                  </a:ext>
                </a:extLst>
              </p:cNvPr>
              <p:cNvGrpSpPr/>
              <p:nvPr/>
            </p:nvGrpSpPr>
            <p:grpSpPr>
              <a:xfrm rot="10800000">
                <a:off x="5712075" y="4005901"/>
                <a:ext cx="130069" cy="188068"/>
                <a:chOff x="4518511" y="3865186"/>
                <a:chExt cx="203119" cy="265093"/>
              </a:xfrm>
            </p:grpSpPr>
            <p:cxnSp>
              <p:nvCxnSpPr>
                <p:cNvPr id="32" name="Straight Connector 31">
                  <a:extLst>
                    <a:ext uri="{FF2B5EF4-FFF2-40B4-BE49-F238E27FC236}">
                      <a16:creationId xmlns:a16="http://schemas.microsoft.com/office/drawing/2014/main" id="{2DEC4CAE-25D7-4CDC-A20A-57C850A5679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743CC76-48BF-42CC-B16C-4972B7D9C8E3}"/>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225A779-A26B-4FE8-8D98-0C7CCCFA6F29}"/>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DEC29607-316D-417F-AEC6-DDB4210DE083}"/>
                  </a:ext>
                </a:extLst>
              </p:cNvPr>
              <p:cNvGrpSpPr/>
              <p:nvPr/>
            </p:nvGrpSpPr>
            <p:grpSpPr>
              <a:xfrm rot="5400000">
                <a:off x="5526491" y="3876378"/>
                <a:ext cx="130069" cy="188068"/>
                <a:chOff x="4518511" y="3865186"/>
                <a:chExt cx="203119" cy="265093"/>
              </a:xfrm>
            </p:grpSpPr>
            <p:cxnSp>
              <p:nvCxnSpPr>
                <p:cNvPr id="29" name="Straight Connector 28">
                  <a:extLst>
                    <a:ext uri="{FF2B5EF4-FFF2-40B4-BE49-F238E27FC236}">
                      <a16:creationId xmlns:a16="http://schemas.microsoft.com/office/drawing/2014/main" id="{191482AD-1F09-4B9B-A3BB-EA223875DF1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592E049-8C43-424E-9CB5-49F4EB074E92}"/>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9632541-C306-4230-B4B3-9A13A93D76D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592D5619-617B-495D-B659-65FE8CA91344}"/>
                  </a:ext>
                </a:extLst>
              </p:cNvPr>
              <p:cNvGrpSpPr/>
              <p:nvPr/>
            </p:nvGrpSpPr>
            <p:grpSpPr>
              <a:xfrm rot="5400000">
                <a:off x="5890580" y="3876379"/>
                <a:ext cx="130069" cy="188068"/>
                <a:chOff x="4518511" y="3865186"/>
                <a:chExt cx="203119" cy="265093"/>
              </a:xfrm>
            </p:grpSpPr>
            <p:cxnSp>
              <p:nvCxnSpPr>
                <p:cNvPr id="26" name="Straight Connector 25">
                  <a:extLst>
                    <a:ext uri="{FF2B5EF4-FFF2-40B4-BE49-F238E27FC236}">
                      <a16:creationId xmlns:a16="http://schemas.microsoft.com/office/drawing/2014/main" id="{3863C628-A540-49E1-9B91-DD9E8D0CA1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F177639-F2ED-4EE5-AC5D-201B558EC36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7AF54F1-5AFA-4EAB-8830-691BDFDA748C}"/>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2" name="Group 41">
              <a:extLst>
                <a:ext uri="{FF2B5EF4-FFF2-40B4-BE49-F238E27FC236}">
                  <a16:creationId xmlns:a16="http://schemas.microsoft.com/office/drawing/2014/main" id="{5F4CE25C-1A24-464F-AE4A-F395B234AFD6}"/>
                </a:ext>
              </a:extLst>
            </p:cNvPr>
            <p:cNvGrpSpPr/>
            <p:nvPr/>
          </p:nvGrpSpPr>
          <p:grpSpPr>
            <a:xfrm>
              <a:off x="3361413" y="2596557"/>
              <a:ext cx="1519968" cy="2309958"/>
              <a:chOff x="5448159" y="2358924"/>
              <a:chExt cx="1519968" cy="2309959"/>
            </a:xfrm>
          </p:grpSpPr>
          <p:pic>
            <p:nvPicPr>
              <p:cNvPr id="43" name="Picture 42">
                <a:extLst>
                  <a:ext uri="{FF2B5EF4-FFF2-40B4-BE49-F238E27FC236}">
                    <a16:creationId xmlns:a16="http://schemas.microsoft.com/office/drawing/2014/main" id="{BAF099C0-024F-4997-A1AF-FECABBDD7B38}"/>
                  </a:ext>
                </a:extLst>
              </p:cNvPr>
              <p:cNvPicPr>
                <a:picLocks noChangeAspect="1"/>
              </p:cNvPicPr>
              <p:nvPr/>
            </p:nvPicPr>
            <p:blipFill>
              <a:blip r:embed="rId4"/>
              <a:stretch>
                <a:fillRect/>
              </a:stretch>
            </p:blipFill>
            <p:spPr>
              <a:xfrm>
                <a:off x="5671387" y="2358924"/>
                <a:ext cx="863840" cy="1991914"/>
              </a:xfrm>
              <a:prstGeom prst="rect">
                <a:avLst/>
              </a:prstGeom>
              <a:solidFill>
                <a:srgbClr val="93E3FF"/>
              </a:solidFill>
            </p:spPr>
          </p:pic>
          <p:sp>
            <p:nvSpPr>
              <p:cNvPr id="44" name="TextBox 43">
                <a:extLst>
                  <a:ext uri="{FF2B5EF4-FFF2-40B4-BE49-F238E27FC236}">
                    <a16:creationId xmlns:a16="http://schemas.microsoft.com/office/drawing/2014/main" id="{579E8830-898A-49F4-B59D-92DB0238573A}"/>
                  </a:ext>
                </a:extLst>
              </p:cNvPr>
              <p:cNvSpPr txBox="1"/>
              <p:nvPr/>
            </p:nvSpPr>
            <p:spPr>
              <a:xfrm>
                <a:off x="5448159" y="4299551"/>
                <a:ext cx="1519968" cy="369332"/>
              </a:xfrm>
              <a:prstGeom prst="rect">
                <a:avLst/>
              </a:prstGeom>
              <a:noFill/>
            </p:spPr>
            <p:txBody>
              <a:bodyPr wrap="none" rtlCol="0">
                <a:spAutoFit/>
              </a:bodyPr>
              <a:lstStyle/>
              <a:p>
                <a:r>
                  <a:rPr lang="en-CA" b="1" dirty="0"/>
                  <a:t>Cable Modem</a:t>
                </a:r>
              </a:p>
            </p:txBody>
          </p:sp>
        </p:grpSp>
        <p:cxnSp>
          <p:nvCxnSpPr>
            <p:cNvPr id="48" name="Straight Connector 47">
              <a:extLst>
                <a:ext uri="{FF2B5EF4-FFF2-40B4-BE49-F238E27FC236}">
                  <a16:creationId xmlns:a16="http://schemas.microsoft.com/office/drawing/2014/main" id="{1ECEBA58-6DF6-42B6-8EE9-49876F73E597}"/>
                </a:ext>
              </a:extLst>
            </p:cNvPr>
            <p:cNvCxnSpPr>
              <a:cxnSpLocks/>
            </p:cNvCxnSpPr>
            <p:nvPr/>
          </p:nvCxnSpPr>
          <p:spPr>
            <a:xfrm>
              <a:off x="4345020" y="3654778"/>
              <a:ext cx="63242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FE9AE56D-0BD3-459F-8025-B3FB128A6E27}"/>
              </a:ext>
            </a:extLst>
          </p:cNvPr>
          <p:cNvSpPr txBox="1"/>
          <p:nvPr/>
        </p:nvSpPr>
        <p:spPr>
          <a:xfrm>
            <a:off x="5185062" y="5051390"/>
            <a:ext cx="1590500" cy="800219"/>
          </a:xfrm>
          <a:prstGeom prst="rect">
            <a:avLst/>
          </a:prstGeom>
          <a:noFill/>
        </p:spPr>
        <p:txBody>
          <a:bodyPr wrap="none" rtlCol="0">
            <a:spAutoFit/>
          </a:bodyPr>
          <a:lstStyle/>
          <a:p>
            <a:pPr algn="ctr">
              <a:spcBef>
                <a:spcPts val="600"/>
              </a:spcBef>
              <a:spcAft>
                <a:spcPts val="600"/>
              </a:spcAft>
            </a:pPr>
            <a:r>
              <a:rPr lang="en-CA" b="1" dirty="0"/>
              <a:t>IPv4 </a:t>
            </a:r>
            <a:r>
              <a:rPr lang="en-CA" b="1" dirty="0">
                <a:solidFill>
                  <a:srgbClr val="FF0000"/>
                </a:solidFill>
              </a:rPr>
              <a:t>Public</a:t>
            </a:r>
          </a:p>
          <a:p>
            <a:pPr algn="ctr">
              <a:spcBef>
                <a:spcPts val="600"/>
              </a:spcBef>
              <a:spcAft>
                <a:spcPts val="600"/>
              </a:spcAft>
            </a:pPr>
            <a:r>
              <a:rPr lang="en-CA" b="1" dirty="0">
                <a:solidFill>
                  <a:srgbClr val="0000FF"/>
                </a:solidFill>
              </a:rPr>
              <a:t>24.204.192.50</a:t>
            </a:r>
          </a:p>
        </p:txBody>
      </p:sp>
      <p:sp>
        <p:nvSpPr>
          <p:cNvPr id="55" name="TextBox 54">
            <a:extLst>
              <a:ext uri="{FF2B5EF4-FFF2-40B4-BE49-F238E27FC236}">
                <a16:creationId xmlns:a16="http://schemas.microsoft.com/office/drawing/2014/main" id="{A0967F39-90FE-4DFA-8AF3-3C64AC5044B1}"/>
              </a:ext>
            </a:extLst>
          </p:cNvPr>
          <p:cNvSpPr txBox="1"/>
          <p:nvPr/>
        </p:nvSpPr>
        <p:spPr>
          <a:xfrm>
            <a:off x="4079441" y="4046680"/>
            <a:ext cx="750526" cy="369332"/>
          </a:xfrm>
          <a:prstGeom prst="rect">
            <a:avLst/>
          </a:prstGeom>
          <a:noFill/>
        </p:spPr>
        <p:txBody>
          <a:bodyPr wrap="none" rtlCol="0">
            <a:spAutoFit/>
          </a:bodyPr>
          <a:lstStyle/>
          <a:p>
            <a:r>
              <a:rPr lang="en-CA" b="1" dirty="0"/>
              <a:t>inside</a:t>
            </a:r>
          </a:p>
        </p:txBody>
      </p:sp>
      <p:sp>
        <p:nvSpPr>
          <p:cNvPr id="56" name="TextBox 55">
            <a:extLst>
              <a:ext uri="{FF2B5EF4-FFF2-40B4-BE49-F238E27FC236}">
                <a16:creationId xmlns:a16="http://schemas.microsoft.com/office/drawing/2014/main" id="{1FFD7FD5-64D7-497C-A165-AF6B9E500641}"/>
              </a:ext>
            </a:extLst>
          </p:cNvPr>
          <p:cNvSpPr txBox="1"/>
          <p:nvPr/>
        </p:nvSpPr>
        <p:spPr>
          <a:xfrm>
            <a:off x="4945551" y="4038422"/>
            <a:ext cx="898003" cy="369332"/>
          </a:xfrm>
          <a:prstGeom prst="rect">
            <a:avLst/>
          </a:prstGeom>
          <a:noFill/>
        </p:spPr>
        <p:txBody>
          <a:bodyPr wrap="none" rtlCol="0">
            <a:spAutoFit/>
          </a:bodyPr>
          <a:lstStyle/>
          <a:p>
            <a:r>
              <a:rPr lang="en-CA" b="1" dirty="0"/>
              <a:t>outside</a:t>
            </a:r>
          </a:p>
        </p:txBody>
      </p:sp>
      <p:grpSp>
        <p:nvGrpSpPr>
          <p:cNvPr id="5" name="Group 4">
            <a:extLst>
              <a:ext uri="{FF2B5EF4-FFF2-40B4-BE49-F238E27FC236}">
                <a16:creationId xmlns:a16="http://schemas.microsoft.com/office/drawing/2014/main" id="{A8D6EDAB-FF33-4723-8B45-46551E5292BC}"/>
              </a:ext>
            </a:extLst>
          </p:cNvPr>
          <p:cNvGrpSpPr/>
          <p:nvPr/>
        </p:nvGrpSpPr>
        <p:grpSpPr>
          <a:xfrm>
            <a:off x="935244" y="2030470"/>
            <a:ext cx="1470216" cy="2521575"/>
            <a:chOff x="935244" y="2030470"/>
            <a:chExt cx="1470216" cy="2521575"/>
          </a:xfrm>
        </p:grpSpPr>
        <p:grpSp>
          <p:nvGrpSpPr>
            <p:cNvPr id="45" name="Group 44">
              <a:extLst>
                <a:ext uri="{FF2B5EF4-FFF2-40B4-BE49-F238E27FC236}">
                  <a16:creationId xmlns:a16="http://schemas.microsoft.com/office/drawing/2014/main" id="{40FD5F2F-C9DA-40B0-BFF5-C8CD56E1F2A6}"/>
                </a:ext>
              </a:extLst>
            </p:cNvPr>
            <p:cNvGrpSpPr/>
            <p:nvPr/>
          </p:nvGrpSpPr>
          <p:grpSpPr>
            <a:xfrm>
              <a:off x="962179" y="2030470"/>
              <a:ext cx="1443281" cy="2521575"/>
              <a:chOff x="2981704" y="844258"/>
              <a:chExt cx="1443281" cy="2521575"/>
            </a:xfrm>
          </p:grpSpPr>
          <p:sp>
            <p:nvSpPr>
              <p:cNvPr id="46" name="Rectangle 45">
                <a:extLst>
                  <a:ext uri="{FF2B5EF4-FFF2-40B4-BE49-F238E27FC236}">
                    <a16:creationId xmlns:a16="http://schemas.microsoft.com/office/drawing/2014/main" id="{724EE52C-A6E1-4449-B924-6EC9FAD5BCA8}"/>
                  </a:ext>
                </a:extLst>
              </p:cNvPr>
              <p:cNvSpPr/>
              <p:nvPr/>
            </p:nvSpPr>
            <p:spPr>
              <a:xfrm>
                <a:off x="2990018" y="2945895"/>
                <a:ext cx="1434967" cy="41993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Destination MAC</a:t>
                </a:r>
              </a:p>
              <a:p>
                <a:r>
                  <a:rPr lang="en-CA" sz="1400" dirty="0">
                    <a:solidFill>
                      <a:schemeClr val="tx1"/>
                    </a:solidFill>
                  </a:rPr>
                  <a:t>Source MAC</a:t>
                </a:r>
              </a:p>
            </p:txBody>
          </p:sp>
          <p:sp>
            <p:nvSpPr>
              <p:cNvPr id="47" name="Rectangle 46">
                <a:extLst>
                  <a:ext uri="{FF2B5EF4-FFF2-40B4-BE49-F238E27FC236}">
                    <a16:creationId xmlns:a16="http://schemas.microsoft.com/office/drawing/2014/main" id="{F4AE1D30-5E9F-4691-B191-A56A1AE8B2EA}"/>
                  </a:ext>
                </a:extLst>
              </p:cNvPr>
              <p:cNvSpPr/>
              <p:nvPr/>
            </p:nvSpPr>
            <p:spPr>
              <a:xfrm>
                <a:off x="2981704" y="2056989"/>
                <a:ext cx="1434967" cy="88814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400" b="1" dirty="0">
                  <a:solidFill>
                    <a:schemeClr val="tx1"/>
                  </a:solidFill>
                </a:endParaRPr>
              </a:p>
              <a:p>
                <a:endParaRPr lang="en-CA" sz="1400" b="1" dirty="0">
                  <a:solidFill>
                    <a:schemeClr val="tx1"/>
                  </a:solidFill>
                </a:endParaRPr>
              </a:p>
              <a:p>
                <a:r>
                  <a:rPr lang="en-CA" sz="1400" b="1" dirty="0">
                    <a:solidFill>
                      <a:schemeClr val="tx1"/>
                    </a:solidFill>
                  </a:rPr>
                  <a:t>Destination IP </a:t>
                </a:r>
                <a:r>
                  <a:rPr lang="en-CA" sz="1400" b="1" dirty="0">
                    <a:solidFill>
                      <a:srgbClr val="0000FF"/>
                    </a:solidFill>
                  </a:rPr>
                  <a:t>3.94.206.121</a:t>
                </a:r>
              </a:p>
            </p:txBody>
          </p:sp>
          <p:sp>
            <p:nvSpPr>
              <p:cNvPr id="49" name="Rectangle 48">
                <a:extLst>
                  <a:ext uri="{FF2B5EF4-FFF2-40B4-BE49-F238E27FC236}">
                    <a16:creationId xmlns:a16="http://schemas.microsoft.com/office/drawing/2014/main" id="{899D7EAD-658C-4BF9-ADC3-45089087AB79}"/>
                  </a:ext>
                </a:extLst>
              </p:cNvPr>
              <p:cNvSpPr/>
              <p:nvPr/>
            </p:nvSpPr>
            <p:spPr>
              <a:xfrm>
                <a:off x="2986889" y="1168840"/>
                <a:ext cx="1434967" cy="88814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Source port </a:t>
                </a:r>
              </a:p>
              <a:p>
                <a:r>
                  <a:rPr lang="en-CA" sz="1400" b="1" dirty="0">
                    <a:solidFill>
                      <a:srgbClr val="FF0000"/>
                    </a:solidFill>
                  </a:rPr>
                  <a:t>80 (HTTP)</a:t>
                </a:r>
                <a:endParaRPr lang="en-CA" sz="1400" dirty="0">
                  <a:solidFill>
                    <a:schemeClr val="tx1"/>
                  </a:solidFill>
                </a:endParaRPr>
              </a:p>
              <a:p>
                <a:r>
                  <a:rPr lang="en-CA" sz="1400" b="1" dirty="0">
                    <a:solidFill>
                      <a:schemeClr val="tx1"/>
                    </a:solidFill>
                  </a:rPr>
                  <a:t>Destination port </a:t>
                </a:r>
                <a:r>
                  <a:rPr lang="en-CA" sz="1400" b="1" dirty="0">
                    <a:solidFill>
                      <a:srgbClr val="FF0000"/>
                    </a:solidFill>
                  </a:rPr>
                  <a:t>ephemeral</a:t>
                </a:r>
                <a:endParaRPr lang="en-CA" sz="1400" dirty="0">
                  <a:solidFill>
                    <a:srgbClr val="FF0000"/>
                  </a:solidFill>
                </a:endParaRPr>
              </a:p>
            </p:txBody>
          </p:sp>
          <p:sp>
            <p:nvSpPr>
              <p:cNvPr id="50" name="Rectangle 49">
                <a:extLst>
                  <a:ext uri="{FF2B5EF4-FFF2-40B4-BE49-F238E27FC236}">
                    <a16:creationId xmlns:a16="http://schemas.microsoft.com/office/drawing/2014/main" id="{C2BC54E3-DF61-4092-B4E0-9CD935393326}"/>
                  </a:ext>
                </a:extLst>
              </p:cNvPr>
              <p:cNvSpPr/>
              <p:nvPr/>
            </p:nvSpPr>
            <p:spPr>
              <a:xfrm>
                <a:off x="2981704" y="844258"/>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a:t>
                </a:r>
                <a:endParaRPr lang="en-CA" sz="1400" b="1" dirty="0">
                  <a:solidFill>
                    <a:srgbClr val="FF0000"/>
                  </a:solidFill>
                </a:endParaRPr>
              </a:p>
            </p:txBody>
          </p:sp>
        </p:grpSp>
        <p:sp>
          <p:nvSpPr>
            <p:cNvPr id="53" name="TextBox 52">
              <a:extLst>
                <a:ext uri="{FF2B5EF4-FFF2-40B4-BE49-F238E27FC236}">
                  <a16:creationId xmlns:a16="http://schemas.microsoft.com/office/drawing/2014/main" id="{FF659C39-1C26-4ADC-88EF-316E780545E8}"/>
                </a:ext>
              </a:extLst>
            </p:cNvPr>
            <p:cNvSpPr txBox="1"/>
            <p:nvPr/>
          </p:nvSpPr>
          <p:spPr>
            <a:xfrm>
              <a:off x="935244" y="3209747"/>
              <a:ext cx="1289311" cy="523220"/>
            </a:xfrm>
            <a:prstGeom prst="rect">
              <a:avLst/>
            </a:prstGeom>
            <a:noFill/>
          </p:spPr>
          <p:txBody>
            <a:bodyPr wrap="square">
              <a:spAutoFit/>
            </a:bodyPr>
            <a:lstStyle/>
            <a:p>
              <a:r>
                <a:rPr lang="en-CA" sz="1400" b="1" dirty="0">
                  <a:solidFill>
                    <a:schemeClr val="tx1"/>
                  </a:solidFill>
                </a:rPr>
                <a:t>Source IP</a:t>
              </a:r>
            </a:p>
            <a:p>
              <a:r>
                <a:rPr lang="en-CA" sz="1400" b="1" dirty="0">
                  <a:solidFill>
                    <a:srgbClr val="0000FF"/>
                  </a:solidFill>
                </a:rPr>
                <a:t>192.168.0.10</a:t>
              </a:r>
              <a:endParaRPr lang="en-CA" sz="1400" dirty="0">
                <a:solidFill>
                  <a:schemeClr val="tx1"/>
                </a:solidFill>
              </a:endParaRPr>
            </a:p>
          </p:txBody>
        </p:sp>
      </p:grpSp>
    </p:spTree>
    <p:extLst>
      <p:ext uri="{BB962C8B-B14F-4D97-AF65-F5344CB8AC3E}">
        <p14:creationId xmlns:p14="http://schemas.microsoft.com/office/powerpoint/2010/main" val="260299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8.33333E-7 -1.11111E-6 L 0.20755 -0.07639 " pathEditMode="relative" rAng="0" ptsTypes="AA">
                                      <p:cBhvr>
                                        <p:cTn id="26" dur="2000" fill="hold"/>
                                        <p:tgtEl>
                                          <p:spTgt spid="5"/>
                                        </p:tgtEl>
                                        <p:attrNameLst>
                                          <p:attrName>ppt_x</p:attrName>
                                          <p:attrName>ppt_y</p:attrName>
                                        </p:attrNameLst>
                                      </p:cBhvr>
                                      <p:rCtr x="10378" y="-38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2532-B34D-410D-91F4-02AA621D9434}"/>
              </a:ext>
            </a:extLst>
          </p:cNvPr>
          <p:cNvSpPr>
            <a:spLocks noGrp="1"/>
          </p:cNvSpPr>
          <p:nvPr>
            <p:ph type="title"/>
          </p:nvPr>
        </p:nvSpPr>
        <p:spPr>
          <a:xfrm>
            <a:off x="838200" y="365125"/>
            <a:ext cx="3901580" cy="950881"/>
          </a:xfrm>
        </p:spPr>
        <p:txBody>
          <a:bodyPr/>
          <a:lstStyle/>
          <a:p>
            <a:r>
              <a:rPr lang="en-CA" dirty="0"/>
              <a:t>Routing domain</a:t>
            </a:r>
          </a:p>
        </p:txBody>
      </p:sp>
      <p:sp>
        <p:nvSpPr>
          <p:cNvPr id="3" name="Content Placeholder 2">
            <a:extLst>
              <a:ext uri="{FF2B5EF4-FFF2-40B4-BE49-F238E27FC236}">
                <a16:creationId xmlns:a16="http://schemas.microsoft.com/office/drawing/2014/main" id="{B45222AD-1AA0-499E-BEAD-BE13C2EAD7CA}"/>
              </a:ext>
            </a:extLst>
          </p:cNvPr>
          <p:cNvSpPr>
            <a:spLocks noGrp="1"/>
          </p:cNvSpPr>
          <p:nvPr>
            <p:ph idx="1"/>
          </p:nvPr>
        </p:nvSpPr>
        <p:spPr>
          <a:xfrm>
            <a:off x="5415398" y="365125"/>
            <a:ext cx="6005078" cy="5901451"/>
          </a:xfrm>
          <a:ln>
            <a:solidFill>
              <a:srgbClr val="0070C0"/>
            </a:solidFill>
          </a:ln>
        </p:spPr>
        <p:txBody>
          <a:bodyPr>
            <a:noAutofit/>
          </a:bodyPr>
          <a:lstStyle/>
          <a:p>
            <a:pPr>
              <a:spcBef>
                <a:spcPts val="300"/>
              </a:spcBef>
              <a:spcAft>
                <a:spcPts val="300"/>
              </a:spcAft>
            </a:pPr>
            <a:r>
              <a:rPr lang="en-CA" sz="2400" dirty="0"/>
              <a:t>Sheridan College has its own “routing domain”.</a:t>
            </a:r>
          </a:p>
          <a:p>
            <a:pPr>
              <a:spcBef>
                <a:spcPts val="300"/>
              </a:spcBef>
              <a:spcAft>
                <a:spcPts val="300"/>
              </a:spcAft>
            </a:pPr>
            <a:r>
              <a:rPr lang="en-CA" sz="2400" dirty="0"/>
              <a:t>This is a </a:t>
            </a:r>
            <a:r>
              <a:rPr lang="en-CA" sz="2400" b="1" dirty="0"/>
              <a:t>network</a:t>
            </a:r>
            <a:r>
              <a:rPr lang="en-CA" sz="2400" dirty="0"/>
              <a:t> under the </a:t>
            </a:r>
            <a:r>
              <a:rPr lang="en-CA" sz="2400" b="1" dirty="0"/>
              <a:t>administrative control </a:t>
            </a:r>
            <a:r>
              <a:rPr lang="en-CA" sz="2400" dirty="0"/>
              <a:t>of the IT department of the College.</a:t>
            </a:r>
          </a:p>
          <a:p>
            <a:pPr>
              <a:spcBef>
                <a:spcPts val="300"/>
              </a:spcBef>
              <a:spcAft>
                <a:spcPts val="300"/>
              </a:spcAft>
            </a:pPr>
            <a:r>
              <a:rPr lang="en-CA" sz="2400" dirty="0"/>
              <a:t>It is an Internet </a:t>
            </a:r>
            <a:r>
              <a:rPr lang="en-CA" sz="2400" b="1" dirty="0"/>
              <a:t>Autonomous System (AS)</a:t>
            </a:r>
            <a:r>
              <a:rPr lang="en-CA" sz="2400" dirty="0"/>
              <a:t>.</a:t>
            </a:r>
          </a:p>
          <a:p>
            <a:pPr>
              <a:spcBef>
                <a:spcPts val="300"/>
              </a:spcBef>
              <a:spcAft>
                <a:spcPts val="300"/>
              </a:spcAft>
            </a:pPr>
            <a:r>
              <a:rPr lang="en-CA" sz="2400" dirty="0"/>
              <a:t>This domain is identified with a </a:t>
            </a:r>
            <a:r>
              <a:rPr lang="en-CA" sz="2400" b="1" dirty="0"/>
              <a:t>unique number</a:t>
            </a:r>
            <a:r>
              <a:rPr lang="en-CA" sz="2400" dirty="0"/>
              <a:t> to the rest of the Internet, the AS number </a:t>
            </a:r>
            <a:r>
              <a:rPr lang="en-CA" sz="2400" b="1" dirty="0"/>
              <a:t>5664</a:t>
            </a:r>
            <a:r>
              <a:rPr lang="en-CA" sz="2400" dirty="0"/>
              <a:t>.</a:t>
            </a:r>
          </a:p>
          <a:p>
            <a:pPr>
              <a:spcBef>
                <a:spcPts val="300"/>
              </a:spcBef>
              <a:spcAft>
                <a:spcPts val="300"/>
              </a:spcAft>
            </a:pPr>
            <a:r>
              <a:rPr lang="en-CA" sz="2400" dirty="0"/>
              <a:t>This domain owns a </a:t>
            </a:r>
            <a:r>
              <a:rPr lang="en-CA" sz="2400" b="1" dirty="0"/>
              <a:t>public IPv4 address block </a:t>
            </a:r>
            <a:r>
              <a:rPr lang="en-CA" sz="2400" dirty="0"/>
              <a:t>which is </a:t>
            </a:r>
            <a:r>
              <a:rPr lang="en-CA" sz="2400" b="1" dirty="0">
                <a:solidFill>
                  <a:srgbClr val="0066FF"/>
                </a:solidFill>
              </a:rPr>
              <a:t>142.55</a:t>
            </a:r>
            <a:r>
              <a:rPr lang="en-CA" sz="2400" b="1" dirty="0"/>
              <a:t>.</a:t>
            </a:r>
            <a:r>
              <a:rPr lang="en-CA" sz="2400" b="1" dirty="0">
                <a:solidFill>
                  <a:srgbClr val="FF0000"/>
                </a:solidFill>
              </a:rPr>
              <a:t>0.0</a:t>
            </a:r>
            <a:r>
              <a:rPr lang="en-CA" sz="2400" b="1" dirty="0"/>
              <a:t>/16</a:t>
            </a:r>
            <a:r>
              <a:rPr lang="en-CA" sz="2400" dirty="0"/>
              <a:t>. </a:t>
            </a:r>
          </a:p>
          <a:p>
            <a:pPr>
              <a:spcBef>
                <a:spcPts val="300"/>
              </a:spcBef>
              <a:spcAft>
                <a:spcPts val="300"/>
              </a:spcAft>
            </a:pPr>
            <a:r>
              <a:rPr lang="en-CA" sz="2400" dirty="0"/>
              <a:t>All the IPv4 addresses that begin with </a:t>
            </a:r>
            <a:r>
              <a:rPr lang="en-CA" sz="2400" b="1" dirty="0">
                <a:solidFill>
                  <a:srgbClr val="0066FF"/>
                </a:solidFill>
              </a:rPr>
              <a:t>142.55</a:t>
            </a:r>
            <a:r>
              <a:rPr lang="en-CA" sz="2400" dirty="0"/>
              <a:t> belong to Sheridan College. </a:t>
            </a:r>
          </a:p>
          <a:p>
            <a:pPr>
              <a:spcBef>
                <a:spcPts val="300"/>
              </a:spcBef>
              <a:spcAft>
                <a:spcPts val="300"/>
              </a:spcAft>
            </a:pPr>
            <a:r>
              <a:rPr lang="en-CA" sz="2400" dirty="0"/>
              <a:t>Sheridan </a:t>
            </a:r>
            <a:r>
              <a:rPr lang="en-CA" sz="2400" b="1" dirty="0"/>
              <a:t>advertises the block </a:t>
            </a:r>
            <a:r>
              <a:rPr lang="en-CA" sz="2400" b="1" dirty="0">
                <a:solidFill>
                  <a:srgbClr val="0066FF"/>
                </a:solidFill>
              </a:rPr>
              <a:t>142.55</a:t>
            </a:r>
            <a:r>
              <a:rPr lang="en-CA" sz="2400" b="1" dirty="0"/>
              <a:t>.</a:t>
            </a:r>
            <a:r>
              <a:rPr lang="en-CA" sz="2400" b="1" dirty="0">
                <a:solidFill>
                  <a:srgbClr val="FF0000"/>
                </a:solidFill>
              </a:rPr>
              <a:t>0.0</a:t>
            </a:r>
            <a:r>
              <a:rPr lang="en-CA" sz="2400" b="1" dirty="0"/>
              <a:t>/16</a:t>
            </a:r>
            <a:r>
              <a:rPr lang="en-CA" sz="2400" dirty="0"/>
              <a:t> to its Internet provider.</a:t>
            </a:r>
          </a:p>
          <a:p>
            <a:pPr>
              <a:spcBef>
                <a:spcPts val="300"/>
              </a:spcBef>
              <a:spcAft>
                <a:spcPts val="300"/>
              </a:spcAft>
            </a:pPr>
            <a:r>
              <a:rPr lang="en-CA" sz="2400" dirty="0"/>
              <a:t>Note: there are </a:t>
            </a:r>
            <a:r>
              <a:rPr lang="en-CA" sz="2400" dirty="0">
                <a:solidFill>
                  <a:srgbClr val="FF0000"/>
                </a:solidFill>
              </a:rPr>
              <a:t>65,536</a:t>
            </a:r>
            <a:r>
              <a:rPr lang="en-CA" sz="2400" dirty="0"/>
              <a:t> public addresses in this block.</a:t>
            </a:r>
          </a:p>
        </p:txBody>
      </p:sp>
      <p:sp>
        <p:nvSpPr>
          <p:cNvPr id="5" name="Rectangle 4">
            <a:extLst>
              <a:ext uri="{FF2B5EF4-FFF2-40B4-BE49-F238E27FC236}">
                <a16:creationId xmlns:a16="http://schemas.microsoft.com/office/drawing/2014/main" id="{5E38EDFE-C38F-4865-8E04-8D833CB0A9D8}"/>
              </a:ext>
            </a:extLst>
          </p:cNvPr>
          <p:cNvSpPr/>
          <p:nvPr/>
        </p:nvSpPr>
        <p:spPr>
          <a:xfrm>
            <a:off x="371475" y="1447492"/>
            <a:ext cx="3233956" cy="4697779"/>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028" name="Picture 4">
            <a:extLst>
              <a:ext uri="{FF2B5EF4-FFF2-40B4-BE49-F238E27FC236}">
                <a16:creationId xmlns:a16="http://schemas.microsoft.com/office/drawing/2014/main" id="{B3D17B9B-5F3E-461A-BBCD-2934CEEF5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226" y="1546421"/>
            <a:ext cx="1066800" cy="320040"/>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87AC0A41-4BE3-4AF3-9EA4-1032DDFE6E08}"/>
              </a:ext>
            </a:extLst>
          </p:cNvPr>
          <p:cNvGrpSpPr/>
          <p:nvPr/>
        </p:nvGrpSpPr>
        <p:grpSpPr>
          <a:xfrm>
            <a:off x="2893436" y="4991540"/>
            <a:ext cx="711995" cy="942410"/>
            <a:chOff x="5384005" y="4907280"/>
            <a:chExt cx="711995" cy="942410"/>
          </a:xfrm>
        </p:grpSpPr>
        <p:sp>
          <p:nvSpPr>
            <p:cNvPr id="17" name="TextBox 16">
              <a:extLst>
                <a:ext uri="{FF2B5EF4-FFF2-40B4-BE49-F238E27FC236}">
                  <a16:creationId xmlns:a16="http://schemas.microsoft.com/office/drawing/2014/main" id="{4FF0DBA8-3897-42F9-A98E-C5299A8B099D}"/>
                </a:ext>
              </a:extLst>
            </p:cNvPr>
            <p:cNvSpPr txBox="1"/>
            <p:nvPr/>
          </p:nvSpPr>
          <p:spPr>
            <a:xfrm>
              <a:off x="5384005" y="5588080"/>
              <a:ext cx="711995" cy="261610"/>
            </a:xfrm>
            <a:prstGeom prst="rect">
              <a:avLst/>
            </a:prstGeom>
            <a:solidFill>
              <a:schemeClr val="bg1"/>
            </a:solidFill>
          </p:spPr>
          <p:txBody>
            <a:bodyPr wrap="square" rtlCol="0">
              <a:spAutoFit/>
            </a:bodyPr>
            <a:lstStyle/>
            <a:p>
              <a:r>
                <a:rPr lang="en-CA" sz="1100" dirty="0"/>
                <a:t>Trafalgar</a:t>
              </a:r>
            </a:p>
          </p:txBody>
        </p:sp>
        <p:pic>
          <p:nvPicPr>
            <p:cNvPr id="19" name="Picture 6" descr="Router icon PNG, ICO or ICNS | Free vector icons">
              <a:extLst>
                <a:ext uri="{FF2B5EF4-FFF2-40B4-BE49-F238E27FC236}">
                  <a16:creationId xmlns:a16="http://schemas.microsoft.com/office/drawing/2014/main" id="{42CA3ADC-27E0-4611-B040-5C43BE575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4005" y="4907280"/>
              <a:ext cx="711995" cy="7119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46712D32-48E3-43DE-8A3B-59EA0B119D05}"/>
              </a:ext>
            </a:extLst>
          </p:cNvPr>
          <p:cNvGrpSpPr/>
          <p:nvPr/>
        </p:nvGrpSpPr>
        <p:grpSpPr>
          <a:xfrm>
            <a:off x="940985" y="3982816"/>
            <a:ext cx="711996" cy="973605"/>
            <a:chOff x="2307429" y="3746896"/>
            <a:chExt cx="711996" cy="973605"/>
          </a:xfrm>
        </p:grpSpPr>
        <p:sp>
          <p:nvSpPr>
            <p:cNvPr id="18" name="TextBox 17">
              <a:extLst>
                <a:ext uri="{FF2B5EF4-FFF2-40B4-BE49-F238E27FC236}">
                  <a16:creationId xmlns:a16="http://schemas.microsoft.com/office/drawing/2014/main" id="{FBE2489F-3F74-4B57-B535-2C1E23B666C0}"/>
                </a:ext>
              </a:extLst>
            </p:cNvPr>
            <p:cNvSpPr txBox="1"/>
            <p:nvPr/>
          </p:nvSpPr>
          <p:spPr>
            <a:xfrm>
              <a:off x="2307429" y="4458891"/>
              <a:ext cx="711995" cy="261610"/>
            </a:xfrm>
            <a:prstGeom prst="rect">
              <a:avLst/>
            </a:prstGeom>
            <a:solidFill>
              <a:schemeClr val="bg1"/>
            </a:solidFill>
          </p:spPr>
          <p:txBody>
            <a:bodyPr wrap="square" rtlCol="0">
              <a:spAutoFit/>
            </a:bodyPr>
            <a:lstStyle/>
            <a:p>
              <a:pPr algn="ctr"/>
              <a:r>
                <a:rPr lang="en-CA" sz="1100" dirty="0"/>
                <a:t>Davis</a:t>
              </a:r>
            </a:p>
          </p:txBody>
        </p:sp>
        <p:pic>
          <p:nvPicPr>
            <p:cNvPr id="20" name="Picture 6" descr="Router icon PNG, ICO or ICNS | Free vector icons">
              <a:extLst>
                <a:ext uri="{FF2B5EF4-FFF2-40B4-BE49-F238E27FC236}">
                  <a16:creationId xmlns:a16="http://schemas.microsoft.com/office/drawing/2014/main" id="{BB0CF76F-E20B-4369-8413-71DBC8187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430" y="3746896"/>
              <a:ext cx="711995" cy="71199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3" name="Straight Connector 22">
            <a:extLst>
              <a:ext uri="{FF2B5EF4-FFF2-40B4-BE49-F238E27FC236}">
                <a16:creationId xmlns:a16="http://schemas.microsoft.com/office/drawing/2014/main" id="{69D12390-389E-4832-B453-32AEB828CC02}"/>
              </a:ext>
            </a:extLst>
          </p:cNvPr>
          <p:cNvCxnSpPr/>
          <p:nvPr/>
        </p:nvCxnSpPr>
        <p:spPr>
          <a:xfrm flipH="1">
            <a:off x="1652980" y="3507638"/>
            <a:ext cx="1240456" cy="842001"/>
          </a:xfrm>
          <a:prstGeom prst="line">
            <a:avLst/>
          </a:prstGeom>
          <a:ln w="38100">
            <a:solidFill>
              <a:srgbClr val="FF0000"/>
            </a:solidFill>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555314F-0170-4D55-9E5E-462ACD14D320}"/>
              </a:ext>
            </a:extLst>
          </p:cNvPr>
          <p:cNvCxnSpPr>
            <a:cxnSpLocks/>
            <a:stCxn id="19" idx="1"/>
            <a:endCxn id="20" idx="3"/>
          </p:cNvCxnSpPr>
          <p:nvPr/>
        </p:nvCxnSpPr>
        <p:spPr>
          <a:xfrm flipH="1" flipV="1">
            <a:off x="1652981" y="4338814"/>
            <a:ext cx="1240455" cy="1008724"/>
          </a:xfrm>
          <a:prstGeom prst="line">
            <a:avLst/>
          </a:prstGeom>
          <a:ln w="38100">
            <a:solidFill>
              <a:srgbClr val="FF0000"/>
            </a:solidFill>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B72328C-CD28-4E78-8B21-5C8B272B0D9F}"/>
              </a:ext>
            </a:extLst>
          </p:cNvPr>
          <p:cNvCxnSpPr>
            <a:cxnSpLocks/>
            <a:endCxn id="19" idx="0"/>
          </p:cNvCxnSpPr>
          <p:nvPr/>
        </p:nvCxnSpPr>
        <p:spPr>
          <a:xfrm>
            <a:off x="3249434" y="3863635"/>
            <a:ext cx="0" cy="1127905"/>
          </a:xfrm>
          <a:prstGeom prst="line">
            <a:avLst/>
          </a:prstGeom>
          <a:ln w="38100">
            <a:solidFill>
              <a:srgbClr val="FF0000"/>
            </a:solidFill>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0E83CB6C-B3BE-4E9D-9025-E94359CEDBC7}"/>
              </a:ext>
            </a:extLst>
          </p:cNvPr>
          <p:cNvGrpSpPr/>
          <p:nvPr/>
        </p:nvGrpSpPr>
        <p:grpSpPr>
          <a:xfrm>
            <a:off x="2893436" y="2886529"/>
            <a:ext cx="711995" cy="977106"/>
            <a:chOff x="3798485" y="2857220"/>
            <a:chExt cx="711995" cy="977106"/>
          </a:xfrm>
        </p:grpSpPr>
        <p:sp>
          <p:nvSpPr>
            <p:cNvPr id="38" name="TextBox 37">
              <a:extLst>
                <a:ext uri="{FF2B5EF4-FFF2-40B4-BE49-F238E27FC236}">
                  <a16:creationId xmlns:a16="http://schemas.microsoft.com/office/drawing/2014/main" id="{11D33E9B-499A-4428-8A87-76CF0A763F6E}"/>
                </a:ext>
              </a:extLst>
            </p:cNvPr>
            <p:cNvSpPr txBox="1"/>
            <p:nvPr/>
          </p:nvSpPr>
          <p:spPr>
            <a:xfrm>
              <a:off x="3798485" y="2857220"/>
              <a:ext cx="711995" cy="276999"/>
            </a:xfrm>
            <a:prstGeom prst="rect">
              <a:avLst/>
            </a:prstGeom>
            <a:solidFill>
              <a:schemeClr val="bg1"/>
            </a:solidFill>
          </p:spPr>
          <p:txBody>
            <a:bodyPr wrap="square" rtlCol="0">
              <a:spAutoFit/>
            </a:bodyPr>
            <a:lstStyle/>
            <a:p>
              <a:pPr algn="ctr"/>
              <a:r>
                <a:rPr lang="en-CA" sz="1200" dirty="0"/>
                <a:t>HMC</a:t>
              </a:r>
            </a:p>
          </p:txBody>
        </p:sp>
        <p:pic>
          <p:nvPicPr>
            <p:cNvPr id="42" name="Picture 6" descr="Router icon PNG, ICO or ICNS | Free vector icons">
              <a:extLst>
                <a:ext uri="{FF2B5EF4-FFF2-40B4-BE49-F238E27FC236}">
                  <a16:creationId xmlns:a16="http://schemas.microsoft.com/office/drawing/2014/main" id="{FAC11F8C-47CE-4BF5-8F88-F04B3351E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8485" y="3122331"/>
              <a:ext cx="711995" cy="711995"/>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TextBox 43">
            <a:extLst>
              <a:ext uri="{FF2B5EF4-FFF2-40B4-BE49-F238E27FC236}">
                <a16:creationId xmlns:a16="http://schemas.microsoft.com/office/drawing/2014/main" id="{2243B342-466D-45F9-98B0-2BBD4309F56D}"/>
              </a:ext>
            </a:extLst>
          </p:cNvPr>
          <p:cNvSpPr txBox="1"/>
          <p:nvPr/>
        </p:nvSpPr>
        <p:spPr>
          <a:xfrm>
            <a:off x="352611" y="1867728"/>
            <a:ext cx="2979149" cy="369332"/>
          </a:xfrm>
          <a:prstGeom prst="rect">
            <a:avLst/>
          </a:prstGeom>
          <a:noFill/>
        </p:spPr>
        <p:txBody>
          <a:bodyPr wrap="none" rtlCol="0">
            <a:spAutoFit/>
          </a:bodyPr>
          <a:lstStyle/>
          <a:p>
            <a:r>
              <a:rPr lang="en-CA" b="1" dirty="0"/>
              <a:t>Autonomous System AS 5664</a:t>
            </a:r>
          </a:p>
        </p:txBody>
      </p:sp>
      <p:sp>
        <p:nvSpPr>
          <p:cNvPr id="45" name="TextBox 44">
            <a:extLst>
              <a:ext uri="{FF2B5EF4-FFF2-40B4-BE49-F238E27FC236}">
                <a16:creationId xmlns:a16="http://schemas.microsoft.com/office/drawing/2014/main" id="{7B1C73B8-0359-4DFE-A803-BFF0A84FE239}"/>
              </a:ext>
            </a:extLst>
          </p:cNvPr>
          <p:cNvSpPr txBox="1"/>
          <p:nvPr/>
        </p:nvSpPr>
        <p:spPr>
          <a:xfrm>
            <a:off x="352611" y="2180993"/>
            <a:ext cx="3367268" cy="369332"/>
          </a:xfrm>
          <a:prstGeom prst="rect">
            <a:avLst/>
          </a:prstGeom>
          <a:noFill/>
        </p:spPr>
        <p:txBody>
          <a:bodyPr wrap="none" rtlCol="0">
            <a:spAutoFit/>
          </a:bodyPr>
          <a:lstStyle/>
          <a:p>
            <a:r>
              <a:rPr lang="en-CA" b="1" dirty="0"/>
              <a:t>IPv4 address space 142.55.0.0/16</a:t>
            </a:r>
          </a:p>
        </p:txBody>
      </p:sp>
      <p:sp>
        <p:nvSpPr>
          <p:cNvPr id="41" name="Arrow: Right 40">
            <a:extLst>
              <a:ext uri="{FF2B5EF4-FFF2-40B4-BE49-F238E27FC236}">
                <a16:creationId xmlns:a16="http://schemas.microsoft.com/office/drawing/2014/main" id="{D13CCA29-7B17-4104-8902-880E6448E6C4}"/>
              </a:ext>
            </a:extLst>
          </p:cNvPr>
          <p:cNvSpPr/>
          <p:nvPr/>
        </p:nvSpPr>
        <p:spPr>
          <a:xfrm>
            <a:off x="3657965" y="3121602"/>
            <a:ext cx="548415" cy="633874"/>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TextBox 42">
            <a:extLst>
              <a:ext uri="{FF2B5EF4-FFF2-40B4-BE49-F238E27FC236}">
                <a16:creationId xmlns:a16="http://schemas.microsoft.com/office/drawing/2014/main" id="{86E940DD-5233-4D4A-88AF-F4C4225233DD}"/>
              </a:ext>
            </a:extLst>
          </p:cNvPr>
          <p:cNvSpPr txBox="1"/>
          <p:nvPr/>
        </p:nvSpPr>
        <p:spPr>
          <a:xfrm>
            <a:off x="3590416" y="2782669"/>
            <a:ext cx="1718480" cy="646331"/>
          </a:xfrm>
          <a:prstGeom prst="rect">
            <a:avLst/>
          </a:prstGeom>
          <a:noFill/>
        </p:spPr>
        <p:txBody>
          <a:bodyPr wrap="square" rtlCol="0">
            <a:spAutoFit/>
          </a:bodyPr>
          <a:lstStyle/>
          <a:p>
            <a:pPr algn="ctr"/>
            <a:r>
              <a:rPr lang="en-CA" b="1" dirty="0">
                <a:solidFill>
                  <a:srgbClr val="FF0000"/>
                </a:solidFill>
              </a:rPr>
              <a:t>142.55.0.0/16</a:t>
            </a:r>
            <a:r>
              <a:rPr lang="en-CA" b="1" dirty="0"/>
              <a:t> </a:t>
            </a:r>
          </a:p>
          <a:p>
            <a:pPr algn="ctr"/>
            <a:r>
              <a:rPr lang="en-CA" b="1" dirty="0"/>
              <a:t>is here</a:t>
            </a:r>
          </a:p>
        </p:txBody>
      </p:sp>
    </p:spTree>
    <p:extLst>
      <p:ext uri="{BB962C8B-B14F-4D97-AF65-F5344CB8AC3E}">
        <p14:creationId xmlns:p14="http://schemas.microsoft.com/office/powerpoint/2010/main" val="59487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wipe(down)">
                                      <p:cBhvr>
                                        <p:cTn id="15" dur="500"/>
                                        <p:tgtEl>
                                          <p:spTgt spid="102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par>
                                <p:cTn id="21" presetID="2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par>
                                <p:cTn id="24" presetID="22" presetClass="entr" presetSubtype="4"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down)">
                                      <p:cBhvr>
                                        <p:cTn id="26" dur="500"/>
                                        <p:tgtEl>
                                          <p:spTgt spid="23"/>
                                        </p:tgtEl>
                                      </p:cBhvr>
                                    </p:animEffect>
                                  </p:childTnLst>
                                </p:cTn>
                              </p:par>
                              <p:par>
                                <p:cTn id="27" presetID="2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down)">
                                      <p:cBhvr>
                                        <p:cTn id="29" dur="500"/>
                                        <p:tgtEl>
                                          <p:spTgt spid="30"/>
                                        </p:tgtEl>
                                      </p:cBhvr>
                                    </p:animEffect>
                                  </p:childTnLst>
                                </p:cTn>
                              </p:par>
                              <p:par>
                                <p:cTn id="30" presetID="22" presetClass="entr" presetSubtype="4"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par>
                                <p:cTn id="33" presetID="22" presetClass="entr" presetSubtype="4"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down)">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wipe(down)">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wipe(down)">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wipe(down)">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4">
                                            <p:txEl>
                                              <p:pRg st="0" end="0"/>
                                            </p:txEl>
                                          </p:spTgt>
                                        </p:tgtEl>
                                        <p:attrNameLst>
                                          <p:attrName>style.visibility</p:attrName>
                                        </p:attrNameLst>
                                      </p:cBhvr>
                                      <p:to>
                                        <p:strVal val="visible"/>
                                      </p:to>
                                    </p:set>
                                    <p:animEffect transition="in" filter="wipe(down)">
                                      <p:cBhvr>
                                        <p:cTn id="55" dur="500"/>
                                        <p:tgtEl>
                                          <p:spTgt spid="44">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
                                            <p:txEl>
                                              <p:pRg st="4" end="4"/>
                                            </p:txEl>
                                          </p:spTgt>
                                        </p:tgtEl>
                                        <p:attrNameLst>
                                          <p:attrName>style.visibility</p:attrName>
                                        </p:attrNameLst>
                                      </p:cBhvr>
                                      <p:to>
                                        <p:strVal val="visible"/>
                                      </p:to>
                                    </p:set>
                                    <p:animEffect transition="in" filter="wipe(down)">
                                      <p:cBhvr>
                                        <p:cTn id="60" dur="500"/>
                                        <p:tgtEl>
                                          <p:spTgt spid="3">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45"/>
                                        </p:tgtEl>
                                        <p:attrNameLst>
                                          <p:attrName>style.visibility</p:attrName>
                                        </p:attrNameLst>
                                      </p:cBhvr>
                                      <p:to>
                                        <p:strVal val="visible"/>
                                      </p:to>
                                    </p:set>
                                    <p:anim calcmode="lin" valueType="num">
                                      <p:cBhvr additive="base">
                                        <p:cTn id="65" dur="500" fill="hold"/>
                                        <p:tgtEl>
                                          <p:spTgt spid="45"/>
                                        </p:tgtEl>
                                        <p:attrNameLst>
                                          <p:attrName>ppt_x</p:attrName>
                                        </p:attrNameLst>
                                      </p:cBhvr>
                                      <p:tavLst>
                                        <p:tav tm="0">
                                          <p:val>
                                            <p:strVal val="#ppt_x"/>
                                          </p:val>
                                        </p:tav>
                                        <p:tav tm="100000">
                                          <p:val>
                                            <p:strVal val="#ppt_x"/>
                                          </p:val>
                                        </p:tav>
                                      </p:tavLst>
                                    </p:anim>
                                    <p:anim calcmode="lin" valueType="num">
                                      <p:cBhvr additive="base">
                                        <p:cTn id="6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barn(inVertical)">
                                      <p:cBhvr>
                                        <p:cTn id="71" dur="500"/>
                                        <p:tgtEl>
                                          <p:spTgt spid="3">
                                            <p:txEl>
                                              <p:pRg st="5" end="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3">
                                            <p:txEl>
                                              <p:pRg st="6" end="6"/>
                                            </p:txEl>
                                          </p:spTgt>
                                        </p:tgtEl>
                                        <p:attrNameLst>
                                          <p:attrName>style.visibility</p:attrName>
                                        </p:attrNameLst>
                                      </p:cBhvr>
                                      <p:to>
                                        <p:strVal val="visible"/>
                                      </p:to>
                                    </p:set>
                                    <p:animEffect transition="in" filter="wipe(down)">
                                      <p:cBhvr>
                                        <p:cTn id="76" dur="500"/>
                                        <p:tgtEl>
                                          <p:spTgt spid="3">
                                            <p:txEl>
                                              <p:pRg st="6" end="6"/>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3">
                                            <p:txEl>
                                              <p:pRg st="7" end="7"/>
                                            </p:txEl>
                                          </p:spTgt>
                                        </p:tgtEl>
                                        <p:attrNameLst>
                                          <p:attrName>style.visibility</p:attrName>
                                        </p:attrNameLst>
                                      </p:cBhvr>
                                      <p:to>
                                        <p:strVal val="visible"/>
                                      </p:to>
                                    </p:set>
                                    <p:animEffect transition="in" filter="wipe(down)">
                                      <p:cBhvr>
                                        <p:cTn id="81" dur="500"/>
                                        <p:tgtEl>
                                          <p:spTgt spid="3">
                                            <p:txEl>
                                              <p:pRg st="7" end="7"/>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wipe(down)">
                                      <p:cBhvr>
                                        <p:cTn id="86" dur="500"/>
                                        <p:tgtEl>
                                          <p:spTgt spid="41"/>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wipe(down)">
                                      <p:cBhvr>
                                        <p:cTn id="8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5" grpId="0"/>
      <p:bldP spid="41" grpId="0" animBg="1"/>
      <p:bldP spid="4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174B43-20A4-404F-B115-1E32FAEA6A0A}"/>
              </a:ext>
            </a:extLst>
          </p:cNvPr>
          <p:cNvSpPr>
            <a:spLocks noGrp="1"/>
          </p:cNvSpPr>
          <p:nvPr>
            <p:ph type="title"/>
          </p:nvPr>
        </p:nvSpPr>
        <p:spPr>
          <a:xfrm>
            <a:off x="838200" y="104775"/>
            <a:ext cx="3610281" cy="833585"/>
          </a:xfrm>
        </p:spPr>
        <p:txBody>
          <a:bodyPr>
            <a:normAutofit/>
          </a:bodyPr>
          <a:lstStyle/>
          <a:p>
            <a:r>
              <a:rPr lang="en-CA" dirty="0"/>
              <a:t>Home network</a:t>
            </a:r>
          </a:p>
        </p:txBody>
      </p:sp>
      <p:sp>
        <p:nvSpPr>
          <p:cNvPr id="4" name="Content Placeholder 3">
            <a:extLst>
              <a:ext uri="{FF2B5EF4-FFF2-40B4-BE49-F238E27FC236}">
                <a16:creationId xmlns:a16="http://schemas.microsoft.com/office/drawing/2014/main" id="{54052257-ED91-40A6-BED0-ED19F9E0B296}"/>
              </a:ext>
            </a:extLst>
          </p:cNvPr>
          <p:cNvSpPr>
            <a:spLocks noGrp="1"/>
          </p:cNvSpPr>
          <p:nvPr>
            <p:ph idx="1"/>
          </p:nvPr>
        </p:nvSpPr>
        <p:spPr>
          <a:xfrm>
            <a:off x="7233379" y="219075"/>
            <a:ext cx="4385561" cy="6219824"/>
          </a:xfrm>
          <a:ln>
            <a:solidFill>
              <a:schemeClr val="accent5">
                <a:lumMod val="75000"/>
              </a:schemeClr>
            </a:solidFill>
          </a:ln>
        </p:spPr>
        <p:txBody>
          <a:bodyPr>
            <a:noAutofit/>
          </a:bodyPr>
          <a:lstStyle/>
          <a:p>
            <a:pPr>
              <a:spcBef>
                <a:spcPts val="600"/>
              </a:spcBef>
              <a:spcAft>
                <a:spcPts val="600"/>
              </a:spcAft>
            </a:pPr>
            <a:r>
              <a:rPr lang="en-CA" sz="2200" dirty="0"/>
              <a:t>The Cable Modem performs a </a:t>
            </a:r>
            <a:r>
              <a:rPr lang="en-CA" sz="2200" b="1" dirty="0"/>
              <a:t>Network Address Translation (NAT)</a:t>
            </a:r>
            <a:r>
              <a:rPr lang="en-CA" sz="2200" dirty="0"/>
              <a:t> operation.</a:t>
            </a:r>
          </a:p>
          <a:p>
            <a:pPr>
              <a:spcBef>
                <a:spcPts val="600"/>
              </a:spcBef>
              <a:spcAft>
                <a:spcPts val="600"/>
              </a:spcAft>
            </a:pPr>
            <a:r>
              <a:rPr lang="en-CA" sz="2200" dirty="0"/>
              <a:t>It replaces the private IPv4 (</a:t>
            </a:r>
            <a:r>
              <a:rPr lang="en-CA" sz="2200" dirty="0">
                <a:solidFill>
                  <a:srgbClr val="0000FF"/>
                </a:solidFill>
              </a:rPr>
              <a:t>192.168.0.10</a:t>
            </a:r>
            <a:r>
              <a:rPr lang="en-CA" sz="2200" dirty="0"/>
              <a:t>) with the public IPv4 address (</a:t>
            </a:r>
            <a:r>
              <a:rPr lang="en-CA" sz="2200" dirty="0">
                <a:solidFill>
                  <a:srgbClr val="0000FF"/>
                </a:solidFill>
              </a:rPr>
              <a:t>24.204.192.50</a:t>
            </a:r>
            <a:r>
              <a:rPr lang="en-CA" sz="2200" dirty="0"/>
              <a:t>).</a:t>
            </a:r>
          </a:p>
          <a:p>
            <a:pPr>
              <a:spcBef>
                <a:spcPts val="600"/>
              </a:spcBef>
              <a:spcAft>
                <a:spcPts val="600"/>
              </a:spcAft>
            </a:pPr>
            <a:r>
              <a:rPr lang="en-CA" sz="2200" dirty="0"/>
              <a:t>The NAT function maintains a </a:t>
            </a:r>
            <a:r>
              <a:rPr lang="en-CA" sz="2200" b="1" dirty="0"/>
              <a:t>state table </a:t>
            </a:r>
            <a:r>
              <a:rPr lang="en-CA" sz="2200" dirty="0"/>
              <a:t>to keep track of the </a:t>
            </a:r>
            <a:r>
              <a:rPr lang="en-CA" sz="2200" b="1" dirty="0"/>
              <a:t>sessions </a:t>
            </a:r>
            <a:r>
              <a:rPr lang="en-CA" sz="2200" dirty="0"/>
              <a:t>going out the home network, so it can take care of several computers at the same time.</a:t>
            </a:r>
          </a:p>
          <a:p>
            <a:pPr>
              <a:spcBef>
                <a:spcPts val="600"/>
              </a:spcBef>
              <a:spcAft>
                <a:spcPts val="600"/>
              </a:spcAft>
            </a:pPr>
            <a:r>
              <a:rPr lang="en-CA" sz="2200" dirty="0"/>
              <a:t>From the view point of the destination service, the communication appears to be sourced from the public IPv4 address.</a:t>
            </a:r>
          </a:p>
          <a:p>
            <a:pPr>
              <a:spcBef>
                <a:spcPts val="600"/>
              </a:spcBef>
              <a:spcAft>
                <a:spcPts val="600"/>
              </a:spcAft>
            </a:pPr>
            <a:r>
              <a:rPr lang="en-CA" sz="2200" dirty="0"/>
              <a:t>The NAT function acts as </a:t>
            </a:r>
            <a:r>
              <a:rPr lang="en-CA" sz="2200" b="1" dirty="0"/>
              <a:t>proxy</a:t>
            </a:r>
            <a:r>
              <a:rPr lang="en-CA" sz="2200" dirty="0"/>
              <a:t> for the communication.</a:t>
            </a:r>
          </a:p>
        </p:txBody>
      </p:sp>
      <p:sp>
        <p:nvSpPr>
          <p:cNvPr id="15" name="Rectangle 14">
            <a:extLst>
              <a:ext uri="{FF2B5EF4-FFF2-40B4-BE49-F238E27FC236}">
                <a16:creationId xmlns:a16="http://schemas.microsoft.com/office/drawing/2014/main" id="{2F12E2B8-18EF-4A0E-AE31-8B91E51A2875}"/>
              </a:ext>
            </a:extLst>
          </p:cNvPr>
          <p:cNvSpPr/>
          <p:nvPr/>
        </p:nvSpPr>
        <p:spPr>
          <a:xfrm>
            <a:off x="799122" y="866775"/>
            <a:ext cx="4131959" cy="5572124"/>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6" name="Group 15">
            <a:extLst>
              <a:ext uri="{FF2B5EF4-FFF2-40B4-BE49-F238E27FC236}">
                <a16:creationId xmlns:a16="http://schemas.microsoft.com/office/drawing/2014/main" id="{28200FBB-67DA-4B69-A035-865E7A76E49C}"/>
              </a:ext>
            </a:extLst>
          </p:cNvPr>
          <p:cNvGrpSpPr/>
          <p:nvPr/>
        </p:nvGrpSpPr>
        <p:grpSpPr>
          <a:xfrm>
            <a:off x="923387" y="4629687"/>
            <a:ext cx="842721" cy="676176"/>
            <a:chOff x="9913892" y="560715"/>
            <a:chExt cx="1490439" cy="1120399"/>
          </a:xfrm>
        </p:grpSpPr>
        <p:pic>
          <p:nvPicPr>
            <p:cNvPr id="17" name="Picture 16">
              <a:extLst>
                <a:ext uri="{FF2B5EF4-FFF2-40B4-BE49-F238E27FC236}">
                  <a16:creationId xmlns:a16="http://schemas.microsoft.com/office/drawing/2014/main" id="{C765EB3A-8CEB-4974-A8CD-0323D18B8BC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 name="TextBox 17">
              <a:extLst>
                <a:ext uri="{FF2B5EF4-FFF2-40B4-BE49-F238E27FC236}">
                  <a16:creationId xmlns:a16="http://schemas.microsoft.com/office/drawing/2014/main" id="{DD1EDE1E-6DFC-4548-9A62-C90CFF10F03B}"/>
                </a:ext>
              </a:extLst>
            </p:cNvPr>
            <p:cNvSpPr txBox="1"/>
            <p:nvPr/>
          </p:nvSpPr>
          <p:spPr>
            <a:xfrm>
              <a:off x="10080986" y="761527"/>
              <a:ext cx="1153877" cy="560972"/>
            </a:xfrm>
            <a:prstGeom prst="rect">
              <a:avLst/>
            </a:prstGeom>
            <a:noFill/>
          </p:spPr>
          <p:txBody>
            <a:bodyPr wrap="none" rtlCol="0">
              <a:spAutoFit/>
            </a:bodyPr>
            <a:lstStyle/>
            <a:p>
              <a:r>
                <a:rPr lang="en-CA" sz="1600" b="1" dirty="0"/>
                <a:t>client</a:t>
              </a:r>
            </a:p>
          </p:txBody>
        </p:sp>
      </p:grpSp>
      <p:sp>
        <p:nvSpPr>
          <p:cNvPr id="38" name="TextBox 37">
            <a:extLst>
              <a:ext uri="{FF2B5EF4-FFF2-40B4-BE49-F238E27FC236}">
                <a16:creationId xmlns:a16="http://schemas.microsoft.com/office/drawing/2014/main" id="{8A4F3F87-057D-4EC4-90FE-04F79EDC2AD9}"/>
              </a:ext>
            </a:extLst>
          </p:cNvPr>
          <p:cNvSpPr txBox="1"/>
          <p:nvPr/>
        </p:nvSpPr>
        <p:spPr>
          <a:xfrm>
            <a:off x="923387" y="5383505"/>
            <a:ext cx="2685992" cy="369332"/>
          </a:xfrm>
          <a:prstGeom prst="rect">
            <a:avLst/>
          </a:prstGeom>
          <a:solidFill>
            <a:schemeClr val="bg1"/>
          </a:solidFill>
        </p:spPr>
        <p:txBody>
          <a:bodyPr wrap="none" rtlCol="0">
            <a:spAutoFit/>
          </a:bodyPr>
          <a:lstStyle/>
          <a:p>
            <a:r>
              <a:rPr lang="en-CA" b="1" dirty="0"/>
              <a:t>IPv4</a:t>
            </a:r>
            <a:r>
              <a:rPr lang="en-CA" b="1" dirty="0">
                <a:solidFill>
                  <a:srgbClr val="0000FF"/>
                </a:solidFill>
              </a:rPr>
              <a:t> </a:t>
            </a:r>
            <a:r>
              <a:rPr lang="en-CA" b="1" dirty="0">
                <a:solidFill>
                  <a:srgbClr val="FF0000"/>
                </a:solidFill>
              </a:rPr>
              <a:t>host</a:t>
            </a:r>
            <a:r>
              <a:rPr lang="en-CA" b="1" dirty="0">
                <a:solidFill>
                  <a:srgbClr val="0000FF"/>
                </a:solidFill>
              </a:rPr>
              <a:t> 192.168.0.10/24</a:t>
            </a:r>
          </a:p>
        </p:txBody>
      </p:sp>
      <p:sp>
        <p:nvSpPr>
          <p:cNvPr id="2" name="TextBox 1">
            <a:extLst>
              <a:ext uri="{FF2B5EF4-FFF2-40B4-BE49-F238E27FC236}">
                <a16:creationId xmlns:a16="http://schemas.microsoft.com/office/drawing/2014/main" id="{995D4F76-0A37-48E1-BBD2-DE55002D58A3}"/>
              </a:ext>
            </a:extLst>
          </p:cNvPr>
          <p:cNvSpPr txBox="1"/>
          <p:nvPr/>
        </p:nvSpPr>
        <p:spPr>
          <a:xfrm>
            <a:off x="809917" y="914362"/>
            <a:ext cx="3466808" cy="646331"/>
          </a:xfrm>
          <a:prstGeom prst="rect">
            <a:avLst/>
          </a:prstGeom>
          <a:solidFill>
            <a:schemeClr val="bg1"/>
          </a:solidFill>
          <a:effectLst>
            <a:softEdge rad="31750"/>
          </a:effectLst>
        </p:spPr>
        <p:txBody>
          <a:bodyPr wrap="square" rtlCol="0">
            <a:spAutoFit/>
          </a:bodyPr>
          <a:lstStyle/>
          <a:p>
            <a:pPr algn="ctr"/>
            <a:r>
              <a:rPr lang="en-CA" b="1" dirty="0"/>
              <a:t>Home network </a:t>
            </a:r>
            <a:r>
              <a:rPr lang="en-CA" b="1" dirty="0">
                <a:solidFill>
                  <a:srgbClr val="FF0000"/>
                </a:solidFill>
              </a:rPr>
              <a:t>private</a:t>
            </a:r>
            <a:r>
              <a:rPr lang="en-CA" b="1" dirty="0">
                <a:solidFill>
                  <a:srgbClr val="0000FF"/>
                </a:solidFill>
              </a:rPr>
              <a:t> </a:t>
            </a:r>
            <a:r>
              <a:rPr lang="en-CA" b="1" dirty="0"/>
              <a:t>IPv4 space</a:t>
            </a:r>
          </a:p>
          <a:p>
            <a:pPr algn="ctr"/>
            <a:r>
              <a:rPr lang="en-CA" b="1" dirty="0">
                <a:solidFill>
                  <a:srgbClr val="0000FF"/>
                </a:solidFill>
              </a:rPr>
              <a:t>192.168.0.0/24</a:t>
            </a:r>
            <a:endParaRPr lang="en-CA" b="1" dirty="0"/>
          </a:p>
        </p:txBody>
      </p:sp>
      <p:grpSp>
        <p:nvGrpSpPr>
          <p:cNvPr id="51" name="Group 50">
            <a:extLst>
              <a:ext uri="{FF2B5EF4-FFF2-40B4-BE49-F238E27FC236}">
                <a16:creationId xmlns:a16="http://schemas.microsoft.com/office/drawing/2014/main" id="{224D170A-2983-4131-B27D-3C16B94D2030}"/>
              </a:ext>
            </a:extLst>
          </p:cNvPr>
          <p:cNvGrpSpPr/>
          <p:nvPr/>
        </p:nvGrpSpPr>
        <p:grpSpPr>
          <a:xfrm>
            <a:off x="4199894" y="4401617"/>
            <a:ext cx="1616029" cy="2309958"/>
            <a:chOff x="3361413" y="2596557"/>
            <a:chExt cx="1616029" cy="2309958"/>
          </a:xfrm>
        </p:grpSpPr>
        <p:grpSp>
          <p:nvGrpSpPr>
            <p:cNvPr id="20" name="Group 19">
              <a:extLst>
                <a:ext uri="{FF2B5EF4-FFF2-40B4-BE49-F238E27FC236}">
                  <a16:creationId xmlns:a16="http://schemas.microsoft.com/office/drawing/2014/main" id="{25200183-249C-4FF9-B180-E8FEB5687775}"/>
                </a:ext>
              </a:extLst>
            </p:cNvPr>
            <p:cNvGrpSpPr/>
            <p:nvPr/>
          </p:nvGrpSpPr>
          <p:grpSpPr>
            <a:xfrm>
              <a:off x="3669178" y="3659479"/>
              <a:ext cx="675842" cy="683629"/>
              <a:chOff x="5439189" y="3628598"/>
              <a:chExt cx="675842" cy="683629"/>
            </a:xfrm>
          </p:grpSpPr>
          <p:sp>
            <p:nvSpPr>
              <p:cNvPr id="21" name="Oval 20">
                <a:extLst>
                  <a:ext uri="{FF2B5EF4-FFF2-40B4-BE49-F238E27FC236}">
                    <a16:creationId xmlns:a16="http://schemas.microsoft.com/office/drawing/2014/main" id="{E4D5D7CE-7E07-48E0-AD1D-CF168B1C617B}"/>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2" name="Group 21">
                <a:extLst>
                  <a:ext uri="{FF2B5EF4-FFF2-40B4-BE49-F238E27FC236}">
                    <a16:creationId xmlns:a16="http://schemas.microsoft.com/office/drawing/2014/main" id="{A6AAE176-4B99-44BC-B3BD-80527A3BEABC}"/>
                  </a:ext>
                </a:extLst>
              </p:cNvPr>
              <p:cNvGrpSpPr/>
              <p:nvPr/>
            </p:nvGrpSpPr>
            <p:grpSpPr>
              <a:xfrm>
                <a:off x="5712075" y="3740276"/>
                <a:ext cx="130069" cy="188068"/>
                <a:chOff x="4518511" y="3865186"/>
                <a:chExt cx="203119" cy="265093"/>
              </a:xfrm>
            </p:grpSpPr>
            <p:cxnSp>
              <p:nvCxnSpPr>
                <p:cNvPr id="35" name="Straight Connector 34">
                  <a:extLst>
                    <a:ext uri="{FF2B5EF4-FFF2-40B4-BE49-F238E27FC236}">
                      <a16:creationId xmlns:a16="http://schemas.microsoft.com/office/drawing/2014/main" id="{1D23E6B6-04CD-4C4E-9A81-731EF1C3A6CA}"/>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5D35BE7-0B0B-4199-8542-BAF5BE0AD862}"/>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711933-D1D8-42A7-8716-C8A56B3970C5}"/>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68D5695D-B3D3-4271-9E82-5998A7E50D03}"/>
                  </a:ext>
                </a:extLst>
              </p:cNvPr>
              <p:cNvGrpSpPr/>
              <p:nvPr/>
            </p:nvGrpSpPr>
            <p:grpSpPr>
              <a:xfrm rot="10800000">
                <a:off x="5712075" y="4005901"/>
                <a:ext cx="130069" cy="188068"/>
                <a:chOff x="4518511" y="3865186"/>
                <a:chExt cx="203119" cy="265093"/>
              </a:xfrm>
            </p:grpSpPr>
            <p:cxnSp>
              <p:nvCxnSpPr>
                <p:cNvPr id="32" name="Straight Connector 31">
                  <a:extLst>
                    <a:ext uri="{FF2B5EF4-FFF2-40B4-BE49-F238E27FC236}">
                      <a16:creationId xmlns:a16="http://schemas.microsoft.com/office/drawing/2014/main" id="{2DEC4CAE-25D7-4CDC-A20A-57C850A56798}"/>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743CC76-48BF-42CC-B16C-4972B7D9C8E3}"/>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225A779-A26B-4FE8-8D98-0C7CCCFA6F29}"/>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DEC29607-316D-417F-AEC6-DDB4210DE083}"/>
                  </a:ext>
                </a:extLst>
              </p:cNvPr>
              <p:cNvGrpSpPr/>
              <p:nvPr/>
            </p:nvGrpSpPr>
            <p:grpSpPr>
              <a:xfrm rot="5400000">
                <a:off x="5526491" y="3876378"/>
                <a:ext cx="130069" cy="188068"/>
                <a:chOff x="4518511" y="3865186"/>
                <a:chExt cx="203119" cy="265093"/>
              </a:xfrm>
            </p:grpSpPr>
            <p:cxnSp>
              <p:nvCxnSpPr>
                <p:cNvPr id="29" name="Straight Connector 28">
                  <a:extLst>
                    <a:ext uri="{FF2B5EF4-FFF2-40B4-BE49-F238E27FC236}">
                      <a16:creationId xmlns:a16="http://schemas.microsoft.com/office/drawing/2014/main" id="{191482AD-1F09-4B9B-A3BB-EA223875DF13}"/>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592E049-8C43-424E-9CB5-49F4EB074E92}"/>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9632541-C306-4230-B4B3-9A13A93D76D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592D5619-617B-495D-B659-65FE8CA91344}"/>
                  </a:ext>
                </a:extLst>
              </p:cNvPr>
              <p:cNvGrpSpPr/>
              <p:nvPr/>
            </p:nvGrpSpPr>
            <p:grpSpPr>
              <a:xfrm rot="5400000">
                <a:off x="5890580" y="3876379"/>
                <a:ext cx="130069" cy="188068"/>
                <a:chOff x="4518511" y="3865186"/>
                <a:chExt cx="203119" cy="265093"/>
              </a:xfrm>
            </p:grpSpPr>
            <p:cxnSp>
              <p:nvCxnSpPr>
                <p:cNvPr id="26" name="Straight Connector 25">
                  <a:extLst>
                    <a:ext uri="{FF2B5EF4-FFF2-40B4-BE49-F238E27FC236}">
                      <a16:creationId xmlns:a16="http://schemas.microsoft.com/office/drawing/2014/main" id="{3863C628-A540-49E1-9B91-DD9E8D0CA1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F177639-F2ED-4EE5-AC5D-201B558EC36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7AF54F1-5AFA-4EAB-8830-691BDFDA748C}"/>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2" name="Group 41">
              <a:extLst>
                <a:ext uri="{FF2B5EF4-FFF2-40B4-BE49-F238E27FC236}">
                  <a16:creationId xmlns:a16="http://schemas.microsoft.com/office/drawing/2014/main" id="{5F4CE25C-1A24-464F-AE4A-F395B234AFD6}"/>
                </a:ext>
              </a:extLst>
            </p:cNvPr>
            <p:cNvGrpSpPr/>
            <p:nvPr/>
          </p:nvGrpSpPr>
          <p:grpSpPr>
            <a:xfrm>
              <a:off x="3361413" y="2596557"/>
              <a:ext cx="1519968" cy="2309958"/>
              <a:chOff x="5448159" y="2358924"/>
              <a:chExt cx="1519968" cy="2309959"/>
            </a:xfrm>
          </p:grpSpPr>
          <p:pic>
            <p:nvPicPr>
              <p:cNvPr id="43" name="Picture 42">
                <a:extLst>
                  <a:ext uri="{FF2B5EF4-FFF2-40B4-BE49-F238E27FC236}">
                    <a16:creationId xmlns:a16="http://schemas.microsoft.com/office/drawing/2014/main" id="{BAF099C0-024F-4997-A1AF-FECABBDD7B38}"/>
                  </a:ext>
                </a:extLst>
              </p:cNvPr>
              <p:cNvPicPr>
                <a:picLocks noChangeAspect="1"/>
              </p:cNvPicPr>
              <p:nvPr/>
            </p:nvPicPr>
            <p:blipFill>
              <a:blip r:embed="rId4"/>
              <a:stretch>
                <a:fillRect/>
              </a:stretch>
            </p:blipFill>
            <p:spPr>
              <a:xfrm>
                <a:off x="5671387" y="2358924"/>
                <a:ext cx="863840" cy="1991914"/>
              </a:xfrm>
              <a:prstGeom prst="rect">
                <a:avLst/>
              </a:prstGeom>
              <a:solidFill>
                <a:srgbClr val="93E3FF"/>
              </a:solidFill>
            </p:spPr>
          </p:pic>
          <p:sp>
            <p:nvSpPr>
              <p:cNvPr id="44" name="TextBox 43">
                <a:extLst>
                  <a:ext uri="{FF2B5EF4-FFF2-40B4-BE49-F238E27FC236}">
                    <a16:creationId xmlns:a16="http://schemas.microsoft.com/office/drawing/2014/main" id="{579E8830-898A-49F4-B59D-92DB0238573A}"/>
                  </a:ext>
                </a:extLst>
              </p:cNvPr>
              <p:cNvSpPr txBox="1"/>
              <p:nvPr/>
            </p:nvSpPr>
            <p:spPr>
              <a:xfrm>
                <a:off x="5448159" y="4299551"/>
                <a:ext cx="1519968" cy="369332"/>
              </a:xfrm>
              <a:prstGeom prst="rect">
                <a:avLst/>
              </a:prstGeom>
              <a:noFill/>
            </p:spPr>
            <p:txBody>
              <a:bodyPr wrap="none" rtlCol="0">
                <a:spAutoFit/>
              </a:bodyPr>
              <a:lstStyle/>
              <a:p>
                <a:r>
                  <a:rPr lang="en-CA" b="1" dirty="0"/>
                  <a:t>Cable Modem</a:t>
                </a:r>
              </a:p>
            </p:txBody>
          </p:sp>
        </p:grpSp>
        <p:cxnSp>
          <p:nvCxnSpPr>
            <p:cNvPr id="48" name="Straight Connector 47">
              <a:extLst>
                <a:ext uri="{FF2B5EF4-FFF2-40B4-BE49-F238E27FC236}">
                  <a16:creationId xmlns:a16="http://schemas.microsoft.com/office/drawing/2014/main" id="{1ECEBA58-6DF6-42B6-8EE9-49876F73E597}"/>
                </a:ext>
              </a:extLst>
            </p:cNvPr>
            <p:cNvCxnSpPr>
              <a:cxnSpLocks/>
            </p:cNvCxnSpPr>
            <p:nvPr/>
          </p:nvCxnSpPr>
          <p:spPr>
            <a:xfrm>
              <a:off x="4345020" y="3654778"/>
              <a:ext cx="63242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FE9AE56D-0BD3-459F-8025-B3FB128A6E27}"/>
              </a:ext>
            </a:extLst>
          </p:cNvPr>
          <p:cNvSpPr txBox="1"/>
          <p:nvPr/>
        </p:nvSpPr>
        <p:spPr>
          <a:xfrm>
            <a:off x="5185062" y="5051390"/>
            <a:ext cx="1590500" cy="800219"/>
          </a:xfrm>
          <a:prstGeom prst="rect">
            <a:avLst/>
          </a:prstGeom>
          <a:noFill/>
        </p:spPr>
        <p:txBody>
          <a:bodyPr wrap="none" rtlCol="0">
            <a:spAutoFit/>
          </a:bodyPr>
          <a:lstStyle/>
          <a:p>
            <a:pPr algn="ctr">
              <a:spcBef>
                <a:spcPts val="600"/>
              </a:spcBef>
              <a:spcAft>
                <a:spcPts val="600"/>
              </a:spcAft>
            </a:pPr>
            <a:r>
              <a:rPr lang="en-CA" b="1" dirty="0"/>
              <a:t>IPv4 </a:t>
            </a:r>
            <a:r>
              <a:rPr lang="en-CA" b="1" dirty="0">
                <a:solidFill>
                  <a:srgbClr val="FF0000"/>
                </a:solidFill>
              </a:rPr>
              <a:t>Public</a:t>
            </a:r>
          </a:p>
          <a:p>
            <a:pPr algn="ctr">
              <a:spcBef>
                <a:spcPts val="600"/>
              </a:spcBef>
              <a:spcAft>
                <a:spcPts val="600"/>
              </a:spcAft>
            </a:pPr>
            <a:r>
              <a:rPr lang="en-CA" b="1" dirty="0">
                <a:solidFill>
                  <a:srgbClr val="0000FF"/>
                </a:solidFill>
              </a:rPr>
              <a:t>24.204.192.50</a:t>
            </a:r>
          </a:p>
        </p:txBody>
      </p:sp>
      <p:sp>
        <p:nvSpPr>
          <p:cNvPr id="55" name="TextBox 54">
            <a:extLst>
              <a:ext uri="{FF2B5EF4-FFF2-40B4-BE49-F238E27FC236}">
                <a16:creationId xmlns:a16="http://schemas.microsoft.com/office/drawing/2014/main" id="{A0967F39-90FE-4DFA-8AF3-3C64AC5044B1}"/>
              </a:ext>
            </a:extLst>
          </p:cNvPr>
          <p:cNvSpPr txBox="1"/>
          <p:nvPr/>
        </p:nvSpPr>
        <p:spPr>
          <a:xfrm>
            <a:off x="4079441" y="4046680"/>
            <a:ext cx="750526" cy="369332"/>
          </a:xfrm>
          <a:prstGeom prst="rect">
            <a:avLst/>
          </a:prstGeom>
          <a:noFill/>
        </p:spPr>
        <p:txBody>
          <a:bodyPr wrap="none" rtlCol="0">
            <a:spAutoFit/>
          </a:bodyPr>
          <a:lstStyle/>
          <a:p>
            <a:r>
              <a:rPr lang="en-CA" b="1" dirty="0"/>
              <a:t>inside</a:t>
            </a:r>
          </a:p>
        </p:txBody>
      </p:sp>
      <p:sp>
        <p:nvSpPr>
          <p:cNvPr id="56" name="TextBox 55">
            <a:extLst>
              <a:ext uri="{FF2B5EF4-FFF2-40B4-BE49-F238E27FC236}">
                <a16:creationId xmlns:a16="http://schemas.microsoft.com/office/drawing/2014/main" id="{1FFD7FD5-64D7-497C-A165-AF6B9E500641}"/>
              </a:ext>
            </a:extLst>
          </p:cNvPr>
          <p:cNvSpPr txBox="1"/>
          <p:nvPr/>
        </p:nvSpPr>
        <p:spPr>
          <a:xfrm>
            <a:off x="4945551" y="4038422"/>
            <a:ext cx="898003" cy="369332"/>
          </a:xfrm>
          <a:prstGeom prst="rect">
            <a:avLst/>
          </a:prstGeom>
          <a:noFill/>
        </p:spPr>
        <p:txBody>
          <a:bodyPr wrap="none" rtlCol="0">
            <a:spAutoFit/>
          </a:bodyPr>
          <a:lstStyle/>
          <a:p>
            <a:r>
              <a:rPr lang="en-CA" b="1" dirty="0"/>
              <a:t>outside</a:t>
            </a:r>
          </a:p>
        </p:txBody>
      </p:sp>
      <p:grpSp>
        <p:nvGrpSpPr>
          <p:cNvPr id="45" name="Group 44">
            <a:extLst>
              <a:ext uri="{FF2B5EF4-FFF2-40B4-BE49-F238E27FC236}">
                <a16:creationId xmlns:a16="http://schemas.microsoft.com/office/drawing/2014/main" id="{40FD5F2F-C9DA-40B0-BFF5-C8CD56E1F2A6}"/>
              </a:ext>
            </a:extLst>
          </p:cNvPr>
          <p:cNvGrpSpPr/>
          <p:nvPr/>
        </p:nvGrpSpPr>
        <p:grpSpPr>
          <a:xfrm>
            <a:off x="4199219" y="1564698"/>
            <a:ext cx="1443281" cy="2521575"/>
            <a:chOff x="2981704" y="844258"/>
            <a:chExt cx="1443281" cy="2521575"/>
          </a:xfrm>
        </p:grpSpPr>
        <p:sp>
          <p:nvSpPr>
            <p:cNvPr id="46" name="Rectangle 45">
              <a:extLst>
                <a:ext uri="{FF2B5EF4-FFF2-40B4-BE49-F238E27FC236}">
                  <a16:creationId xmlns:a16="http://schemas.microsoft.com/office/drawing/2014/main" id="{724EE52C-A6E1-4449-B924-6EC9FAD5BCA8}"/>
                </a:ext>
              </a:extLst>
            </p:cNvPr>
            <p:cNvSpPr/>
            <p:nvPr/>
          </p:nvSpPr>
          <p:spPr>
            <a:xfrm>
              <a:off x="2990018" y="2945895"/>
              <a:ext cx="1434967" cy="419938"/>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Destination MAC</a:t>
              </a:r>
            </a:p>
            <a:p>
              <a:r>
                <a:rPr lang="en-CA" sz="1400" dirty="0">
                  <a:solidFill>
                    <a:schemeClr val="tx1"/>
                  </a:solidFill>
                </a:rPr>
                <a:t>Source MAC</a:t>
              </a:r>
            </a:p>
          </p:txBody>
        </p:sp>
        <p:sp>
          <p:nvSpPr>
            <p:cNvPr id="47" name="Rectangle 46">
              <a:extLst>
                <a:ext uri="{FF2B5EF4-FFF2-40B4-BE49-F238E27FC236}">
                  <a16:creationId xmlns:a16="http://schemas.microsoft.com/office/drawing/2014/main" id="{F4AE1D30-5E9F-4691-B191-A56A1AE8B2EA}"/>
                </a:ext>
              </a:extLst>
            </p:cNvPr>
            <p:cNvSpPr/>
            <p:nvPr/>
          </p:nvSpPr>
          <p:spPr>
            <a:xfrm>
              <a:off x="2981704" y="2056989"/>
              <a:ext cx="1434967" cy="888149"/>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400" b="1" dirty="0">
                <a:solidFill>
                  <a:schemeClr val="tx1"/>
                </a:solidFill>
              </a:endParaRPr>
            </a:p>
            <a:p>
              <a:endParaRPr lang="en-CA" sz="1400" b="1" dirty="0">
                <a:solidFill>
                  <a:schemeClr val="tx1"/>
                </a:solidFill>
              </a:endParaRPr>
            </a:p>
            <a:p>
              <a:r>
                <a:rPr lang="en-CA" sz="1400" b="1" dirty="0">
                  <a:solidFill>
                    <a:schemeClr val="tx1"/>
                  </a:solidFill>
                </a:rPr>
                <a:t>Destination IP </a:t>
              </a:r>
              <a:r>
                <a:rPr lang="en-CA" sz="1400" b="1" dirty="0">
                  <a:solidFill>
                    <a:srgbClr val="0000FF"/>
                  </a:solidFill>
                </a:rPr>
                <a:t>3.94.206.121</a:t>
              </a:r>
            </a:p>
          </p:txBody>
        </p:sp>
        <p:sp>
          <p:nvSpPr>
            <p:cNvPr id="49" name="Rectangle 48">
              <a:extLst>
                <a:ext uri="{FF2B5EF4-FFF2-40B4-BE49-F238E27FC236}">
                  <a16:creationId xmlns:a16="http://schemas.microsoft.com/office/drawing/2014/main" id="{899D7EAD-658C-4BF9-ADC3-45089087AB79}"/>
                </a:ext>
              </a:extLst>
            </p:cNvPr>
            <p:cNvSpPr/>
            <p:nvPr/>
          </p:nvSpPr>
          <p:spPr>
            <a:xfrm>
              <a:off x="2986889" y="1168840"/>
              <a:ext cx="1434967" cy="888149"/>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Source port </a:t>
              </a:r>
            </a:p>
            <a:p>
              <a:r>
                <a:rPr lang="en-CA" sz="1400" b="1" dirty="0">
                  <a:solidFill>
                    <a:srgbClr val="FF0000"/>
                  </a:solidFill>
                </a:rPr>
                <a:t>80 (HTTP)</a:t>
              </a:r>
              <a:endParaRPr lang="en-CA" sz="1400" dirty="0">
                <a:solidFill>
                  <a:schemeClr val="tx1"/>
                </a:solidFill>
              </a:endParaRPr>
            </a:p>
            <a:p>
              <a:r>
                <a:rPr lang="en-CA" sz="1400" b="1" dirty="0">
                  <a:solidFill>
                    <a:schemeClr val="tx1"/>
                  </a:solidFill>
                </a:rPr>
                <a:t>Destination port </a:t>
              </a:r>
              <a:r>
                <a:rPr lang="en-CA" sz="1400" b="1" dirty="0">
                  <a:solidFill>
                    <a:srgbClr val="FF0000"/>
                  </a:solidFill>
                </a:rPr>
                <a:t>ephemeral</a:t>
              </a:r>
              <a:endParaRPr lang="en-CA" sz="1400" dirty="0">
                <a:solidFill>
                  <a:srgbClr val="FF0000"/>
                </a:solidFill>
              </a:endParaRPr>
            </a:p>
          </p:txBody>
        </p:sp>
        <p:sp>
          <p:nvSpPr>
            <p:cNvPr id="50" name="Rectangle 49">
              <a:extLst>
                <a:ext uri="{FF2B5EF4-FFF2-40B4-BE49-F238E27FC236}">
                  <a16:creationId xmlns:a16="http://schemas.microsoft.com/office/drawing/2014/main" id="{C2BC54E3-DF61-4092-B4E0-9CD935393326}"/>
                </a:ext>
              </a:extLst>
            </p:cNvPr>
            <p:cNvSpPr/>
            <p:nvPr/>
          </p:nvSpPr>
          <p:spPr>
            <a:xfrm>
              <a:off x="2981704" y="844258"/>
              <a:ext cx="1434967" cy="325179"/>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solidFill>
                    <a:schemeClr val="tx1"/>
                  </a:solidFill>
                </a:rPr>
                <a:t>HTTP</a:t>
              </a:r>
              <a:endParaRPr lang="en-CA" sz="1400" b="1" dirty="0">
                <a:solidFill>
                  <a:srgbClr val="FF0000"/>
                </a:solidFill>
              </a:endParaRPr>
            </a:p>
          </p:txBody>
        </p:sp>
      </p:grpSp>
      <p:sp>
        <p:nvSpPr>
          <p:cNvPr id="53" name="TextBox 52">
            <a:extLst>
              <a:ext uri="{FF2B5EF4-FFF2-40B4-BE49-F238E27FC236}">
                <a16:creationId xmlns:a16="http://schemas.microsoft.com/office/drawing/2014/main" id="{FF659C39-1C26-4ADC-88EF-316E780545E8}"/>
              </a:ext>
            </a:extLst>
          </p:cNvPr>
          <p:cNvSpPr txBox="1"/>
          <p:nvPr/>
        </p:nvSpPr>
        <p:spPr>
          <a:xfrm>
            <a:off x="4193765" y="2722131"/>
            <a:ext cx="1289311" cy="523220"/>
          </a:xfrm>
          <a:prstGeom prst="rect">
            <a:avLst/>
          </a:prstGeom>
          <a:noFill/>
        </p:spPr>
        <p:txBody>
          <a:bodyPr wrap="square">
            <a:spAutoFit/>
          </a:bodyPr>
          <a:lstStyle/>
          <a:p>
            <a:r>
              <a:rPr lang="en-CA" sz="1400" b="1" dirty="0">
                <a:solidFill>
                  <a:schemeClr val="tx1"/>
                </a:solidFill>
              </a:rPr>
              <a:t>Source IP</a:t>
            </a:r>
          </a:p>
          <a:p>
            <a:r>
              <a:rPr lang="en-CA" sz="1400" b="1" dirty="0">
                <a:solidFill>
                  <a:srgbClr val="0000FF"/>
                </a:solidFill>
              </a:rPr>
              <a:t>192.168.0.10</a:t>
            </a:r>
            <a:endParaRPr lang="en-CA" sz="1400" dirty="0">
              <a:solidFill>
                <a:schemeClr val="tx1"/>
              </a:solidFill>
            </a:endParaRPr>
          </a:p>
        </p:txBody>
      </p:sp>
      <p:sp>
        <p:nvSpPr>
          <p:cNvPr id="54" name="TextBox 53">
            <a:extLst>
              <a:ext uri="{FF2B5EF4-FFF2-40B4-BE49-F238E27FC236}">
                <a16:creationId xmlns:a16="http://schemas.microsoft.com/office/drawing/2014/main" id="{AEF2D1DE-4AC6-4B2A-9EB5-8F68058A2C8B}"/>
              </a:ext>
            </a:extLst>
          </p:cNvPr>
          <p:cNvSpPr txBox="1"/>
          <p:nvPr/>
        </p:nvSpPr>
        <p:spPr>
          <a:xfrm>
            <a:off x="4200897" y="2728285"/>
            <a:ext cx="1517961" cy="523220"/>
          </a:xfrm>
          <a:prstGeom prst="rect">
            <a:avLst/>
          </a:prstGeom>
          <a:noFill/>
        </p:spPr>
        <p:txBody>
          <a:bodyPr wrap="square">
            <a:spAutoFit/>
          </a:bodyPr>
          <a:lstStyle/>
          <a:p>
            <a:r>
              <a:rPr lang="en-CA" sz="1400" b="1" dirty="0">
                <a:solidFill>
                  <a:schemeClr val="tx1"/>
                </a:solidFill>
              </a:rPr>
              <a:t>Source IP</a:t>
            </a:r>
          </a:p>
          <a:p>
            <a:r>
              <a:rPr lang="en-CA" sz="1400" b="1" dirty="0">
                <a:solidFill>
                  <a:srgbClr val="0000FF"/>
                </a:solidFill>
              </a:rPr>
              <a:t>24.204.192.50</a:t>
            </a:r>
            <a:endParaRPr lang="en-CA" sz="1400" dirty="0">
              <a:solidFill>
                <a:schemeClr val="tx1"/>
              </a:solidFill>
            </a:endParaRPr>
          </a:p>
        </p:txBody>
      </p:sp>
    </p:spTree>
    <p:extLst>
      <p:ext uri="{BB962C8B-B14F-4D97-AF65-F5344CB8AC3E}">
        <p14:creationId xmlns:p14="http://schemas.microsoft.com/office/powerpoint/2010/main" val="93890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31175D-77D1-4537-8ECC-8B4506707E50}"/>
              </a:ext>
            </a:extLst>
          </p:cNvPr>
          <p:cNvSpPr>
            <a:spLocks noGrp="1"/>
          </p:cNvSpPr>
          <p:nvPr>
            <p:ph type="title"/>
          </p:nvPr>
        </p:nvSpPr>
        <p:spPr>
          <a:xfrm>
            <a:off x="335660" y="266786"/>
            <a:ext cx="4712855" cy="798302"/>
          </a:xfrm>
        </p:spPr>
        <p:txBody>
          <a:bodyPr/>
          <a:lstStyle/>
          <a:p>
            <a:r>
              <a:rPr lang="en-CA" dirty="0"/>
              <a:t>The cloud side</a:t>
            </a:r>
          </a:p>
        </p:txBody>
      </p:sp>
      <p:sp>
        <p:nvSpPr>
          <p:cNvPr id="8" name="Content Placeholder 7">
            <a:extLst>
              <a:ext uri="{FF2B5EF4-FFF2-40B4-BE49-F238E27FC236}">
                <a16:creationId xmlns:a16="http://schemas.microsoft.com/office/drawing/2014/main" id="{01857BAF-5B92-46FD-B872-28D4AA4CE71F}"/>
              </a:ext>
            </a:extLst>
          </p:cNvPr>
          <p:cNvSpPr>
            <a:spLocks noGrp="1"/>
          </p:cNvSpPr>
          <p:nvPr>
            <p:ph idx="1"/>
          </p:nvPr>
        </p:nvSpPr>
        <p:spPr>
          <a:xfrm>
            <a:off x="335660" y="1228436"/>
            <a:ext cx="5489116" cy="4969164"/>
          </a:xfrm>
          <a:ln>
            <a:solidFill>
              <a:schemeClr val="accent5">
                <a:lumMod val="75000"/>
              </a:schemeClr>
            </a:solidFill>
          </a:ln>
        </p:spPr>
        <p:txBody>
          <a:bodyPr>
            <a:normAutofit/>
          </a:bodyPr>
          <a:lstStyle/>
          <a:p>
            <a:pPr>
              <a:spcBef>
                <a:spcPts val="600"/>
              </a:spcBef>
              <a:spcAft>
                <a:spcPts val="600"/>
              </a:spcAft>
            </a:pPr>
            <a:r>
              <a:rPr lang="en-CA" sz="2000" dirty="0"/>
              <a:t>Now, let’s move to the cloud side. Is there an analogy?</a:t>
            </a:r>
          </a:p>
          <a:p>
            <a:pPr>
              <a:spcBef>
                <a:spcPts val="600"/>
              </a:spcBef>
              <a:spcAft>
                <a:spcPts val="600"/>
              </a:spcAft>
            </a:pPr>
            <a:r>
              <a:rPr lang="en-CA" sz="2000" dirty="0"/>
              <a:t>A compute resource always have an internal private address by default.</a:t>
            </a:r>
          </a:p>
          <a:p>
            <a:pPr>
              <a:spcBef>
                <a:spcPts val="600"/>
              </a:spcBef>
              <a:spcAft>
                <a:spcPts val="600"/>
              </a:spcAft>
            </a:pPr>
            <a:r>
              <a:rPr lang="en-CA" sz="2000" dirty="0"/>
              <a:t>Having a public address is an option.</a:t>
            </a:r>
          </a:p>
          <a:p>
            <a:pPr>
              <a:spcBef>
                <a:spcPts val="600"/>
              </a:spcBef>
              <a:spcAft>
                <a:spcPts val="600"/>
              </a:spcAft>
            </a:pPr>
            <a:r>
              <a:rPr lang="en-CA" sz="2000" dirty="0"/>
              <a:t>Is there NAT translation in this case?</a:t>
            </a:r>
          </a:p>
          <a:p>
            <a:pPr>
              <a:spcBef>
                <a:spcPts val="600"/>
              </a:spcBef>
              <a:spcAft>
                <a:spcPts val="600"/>
              </a:spcAft>
            </a:pPr>
            <a:r>
              <a:rPr lang="en-CA" sz="2000" dirty="0"/>
              <a:t>Even though the principle is the same, to provide Internet reachability, it is unclear how AWS implements this function. This is not something that it is published anywhere. </a:t>
            </a:r>
          </a:p>
          <a:p>
            <a:pPr>
              <a:spcBef>
                <a:spcPts val="600"/>
              </a:spcBef>
              <a:spcAft>
                <a:spcPts val="600"/>
              </a:spcAft>
            </a:pPr>
            <a:r>
              <a:rPr lang="en-CA" sz="2000" dirty="0"/>
              <a:t>Does AWS assigns the public address directly to the EC2 instance?</a:t>
            </a:r>
          </a:p>
          <a:p>
            <a:pPr>
              <a:spcBef>
                <a:spcPts val="600"/>
              </a:spcBef>
              <a:spcAft>
                <a:spcPts val="600"/>
              </a:spcAft>
            </a:pPr>
            <a:r>
              <a:rPr lang="en-CA" sz="2000" dirty="0"/>
              <a:t>We can only guess in this case.</a:t>
            </a:r>
          </a:p>
          <a:p>
            <a:pPr marL="0" indent="0">
              <a:spcBef>
                <a:spcPts val="600"/>
              </a:spcBef>
              <a:spcAft>
                <a:spcPts val="600"/>
              </a:spcAft>
              <a:buNone/>
            </a:pPr>
            <a:endParaRPr lang="en-CA" sz="2000" dirty="0"/>
          </a:p>
          <a:p>
            <a:pPr marL="0" indent="0">
              <a:spcBef>
                <a:spcPts val="600"/>
              </a:spcBef>
              <a:spcAft>
                <a:spcPts val="600"/>
              </a:spcAft>
              <a:buNone/>
            </a:pPr>
            <a:endParaRPr lang="en-CA" sz="2000" dirty="0"/>
          </a:p>
          <a:p>
            <a:endParaRPr lang="en-CA" sz="2000" dirty="0"/>
          </a:p>
        </p:txBody>
      </p:sp>
      <p:sp>
        <p:nvSpPr>
          <p:cNvPr id="9" name="Rectangle 8">
            <a:extLst>
              <a:ext uri="{FF2B5EF4-FFF2-40B4-BE49-F238E27FC236}">
                <a16:creationId xmlns:a16="http://schemas.microsoft.com/office/drawing/2014/main" id="{073746A7-0E33-4E19-A161-31D8327A7F39}"/>
              </a:ext>
            </a:extLst>
          </p:cNvPr>
          <p:cNvSpPr/>
          <p:nvPr/>
        </p:nvSpPr>
        <p:spPr>
          <a:xfrm>
            <a:off x="5966691" y="778318"/>
            <a:ext cx="5489116" cy="5415774"/>
          </a:xfrm>
          <a:prstGeom prst="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0" name="Graphic 9">
            <a:extLst>
              <a:ext uri="{FF2B5EF4-FFF2-40B4-BE49-F238E27FC236}">
                <a16:creationId xmlns:a16="http://schemas.microsoft.com/office/drawing/2014/main" id="{2A74D4EC-FA5C-4FC2-9794-B2764FDDAE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6000" y="874389"/>
            <a:ext cx="381398" cy="381398"/>
          </a:xfrm>
          <a:prstGeom prst="rect">
            <a:avLst/>
          </a:prstGeom>
        </p:spPr>
      </p:pic>
      <p:sp>
        <p:nvSpPr>
          <p:cNvPr id="11" name="TextBox 10">
            <a:extLst>
              <a:ext uri="{FF2B5EF4-FFF2-40B4-BE49-F238E27FC236}">
                <a16:creationId xmlns:a16="http://schemas.microsoft.com/office/drawing/2014/main" id="{2710EA01-77E3-439B-8CA6-4FEE62BFB1F9}"/>
              </a:ext>
            </a:extLst>
          </p:cNvPr>
          <p:cNvSpPr txBox="1"/>
          <p:nvPr/>
        </p:nvSpPr>
        <p:spPr>
          <a:xfrm>
            <a:off x="6477398" y="834715"/>
            <a:ext cx="1473761" cy="307777"/>
          </a:xfrm>
          <a:prstGeom prst="rect">
            <a:avLst/>
          </a:prstGeom>
          <a:noFill/>
        </p:spPr>
        <p:txBody>
          <a:bodyPr wrap="square" rtlCol="0">
            <a:spAutoFit/>
          </a:bodyPr>
          <a:lstStyle/>
          <a:p>
            <a:r>
              <a:rPr lang="en-CA" sz="1400" b="1" dirty="0"/>
              <a:t>Region us-east-1</a:t>
            </a:r>
          </a:p>
        </p:txBody>
      </p:sp>
      <p:sp>
        <p:nvSpPr>
          <p:cNvPr id="12" name="Rectangle 11">
            <a:extLst>
              <a:ext uri="{FF2B5EF4-FFF2-40B4-BE49-F238E27FC236}">
                <a16:creationId xmlns:a16="http://schemas.microsoft.com/office/drawing/2014/main" id="{AA8CEC48-E167-4581-B459-B81213800F63}"/>
              </a:ext>
            </a:extLst>
          </p:cNvPr>
          <p:cNvSpPr/>
          <p:nvPr/>
        </p:nvSpPr>
        <p:spPr>
          <a:xfrm>
            <a:off x="6878009" y="1391867"/>
            <a:ext cx="4485227" cy="4491693"/>
          </a:xfrm>
          <a:prstGeom prst="rect">
            <a:avLst/>
          </a:prstGeom>
          <a:solidFill>
            <a:srgbClr val="FFFFCC"/>
          </a:solidFill>
          <a:ln>
            <a:solidFill>
              <a:schemeClr val="tx1">
                <a:lumMod val="50000"/>
                <a:lumOff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E8C68834-9844-462A-B078-681206CE188D}"/>
              </a:ext>
            </a:extLst>
          </p:cNvPr>
          <p:cNvSpPr txBox="1"/>
          <p:nvPr/>
        </p:nvSpPr>
        <p:spPr>
          <a:xfrm>
            <a:off x="7288055" y="1391867"/>
            <a:ext cx="1588897" cy="523220"/>
          </a:xfrm>
          <a:prstGeom prst="rect">
            <a:avLst/>
          </a:prstGeom>
          <a:noFill/>
        </p:spPr>
        <p:txBody>
          <a:bodyPr wrap="none" rtlCol="0">
            <a:spAutoFit/>
          </a:bodyPr>
          <a:lstStyle/>
          <a:p>
            <a:r>
              <a:rPr lang="en-CA" sz="1400" b="1" dirty="0"/>
              <a:t>My-default-VPC </a:t>
            </a:r>
          </a:p>
          <a:p>
            <a:r>
              <a:rPr lang="en-CA" sz="1400" b="1" dirty="0"/>
              <a:t>IPv4 </a:t>
            </a:r>
            <a:r>
              <a:rPr lang="en-CA" sz="1400" b="1" dirty="0">
                <a:solidFill>
                  <a:srgbClr val="FF0000"/>
                </a:solidFill>
              </a:rPr>
              <a:t>172.31.0.0/16</a:t>
            </a:r>
          </a:p>
        </p:txBody>
      </p:sp>
      <p:pic>
        <p:nvPicPr>
          <p:cNvPr id="14" name="Graphic 13">
            <a:extLst>
              <a:ext uri="{FF2B5EF4-FFF2-40B4-BE49-F238E27FC236}">
                <a16:creationId xmlns:a16="http://schemas.microsoft.com/office/drawing/2014/main" id="{EDA8B27F-1B7A-43E2-9D5F-9D0029BF9F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40613" y="1433759"/>
            <a:ext cx="357806" cy="357806"/>
          </a:xfrm>
          <a:prstGeom prst="rect">
            <a:avLst/>
          </a:prstGeom>
        </p:spPr>
      </p:pic>
      <p:grpSp>
        <p:nvGrpSpPr>
          <p:cNvPr id="21" name="Group 20">
            <a:extLst>
              <a:ext uri="{FF2B5EF4-FFF2-40B4-BE49-F238E27FC236}">
                <a16:creationId xmlns:a16="http://schemas.microsoft.com/office/drawing/2014/main" id="{C16A26D0-8053-4F07-AF45-E0639CF1269A}"/>
              </a:ext>
            </a:extLst>
          </p:cNvPr>
          <p:cNvGrpSpPr/>
          <p:nvPr/>
        </p:nvGrpSpPr>
        <p:grpSpPr>
          <a:xfrm>
            <a:off x="6550816" y="3295898"/>
            <a:ext cx="675842" cy="683629"/>
            <a:chOff x="5439189" y="3628598"/>
            <a:chExt cx="675842" cy="683629"/>
          </a:xfrm>
        </p:grpSpPr>
        <p:sp>
          <p:nvSpPr>
            <p:cNvPr id="22" name="Oval 21">
              <a:extLst>
                <a:ext uri="{FF2B5EF4-FFF2-40B4-BE49-F238E27FC236}">
                  <a16:creationId xmlns:a16="http://schemas.microsoft.com/office/drawing/2014/main" id="{B2282244-5FF2-4FFC-A6A9-6474703B583E}"/>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 name="Group 22">
              <a:extLst>
                <a:ext uri="{FF2B5EF4-FFF2-40B4-BE49-F238E27FC236}">
                  <a16:creationId xmlns:a16="http://schemas.microsoft.com/office/drawing/2014/main" id="{C6F6D3B4-C1DD-4148-903B-CF6C8F365506}"/>
                </a:ext>
              </a:extLst>
            </p:cNvPr>
            <p:cNvGrpSpPr/>
            <p:nvPr/>
          </p:nvGrpSpPr>
          <p:grpSpPr>
            <a:xfrm>
              <a:off x="5712075" y="3740276"/>
              <a:ext cx="130069" cy="188068"/>
              <a:chOff x="4518511" y="3865186"/>
              <a:chExt cx="203119" cy="265093"/>
            </a:xfrm>
          </p:grpSpPr>
          <p:cxnSp>
            <p:nvCxnSpPr>
              <p:cNvPr id="36" name="Straight Connector 35">
                <a:extLst>
                  <a:ext uri="{FF2B5EF4-FFF2-40B4-BE49-F238E27FC236}">
                    <a16:creationId xmlns:a16="http://schemas.microsoft.com/office/drawing/2014/main" id="{884EA721-54FE-47B2-8CC0-D98FB33D2F4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E9DAB04-E1B2-4D64-B07A-552840F67CB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D1FCC26-E9F3-40D7-97C1-E0260B057345}"/>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87E8F6BF-6481-4A13-870F-AEBCC06ECF17}"/>
                </a:ext>
              </a:extLst>
            </p:cNvPr>
            <p:cNvGrpSpPr/>
            <p:nvPr/>
          </p:nvGrpSpPr>
          <p:grpSpPr>
            <a:xfrm rot="10800000">
              <a:off x="5712075" y="4005901"/>
              <a:ext cx="130069" cy="188068"/>
              <a:chOff x="4518511" y="3865186"/>
              <a:chExt cx="203119" cy="265093"/>
            </a:xfrm>
          </p:grpSpPr>
          <p:cxnSp>
            <p:nvCxnSpPr>
              <p:cNvPr id="33" name="Straight Connector 32">
                <a:extLst>
                  <a:ext uri="{FF2B5EF4-FFF2-40B4-BE49-F238E27FC236}">
                    <a16:creationId xmlns:a16="http://schemas.microsoft.com/office/drawing/2014/main" id="{58F356A8-2291-43E5-8762-E0C69A255695}"/>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F1A0851-95BA-4332-BC59-F44D71CB93F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426C2C7-E377-4CF1-A113-FB6720D934C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5AF93C63-7429-445B-990D-1709E4B1D593}"/>
                </a:ext>
              </a:extLst>
            </p:cNvPr>
            <p:cNvGrpSpPr/>
            <p:nvPr/>
          </p:nvGrpSpPr>
          <p:grpSpPr>
            <a:xfrm rot="5400000">
              <a:off x="5526491" y="3876378"/>
              <a:ext cx="130069" cy="188068"/>
              <a:chOff x="4518511" y="3865186"/>
              <a:chExt cx="203119" cy="265093"/>
            </a:xfrm>
          </p:grpSpPr>
          <p:cxnSp>
            <p:nvCxnSpPr>
              <p:cNvPr id="30" name="Straight Connector 29">
                <a:extLst>
                  <a:ext uri="{FF2B5EF4-FFF2-40B4-BE49-F238E27FC236}">
                    <a16:creationId xmlns:a16="http://schemas.microsoft.com/office/drawing/2014/main" id="{62B7B700-F073-4CF7-A8D4-61FF7E99D5C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122049-F457-4FD4-BDDA-3934BA9C3436}"/>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23410D-83A9-4255-92A6-51F0FA75D6BC}"/>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09BED41E-8AF0-4D29-8EE0-212AA026048C}"/>
                </a:ext>
              </a:extLst>
            </p:cNvPr>
            <p:cNvGrpSpPr/>
            <p:nvPr/>
          </p:nvGrpSpPr>
          <p:grpSpPr>
            <a:xfrm rot="5400000">
              <a:off x="5890580" y="3876379"/>
              <a:ext cx="130069" cy="188068"/>
              <a:chOff x="4518511" y="3865186"/>
              <a:chExt cx="203119" cy="265093"/>
            </a:xfrm>
          </p:grpSpPr>
          <p:cxnSp>
            <p:nvCxnSpPr>
              <p:cNvPr id="27" name="Straight Connector 26">
                <a:extLst>
                  <a:ext uri="{FF2B5EF4-FFF2-40B4-BE49-F238E27FC236}">
                    <a16:creationId xmlns:a16="http://schemas.microsoft.com/office/drawing/2014/main" id="{FCDAC848-51C2-45AB-A201-42827C0CCBEA}"/>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41312E4-011E-4B8F-967E-E0768F12D30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4221FCE-F4EB-4DB8-B568-4A3127AB2A4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3" name="Rectangle 42">
            <a:extLst>
              <a:ext uri="{FF2B5EF4-FFF2-40B4-BE49-F238E27FC236}">
                <a16:creationId xmlns:a16="http://schemas.microsoft.com/office/drawing/2014/main" id="{76F6205B-B47B-4D86-A602-D35967003807}"/>
              </a:ext>
            </a:extLst>
          </p:cNvPr>
          <p:cNvSpPr/>
          <p:nvPr/>
        </p:nvSpPr>
        <p:spPr>
          <a:xfrm>
            <a:off x="8279773" y="2310414"/>
            <a:ext cx="2545377" cy="2133587"/>
          </a:xfrm>
          <a:prstGeom prst="rect">
            <a:avLst/>
          </a:prstGeom>
          <a:solidFill>
            <a:srgbClr val="CCFFCC"/>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4" name="Group 43">
            <a:extLst>
              <a:ext uri="{FF2B5EF4-FFF2-40B4-BE49-F238E27FC236}">
                <a16:creationId xmlns:a16="http://schemas.microsoft.com/office/drawing/2014/main" id="{D96E8560-F201-467F-997D-D8F7BC94BDEC}"/>
              </a:ext>
            </a:extLst>
          </p:cNvPr>
          <p:cNvGrpSpPr/>
          <p:nvPr/>
        </p:nvGrpSpPr>
        <p:grpSpPr>
          <a:xfrm>
            <a:off x="8858340" y="2343529"/>
            <a:ext cx="1397400" cy="1120661"/>
            <a:chOff x="7517382" y="533208"/>
            <a:chExt cx="1115568" cy="850095"/>
          </a:xfrm>
        </p:grpSpPr>
        <p:sp>
          <p:nvSpPr>
            <p:cNvPr id="45" name="TextBox 44">
              <a:extLst>
                <a:ext uri="{FF2B5EF4-FFF2-40B4-BE49-F238E27FC236}">
                  <a16:creationId xmlns:a16="http://schemas.microsoft.com/office/drawing/2014/main" id="{415032FF-707D-4193-B5C2-C078D4D247A5}"/>
                </a:ext>
              </a:extLst>
            </p:cNvPr>
            <p:cNvSpPr txBox="1">
              <a:spLocks noChangeArrowheads="1"/>
            </p:cNvSpPr>
            <p:nvPr/>
          </p:nvSpPr>
          <p:spPr bwMode="auto">
            <a:xfrm>
              <a:off x="7517382" y="533208"/>
              <a:ext cx="1115568" cy="20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b="1" dirty="0">
                  <a:latin typeface="Arial" panose="020B0604020202020204" pitchFamily="34" charset="0"/>
                  <a:ea typeface="Amazon Ember" panose="020B0603020204020204" pitchFamily="34" charset="0"/>
                  <a:cs typeface="Arial" panose="020B0604020202020204" pitchFamily="34" charset="0"/>
                </a:rPr>
                <a:t>EC2 Instance</a:t>
              </a:r>
            </a:p>
          </p:txBody>
        </p:sp>
        <p:sp>
          <p:nvSpPr>
            <p:cNvPr id="46" name="Rectangle 45">
              <a:extLst>
                <a:ext uri="{FF2B5EF4-FFF2-40B4-BE49-F238E27FC236}">
                  <a16:creationId xmlns:a16="http://schemas.microsoft.com/office/drawing/2014/main" id="{4CF66081-63FB-4969-AAF0-94F833BF70D6}"/>
                </a:ext>
              </a:extLst>
            </p:cNvPr>
            <p:cNvSpPr/>
            <p:nvPr/>
          </p:nvSpPr>
          <p:spPr>
            <a:xfrm>
              <a:off x="7833360" y="833668"/>
              <a:ext cx="448491" cy="429075"/>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7" name="Graphic 60">
              <a:extLst>
                <a:ext uri="{FF2B5EF4-FFF2-40B4-BE49-F238E27FC236}">
                  <a16:creationId xmlns:a16="http://schemas.microsoft.com/office/drawing/2014/main" id="{AE0748C8-6FF5-42F1-A80A-BA99D636AF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20066" y="708225"/>
              <a:ext cx="675078" cy="67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8" name="TextBox 47">
            <a:extLst>
              <a:ext uri="{FF2B5EF4-FFF2-40B4-BE49-F238E27FC236}">
                <a16:creationId xmlns:a16="http://schemas.microsoft.com/office/drawing/2014/main" id="{4F9A908A-EBDD-464F-83D2-CA340FA6DD1B}"/>
              </a:ext>
            </a:extLst>
          </p:cNvPr>
          <p:cNvSpPr txBox="1"/>
          <p:nvPr/>
        </p:nvSpPr>
        <p:spPr>
          <a:xfrm>
            <a:off x="8592328" y="3976906"/>
            <a:ext cx="1885151" cy="307777"/>
          </a:xfrm>
          <a:prstGeom prst="rect">
            <a:avLst/>
          </a:prstGeom>
          <a:solidFill>
            <a:schemeClr val="accent3">
              <a:lumMod val="20000"/>
              <a:lumOff val="80000"/>
            </a:schemeClr>
          </a:solidFill>
          <a:scene3d>
            <a:camera prst="orthographicFront"/>
            <a:lightRig rig="threePt" dir="t"/>
          </a:scene3d>
          <a:sp3d>
            <a:bevelT/>
          </a:sp3d>
        </p:spPr>
        <p:txBody>
          <a:bodyPr wrap="square" rtlCol="0">
            <a:spAutoFit/>
          </a:bodyPr>
          <a:lstStyle/>
          <a:p>
            <a:pPr algn="ctr"/>
            <a:r>
              <a:rPr lang="en-CA" sz="1400" dirty="0"/>
              <a:t>Subnet </a:t>
            </a:r>
            <a:r>
              <a:rPr lang="en-CA" sz="1400" b="1" dirty="0">
                <a:solidFill>
                  <a:srgbClr val="FF0000"/>
                </a:solidFill>
              </a:rPr>
              <a:t>172.31.80</a:t>
            </a:r>
            <a:r>
              <a:rPr lang="en-CA" sz="1400" dirty="0"/>
              <a:t>.0/20</a:t>
            </a:r>
          </a:p>
        </p:txBody>
      </p:sp>
      <p:sp>
        <p:nvSpPr>
          <p:cNvPr id="49" name="TextBox 48">
            <a:extLst>
              <a:ext uri="{FF2B5EF4-FFF2-40B4-BE49-F238E27FC236}">
                <a16:creationId xmlns:a16="http://schemas.microsoft.com/office/drawing/2014/main" id="{561DFD0F-BFDD-46D0-A298-CBA80F047110}"/>
              </a:ext>
            </a:extLst>
          </p:cNvPr>
          <p:cNvSpPr txBox="1"/>
          <p:nvPr/>
        </p:nvSpPr>
        <p:spPr>
          <a:xfrm>
            <a:off x="8316718" y="3471893"/>
            <a:ext cx="1255087" cy="523220"/>
          </a:xfrm>
          <a:prstGeom prst="rect">
            <a:avLst/>
          </a:prstGeom>
          <a:noFill/>
        </p:spPr>
        <p:txBody>
          <a:bodyPr wrap="none" rtlCol="0">
            <a:spAutoFit/>
          </a:bodyPr>
          <a:lstStyle/>
          <a:p>
            <a:r>
              <a:rPr lang="en-CA" sz="1400" b="1" dirty="0">
                <a:solidFill>
                  <a:srgbClr val="0000FF"/>
                </a:solidFill>
              </a:rPr>
              <a:t>Public address</a:t>
            </a:r>
          </a:p>
          <a:p>
            <a:r>
              <a:rPr lang="en-CA" sz="1400" b="1" dirty="0">
                <a:solidFill>
                  <a:srgbClr val="0000FF"/>
                </a:solidFill>
              </a:rPr>
              <a:t>3.94.206.121</a:t>
            </a:r>
          </a:p>
        </p:txBody>
      </p:sp>
      <p:sp>
        <p:nvSpPr>
          <p:cNvPr id="50" name="TextBox 49">
            <a:extLst>
              <a:ext uri="{FF2B5EF4-FFF2-40B4-BE49-F238E27FC236}">
                <a16:creationId xmlns:a16="http://schemas.microsoft.com/office/drawing/2014/main" id="{F33F4E6C-8815-470D-AB0D-D986D90C4B39}"/>
              </a:ext>
            </a:extLst>
          </p:cNvPr>
          <p:cNvSpPr txBox="1"/>
          <p:nvPr/>
        </p:nvSpPr>
        <p:spPr>
          <a:xfrm>
            <a:off x="9574598" y="3440310"/>
            <a:ext cx="1325556" cy="523220"/>
          </a:xfrm>
          <a:prstGeom prst="rect">
            <a:avLst/>
          </a:prstGeom>
          <a:noFill/>
        </p:spPr>
        <p:txBody>
          <a:bodyPr wrap="none" rtlCol="0">
            <a:spAutoFit/>
          </a:bodyPr>
          <a:lstStyle/>
          <a:p>
            <a:r>
              <a:rPr lang="en-CA" sz="1400" b="1" dirty="0">
                <a:solidFill>
                  <a:srgbClr val="FF0000"/>
                </a:solidFill>
              </a:rPr>
              <a:t>Private address</a:t>
            </a:r>
          </a:p>
          <a:p>
            <a:r>
              <a:rPr lang="en-CA" sz="1400" b="1" dirty="0">
                <a:solidFill>
                  <a:srgbClr val="FF0000"/>
                </a:solidFill>
              </a:rPr>
              <a:t>172.31.87.146</a:t>
            </a:r>
          </a:p>
        </p:txBody>
      </p:sp>
      <p:cxnSp>
        <p:nvCxnSpPr>
          <p:cNvPr id="51" name="Straight Connector 50">
            <a:extLst>
              <a:ext uri="{FF2B5EF4-FFF2-40B4-BE49-F238E27FC236}">
                <a16:creationId xmlns:a16="http://schemas.microsoft.com/office/drawing/2014/main" id="{DDD0B2BD-A7DA-4D2E-B9BD-8ED73A8CAFF1}"/>
              </a:ext>
            </a:extLst>
          </p:cNvPr>
          <p:cNvCxnSpPr>
            <a:cxnSpLocks/>
            <a:stCxn id="47" idx="2"/>
            <a:endCxn id="48" idx="0"/>
          </p:cNvCxnSpPr>
          <p:nvPr/>
        </p:nvCxnSpPr>
        <p:spPr>
          <a:xfrm flipH="1">
            <a:off x="9534904" y="3464190"/>
            <a:ext cx="139" cy="512716"/>
          </a:xfrm>
          <a:prstGeom prst="line">
            <a:avLst/>
          </a:prstGeom>
          <a:ln w="28575"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C77FD112-3762-4C04-ACA0-B773EC177D15}"/>
              </a:ext>
            </a:extLst>
          </p:cNvPr>
          <p:cNvSpPr txBox="1"/>
          <p:nvPr/>
        </p:nvSpPr>
        <p:spPr>
          <a:xfrm>
            <a:off x="9192066" y="2897008"/>
            <a:ext cx="691215" cy="230832"/>
          </a:xfrm>
          <a:prstGeom prst="rect">
            <a:avLst/>
          </a:prstGeom>
          <a:noFill/>
        </p:spPr>
        <p:txBody>
          <a:bodyPr wrap="none" rtlCol="0">
            <a:spAutoFit/>
          </a:bodyPr>
          <a:lstStyle/>
          <a:p>
            <a:r>
              <a:rPr lang="en-CA" sz="900" b="1" dirty="0"/>
              <a:t>webserver</a:t>
            </a:r>
          </a:p>
        </p:txBody>
      </p:sp>
    </p:spTree>
    <p:extLst>
      <p:ext uri="{BB962C8B-B14F-4D97-AF65-F5344CB8AC3E}">
        <p14:creationId xmlns:p14="http://schemas.microsoft.com/office/powerpoint/2010/main" val="338022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heel(1)">
                                      <p:cBhvr>
                                        <p:cTn id="12" dur="2000"/>
                                        <p:tgtEl>
                                          <p:spTgt spid="49"/>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heel(1)">
                                      <p:cBhvr>
                                        <p:cTn id="15" dur="2000"/>
                                        <p:tgtEl>
                                          <p:spTgt spid="50"/>
                                        </p:tgtEl>
                                      </p:cBhvr>
                                    </p:animEffect>
                                  </p:childTnLst>
                                </p:cTn>
                              </p:par>
                              <p:par>
                                <p:cTn id="16" presetID="21" presetClass="entr" presetSubtype="1"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wheel(1)">
                                      <p:cBhvr>
                                        <p:cTn id="18" dur="2000"/>
                                        <p:tgtEl>
                                          <p:spTgt spid="5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barn(inVertical)">
                                      <p:cBhvr>
                                        <p:cTn id="23" dur="500"/>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barn(inVertical)">
                                      <p:cBhvr>
                                        <p:cTn id="28" dur="500"/>
                                        <p:tgtEl>
                                          <p:spTgt spid="8">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animEffect transition="in" filter="barn(inVertical)">
                                      <p:cBhvr>
                                        <p:cTn id="33" dur="500"/>
                                        <p:tgtEl>
                                          <p:spTgt spid="8">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8">
                                            <p:txEl>
                                              <p:pRg st="4" end="4"/>
                                            </p:txEl>
                                          </p:spTgt>
                                        </p:tgtEl>
                                        <p:attrNameLst>
                                          <p:attrName>style.visibility</p:attrName>
                                        </p:attrNameLst>
                                      </p:cBhvr>
                                      <p:to>
                                        <p:strVal val="visible"/>
                                      </p:to>
                                    </p:set>
                                    <p:animEffect transition="in" filter="barn(inVertical)">
                                      <p:cBhvr>
                                        <p:cTn id="38" dur="500"/>
                                        <p:tgtEl>
                                          <p:spTgt spid="8">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animEffect transition="in" filter="barn(inVertical)">
                                      <p:cBhvr>
                                        <p:cTn id="43" dur="500"/>
                                        <p:tgtEl>
                                          <p:spTgt spid="8">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8">
                                            <p:txEl>
                                              <p:pRg st="6" end="6"/>
                                            </p:txEl>
                                          </p:spTgt>
                                        </p:tgtEl>
                                        <p:attrNameLst>
                                          <p:attrName>style.visibility</p:attrName>
                                        </p:attrNameLst>
                                      </p:cBhvr>
                                      <p:to>
                                        <p:strVal val="visible"/>
                                      </p:to>
                                    </p:set>
                                    <p:animEffect transition="in" filter="barn(inVertical)">
                                      <p:cBhvr>
                                        <p:cTn id="48"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EA3B-1A24-425E-AFDA-3E705DDCF66B}"/>
              </a:ext>
            </a:extLst>
          </p:cNvPr>
          <p:cNvSpPr>
            <a:spLocks noGrp="1"/>
          </p:cNvSpPr>
          <p:nvPr>
            <p:ph type="title"/>
          </p:nvPr>
        </p:nvSpPr>
        <p:spPr/>
        <p:txBody>
          <a:bodyPr/>
          <a:lstStyle/>
          <a:p>
            <a:r>
              <a:rPr lang="en-CA" dirty="0"/>
              <a:t>The fundamentals (get them right)</a:t>
            </a:r>
          </a:p>
        </p:txBody>
      </p:sp>
      <p:sp>
        <p:nvSpPr>
          <p:cNvPr id="3" name="Content Placeholder 2">
            <a:extLst>
              <a:ext uri="{FF2B5EF4-FFF2-40B4-BE49-F238E27FC236}">
                <a16:creationId xmlns:a16="http://schemas.microsoft.com/office/drawing/2014/main" id="{BA44A74D-05D7-41A5-B37D-FA6385CAD2FA}"/>
              </a:ext>
            </a:extLst>
          </p:cNvPr>
          <p:cNvSpPr>
            <a:spLocks noGrp="1"/>
          </p:cNvSpPr>
          <p:nvPr>
            <p:ph idx="1"/>
          </p:nvPr>
        </p:nvSpPr>
        <p:spPr>
          <a:xfrm>
            <a:off x="838200" y="1825625"/>
            <a:ext cx="10515600" cy="3873211"/>
          </a:xfrm>
          <a:ln>
            <a:solidFill>
              <a:schemeClr val="accent5">
                <a:lumMod val="75000"/>
              </a:schemeClr>
            </a:solidFill>
          </a:ln>
        </p:spPr>
        <p:txBody>
          <a:bodyPr>
            <a:normAutofit fontScale="92500" lnSpcReduction="10000"/>
          </a:bodyPr>
          <a:lstStyle/>
          <a:p>
            <a:pPr>
              <a:spcBef>
                <a:spcPts val="600"/>
              </a:spcBef>
              <a:spcAft>
                <a:spcPts val="600"/>
              </a:spcAft>
            </a:pPr>
            <a:r>
              <a:rPr lang="en-CA" dirty="0"/>
              <a:t>The </a:t>
            </a:r>
            <a:r>
              <a:rPr lang="en-CA" b="1" dirty="0"/>
              <a:t>fundamentals</a:t>
            </a:r>
            <a:r>
              <a:rPr lang="en-CA" dirty="0"/>
              <a:t> are critical to:</a:t>
            </a:r>
          </a:p>
          <a:p>
            <a:pPr lvl="1">
              <a:spcBef>
                <a:spcPts val="600"/>
              </a:spcBef>
              <a:spcAft>
                <a:spcPts val="600"/>
              </a:spcAft>
            </a:pPr>
            <a:r>
              <a:rPr lang="en-CA" dirty="0"/>
              <a:t>understand,</a:t>
            </a:r>
          </a:p>
          <a:p>
            <a:pPr lvl="1">
              <a:spcBef>
                <a:spcPts val="600"/>
              </a:spcBef>
              <a:spcAft>
                <a:spcPts val="600"/>
              </a:spcAft>
            </a:pPr>
            <a:r>
              <a:rPr lang="en-CA" dirty="0"/>
              <a:t>to deploy, </a:t>
            </a:r>
          </a:p>
          <a:p>
            <a:pPr lvl="1">
              <a:spcBef>
                <a:spcPts val="600"/>
              </a:spcBef>
              <a:spcAft>
                <a:spcPts val="600"/>
              </a:spcAft>
            </a:pPr>
            <a:r>
              <a:rPr lang="en-CA" dirty="0"/>
              <a:t>to design,</a:t>
            </a:r>
          </a:p>
          <a:p>
            <a:pPr lvl="1">
              <a:spcBef>
                <a:spcPts val="600"/>
              </a:spcBef>
              <a:spcAft>
                <a:spcPts val="600"/>
              </a:spcAft>
            </a:pPr>
            <a:r>
              <a:rPr lang="en-CA" dirty="0"/>
              <a:t>to architect, </a:t>
            </a:r>
          </a:p>
          <a:p>
            <a:pPr lvl="1">
              <a:spcBef>
                <a:spcPts val="600"/>
              </a:spcBef>
              <a:spcAft>
                <a:spcPts val="600"/>
              </a:spcAft>
            </a:pPr>
            <a:r>
              <a:rPr lang="en-CA" dirty="0"/>
              <a:t>to troubleshoot</a:t>
            </a:r>
          </a:p>
          <a:p>
            <a:pPr>
              <a:spcBef>
                <a:spcPts val="600"/>
              </a:spcBef>
              <a:spcAft>
                <a:spcPts val="600"/>
              </a:spcAft>
            </a:pPr>
            <a:r>
              <a:rPr lang="en-CA" dirty="0"/>
              <a:t>cloud resources.</a:t>
            </a:r>
          </a:p>
          <a:p>
            <a:pPr>
              <a:spcBef>
                <a:spcPts val="600"/>
              </a:spcBef>
              <a:spcAft>
                <a:spcPts val="600"/>
              </a:spcAft>
            </a:pPr>
            <a:r>
              <a:rPr lang="en-CA" dirty="0"/>
              <a:t>If your fundamental knowledge is in place, then you can build on to of them to become a better professional.</a:t>
            </a:r>
          </a:p>
        </p:txBody>
      </p:sp>
    </p:spTree>
    <p:extLst>
      <p:ext uri="{BB962C8B-B14F-4D97-AF65-F5344CB8AC3E}">
        <p14:creationId xmlns:p14="http://schemas.microsoft.com/office/powerpoint/2010/main" val="11917175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0396F9-4E6B-4695-8015-3842E547B1BA}"/>
              </a:ext>
            </a:extLst>
          </p:cNvPr>
          <p:cNvSpPr>
            <a:spLocks noGrp="1"/>
          </p:cNvSpPr>
          <p:nvPr>
            <p:ph type="ctrTitle"/>
          </p:nvPr>
        </p:nvSpPr>
        <p:spPr/>
        <p:txBody>
          <a:bodyPr>
            <a:normAutofit/>
          </a:bodyPr>
          <a:lstStyle/>
          <a:p>
            <a:r>
              <a:rPr lang="en-CA" sz="5400" dirty="0"/>
              <a:t>Exploring the Cloud network</a:t>
            </a:r>
          </a:p>
        </p:txBody>
      </p:sp>
      <p:sp>
        <p:nvSpPr>
          <p:cNvPr id="5" name="Subtitle 4">
            <a:extLst>
              <a:ext uri="{FF2B5EF4-FFF2-40B4-BE49-F238E27FC236}">
                <a16:creationId xmlns:a16="http://schemas.microsoft.com/office/drawing/2014/main" id="{F2CD6AA4-EE09-4D63-9E93-836D7E510500}"/>
              </a:ext>
            </a:extLst>
          </p:cNvPr>
          <p:cNvSpPr>
            <a:spLocks noGrp="1"/>
          </p:cNvSpPr>
          <p:nvPr>
            <p:ph type="subTitle" idx="1"/>
          </p:nvPr>
        </p:nvSpPr>
        <p:spPr/>
        <p:txBody>
          <a:bodyPr/>
          <a:lstStyle/>
          <a:p>
            <a:r>
              <a:rPr lang="en-CA" dirty="0"/>
              <a:t>From within the VPC</a:t>
            </a:r>
          </a:p>
        </p:txBody>
      </p:sp>
    </p:spTree>
    <p:extLst>
      <p:ext uri="{BB962C8B-B14F-4D97-AF65-F5344CB8AC3E}">
        <p14:creationId xmlns:p14="http://schemas.microsoft.com/office/powerpoint/2010/main" val="20766715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E1DE-1FE9-4F22-A5A0-E196669D008C}"/>
              </a:ext>
            </a:extLst>
          </p:cNvPr>
          <p:cNvSpPr>
            <a:spLocks noGrp="1"/>
          </p:cNvSpPr>
          <p:nvPr>
            <p:ph type="title"/>
          </p:nvPr>
        </p:nvSpPr>
        <p:spPr>
          <a:xfrm>
            <a:off x="838200" y="238125"/>
            <a:ext cx="10515600" cy="933451"/>
          </a:xfrm>
        </p:spPr>
        <p:txBody>
          <a:bodyPr>
            <a:normAutofit/>
          </a:bodyPr>
          <a:lstStyle/>
          <a:p>
            <a:r>
              <a:rPr lang="en-CA" sz="3600" dirty="0"/>
              <a:t>Exploring and understanding the cloud environment</a:t>
            </a:r>
          </a:p>
        </p:txBody>
      </p:sp>
      <p:sp>
        <p:nvSpPr>
          <p:cNvPr id="3" name="Content Placeholder 2">
            <a:extLst>
              <a:ext uri="{FF2B5EF4-FFF2-40B4-BE49-F238E27FC236}">
                <a16:creationId xmlns:a16="http://schemas.microsoft.com/office/drawing/2014/main" id="{88497ADE-ADE9-43B0-A68D-2425B8AD78E9}"/>
              </a:ext>
            </a:extLst>
          </p:cNvPr>
          <p:cNvSpPr>
            <a:spLocks noGrp="1"/>
          </p:cNvSpPr>
          <p:nvPr>
            <p:ph idx="1"/>
          </p:nvPr>
        </p:nvSpPr>
        <p:spPr>
          <a:xfrm>
            <a:off x="838200" y="1362075"/>
            <a:ext cx="10515600" cy="2886075"/>
          </a:xfrm>
          <a:ln>
            <a:solidFill>
              <a:schemeClr val="accent5">
                <a:lumMod val="75000"/>
              </a:schemeClr>
            </a:solidFill>
          </a:ln>
        </p:spPr>
        <p:txBody>
          <a:bodyPr/>
          <a:lstStyle/>
          <a:p>
            <a:pPr>
              <a:spcBef>
                <a:spcPts val="600"/>
              </a:spcBef>
              <a:spcAft>
                <a:spcPts val="600"/>
              </a:spcAft>
            </a:pPr>
            <a:r>
              <a:rPr lang="en-CA" dirty="0"/>
              <a:t>Create an EC2 instance.</a:t>
            </a:r>
          </a:p>
          <a:p>
            <a:pPr>
              <a:spcBef>
                <a:spcPts val="600"/>
              </a:spcBef>
              <a:spcAft>
                <a:spcPts val="600"/>
              </a:spcAft>
            </a:pPr>
            <a:r>
              <a:rPr lang="en-CA" dirty="0"/>
              <a:t>Allow access via SSH.</a:t>
            </a:r>
          </a:p>
          <a:p>
            <a:pPr>
              <a:spcBef>
                <a:spcPts val="600"/>
              </a:spcBef>
              <a:spcAft>
                <a:spcPts val="600"/>
              </a:spcAft>
            </a:pPr>
            <a:r>
              <a:rPr lang="en-CA" dirty="0"/>
              <a:t>Grab the public IPv4 address.</a:t>
            </a:r>
          </a:p>
          <a:p>
            <a:pPr>
              <a:spcBef>
                <a:spcPts val="600"/>
              </a:spcBef>
              <a:spcAft>
                <a:spcPts val="600"/>
              </a:spcAft>
            </a:pPr>
            <a:r>
              <a:rPr lang="en-CA" dirty="0"/>
              <a:t>SSH into the EC2 instance.</a:t>
            </a:r>
          </a:p>
          <a:p>
            <a:pPr>
              <a:spcBef>
                <a:spcPts val="600"/>
              </a:spcBef>
              <a:spcAft>
                <a:spcPts val="600"/>
              </a:spcAft>
            </a:pPr>
            <a:r>
              <a:rPr lang="en-CA" dirty="0"/>
              <a:t>Run the following commands (next slide)</a:t>
            </a:r>
          </a:p>
        </p:txBody>
      </p:sp>
    </p:spTree>
    <p:extLst>
      <p:ext uri="{BB962C8B-B14F-4D97-AF65-F5344CB8AC3E}">
        <p14:creationId xmlns:p14="http://schemas.microsoft.com/office/powerpoint/2010/main" val="3700328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E1DE-1FE9-4F22-A5A0-E196669D008C}"/>
              </a:ext>
            </a:extLst>
          </p:cNvPr>
          <p:cNvSpPr>
            <a:spLocks noGrp="1"/>
          </p:cNvSpPr>
          <p:nvPr>
            <p:ph type="title"/>
          </p:nvPr>
        </p:nvSpPr>
        <p:spPr>
          <a:xfrm>
            <a:off x="838200" y="238125"/>
            <a:ext cx="10515600" cy="933451"/>
          </a:xfrm>
        </p:spPr>
        <p:txBody>
          <a:bodyPr>
            <a:normAutofit/>
          </a:bodyPr>
          <a:lstStyle/>
          <a:p>
            <a:pPr>
              <a:spcBef>
                <a:spcPts val="600"/>
              </a:spcBef>
              <a:spcAft>
                <a:spcPts val="600"/>
              </a:spcAft>
            </a:pPr>
            <a:r>
              <a:rPr lang="en-CA" sz="3600" dirty="0"/>
              <a:t>Run the following commands</a:t>
            </a:r>
          </a:p>
        </p:txBody>
      </p:sp>
      <p:sp>
        <p:nvSpPr>
          <p:cNvPr id="3" name="Content Placeholder 2">
            <a:extLst>
              <a:ext uri="{FF2B5EF4-FFF2-40B4-BE49-F238E27FC236}">
                <a16:creationId xmlns:a16="http://schemas.microsoft.com/office/drawing/2014/main" id="{88497ADE-ADE9-43B0-A68D-2425B8AD78E9}"/>
              </a:ext>
            </a:extLst>
          </p:cNvPr>
          <p:cNvSpPr>
            <a:spLocks noGrp="1"/>
          </p:cNvSpPr>
          <p:nvPr>
            <p:ph idx="1"/>
          </p:nvPr>
        </p:nvSpPr>
        <p:spPr>
          <a:xfrm>
            <a:off x="838200" y="1362075"/>
            <a:ext cx="10515600" cy="4076700"/>
          </a:xfrm>
          <a:ln>
            <a:solidFill>
              <a:schemeClr val="accent5">
                <a:lumMod val="75000"/>
              </a:schemeClr>
            </a:solidFill>
          </a:ln>
        </p:spPr>
        <p:txBody>
          <a:bodyPr>
            <a:normAutofit/>
          </a:bodyPr>
          <a:lstStyle/>
          <a:p>
            <a:pPr lvl="1">
              <a:spcBef>
                <a:spcPts val="600"/>
              </a:spcBef>
              <a:spcAft>
                <a:spcPts val="600"/>
              </a:spcAft>
            </a:pPr>
            <a:r>
              <a:rPr lang="en-CA" dirty="0">
                <a:latin typeface="Consolas" panose="020B0609020204030204" pitchFamily="49" charset="0"/>
              </a:rPr>
              <a:t>ip addr</a:t>
            </a:r>
          </a:p>
          <a:p>
            <a:pPr lvl="1">
              <a:spcBef>
                <a:spcPts val="600"/>
              </a:spcBef>
              <a:spcAft>
                <a:spcPts val="600"/>
              </a:spcAft>
            </a:pPr>
            <a:r>
              <a:rPr lang="en-CA" dirty="0">
                <a:latin typeface="Consolas" panose="020B0609020204030204" pitchFamily="49" charset="0"/>
              </a:rPr>
              <a:t>arp –a</a:t>
            </a:r>
          </a:p>
          <a:p>
            <a:pPr lvl="1">
              <a:spcBef>
                <a:spcPts val="600"/>
              </a:spcBef>
              <a:spcAft>
                <a:spcPts val="600"/>
              </a:spcAft>
            </a:pPr>
            <a:r>
              <a:rPr lang="en-CA" dirty="0">
                <a:latin typeface="Consolas" panose="020B0609020204030204" pitchFamily="49" charset="0"/>
              </a:rPr>
              <a:t>route</a:t>
            </a:r>
          </a:p>
          <a:p>
            <a:pPr lvl="1">
              <a:spcBef>
                <a:spcPts val="600"/>
              </a:spcBef>
              <a:spcAft>
                <a:spcPts val="600"/>
              </a:spcAft>
            </a:pPr>
            <a:r>
              <a:rPr lang="en-CA" dirty="0">
                <a:latin typeface="Consolas" panose="020B0609020204030204" pitchFamily="49" charset="0"/>
              </a:rPr>
              <a:t>traceroute 8.8.8.8</a:t>
            </a:r>
          </a:p>
          <a:p>
            <a:pPr lvl="1">
              <a:spcBef>
                <a:spcPts val="600"/>
              </a:spcBef>
              <a:spcAft>
                <a:spcPts val="600"/>
              </a:spcAft>
            </a:pPr>
            <a:r>
              <a:rPr lang="en-CA" dirty="0">
                <a:latin typeface="Consolas" panose="020B0609020204030204" pitchFamily="49" charset="0"/>
              </a:rPr>
              <a:t>traceroute </a:t>
            </a:r>
            <a:r>
              <a:rPr lang="en-CA" dirty="0">
                <a:latin typeface="Consolas" panose="020B0609020204030204" pitchFamily="49" charset="0"/>
                <a:hlinkClick r:id="rId2"/>
              </a:rPr>
              <a:t>www.sheridancollege.ca</a:t>
            </a:r>
            <a:endParaRPr lang="en-CA" dirty="0">
              <a:latin typeface="Consolas" panose="020B0609020204030204" pitchFamily="49" charset="0"/>
            </a:endParaRPr>
          </a:p>
          <a:p>
            <a:pPr lvl="1">
              <a:spcBef>
                <a:spcPts val="600"/>
              </a:spcBef>
              <a:spcAft>
                <a:spcPts val="600"/>
              </a:spcAft>
            </a:pPr>
            <a:r>
              <a:rPr lang="en-CA" dirty="0">
                <a:latin typeface="Consolas" panose="020B0609020204030204" pitchFamily="49" charset="0"/>
              </a:rPr>
              <a:t>dig </a:t>
            </a:r>
            <a:r>
              <a:rPr lang="en-CA" dirty="0">
                <a:latin typeface="Consolas" panose="020B0609020204030204" pitchFamily="49" charset="0"/>
                <a:hlinkClick r:id="rId2"/>
              </a:rPr>
              <a:t>www.sheridancollege.ca</a:t>
            </a:r>
            <a:endParaRPr lang="en-CA" dirty="0">
              <a:latin typeface="Consolas" panose="020B0609020204030204" pitchFamily="49" charset="0"/>
            </a:endParaRPr>
          </a:p>
          <a:p>
            <a:pPr lvl="1">
              <a:spcBef>
                <a:spcPts val="600"/>
              </a:spcBef>
              <a:spcAft>
                <a:spcPts val="600"/>
              </a:spcAft>
            </a:pPr>
            <a:r>
              <a:rPr lang="en-CA" dirty="0">
                <a:latin typeface="Consolas" panose="020B0609020204030204" pitchFamily="49" charset="0"/>
              </a:rPr>
              <a:t>dig </a:t>
            </a:r>
            <a:r>
              <a:rPr lang="en-CA" dirty="0">
                <a:latin typeface="Consolas" panose="020B0609020204030204" pitchFamily="49" charset="0"/>
                <a:hlinkClick r:id="rId3"/>
              </a:rPr>
              <a:t>www.google.com</a:t>
            </a:r>
            <a:endParaRPr lang="en-CA" dirty="0">
              <a:latin typeface="Consolas" panose="020B0609020204030204" pitchFamily="49" charset="0"/>
            </a:endParaRPr>
          </a:p>
          <a:p>
            <a:pPr lvl="1">
              <a:spcBef>
                <a:spcPts val="600"/>
              </a:spcBef>
              <a:spcAft>
                <a:spcPts val="600"/>
              </a:spcAft>
            </a:pPr>
            <a:r>
              <a:rPr lang="en-CA" dirty="0">
                <a:latin typeface="Consolas" panose="020B0609020204030204" pitchFamily="49" charset="0"/>
              </a:rPr>
              <a:t>cat /var/lib/dhclient/dhclient--eth0.lease</a:t>
            </a:r>
          </a:p>
        </p:txBody>
      </p:sp>
    </p:spTree>
    <p:extLst>
      <p:ext uri="{BB962C8B-B14F-4D97-AF65-F5344CB8AC3E}">
        <p14:creationId xmlns:p14="http://schemas.microsoft.com/office/powerpoint/2010/main" val="29913622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6598-42AB-4CB6-8307-2DA205609061}"/>
              </a:ext>
            </a:extLst>
          </p:cNvPr>
          <p:cNvSpPr>
            <a:spLocks noGrp="1"/>
          </p:cNvSpPr>
          <p:nvPr>
            <p:ph type="title"/>
          </p:nvPr>
        </p:nvSpPr>
        <p:spPr/>
        <p:txBody>
          <a:bodyPr/>
          <a:lstStyle/>
          <a:p>
            <a:r>
              <a:rPr lang="en-CA" dirty="0">
                <a:latin typeface="Consolas" panose="020B0609020204030204" pitchFamily="49" charset="0"/>
              </a:rPr>
              <a:t>ip addr</a:t>
            </a:r>
            <a:endParaRPr lang="en-CA" dirty="0"/>
          </a:p>
        </p:txBody>
      </p:sp>
      <p:sp>
        <p:nvSpPr>
          <p:cNvPr id="3" name="Content Placeholder 2">
            <a:extLst>
              <a:ext uri="{FF2B5EF4-FFF2-40B4-BE49-F238E27FC236}">
                <a16:creationId xmlns:a16="http://schemas.microsoft.com/office/drawing/2014/main" id="{766AB2F6-2180-4A9D-9C04-C64BDE1B8461}"/>
              </a:ext>
            </a:extLst>
          </p:cNvPr>
          <p:cNvSpPr>
            <a:spLocks noGrp="1"/>
          </p:cNvSpPr>
          <p:nvPr>
            <p:ph idx="1"/>
          </p:nvPr>
        </p:nvSpPr>
        <p:spPr>
          <a:ln>
            <a:solidFill>
              <a:schemeClr val="accent1"/>
            </a:solidFill>
          </a:ln>
        </p:spPr>
        <p:txBody>
          <a:bodyPr/>
          <a:lstStyle/>
          <a:p>
            <a:r>
              <a:rPr lang="en-CA" dirty="0"/>
              <a:t>This command should show the interfaces of the EC2 instance.</a:t>
            </a:r>
          </a:p>
          <a:p>
            <a:r>
              <a:rPr lang="en-CA" dirty="0"/>
              <a:t>It shows the details of the interface network configuration.</a:t>
            </a:r>
          </a:p>
          <a:p>
            <a:r>
              <a:rPr lang="en-CA" dirty="0"/>
              <a:t>What information can you glean from this command? Specify.</a:t>
            </a:r>
          </a:p>
        </p:txBody>
      </p:sp>
    </p:spTree>
    <p:extLst>
      <p:ext uri="{BB962C8B-B14F-4D97-AF65-F5344CB8AC3E}">
        <p14:creationId xmlns:p14="http://schemas.microsoft.com/office/powerpoint/2010/main" val="15148125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1F66-BEDB-4F62-A995-DC7ADBD2A517}"/>
              </a:ext>
            </a:extLst>
          </p:cNvPr>
          <p:cNvSpPr>
            <a:spLocks noGrp="1"/>
          </p:cNvSpPr>
          <p:nvPr>
            <p:ph type="title"/>
          </p:nvPr>
        </p:nvSpPr>
        <p:spPr>
          <a:xfrm>
            <a:off x="838200" y="365125"/>
            <a:ext cx="7714673" cy="1325563"/>
          </a:xfrm>
        </p:spPr>
        <p:txBody>
          <a:bodyPr>
            <a:normAutofit/>
          </a:bodyPr>
          <a:lstStyle/>
          <a:p>
            <a:r>
              <a:rPr lang="en-CA" sz="3600" dirty="0"/>
              <a:t>[ec2-user@ip-172-31-93-229 ~]$ </a:t>
            </a:r>
            <a:r>
              <a:rPr lang="en-CA" sz="3600" b="1" dirty="0">
                <a:highlight>
                  <a:srgbClr val="FFFF00"/>
                </a:highlight>
              </a:rPr>
              <a:t>ip addr</a:t>
            </a:r>
          </a:p>
        </p:txBody>
      </p:sp>
      <p:sp>
        <p:nvSpPr>
          <p:cNvPr id="3" name="Content Placeholder 2">
            <a:extLst>
              <a:ext uri="{FF2B5EF4-FFF2-40B4-BE49-F238E27FC236}">
                <a16:creationId xmlns:a16="http://schemas.microsoft.com/office/drawing/2014/main" id="{853865B6-40BB-47DF-8754-EEFD4EFAA3B5}"/>
              </a:ext>
            </a:extLst>
          </p:cNvPr>
          <p:cNvSpPr>
            <a:spLocks noGrp="1"/>
          </p:cNvSpPr>
          <p:nvPr>
            <p:ph sz="half" idx="1"/>
          </p:nvPr>
        </p:nvSpPr>
        <p:spPr>
          <a:ln>
            <a:solidFill>
              <a:schemeClr val="accent5">
                <a:lumMod val="75000"/>
              </a:schemeClr>
            </a:solidFill>
          </a:ln>
        </p:spPr>
        <p:txBody>
          <a:bodyPr>
            <a:normAutofit fontScale="47500" lnSpcReduction="20000"/>
          </a:bodyPr>
          <a:lstStyle/>
          <a:p>
            <a:pPr marL="0" indent="0">
              <a:buNone/>
            </a:pPr>
            <a:r>
              <a:rPr lang="en-CA" dirty="0">
                <a:latin typeface="Consolas" panose="020B0609020204030204" pitchFamily="49" charset="0"/>
              </a:rPr>
              <a:t>1:</a:t>
            </a:r>
            <a:r>
              <a:rPr lang="en-CA" dirty="0">
                <a:highlight>
                  <a:srgbClr val="FFFF00"/>
                </a:highlight>
                <a:latin typeface="Consolas" panose="020B0609020204030204" pitchFamily="49" charset="0"/>
              </a:rPr>
              <a:t> </a:t>
            </a:r>
            <a:r>
              <a:rPr lang="en-CA" b="1" dirty="0">
                <a:solidFill>
                  <a:srgbClr val="FF0000"/>
                </a:solidFill>
                <a:highlight>
                  <a:srgbClr val="FFFF00"/>
                </a:highlight>
                <a:latin typeface="Consolas" panose="020B0609020204030204" pitchFamily="49" charset="0"/>
              </a:rPr>
              <a:t>lo</a:t>
            </a:r>
            <a:r>
              <a:rPr lang="en-CA" dirty="0">
                <a:latin typeface="Consolas" panose="020B0609020204030204" pitchFamily="49" charset="0"/>
              </a:rPr>
              <a:t>: &lt;LOOPBACK,UP,LOWER_UP&gt; </a:t>
            </a:r>
          </a:p>
          <a:p>
            <a:pPr marL="0" indent="0">
              <a:buNone/>
            </a:pPr>
            <a:r>
              <a:rPr lang="en-CA" dirty="0">
                <a:latin typeface="Consolas" panose="020B0609020204030204" pitchFamily="49" charset="0"/>
              </a:rPr>
              <a:t>   mtu 65536 </a:t>
            </a:r>
          </a:p>
          <a:p>
            <a:pPr marL="0" indent="0">
              <a:buNone/>
            </a:pPr>
            <a:r>
              <a:rPr lang="en-CA" dirty="0">
                <a:latin typeface="Consolas" panose="020B0609020204030204" pitchFamily="49" charset="0"/>
              </a:rPr>
              <a:t>   state UNKNOWN group</a:t>
            </a:r>
          </a:p>
          <a:p>
            <a:pPr marL="0" indent="0">
              <a:buNone/>
            </a:pPr>
            <a:r>
              <a:rPr lang="en-CA" dirty="0">
                <a:latin typeface="Consolas" panose="020B0609020204030204" pitchFamily="49" charset="0"/>
              </a:rPr>
              <a:t>   link/loopback 00:00:00:00:00:00 </a:t>
            </a:r>
          </a:p>
          <a:p>
            <a:pPr marL="0" indent="0">
              <a:buNone/>
            </a:pPr>
            <a:r>
              <a:rPr lang="en-CA" dirty="0">
                <a:latin typeface="Consolas" panose="020B0609020204030204" pitchFamily="49" charset="0"/>
              </a:rPr>
              <a:t>   </a:t>
            </a:r>
            <a:r>
              <a:rPr lang="en-CA" dirty="0" err="1">
                <a:latin typeface="Consolas" panose="020B0609020204030204" pitchFamily="49" charset="0"/>
              </a:rPr>
              <a:t>brd</a:t>
            </a:r>
            <a:r>
              <a:rPr lang="en-CA" dirty="0">
                <a:latin typeface="Consolas" panose="020B0609020204030204" pitchFamily="49" charset="0"/>
              </a:rPr>
              <a:t> 00:00:00:00:00:00</a:t>
            </a:r>
          </a:p>
          <a:p>
            <a:pPr marL="0" indent="0">
              <a:buNone/>
            </a:pPr>
            <a:r>
              <a:rPr lang="en-CA" dirty="0">
                <a:latin typeface="Consolas" panose="020B0609020204030204" pitchFamily="49" charset="0"/>
              </a:rPr>
              <a:t>   inet 127.0.0.1/8 scope host lo</a:t>
            </a:r>
          </a:p>
          <a:p>
            <a:pPr marL="0" indent="0">
              <a:buNone/>
            </a:pPr>
            <a:r>
              <a:rPr lang="en-CA" dirty="0">
                <a:latin typeface="Consolas" panose="020B0609020204030204" pitchFamily="49" charset="0"/>
              </a:rPr>
              <a:t>   inet6 ::1/128 scope host</a:t>
            </a:r>
          </a:p>
          <a:p>
            <a:pPr marL="0" indent="0">
              <a:buNone/>
            </a:pPr>
            <a:endParaRPr lang="en-CA" dirty="0">
              <a:latin typeface="Consolas" panose="020B0609020204030204" pitchFamily="49" charset="0"/>
            </a:endParaRPr>
          </a:p>
          <a:p>
            <a:pPr marL="0" indent="0">
              <a:buNone/>
            </a:pPr>
            <a:r>
              <a:rPr lang="en-CA" dirty="0">
                <a:latin typeface="Consolas" panose="020B0609020204030204" pitchFamily="49" charset="0"/>
              </a:rPr>
              <a:t>2:</a:t>
            </a:r>
            <a:r>
              <a:rPr lang="en-CA" dirty="0">
                <a:highlight>
                  <a:srgbClr val="FFFF00"/>
                </a:highlight>
                <a:latin typeface="Consolas" panose="020B0609020204030204" pitchFamily="49" charset="0"/>
              </a:rPr>
              <a:t> </a:t>
            </a:r>
            <a:r>
              <a:rPr lang="en-CA" b="1" dirty="0">
                <a:solidFill>
                  <a:srgbClr val="FF0000"/>
                </a:solidFill>
                <a:highlight>
                  <a:srgbClr val="FFFF00"/>
                </a:highlight>
                <a:latin typeface="Consolas" panose="020B0609020204030204" pitchFamily="49" charset="0"/>
              </a:rPr>
              <a:t>eth0</a:t>
            </a:r>
            <a:r>
              <a:rPr lang="en-CA" dirty="0">
                <a:latin typeface="Consolas" panose="020B0609020204030204" pitchFamily="49" charset="0"/>
              </a:rPr>
              <a:t>: &lt;BROADCAST,MULTICAST,UP,LOWER_UP&gt; </a:t>
            </a:r>
          </a:p>
          <a:p>
            <a:pPr marL="0" indent="0">
              <a:buNone/>
            </a:pPr>
            <a:r>
              <a:rPr lang="en-CA" dirty="0">
                <a:latin typeface="Consolas" panose="020B0609020204030204" pitchFamily="49" charset="0"/>
              </a:rPr>
              <a:t>    </a:t>
            </a:r>
            <a:r>
              <a:rPr lang="en-CA" dirty="0">
                <a:highlight>
                  <a:srgbClr val="FFFF00"/>
                </a:highlight>
                <a:latin typeface="Consolas" panose="020B0609020204030204" pitchFamily="49" charset="0"/>
              </a:rPr>
              <a:t>mtu 9001</a:t>
            </a:r>
          </a:p>
          <a:p>
            <a:pPr marL="0" indent="0">
              <a:buNone/>
            </a:pPr>
            <a:r>
              <a:rPr lang="en-CA" dirty="0">
                <a:latin typeface="Consolas" panose="020B0609020204030204" pitchFamily="49" charset="0"/>
              </a:rPr>
              <a:t>    state UP </a:t>
            </a:r>
          </a:p>
          <a:p>
            <a:pPr marL="0" indent="0">
              <a:buNone/>
            </a:pPr>
            <a:r>
              <a:rPr lang="en-CA" dirty="0">
                <a:latin typeface="Consolas" panose="020B0609020204030204" pitchFamily="49" charset="0"/>
              </a:rPr>
              <a:t>    link/ether </a:t>
            </a:r>
            <a:r>
              <a:rPr lang="en-CA" b="1" dirty="0">
                <a:highlight>
                  <a:srgbClr val="FFFF00"/>
                </a:highlight>
                <a:latin typeface="Consolas" panose="020B0609020204030204" pitchFamily="49" charset="0"/>
              </a:rPr>
              <a:t>12:03:83:6d:4a:cf </a:t>
            </a:r>
          </a:p>
          <a:p>
            <a:pPr marL="0" indent="0">
              <a:buNone/>
            </a:pPr>
            <a:r>
              <a:rPr lang="en-CA" dirty="0">
                <a:latin typeface="Consolas" panose="020B0609020204030204" pitchFamily="49" charset="0"/>
              </a:rPr>
              <a:t>    </a:t>
            </a:r>
            <a:r>
              <a:rPr lang="en-CA" dirty="0" err="1">
                <a:latin typeface="Consolas" panose="020B0609020204030204" pitchFamily="49" charset="0"/>
              </a:rPr>
              <a:t>brd</a:t>
            </a:r>
            <a:r>
              <a:rPr lang="en-CA" dirty="0">
                <a:latin typeface="Consolas" panose="020B0609020204030204" pitchFamily="49" charset="0"/>
              </a:rPr>
              <a:t> ff:ff:ff:ff:ff:ff</a:t>
            </a:r>
          </a:p>
          <a:p>
            <a:pPr marL="0" indent="0">
              <a:buNone/>
            </a:pPr>
            <a:r>
              <a:rPr lang="en-CA" dirty="0">
                <a:latin typeface="Consolas" panose="020B0609020204030204" pitchFamily="49" charset="0"/>
              </a:rPr>
              <a:t>    </a:t>
            </a:r>
            <a:r>
              <a:rPr lang="en-CA" b="1" dirty="0">
                <a:highlight>
                  <a:srgbClr val="FFFF00"/>
                </a:highlight>
                <a:latin typeface="Consolas" panose="020B0609020204030204" pitchFamily="49" charset="0"/>
              </a:rPr>
              <a:t>inet 172.31.93.229/20</a:t>
            </a:r>
          </a:p>
          <a:p>
            <a:pPr marL="0" indent="0">
              <a:buNone/>
            </a:pPr>
            <a:r>
              <a:rPr lang="en-CA" dirty="0">
                <a:latin typeface="Consolas" panose="020B0609020204030204" pitchFamily="49" charset="0"/>
              </a:rPr>
              <a:t>    </a:t>
            </a:r>
            <a:r>
              <a:rPr lang="en-CA" dirty="0" err="1">
                <a:latin typeface="Consolas" panose="020B0609020204030204" pitchFamily="49" charset="0"/>
              </a:rPr>
              <a:t>brd</a:t>
            </a:r>
            <a:r>
              <a:rPr lang="en-CA" dirty="0">
                <a:latin typeface="Consolas" panose="020B0609020204030204" pitchFamily="49" charset="0"/>
              </a:rPr>
              <a:t> 172.31.95.255 </a:t>
            </a:r>
          </a:p>
          <a:p>
            <a:pPr marL="0" indent="0">
              <a:buNone/>
            </a:pPr>
            <a:r>
              <a:rPr lang="en-CA" dirty="0">
                <a:latin typeface="Consolas" panose="020B0609020204030204" pitchFamily="49" charset="0"/>
              </a:rPr>
              <a:t>    scope global dynamic eth0</a:t>
            </a:r>
          </a:p>
          <a:p>
            <a:pPr marL="0" indent="0">
              <a:buNone/>
            </a:pPr>
            <a:endParaRPr lang="en-CA" dirty="0">
              <a:latin typeface="Consolas" panose="020B0609020204030204" pitchFamily="49" charset="0"/>
            </a:endParaRPr>
          </a:p>
        </p:txBody>
      </p:sp>
      <p:sp>
        <p:nvSpPr>
          <p:cNvPr id="4" name="Content Placeholder 3">
            <a:extLst>
              <a:ext uri="{FF2B5EF4-FFF2-40B4-BE49-F238E27FC236}">
                <a16:creationId xmlns:a16="http://schemas.microsoft.com/office/drawing/2014/main" id="{20739E8B-B284-424B-BA75-82D5F835CFA5}"/>
              </a:ext>
            </a:extLst>
          </p:cNvPr>
          <p:cNvSpPr>
            <a:spLocks noGrp="1"/>
          </p:cNvSpPr>
          <p:nvPr>
            <p:ph sz="half" idx="2"/>
          </p:nvPr>
        </p:nvSpPr>
        <p:spPr>
          <a:xfrm>
            <a:off x="6172200" y="3888509"/>
            <a:ext cx="4976091" cy="2288454"/>
          </a:xfrm>
          <a:ln>
            <a:solidFill>
              <a:schemeClr val="accent5">
                <a:lumMod val="75000"/>
              </a:schemeClr>
            </a:solidFill>
          </a:ln>
        </p:spPr>
        <p:txBody>
          <a:bodyPr>
            <a:noAutofit/>
          </a:bodyPr>
          <a:lstStyle/>
          <a:p>
            <a:pPr>
              <a:spcBef>
                <a:spcPts val="600"/>
              </a:spcBef>
              <a:spcAft>
                <a:spcPts val="600"/>
              </a:spcAft>
            </a:pPr>
            <a:r>
              <a:rPr lang="en-CA" sz="2400" dirty="0"/>
              <a:t>The EC2 instance has a </a:t>
            </a:r>
            <a:r>
              <a:rPr lang="en-CA" sz="2400" b="1" dirty="0"/>
              <a:t>loopback interface</a:t>
            </a:r>
            <a:r>
              <a:rPr lang="en-CA" sz="2400" dirty="0"/>
              <a:t> with the standard loopback address </a:t>
            </a:r>
            <a:r>
              <a:rPr lang="en-CA" sz="2400" b="1" dirty="0"/>
              <a:t>127.0.0.1</a:t>
            </a:r>
            <a:r>
              <a:rPr lang="en-CA" sz="2400" dirty="0"/>
              <a:t>.</a:t>
            </a:r>
          </a:p>
          <a:p>
            <a:pPr>
              <a:spcBef>
                <a:spcPts val="600"/>
              </a:spcBef>
              <a:spcAft>
                <a:spcPts val="600"/>
              </a:spcAft>
            </a:pPr>
            <a:r>
              <a:rPr lang="en-CA" sz="2400" dirty="0"/>
              <a:t>It has an </a:t>
            </a:r>
            <a:r>
              <a:rPr lang="en-CA" sz="2400" b="1" dirty="0"/>
              <a:t>ethernet 0 </a:t>
            </a:r>
            <a:r>
              <a:rPr lang="en-CA" sz="2400" dirty="0"/>
              <a:t>interface with the assigned private address </a:t>
            </a:r>
            <a:r>
              <a:rPr lang="en-CA" sz="2400" b="1" dirty="0"/>
              <a:t>172.31.93.229/20</a:t>
            </a:r>
            <a:r>
              <a:rPr lang="en-CA" sz="2400" dirty="0"/>
              <a:t>.</a:t>
            </a:r>
          </a:p>
        </p:txBody>
      </p:sp>
      <p:grpSp>
        <p:nvGrpSpPr>
          <p:cNvPr id="12" name="Group 11">
            <a:extLst>
              <a:ext uri="{FF2B5EF4-FFF2-40B4-BE49-F238E27FC236}">
                <a16:creationId xmlns:a16="http://schemas.microsoft.com/office/drawing/2014/main" id="{5C7E81BA-4C5B-4A91-A8A7-3F01B6847883}"/>
              </a:ext>
            </a:extLst>
          </p:cNvPr>
          <p:cNvGrpSpPr/>
          <p:nvPr/>
        </p:nvGrpSpPr>
        <p:grpSpPr>
          <a:xfrm>
            <a:off x="7675418" y="1529406"/>
            <a:ext cx="2293555" cy="2109721"/>
            <a:chOff x="9707203" y="753552"/>
            <a:chExt cx="1386709" cy="1500121"/>
          </a:xfrm>
        </p:grpSpPr>
        <p:sp>
          <p:nvSpPr>
            <p:cNvPr id="13" name="Rectangle 12">
              <a:extLst>
                <a:ext uri="{FF2B5EF4-FFF2-40B4-BE49-F238E27FC236}">
                  <a16:creationId xmlns:a16="http://schemas.microsoft.com/office/drawing/2014/main" id="{5D500AFC-3D46-4674-8D1A-CD99DF00C0F3}"/>
                </a:ext>
              </a:extLst>
            </p:cNvPr>
            <p:cNvSpPr/>
            <p:nvPr/>
          </p:nvSpPr>
          <p:spPr>
            <a:xfrm>
              <a:off x="9939925" y="1032791"/>
              <a:ext cx="921266" cy="953467"/>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4" name="Graphic 60">
              <a:extLst>
                <a:ext uri="{FF2B5EF4-FFF2-40B4-BE49-F238E27FC236}">
                  <a16:creationId xmlns:a16="http://schemas.microsoft.com/office/drawing/2014/main" id="{B0EB00BE-A6A2-47EA-8C63-2C3A43A0E3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7203" y="753552"/>
              <a:ext cx="1386709" cy="150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6">
              <a:extLst>
                <a:ext uri="{FF2B5EF4-FFF2-40B4-BE49-F238E27FC236}">
                  <a16:creationId xmlns:a16="http://schemas.microsoft.com/office/drawing/2014/main" id="{3BB3B5F1-5FCA-44F1-A44C-5B65640D9561}"/>
                </a:ext>
              </a:extLst>
            </p:cNvPr>
            <p:cNvSpPr txBox="1">
              <a:spLocks noChangeArrowheads="1"/>
            </p:cNvSpPr>
            <p:nvPr/>
          </p:nvSpPr>
          <p:spPr bwMode="auto">
            <a:xfrm>
              <a:off x="10026870" y="1255118"/>
              <a:ext cx="747373" cy="45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b="1" dirty="0">
                  <a:latin typeface="Arial" panose="020B0604020202020204" pitchFamily="34" charset="0"/>
                  <a:ea typeface="Amazon Ember" panose="020B0603020204020204" pitchFamily="34" charset="0"/>
                  <a:cs typeface="Arial" panose="020B0604020202020204" pitchFamily="34" charset="0"/>
                </a:rPr>
                <a:t>EC2 </a:t>
              </a:r>
            </a:p>
            <a:p>
              <a:pPr algn="ctr" eaLnBrk="1" hangingPunct="1"/>
              <a:r>
                <a:rPr lang="en-US" altLang="en-US" b="1" dirty="0">
                  <a:latin typeface="Arial" panose="020B0604020202020204" pitchFamily="34" charset="0"/>
                  <a:ea typeface="Amazon Ember" panose="020B0603020204020204" pitchFamily="34" charset="0"/>
                  <a:cs typeface="Arial" panose="020B0604020202020204" pitchFamily="34" charset="0"/>
                </a:rPr>
                <a:t>Instance</a:t>
              </a:r>
            </a:p>
          </p:txBody>
        </p:sp>
      </p:grpSp>
    </p:spTree>
    <p:extLst>
      <p:ext uri="{BB962C8B-B14F-4D97-AF65-F5344CB8AC3E}">
        <p14:creationId xmlns:p14="http://schemas.microsoft.com/office/powerpoint/2010/main" val="10468026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6598-42AB-4CB6-8307-2DA205609061}"/>
              </a:ext>
            </a:extLst>
          </p:cNvPr>
          <p:cNvSpPr>
            <a:spLocks noGrp="1"/>
          </p:cNvSpPr>
          <p:nvPr>
            <p:ph type="title"/>
          </p:nvPr>
        </p:nvSpPr>
        <p:spPr/>
        <p:txBody>
          <a:bodyPr/>
          <a:lstStyle/>
          <a:p>
            <a:r>
              <a:rPr lang="en-CA" dirty="0">
                <a:latin typeface="Consolas" panose="020B0609020204030204" pitchFamily="49" charset="0"/>
              </a:rPr>
              <a:t>arp -a</a:t>
            </a:r>
            <a:endParaRPr lang="en-CA" dirty="0"/>
          </a:p>
        </p:txBody>
      </p:sp>
      <p:sp>
        <p:nvSpPr>
          <p:cNvPr id="3" name="Content Placeholder 2">
            <a:extLst>
              <a:ext uri="{FF2B5EF4-FFF2-40B4-BE49-F238E27FC236}">
                <a16:creationId xmlns:a16="http://schemas.microsoft.com/office/drawing/2014/main" id="{766AB2F6-2180-4A9D-9C04-C64BDE1B8461}"/>
              </a:ext>
            </a:extLst>
          </p:cNvPr>
          <p:cNvSpPr>
            <a:spLocks noGrp="1"/>
          </p:cNvSpPr>
          <p:nvPr>
            <p:ph idx="1"/>
          </p:nvPr>
        </p:nvSpPr>
        <p:spPr>
          <a:xfrm>
            <a:off x="838200" y="1825625"/>
            <a:ext cx="10515600" cy="2393950"/>
          </a:xfrm>
          <a:ln>
            <a:solidFill>
              <a:schemeClr val="accent1"/>
            </a:solidFill>
          </a:ln>
        </p:spPr>
        <p:txBody>
          <a:bodyPr/>
          <a:lstStyle/>
          <a:p>
            <a:r>
              <a:rPr lang="en-CA" dirty="0"/>
              <a:t>This command should show the ARP table of the EC2 instance.</a:t>
            </a:r>
          </a:p>
          <a:p>
            <a:r>
              <a:rPr lang="en-CA" dirty="0"/>
              <a:t>Any computer needs to know the MAC address of the next hop device.</a:t>
            </a:r>
          </a:p>
          <a:p>
            <a:r>
              <a:rPr lang="en-CA" dirty="0"/>
              <a:t>What is the MAC address and IPv4 address that this EC2 instance knows according to the ARP table?</a:t>
            </a:r>
          </a:p>
          <a:p>
            <a:endParaRPr lang="en-CA" dirty="0"/>
          </a:p>
        </p:txBody>
      </p:sp>
    </p:spTree>
    <p:extLst>
      <p:ext uri="{BB962C8B-B14F-4D97-AF65-F5344CB8AC3E}">
        <p14:creationId xmlns:p14="http://schemas.microsoft.com/office/powerpoint/2010/main" val="31093343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C979BF-14E5-4549-AD60-752C05B83988}"/>
              </a:ext>
            </a:extLst>
          </p:cNvPr>
          <p:cNvSpPr>
            <a:spLocks noGrp="1"/>
          </p:cNvSpPr>
          <p:nvPr>
            <p:ph type="title"/>
          </p:nvPr>
        </p:nvSpPr>
        <p:spPr>
          <a:xfrm>
            <a:off x="838200" y="365126"/>
            <a:ext cx="10515600" cy="817130"/>
          </a:xfrm>
        </p:spPr>
        <p:txBody>
          <a:bodyPr>
            <a:normAutofit/>
          </a:bodyPr>
          <a:lstStyle/>
          <a:p>
            <a:r>
              <a:rPr lang="en-CA" sz="3600" dirty="0"/>
              <a:t>[ec2-user@ip-172-31-93-229 ~]$ </a:t>
            </a:r>
            <a:r>
              <a:rPr lang="en-CA" sz="3600" b="1" dirty="0">
                <a:highlight>
                  <a:srgbClr val="FFFF00"/>
                </a:highlight>
              </a:rPr>
              <a:t>arp -a</a:t>
            </a:r>
          </a:p>
        </p:txBody>
      </p:sp>
      <p:sp>
        <p:nvSpPr>
          <p:cNvPr id="5" name="Content Placeholder 4">
            <a:extLst>
              <a:ext uri="{FF2B5EF4-FFF2-40B4-BE49-F238E27FC236}">
                <a16:creationId xmlns:a16="http://schemas.microsoft.com/office/drawing/2014/main" id="{EE3D0454-96F2-487F-B92C-7BADEFD0332A}"/>
              </a:ext>
            </a:extLst>
          </p:cNvPr>
          <p:cNvSpPr>
            <a:spLocks noGrp="1"/>
          </p:cNvSpPr>
          <p:nvPr>
            <p:ph sz="half" idx="1"/>
          </p:nvPr>
        </p:nvSpPr>
        <p:spPr>
          <a:xfrm>
            <a:off x="766617" y="1436832"/>
            <a:ext cx="10515599" cy="1392093"/>
          </a:xfrm>
          <a:ln>
            <a:solidFill>
              <a:schemeClr val="accent5">
                <a:lumMod val="75000"/>
              </a:schemeClr>
            </a:solidFill>
          </a:ln>
        </p:spPr>
        <p:txBody>
          <a:bodyPr>
            <a:normAutofit fontScale="92500" lnSpcReduction="10000"/>
          </a:bodyPr>
          <a:lstStyle/>
          <a:p>
            <a:r>
              <a:rPr lang="en-US" sz="2400" dirty="0">
                <a:latin typeface="Consolas" panose="020B0609020204030204" pitchFamily="49" charset="0"/>
              </a:rPr>
              <a:t>instance-data.ec2.internal </a:t>
            </a:r>
            <a:r>
              <a:rPr lang="en-US" sz="2400" dirty="0">
                <a:solidFill>
                  <a:srgbClr val="FF0000"/>
                </a:solidFill>
                <a:latin typeface="Consolas" panose="020B0609020204030204" pitchFamily="49" charset="0"/>
              </a:rPr>
              <a:t>(</a:t>
            </a:r>
            <a:r>
              <a:rPr lang="en-US" sz="2400" b="1" dirty="0">
                <a:solidFill>
                  <a:srgbClr val="FF0000"/>
                </a:solidFill>
                <a:latin typeface="Consolas" panose="020B0609020204030204" pitchFamily="49" charset="0"/>
              </a:rPr>
              <a:t>169.254.169.254</a:t>
            </a:r>
            <a:r>
              <a:rPr lang="en-US" sz="2400" dirty="0">
                <a:latin typeface="Consolas" panose="020B0609020204030204" pitchFamily="49" charset="0"/>
              </a:rPr>
              <a:t>) at </a:t>
            </a:r>
            <a:r>
              <a:rPr lang="en-US" sz="2400" b="1" dirty="0">
                <a:solidFill>
                  <a:srgbClr val="0000FF"/>
                </a:solidFill>
                <a:latin typeface="Consolas" panose="020B0609020204030204" pitchFamily="49" charset="0"/>
              </a:rPr>
              <a:t>12:17:8f:72:2f:b7</a:t>
            </a:r>
            <a:r>
              <a:rPr lang="en-US" sz="2400" b="1" dirty="0">
                <a:latin typeface="Consolas" panose="020B0609020204030204" pitchFamily="49" charset="0"/>
              </a:rPr>
              <a:t> </a:t>
            </a:r>
            <a:r>
              <a:rPr lang="en-US" sz="2400" dirty="0">
                <a:latin typeface="Consolas" panose="020B0609020204030204" pitchFamily="49" charset="0"/>
              </a:rPr>
              <a:t>[ethernet] on eth0</a:t>
            </a:r>
          </a:p>
          <a:p>
            <a:r>
              <a:rPr lang="en-US" sz="2400" dirty="0">
                <a:latin typeface="Consolas" panose="020B0609020204030204" pitchFamily="49" charset="0"/>
              </a:rPr>
              <a:t>ip-172-31-80-1.ec2.internal (</a:t>
            </a:r>
            <a:r>
              <a:rPr lang="en-US" sz="2400" b="1" dirty="0">
                <a:solidFill>
                  <a:srgbClr val="FF0000"/>
                </a:solidFill>
                <a:latin typeface="Consolas" panose="020B0609020204030204" pitchFamily="49" charset="0"/>
              </a:rPr>
              <a:t>172.31.80.1</a:t>
            </a:r>
            <a:r>
              <a:rPr lang="en-US" sz="2400" dirty="0">
                <a:latin typeface="Consolas" panose="020B0609020204030204" pitchFamily="49" charset="0"/>
              </a:rPr>
              <a:t>) at </a:t>
            </a:r>
            <a:r>
              <a:rPr lang="en-US" sz="2400" b="1" dirty="0">
                <a:solidFill>
                  <a:srgbClr val="0000FF"/>
                </a:solidFill>
                <a:latin typeface="Consolas" panose="020B0609020204030204" pitchFamily="49" charset="0"/>
              </a:rPr>
              <a:t>12:17:8f:72:2f:b7 </a:t>
            </a:r>
            <a:r>
              <a:rPr lang="en-US" sz="2400" dirty="0">
                <a:latin typeface="Consolas" panose="020B0609020204030204" pitchFamily="49" charset="0"/>
              </a:rPr>
              <a:t>[ethernet] on eth0</a:t>
            </a:r>
            <a:endParaRPr lang="en-CA" sz="2400" dirty="0">
              <a:latin typeface="Consolas" panose="020B0609020204030204" pitchFamily="49" charset="0"/>
            </a:endParaRPr>
          </a:p>
        </p:txBody>
      </p:sp>
      <p:sp>
        <p:nvSpPr>
          <p:cNvPr id="6" name="Content Placeholder 5">
            <a:extLst>
              <a:ext uri="{FF2B5EF4-FFF2-40B4-BE49-F238E27FC236}">
                <a16:creationId xmlns:a16="http://schemas.microsoft.com/office/drawing/2014/main" id="{B3F8EFF6-A570-406F-834D-79A8AFDC4A89}"/>
              </a:ext>
            </a:extLst>
          </p:cNvPr>
          <p:cNvSpPr>
            <a:spLocks noGrp="1"/>
          </p:cNvSpPr>
          <p:nvPr>
            <p:ph sz="half" idx="2"/>
          </p:nvPr>
        </p:nvSpPr>
        <p:spPr>
          <a:xfrm>
            <a:off x="766618" y="3131127"/>
            <a:ext cx="10515598" cy="3232728"/>
          </a:xfrm>
          <a:ln>
            <a:solidFill>
              <a:schemeClr val="accent5">
                <a:lumMod val="75000"/>
              </a:schemeClr>
            </a:solidFill>
          </a:ln>
        </p:spPr>
        <p:txBody>
          <a:bodyPr>
            <a:normAutofit fontScale="92500" lnSpcReduction="10000"/>
          </a:bodyPr>
          <a:lstStyle/>
          <a:p>
            <a:pPr>
              <a:spcBef>
                <a:spcPts val="600"/>
              </a:spcBef>
              <a:spcAft>
                <a:spcPts val="600"/>
              </a:spcAft>
            </a:pPr>
            <a:r>
              <a:rPr lang="en-US" sz="2400" dirty="0"/>
              <a:t>This is the </a:t>
            </a:r>
            <a:r>
              <a:rPr lang="en-US" sz="2400" b="1" dirty="0"/>
              <a:t>ARP (Address Resolution Protocol) </a:t>
            </a:r>
            <a:r>
              <a:rPr lang="en-US" sz="2400" dirty="0"/>
              <a:t>table of the EC2 instance.</a:t>
            </a:r>
          </a:p>
          <a:p>
            <a:pPr>
              <a:spcBef>
                <a:spcPts val="600"/>
              </a:spcBef>
              <a:spcAft>
                <a:spcPts val="600"/>
              </a:spcAft>
            </a:pPr>
            <a:r>
              <a:rPr lang="en-US" sz="2400" dirty="0"/>
              <a:t>This is the knowledge about IP and MAC address correlation that the EC2 instance has.</a:t>
            </a:r>
          </a:p>
          <a:p>
            <a:pPr>
              <a:spcBef>
                <a:spcPts val="600"/>
              </a:spcBef>
              <a:spcAft>
                <a:spcPts val="600"/>
              </a:spcAft>
            </a:pPr>
            <a:r>
              <a:rPr lang="en-US" sz="2400" dirty="0"/>
              <a:t>The EC2 knows the mapping of two IPv4 addresses with two MAC addresses. </a:t>
            </a:r>
          </a:p>
          <a:p>
            <a:pPr>
              <a:spcBef>
                <a:spcPts val="600"/>
              </a:spcBef>
              <a:spcAft>
                <a:spcPts val="600"/>
              </a:spcAft>
            </a:pPr>
            <a:r>
              <a:rPr lang="en-US" sz="2400" dirty="0"/>
              <a:t>The special address </a:t>
            </a:r>
            <a:r>
              <a:rPr lang="en-US" sz="2400" dirty="0">
                <a:solidFill>
                  <a:srgbClr val="FF0000"/>
                </a:solidFill>
              </a:rPr>
              <a:t>169.254.169.254</a:t>
            </a:r>
            <a:r>
              <a:rPr lang="en-US" sz="2400" dirty="0"/>
              <a:t> is used to retrieve user data and </a:t>
            </a:r>
            <a:r>
              <a:rPr lang="en-US" sz="2400" b="1" dirty="0"/>
              <a:t>instance metadata </a:t>
            </a:r>
            <a:r>
              <a:rPr lang="en-US" sz="2400" dirty="0"/>
              <a:t>in the AWS cloud.</a:t>
            </a:r>
          </a:p>
          <a:p>
            <a:pPr>
              <a:spcBef>
                <a:spcPts val="600"/>
              </a:spcBef>
              <a:spcAft>
                <a:spcPts val="600"/>
              </a:spcAft>
            </a:pPr>
            <a:r>
              <a:rPr lang="en-US" sz="2400" dirty="0"/>
              <a:t>The IP address </a:t>
            </a:r>
            <a:r>
              <a:rPr lang="en-US" sz="2400" dirty="0">
                <a:solidFill>
                  <a:srgbClr val="FF0000"/>
                </a:solidFill>
              </a:rPr>
              <a:t>172.31.80.1</a:t>
            </a:r>
            <a:r>
              <a:rPr lang="en-US" sz="2400" dirty="0"/>
              <a:t> is the virtual </a:t>
            </a:r>
            <a:r>
              <a:rPr lang="en-US" sz="2400" b="1" dirty="0"/>
              <a:t>default router </a:t>
            </a:r>
            <a:r>
              <a:rPr lang="en-US" sz="2400" dirty="0"/>
              <a:t>address.</a:t>
            </a:r>
          </a:p>
          <a:p>
            <a:pPr>
              <a:spcBef>
                <a:spcPts val="600"/>
              </a:spcBef>
              <a:spcAft>
                <a:spcPts val="600"/>
              </a:spcAft>
            </a:pPr>
            <a:r>
              <a:rPr lang="en-US" sz="2400" dirty="0"/>
              <a:t>Notice that the two IPv4 addresses map onto the same MAC address </a:t>
            </a:r>
            <a:r>
              <a:rPr lang="en-US" sz="2400" b="1" dirty="0">
                <a:solidFill>
                  <a:srgbClr val="0000FF"/>
                </a:solidFill>
              </a:rPr>
              <a:t>12:17:8f:72:2f:b7</a:t>
            </a:r>
            <a:r>
              <a:rPr lang="en-US" sz="2400" dirty="0"/>
              <a:t>.</a:t>
            </a:r>
          </a:p>
          <a:p>
            <a:pPr>
              <a:spcBef>
                <a:spcPts val="600"/>
              </a:spcBef>
              <a:spcAft>
                <a:spcPts val="600"/>
              </a:spcAft>
            </a:pPr>
            <a:r>
              <a:rPr lang="en-US" sz="2400" dirty="0"/>
              <a:t>So, the same resource answers for two different services.</a:t>
            </a:r>
          </a:p>
          <a:p>
            <a:pPr>
              <a:spcBef>
                <a:spcPts val="600"/>
              </a:spcBef>
              <a:spcAft>
                <a:spcPts val="600"/>
              </a:spcAft>
            </a:pPr>
            <a:endParaRPr lang="en-CA" sz="2400" dirty="0"/>
          </a:p>
        </p:txBody>
      </p:sp>
    </p:spTree>
    <p:extLst>
      <p:ext uri="{BB962C8B-B14F-4D97-AF65-F5344CB8AC3E}">
        <p14:creationId xmlns:p14="http://schemas.microsoft.com/office/powerpoint/2010/main" val="1271237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BCE32080-5A8E-4F96-83A8-0D2D74F60FD7}"/>
              </a:ext>
            </a:extLst>
          </p:cNvPr>
          <p:cNvSpPr>
            <a:spLocks noGrp="1"/>
          </p:cNvSpPr>
          <p:nvPr>
            <p:ph type="title"/>
          </p:nvPr>
        </p:nvSpPr>
        <p:spPr>
          <a:xfrm>
            <a:off x="838200" y="365126"/>
            <a:ext cx="10515600" cy="1191652"/>
          </a:xfrm>
        </p:spPr>
        <p:txBody>
          <a:bodyPr>
            <a:normAutofit/>
          </a:bodyPr>
          <a:lstStyle/>
          <a:p>
            <a:r>
              <a:rPr lang="en-CA" sz="3600" dirty="0"/>
              <a:t>Routing knowledge propagates</a:t>
            </a:r>
          </a:p>
        </p:txBody>
      </p:sp>
      <p:sp>
        <p:nvSpPr>
          <p:cNvPr id="49" name="Content Placeholder 48">
            <a:extLst>
              <a:ext uri="{FF2B5EF4-FFF2-40B4-BE49-F238E27FC236}">
                <a16:creationId xmlns:a16="http://schemas.microsoft.com/office/drawing/2014/main" id="{98BF2D20-D5B7-4259-8AF8-AFC764917BF2}"/>
              </a:ext>
            </a:extLst>
          </p:cNvPr>
          <p:cNvSpPr>
            <a:spLocks noGrp="1"/>
          </p:cNvSpPr>
          <p:nvPr>
            <p:ph idx="1"/>
          </p:nvPr>
        </p:nvSpPr>
        <p:spPr>
          <a:xfrm>
            <a:off x="4555376" y="3889726"/>
            <a:ext cx="6641942" cy="2221739"/>
          </a:xfrm>
          <a:ln>
            <a:solidFill>
              <a:schemeClr val="accent5">
                <a:lumMod val="75000"/>
              </a:schemeClr>
            </a:solidFill>
          </a:ln>
        </p:spPr>
        <p:txBody>
          <a:bodyPr>
            <a:normAutofit fontScale="92500" lnSpcReduction="10000"/>
          </a:bodyPr>
          <a:lstStyle/>
          <a:p>
            <a:r>
              <a:rPr lang="en-CA" sz="2000" dirty="0"/>
              <a:t>From its Mississauga main border router, Sheridan College advertises its address space 142.55.0.0/16 to its Internet Access Provider (Frontier Network communications as for December 2022).</a:t>
            </a:r>
          </a:p>
          <a:p>
            <a:r>
              <a:rPr lang="en-CA" sz="2000" dirty="0"/>
              <a:t>Frontier adds that information to its routing table and from there it further propagates the knowledge to its upstream connections.</a:t>
            </a:r>
          </a:p>
          <a:p>
            <a:r>
              <a:rPr lang="en-CA" sz="2000" dirty="0"/>
              <a:t>The routing protocol BGP is used to propagate the knowledge.</a:t>
            </a:r>
          </a:p>
        </p:txBody>
      </p:sp>
      <p:grpSp>
        <p:nvGrpSpPr>
          <p:cNvPr id="247" name="Group 246">
            <a:extLst>
              <a:ext uri="{FF2B5EF4-FFF2-40B4-BE49-F238E27FC236}">
                <a16:creationId xmlns:a16="http://schemas.microsoft.com/office/drawing/2014/main" id="{13E5B3D2-6A84-48B4-99C6-AA8491C7DAF5}"/>
              </a:ext>
            </a:extLst>
          </p:cNvPr>
          <p:cNvGrpSpPr/>
          <p:nvPr/>
        </p:nvGrpSpPr>
        <p:grpSpPr>
          <a:xfrm>
            <a:off x="1892452" y="3010075"/>
            <a:ext cx="2163200" cy="1116351"/>
            <a:chOff x="5834116" y="4383374"/>
            <a:chExt cx="2163200" cy="1116351"/>
          </a:xfrm>
        </p:grpSpPr>
        <p:sp>
          <p:nvSpPr>
            <p:cNvPr id="181" name="Arrow: Right 180">
              <a:extLst>
                <a:ext uri="{FF2B5EF4-FFF2-40B4-BE49-F238E27FC236}">
                  <a16:creationId xmlns:a16="http://schemas.microsoft.com/office/drawing/2014/main" id="{D5343528-0610-41C4-A8A3-E55FF0FCEA49}"/>
                </a:ext>
              </a:extLst>
            </p:cNvPr>
            <p:cNvSpPr/>
            <p:nvPr/>
          </p:nvSpPr>
          <p:spPr>
            <a:xfrm rot="20585856">
              <a:off x="7187691" y="4918420"/>
              <a:ext cx="809625" cy="581305"/>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BGP</a:t>
              </a:r>
            </a:p>
          </p:txBody>
        </p:sp>
        <p:sp>
          <p:nvSpPr>
            <p:cNvPr id="182" name="TextBox 181">
              <a:extLst>
                <a:ext uri="{FF2B5EF4-FFF2-40B4-BE49-F238E27FC236}">
                  <a16:creationId xmlns:a16="http://schemas.microsoft.com/office/drawing/2014/main" id="{3ACF0C9C-8C27-4A46-BD87-C6496933C5E5}"/>
                </a:ext>
              </a:extLst>
            </p:cNvPr>
            <p:cNvSpPr txBox="1"/>
            <p:nvPr/>
          </p:nvSpPr>
          <p:spPr>
            <a:xfrm>
              <a:off x="5834116" y="4383374"/>
              <a:ext cx="1653194" cy="646331"/>
            </a:xfrm>
            <a:prstGeom prst="rect">
              <a:avLst/>
            </a:prstGeom>
            <a:solidFill>
              <a:srgbClr val="FFFF00"/>
            </a:solidFill>
          </p:spPr>
          <p:txBody>
            <a:bodyPr wrap="square" rtlCol="0">
              <a:spAutoFit/>
            </a:bodyPr>
            <a:lstStyle/>
            <a:p>
              <a:pPr algn="ctr"/>
              <a:r>
                <a:rPr lang="en-CA" b="1" dirty="0"/>
                <a:t>AS 5664 owns 142.55.0.0/16</a:t>
              </a:r>
            </a:p>
          </p:txBody>
        </p:sp>
      </p:grpSp>
      <p:sp>
        <p:nvSpPr>
          <p:cNvPr id="183" name="Rectangle 182">
            <a:extLst>
              <a:ext uri="{FF2B5EF4-FFF2-40B4-BE49-F238E27FC236}">
                <a16:creationId xmlns:a16="http://schemas.microsoft.com/office/drawing/2014/main" id="{E9D01212-BDC7-4242-9923-0F65B76E1E25}"/>
              </a:ext>
            </a:extLst>
          </p:cNvPr>
          <p:cNvSpPr/>
          <p:nvPr/>
        </p:nvSpPr>
        <p:spPr>
          <a:xfrm>
            <a:off x="847725" y="1877228"/>
            <a:ext cx="3233956" cy="4234238"/>
          </a:xfrm>
          <a:prstGeom prst="rect">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4" name="TextBox 183">
            <a:extLst>
              <a:ext uri="{FF2B5EF4-FFF2-40B4-BE49-F238E27FC236}">
                <a16:creationId xmlns:a16="http://schemas.microsoft.com/office/drawing/2014/main" id="{CB9E2681-501D-407C-A5F4-3E3925933F26}"/>
              </a:ext>
            </a:extLst>
          </p:cNvPr>
          <p:cNvSpPr txBox="1"/>
          <p:nvPr/>
        </p:nvSpPr>
        <p:spPr>
          <a:xfrm>
            <a:off x="1569886" y="2205725"/>
            <a:ext cx="1519968" cy="646331"/>
          </a:xfrm>
          <a:prstGeom prst="rect">
            <a:avLst/>
          </a:prstGeom>
          <a:solidFill>
            <a:schemeClr val="bg1"/>
          </a:solidFill>
        </p:spPr>
        <p:txBody>
          <a:bodyPr wrap="none" rtlCol="0">
            <a:spAutoFit/>
          </a:bodyPr>
          <a:lstStyle/>
          <a:p>
            <a:pPr algn="ctr"/>
            <a:r>
              <a:rPr lang="en-CA" b="1" dirty="0"/>
              <a:t>AS 5664</a:t>
            </a:r>
          </a:p>
          <a:p>
            <a:r>
              <a:rPr lang="en-CA" b="1" dirty="0">
                <a:solidFill>
                  <a:srgbClr val="0000FF"/>
                </a:solidFill>
              </a:rPr>
              <a:t>142.55</a:t>
            </a:r>
            <a:r>
              <a:rPr lang="en-CA" b="1" dirty="0"/>
              <a:t>.</a:t>
            </a:r>
            <a:r>
              <a:rPr lang="en-CA" b="1" dirty="0">
                <a:solidFill>
                  <a:srgbClr val="FF0000"/>
                </a:solidFill>
              </a:rPr>
              <a:t>0.0</a:t>
            </a:r>
            <a:r>
              <a:rPr lang="en-CA" b="1" dirty="0"/>
              <a:t>/16</a:t>
            </a:r>
          </a:p>
        </p:txBody>
      </p:sp>
      <p:grpSp>
        <p:nvGrpSpPr>
          <p:cNvPr id="185" name="Group 184">
            <a:extLst>
              <a:ext uri="{FF2B5EF4-FFF2-40B4-BE49-F238E27FC236}">
                <a16:creationId xmlns:a16="http://schemas.microsoft.com/office/drawing/2014/main" id="{92CC6AFA-1908-4563-893F-7072389A6A42}"/>
              </a:ext>
            </a:extLst>
          </p:cNvPr>
          <p:cNvGrpSpPr/>
          <p:nvPr/>
        </p:nvGrpSpPr>
        <p:grpSpPr>
          <a:xfrm>
            <a:off x="994682" y="5077689"/>
            <a:ext cx="1150408" cy="881640"/>
            <a:chOff x="9913892" y="560715"/>
            <a:chExt cx="1490439" cy="1120399"/>
          </a:xfrm>
        </p:grpSpPr>
        <p:pic>
          <p:nvPicPr>
            <p:cNvPr id="186" name="Picture 185">
              <a:extLst>
                <a:ext uri="{FF2B5EF4-FFF2-40B4-BE49-F238E27FC236}">
                  <a16:creationId xmlns:a16="http://schemas.microsoft.com/office/drawing/2014/main" id="{30D7B0E1-762E-4843-A864-A87A2C37D4AA}"/>
                </a:ext>
              </a:extLst>
            </p:cNvPr>
            <p:cNvPicPr>
              <a:picLocks noChangeAspect="1"/>
            </p:cNvPicPr>
            <p:nvPr/>
          </p:nvPicPr>
          <p:blipFill>
            <a:blip r:embed="rId3"/>
            <a:stretch>
              <a:fillRect/>
            </a:stretch>
          </p:blipFill>
          <p:spPr>
            <a:xfrm>
              <a:off x="9913892" y="560715"/>
              <a:ext cx="1490439" cy="1120399"/>
            </a:xfrm>
            <a:prstGeom prst="rect">
              <a:avLst/>
            </a:prstGeom>
          </p:spPr>
        </p:pic>
        <p:sp>
          <p:nvSpPr>
            <p:cNvPr id="187" name="TextBox 186">
              <a:extLst>
                <a:ext uri="{FF2B5EF4-FFF2-40B4-BE49-F238E27FC236}">
                  <a16:creationId xmlns:a16="http://schemas.microsoft.com/office/drawing/2014/main" id="{BE53A755-4595-4A37-998C-F20B107ED8A2}"/>
                </a:ext>
              </a:extLst>
            </p:cNvPr>
            <p:cNvSpPr txBox="1"/>
            <p:nvPr/>
          </p:nvSpPr>
          <p:spPr>
            <a:xfrm>
              <a:off x="10125094" y="761527"/>
              <a:ext cx="998364" cy="508465"/>
            </a:xfrm>
            <a:prstGeom prst="rect">
              <a:avLst/>
            </a:prstGeom>
            <a:noFill/>
          </p:spPr>
          <p:txBody>
            <a:bodyPr wrap="none" rtlCol="0">
              <a:spAutoFit/>
            </a:bodyPr>
            <a:lstStyle/>
            <a:p>
              <a:r>
                <a:rPr lang="en-CA" sz="2000" b="1" dirty="0"/>
                <a:t>client</a:t>
              </a:r>
            </a:p>
          </p:txBody>
        </p:sp>
      </p:grpSp>
      <p:pic>
        <p:nvPicPr>
          <p:cNvPr id="188" name="Picture 4">
            <a:extLst>
              <a:ext uri="{FF2B5EF4-FFF2-40B4-BE49-F238E27FC236}">
                <a16:creationId xmlns:a16="http://schemas.microsoft.com/office/drawing/2014/main" id="{7785D20D-5E77-464E-8AFF-64B667A21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502" y="1885685"/>
            <a:ext cx="1066800" cy="320040"/>
          </a:xfrm>
          <a:prstGeom prst="rect">
            <a:avLst/>
          </a:prstGeom>
          <a:noFill/>
          <a:extLst>
            <a:ext uri="{909E8E84-426E-40DD-AFC4-6F175D3DCCD1}">
              <a14:hiddenFill xmlns:a14="http://schemas.microsoft.com/office/drawing/2010/main">
                <a:solidFill>
                  <a:srgbClr val="FFFFFF"/>
                </a:solidFill>
              </a14:hiddenFill>
            </a:ext>
          </a:extLst>
        </p:spPr>
      </p:pic>
      <p:cxnSp>
        <p:nvCxnSpPr>
          <p:cNvPr id="189" name="Straight Connector 188">
            <a:extLst>
              <a:ext uri="{FF2B5EF4-FFF2-40B4-BE49-F238E27FC236}">
                <a16:creationId xmlns:a16="http://schemas.microsoft.com/office/drawing/2014/main" id="{B6EED0E0-2E99-4003-8358-6AB15AC75E5D}"/>
              </a:ext>
            </a:extLst>
          </p:cNvPr>
          <p:cNvCxnSpPr>
            <a:cxnSpLocks/>
            <a:endCxn id="193" idx="2"/>
          </p:cNvCxnSpPr>
          <p:nvPr/>
        </p:nvCxnSpPr>
        <p:spPr>
          <a:xfrm flipV="1">
            <a:off x="4039107" y="3122955"/>
            <a:ext cx="2290844" cy="620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D0758302-D2F4-4BFE-98D8-9C1DA9093D60}"/>
              </a:ext>
            </a:extLst>
          </p:cNvPr>
          <p:cNvSpPr/>
          <p:nvPr/>
        </p:nvSpPr>
        <p:spPr>
          <a:xfrm>
            <a:off x="6384977" y="2648584"/>
            <a:ext cx="2024245" cy="850709"/>
          </a:xfrm>
          <a:prstGeom prst="rect">
            <a:avLst/>
          </a:prstGeom>
          <a:solidFill>
            <a:schemeClr val="accent6">
              <a:lumMod val="20000"/>
              <a:lumOff val="80000"/>
            </a:schemeClr>
          </a:solidFill>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191" name="Straight Connector 190">
            <a:extLst>
              <a:ext uri="{FF2B5EF4-FFF2-40B4-BE49-F238E27FC236}">
                <a16:creationId xmlns:a16="http://schemas.microsoft.com/office/drawing/2014/main" id="{D2FD385F-15D6-4B23-B51B-AC4CA36666E4}"/>
              </a:ext>
            </a:extLst>
          </p:cNvPr>
          <p:cNvCxnSpPr>
            <a:cxnSpLocks/>
            <a:endCxn id="211" idx="2"/>
          </p:cNvCxnSpPr>
          <p:nvPr/>
        </p:nvCxnSpPr>
        <p:spPr>
          <a:xfrm flipV="1">
            <a:off x="7010402" y="3109830"/>
            <a:ext cx="1043453" cy="21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B6613FA-1A7E-448A-BC41-5FA443244CB6}"/>
              </a:ext>
            </a:extLst>
          </p:cNvPr>
          <p:cNvGrpSpPr/>
          <p:nvPr/>
        </p:nvGrpSpPr>
        <p:grpSpPr>
          <a:xfrm>
            <a:off x="6329951" y="2781140"/>
            <a:ext cx="675842" cy="683629"/>
            <a:chOff x="5439189" y="3628598"/>
            <a:chExt cx="675842" cy="683629"/>
          </a:xfrm>
        </p:grpSpPr>
        <p:sp>
          <p:nvSpPr>
            <p:cNvPr id="193" name="Oval 192">
              <a:extLst>
                <a:ext uri="{FF2B5EF4-FFF2-40B4-BE49-F238E27FC236}">
                  <a16:creationId xmlns:a16="http://schemas.microsoft.com/office/drawing/2014/main" id="{89E007B7-BE91-43BC-9E39-42A6252DC802}"/>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94" name="Group 193">
              <a:extLst>
                <a:ext uri="{FF2B5EF4-FFF2-40B4-BE49-F238E27FC236}">
                  <a16:creationId xmlns:a16="http://schemas.microsoft.com/office/drawing/2014/main" id="{B525B4AB-21A7-4413-95C6-D06F6552FD85}"/>
                </a:ext>
              </a:extLst>
            </p:cNvPr>
            <p:cNvGrpSpPr/>
            <p:nvPr/>
          </p:nvGrpSpPr>
          <p:grpSpPr>
            <a:xfrm>
              <a:off x="5712075" y="3740276"/>
              <a:ext cx="130069" cy="188068"/>
              <a:chOff x="4518511" y="3865186"/>
              <a:chExt cx="203119" cy="265093"/>
            </a:xfrm>
          </p:grpSpPr>
          <p:cxnSp>
            <p:nvCxnSpPr>
              <p:cNvPr id="207" name="Straight Connector 206">
                <a:extLst>
                  <a:ext uri="{FF2B5EF4-FFF2-40B4-BE49-F238E27FC236}">
                    <a16:creationId xmlns:a16="http://schemas.microsoft.com/office/drawing/2014/main" id="{4A9142EC-DAE0-4277-AC10-7583786E369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32C68B2D-555E-4333-8E65-3EAEB57B557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0D1AC8-27EC-4BC7-B9A6-FC9A0429C38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07E6FD39-3BA7-42F1-9DAB-2E6A8859DC48}"/>
                </a:ext>
              </a:extLst>
            </p:cNvPr>
            <p:cNvGrpSpPr/>
            <p:nvPr/>
          </p:nvGrpSpPr>
          <p:grpSpPr>
            <a:xfrm rot="10800000">
              <a:off x="5712075" y="4005901"/>
              <a:ext cx="130069" cy="188068"/>
              <a:chOff x="4518511" y="3865186"/>
              <a:chExt cx="203119" cy="265093"/>
            </a:xfrm>
          </p:grpSpPr>
          <p:cxnSp>
            <p:nvCxnSpPr>
              <p:cNvPr id="204" name="Straight Connector 203">
                <a:extLst>
                  <a:ext uri="{FF2B5EF4-FFF2-40B4-BE49-F238E27FC236}">
                    <a16:creationId xmlns:a16="http://schemas.microsoft.com/office/drawing/2014/main" id="{B599C3BC-7614-4533-A223-C14B61C1CDDF}"/>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CADD893-3B2C-4448-AEA8-01A1FFC199A7}"/>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135219B-D468-42FD-BC71-72A8375BD98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6" name="Group 195">
              <a:extLst>
                <a:ext uri="{FF2B5EF4-FFF2-40B4-BE49-F238E27FC236}">
                  <a16:creationId xmlns:a16="http://schemas.microsoft.com/office/drawing/2014/main" id="{06145EE2-5065-4E57-8B77-1A26AC891BA2}"/>
                </a:ext>
              </a:extLst>
            </p:cNvPr>
            <p:cNvGrpSpPr/>
            <p:nvPr/>
          </p:nvGrpSpPr>
          <p:grpSpPr>
            <a:xfrm rot="5400000">
              <a:off x="5526491" y="3876378"/>
              <a:ext cx="130069" cy="188068"/>
              <a:chOff x="4518511" y="3865186"/>
              <a:chExt cx="203119" cy="265093"/>
            </a:xfrm>
          </p:grpSpPr>
          <p:cxnSp>
            <p:nvCxnSpPr>
              <p:cNvPr id="201" name="Straight Connector 200">
                <a:extLst>
                  <a:ext uri="{FF2B5EF4-FFF2-40B4-BE49-F238E27FC236}">
                    <a16:creationId xmlns:a16="http://schemas.microsoft.com/office/drawing/2014/main" id="{EA11F826-A050-4D43-87A0-7ECDCC6D04B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47FA571-0A3C-4047-97B5-D8280966760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0046D1F-3D5F-45D6-94E5-300B07EC77D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id="{7E67B71C-8D91-4C38-B757-61B9A428CF06}"/>
                </a:ext>
              </a:extLst>
            </p:cNvPr>
            <p:cNvGrpSpPr/>
            <p:nvPr/>
          </p:nvGrpSpPr>
          <p:grpSpPr>
            <a:xfrm rot="5400000">
              <a:off x="5890580" y="3876379"/>
              <a:ext cx="130069" cy="188068"/>
              <a:chOff x="4518511" y="3865186"/>
              <a:chExt cx="203119" cy="265093"/>
            </a:xfrm>
          </p:grpSpPr>
          <p:cxnSp>
            <p:nvCxnSpPr>
              <p:cNvPr id="198" name="Straight Connector 197">
                <a:extLst>
                  <a:ext uri="{FF2B5EF4-FFF2-40B4-BE49-F238E27FC236}">
                    <a16:creationId xmlns:a16="http://schemas.microsoft.com/office/drawing/2014/main" id="{5C75A142-4FC7-4238-BB09-2C9A89983FD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DDBA6CC-3F19-409F-BEF1-8B71BA739FA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0261F21-6EBE-4572-AC0D-6C2A49429DB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C28129DE-49CF-4CF5-9329-86E03DEE35F7}"/>
              </a:ext>
            </a:extLst>
          </p:cNvPr>
          <p:cNvGrpSpPr/>
          <p:nvPr/>
        </p:nvGrpSpPr>
        <p:grpSpPr>
          <a:xfrm>
            <a:off x="8053855" y="2768015"/>
            <a:ext cx="675842" cy="683629"/>
            <a:chOff x="5439189" y="3628598"/>
            <a:chExt cx="675842" cy="683629"/>
          </a:xfrm>
        </p:grpSpPr>
        <p:sp>
          <p:nvSpPr>
            <p:cNvPr id="211" name="Oval 210">
              <a:extLst>
                <a:ext uri="{FF2B5EF4-FFF2-40B4-BE49-F238E27FC236}">
                  <a16:creationId xmlns:a16="http://schemas.microsoft.com/office/drawing/2014/main" id="{20A1C536-B0D6-4CA5-8B06-0070838CF7F0}"/>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12" name="Group 211">
              <a:extLst>
                <a:ext uri="{FF2B5EF4-FFF2-40B4-BE49-F238E27FC236}">
                  <a16:creationId xmlns:a16="http://schemas.microsoft.com/office/drawing/2014/main" id="{D19E84AB-0A23-4E89-AAE2-A7A86EFB3C91}"/>
                </a:ext>
              </a:extLst>
            </p:cNvPr>
            <p:cNvGrpSpPr/>
            <p:nvPr/>
          </p:nvGrpSpPr>
          <p:grpSpPr>
            <a:xfrm>
              <a:off x="5712075" y="3740276"/>
              <a:ext cx="130069" cy="188068"/>
              <a:chOff x="4518511" y="3865186"/>
              <a:chExt cx="203119" cy="265093"/>
            </a:xfrm>
          </p:grpSpPr>
          <p:cxnSp>
            <p:nvCxnSpPr>
              <p:cNvPr id="225" name="Straight Connector 224">
                <a:extLst>
                  <a:ext uri="{FF2B5EF4-FFF2-40B4-BE49-F238E27FC236}">
                    <a16:creationId xmlns:a16="http://schemas.microsoft.com/office/drawing/2014/main" id="{2FDC17DB-9083-4876-8245-4DA1C45700EE}"/>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2B6EEBE-2CBB-47DC-904C-3CFDD0BC7910}"/>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9F224AB0-EC18-46C8-958F-B9AACB10CCA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B817BBC5-99EC-45DA-8CCB-A18FC8A6EA48}"/>
                </a:ext>
              </a:extLst>
            </p:cNvPr>
            <p:cNvGrpSpPr/>
            <p:nvPr/>
          </p:nvGrpSpPr>
          <p:grpSpPr>
            <a:xfrm rot="10800000">
              <a:off x="5712075" y="4005901"/>
              <a:ext cx="130069" cy="188068"/>
              <a:chOff x="4518511" y="3865186"/>
              <a:chExt cx="203119" cy="265093"/>
            </a:xfrm>
          </p:grpSpPr>
          <p:cxnSp>
            <p:nvCxnSpPr>
              <p:cNvPr id="222" name="Straight Connector 221">
                <a:extLst>
                  <a:ext uri="{FF2B5EF4-FFF2-40B4-BE49-F238E27FC236}">
                    <a16:creationId xmlns:a16="http://schemas.microsoft.com/office/drawing/2014/main" id="{D6DF312C-649F-4D18-B30F-FE96D51089C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251155F-3F05-40CA-BA73-BAD27CCDFB7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438D298-5625-47E9-B7ED-A8C6CEFFD70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546FDE1F-F159-4337-B646-07A2E3E32EB2}"/>
                </a:ext>
              </a:extLst>
            </p:cNvPr>
            <p:cNvGrpSpPr/>
            <p:nvPr/>
          </p:nvGrpSpPr>
          <p:grpSpPr>
            <a:xfrm rot="5400000">
              <a:off x="5526491" y="3876378"/>
              <a:ext cx="130069" cy="188068"/>
              <a:chOff x="4518511" y="3865186"/>
              <a:chExt cx="203119" cy="265093"/>
            </a:xfrm>
          </p:grpSpPr>
          <p:cxnSp>
            <p:nvCxnSpPr>
              <p:cNvPr id="219" name="Straight Connector 218">
                <a:extLst>
                  <a:ext uri="{FF2B5EF4-FFF2-40B4-BE49-F238E27FC236}">
                    <a16:creationId xmlns:a16="http://schemas.microsoft.com/office/drawing/2014/main" id="{485A85AB-CE1C-4EF7-AB92-FFD7487BF29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3EF3FBF-217F-4A98-BE74-4E6FDBDB673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44FD4C-DBD9-4B2E-8B2A-6241A881E3D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id="{7070A12E-D36F-4229-BFC8-BC54EA516037}"/>
                </a:ext>
              </a:extLst>
            </p:cNvPr>
            <p:cNvGrpSpPr/>
            <p:nvPr/>
          </p:nvGrpSpPr>
          <p:grpSpPr>
            <a:xfrm rot="5400000">
              <a:off x="5890580" y="3876379"/>
              <a:ext cx="130069" cy="188068"/>
              <a:chOff x="4518511" y="3865186"/>
              <a:chExt cx="203119" cy="265093"/>
            </a:xfrm>
          </p:grpSpPr>
          <p:cxnSp>
            <p:nvCxnSpPr>
              <p:cNvPr id="216" name="Straight Connector 215">
                <a:extLst>
                  <a:ext uri="{FF2B5EF4-FFF2-40B4-BE49-F238E27FC236}">
                    <a16:creationId xmlns:a16="http://schemas.microsoft.com/office/drawing/2014/main" id="{59B26438-92E1-4068-84D0-E5C0132C45A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FBCDB2-377B-4040-8E6A-0BCA8794CADF}"/>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2C659FF2-577D-4925-A1AC-00F3F2DCCAB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8" name="Group 227">
            <a:extLst>
              <a:ext uri="{FF2B5EF4-FFF2-40B4-BE49-F238E27FC236}">
                <a16:creationId xmlns:a16="http://schemas.microsoft.com/office/drawing/2014/main" id="{47E56E00-1425-45AC-A564-5530D657E663}"/>
              </a:ext>
            </a:extLst>
          </p:cNvPr>
          <p:cNvGrpSpPr/>
          <p:nvPr/>
        </p:nvGrpSpPr>
        <p:grpSpPr>
          <a:xfrm>
            <a:off x="3372583" y="3393453"/>
            <a:ext cx="675842" cy="683629"/>
            <a:chOff x="5439189" y="3628598"/>
            <a:chExt cx="675842" cy="683629"/>
          </a:xfrm>
        </p:grpSpPr>
        <p:sp>
          <p:nvSpPr>
            <p:cNvPr id="229" name="Oval 228">
              <a:extLst>
                <a:ext uri="{FF2B5EF4-FFF2-40B4-BE49-F238E27FC236}">
                  <a16:creationId xmlns:a16="http://schemas.microsoft.com/office/drawing/2014/main" id="{7CD8FC80-D2EE-4E9D-9311-9486EA00D4A3}"/>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0" name="Group 229">
              <a:extLst>
                <a:ext uri="{FF2B5EF4-FFF2-40B4-BE49-F238E27FC236}">
                  <a16:creationId xmlns:a16="http://schemas.microsoft.com/office/drawing/2014/main" id="{17CD4AFE-F7C5-4BA6-A8AD-6398D45F7F9B}"/>
                </a:ext>
              </a:extLst>
            </p:cNvPr>
            <p:cNvGrpSpPr/>
            <p:nvPr/>
          </p:nvGrpSpPr>
          <p:grpSpPr>
            <a:xfrm>
              <a:off x="5712075" y="3740276"/>
              <a:ext cx="130069" cy="188068"/>
              <a:chOff x="4518511" y="3865186"/>
              <a:chExt cx="203119" cy="265093"/>
            </a:xfrm>
          </p:grpSpPr>
          <p:cxnSp>
            <p:nvCxnSpPr>
              <p:cNvPr id="243" name="Straight Connector 242">
                <a:extLst>
                  <a:ext uri="{FF2B5EF4-FFF2-40B4-BE49-F238E27FC236}">
                    <a16:creationId xmlns:a16="http://schemas.microsoft.com/office/drawing/2014/main" id="{A52EAA65-35E9-46CA-8612-FD0BD69A0187}"/>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8FA3A7B-AEF3-4027-99C9-FC9FD342D0BE}"/>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DEF50876-F02F-4C03-971C-28BD05D852C8}"/>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B1F8BA42-9070-43D0-884F-B15488CD8991}"/>
                </a:ext>
              </a:extLst>
            </p:cNvPr>
            <p:cNvGrpSpPr/>
            <p:nvPr/>
          </p:nvGrpSpPr>
          <p:grpSpPr>
            <a:xfrm rot="10800000">
              <a:off x="5712075" y="4005901"/>
              <a:ext cx="130069" cy="188068"/>
              <a:chOff x="4518511" y="3865186"/>
              <a:chExt cx="203119" cy="265093"/>
            </a:xfrm>
          </p:grpSpPr>
          <p:cxnSp>
            <p:nvCxnSpPr>
              <p:cNvPr id="240" name="Straight Connector 239">
                <a:extLst>
                  <a:ext uri="{FF2B5EF4-FFF2-40B4-BE49-F238E27FC236}">
                    <a16:creationId xmlns:a16="http://schemas.microsoft.com/office/drawing/2014/main" id="{3C61F983-0E85-40D7-836A-802209F5A0A9}"/>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41211CA0-B84B-4AAC-B847-FD6EF149F15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66911A-6109-4E11-9A06-4CB5200C74B7}"/>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2" name="Group 231">
              <a:extLst>
                <a:ext uri="{FF2B5EF4-FFF2-40B4-BE49-F238E27FC236}">
                  <a16:creationId xmlns:a16="http://schemas.microsoft.com/office/drawing/2014/main" id="{C62BD44D-2BF8-4B63-BC12-944F9F37B710}"/>
                </a:ext>
              </a:extLst>
            </p:cNvPr>
            <p:cNvGrpSpPr/>
            <p:nvPr/>
          </p:nvGrpSpPr>
          <p:grpSpPr>
            <a:xfrm rot="5400000">
              <a:off x="5526491" y="3876378"/>
              <a:ext cx="130069" cy="188068"/>
              <a:chOff x="4518511" y="3865186"/>
              <a:chExt cx="203119" cy="265093"/>
            </a:xfrm>
          </p:grpSpPr>
          <p:cxnSp>
            <p:nvCxnSpPr>
              <p:cNvPr id="237" name="Straight Connector 236">
                <a:extLst>
                  <a:ext uri="{FF2B5EF4-FFF2-40B4-BE49-F238E27FC236}">
                    <a16:creationId xmlns:a16="http://schemas.microsoft.com/office/drawing/2014/main" id="{9F436159-36B7-4D8A-AD85-74BABFAC1984}"/>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7053CA2-7FCF-44F0-A1D4-D850C041B9D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B7BFAB65-E7A1-4A79-B866-0DAA9548489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3" name="Group 232">
              <a:extLst>
                <a:ext uri="{FF2B5EF4-FFF2-40B4-BE49-F238E27FC236}">
                  <a16:creationId xmlns:a16="http://schemas.microsoft.com/office/drawing/2014/main" id="{42C77060-C6B7-4296-B9FC-43DE382E5067}"/>
                </a:ext>
              </a:extLst>
            </p:cNvPr>
            <p:cNvGrpSpPr/>
            <p:nvPr/>
          </p:nvGrpSpPr>
          <p:grpSpPr>
            <a:xfrm rot="5400000">
              <a:off x="5890580" y="3876379"/>
              <a:ext cx="130069" cy="188068"/>
              <a:chOff x="4518511" y="3865186"/>
              <a:chExt cx="203119" cy="265093"/>
            </a:xfrm>
          </p:grpSpPr>
          <p:cxnSp>
            <p:nvCxnSpPr>
              <p:cNvPr id="234" name="Straight Connector 233">
                <a:extLst>
                  <a:ext uri="{FF2B5EF4-FFF2-40B4-BE49-F238E27FC236}">
                    <a16:creationId xmlns:a16="http://schemas.microsoft.com/office/drawing/2014/main" id="{5FDD31EF-EFBB-4795-9E6C-12E6C417966C}"/>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F41E38F-9148-4779-B8E6-CA38A2DE427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3342E1-6206-486F-9616-584C9BAFE701}"/>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6" name="TextBox 245">
            <a:extLst>
              <a:ext uri="{FF2B5EF4-FFF2-40B4-BE49-F238E27FC236}">
                <a16:creationId xmlns:a16="http://schemas.microsoft.com/office/drawing/2014/main" id="{9429E065-05DE-4CFA-B8E0-36585AE05CAC}"/>
              </a:ext>
            </a:extLst>
          </p:cNvPr>
          <p:cNvSpPr txBox="1"/>
          <p:nvPr/>
        </p:nvSpPr>
        <p:spPr>
          <a:xfrm>
            <a:off x="1030831" y="3513202"/>
            <a:ext cx="2368725" cy="369332"/>
          </a:xfrm>
          <a:prstGeom prst="rect">
            <a:avLst/>
          </a:prstGeom>
          <a:noFill/>
        </p:spPr>
        <p:txBody>
          <a:bodyPr wrap="none" rtlCol="0">
            <a:spAutoFit/>
          </a:bodyPr>
          <a:lstStyle/>
          <a:p>
            <a:r>
              <a:rPr lang="en-CA" dirty="0"/>
              <a:t>Router in HMC Campus</a:t>
            </a:r>
          </a:p>
        </p:txBody>
      </p:sp>
      <p:sp>
        <p:nvSpPr>
          <p:cNvPr id="248" name="TextBox 247">
            <a:extLst>
              <a:ext uri="{FF2B5EF4-FFF2-40B4-BE49-F238E27FC236}">
                <a16:creationId xmlns:a16="http://schemas.microsoft.com/office/drawing/2014/main" id="{3DF0DB8C-6D35-4086-B30F-D2C407005408}"/>
              </a:ext>
            </a:extLst>
          </p:cNvPr>
          <p:cNvSpPr txBox="1"/>
          <p:nvPr/>
        </p:nvSpPr>
        <p:spPr>
          <a:xfrm>
            <a:off x="6195936" y="2302416"/>
            <a:ext cx="2464777" cy="369332"/>
          </a:xfrm>
          <a:prstGeom prst="rect">
            <a:avLst/>
          </a:prstGeom>
          <a:noFill/>
        </p:spPr>
        <p:txBody>
          <a:bodyPr wrap="none" rtlCol="0">
            <a:spAutoFit/>
          </a:bodyPr>
          <a:lstStyle/>
          <a:p>
            <a:r>
              <a:rPr lang="en-CA" dirty="0"/>
              <a:t>Internet Access Provider</a:t>
            </a:r>
          </a:p>
        </p:txBody>
      </p:sp>
    </p:spTree>
    <p:extLst>
      <p:ext uri="{BB962C8B-B14F-4D97-AF65-F5344CB8AC3E}">
        <p14:creationId xmlns:p14="http://schemas.microsoft.com/office/powerpoint/2010/main" val="401561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animEffect transition="in" filter="wipe(down)">
                                      <p:cBhvr>
                                        <p:cTn id="7" dur="500"/>
                                        <p:tgtEl>
                                          <p:spTgt spid="18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88"/>
                                        </p:tgtEl>
                                        <p:attrNameLst>
                                          <p:attrName>style.visibility</p:attrName>
                                        </p:attrNameLst>
                                      </p:cBhvr>
                                      <p:to>
                                        <p:strVal val="visible"/>
                                      </p:to>
                                    </p:set>
                                    <p:animEffect transition="in" filter="wipe(down)">
                                      <p:cBhvr>
                                        <p:cTn id="10" dur="500"/>
                                        <p:tgtEl>
                                          <p:spTgt spid="18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84">
                                            <p:txEl>
                                              <p:pRg st="1" end="1"/>
                                            </p:txEl>
                                          </p:spTgt>
                                        </p:tgtEl>
                                        <p:attrNameLst>
                                          <p:attrName>style.visibility</p:attrName>
                                        </p:attrNameLst>
                                      </p:cBhvr>
                                      <p:to>
                                        <p:strVal val="visible"/>
                                      </p:to>
                                    </p:set>
                                    <p:animEffect transition="in" filter="wipe(down)">
                                      <p:cBhvr>
                                        <p:cTn id="15" dur="500"/>
                                        <p:tgtEl>
                                          <p:spTgt spid="18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185"/>
                                        </p:tgtEl>
                                        <p:attrNameLst>
                                          <p:attrName>style.visibility</p:attrName>
                                        </p:attrNameLst>
                                      </p:cBhvr>
                                      <p:to>
                                        <p:strVal val="visible"/>
                                      </p:to>
                                    </p:set>
                                    <p:anim calcmode="lin" valueType="num">
                                      <p:cBhvr>
                                        <p:cTn id="20" dur="500" fill="hold"/>
                                        <p:tgtEl>
                                          <p:spTgt spid="185"/>
                                        </p:tgtEl>
                                        <p:attrNameLst>
                                          <p:attrName>ppt_w</p:attrName>
                                        </p:attrNameLst>
                                      </p:cBhvr>
                                      <p:tavLst>
                                        <p:tav tm="0">
                                          <p:val>
                                            <p:fltVal val="0"/>
                                          </p:val>
                                        </p:tav>
                                        <p:tav tm="100000">
                                          <p:val>
                                            <p:strVal val="#ppt_w"/>
                                          </p:val>
                                        </p:tav>
                                      </p:tavLst>
                                    </p:anim>
                                    <p:anim calcmode="lin" valueType="num">
                                      <p:cBhvr>
                                        <p:cTn id="21" dur="500" fill="hold"/>
                                        <p:tgtEl>
                                          <p:spTgt spid="185"/>
                                        </p:tgtEl>
                                        <p:attrNameLst>
                                          <p:attrName>ppt_h</p:attrName>
                                        </p:attrNameLst>
                                      </p:cBhvr>
                                      <p:tavLst>
                                        <p:tav tm="0">
                                          <p:val>
                                            <p:fltVal val="0"/>
                                          </p:val>
                                        </p:tav>
                                        <p:tav tm="100000">
                                          <p:val>
                                            <p:strVal val="#ppt_h"/>
                                          </p:val>
                                        </p:tav>
                                      </p:tavLst>
                                    </p:anim>
                                    <p:animEffect transition="in" filter="fade">
                                      <p:cBhvr>
                                        <p:cTn id="22" dur="500"/>
                                        <p:tgtEl>
                                          <p:spTgt spid="18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9">
                                            <p:txEl>
                                              <p:pRg st="0" end="0"/>
                                            </p:txEl>
                                          </p:spTgt>
                                        </p:tgtEl>
                                        <p:attrNameLst>
                                          <p:attrName>style.visibility</p:attrName>
                                        </p:attrNameLst>
                                      </p:cBhvr>
                                      <p:to>
                                        <p:strVal val="visible"/>
                                      </p:to>
                                    </p:set>
                                    <p:animEffect transition="in" filter="barn(inVertical)">
                                      <p:cBhvr>
                                        <p:cTn id="27" dur="500"/>
                                        <p:tgtEl>
                                          <p:spTgt spid="4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28"/>
                                        </p:tgtEl>
                                        <p:attrNameLst>
                                          <p:attrName>style.visibility</p:attrName>
                                        </p:attrNameLst>
                                      </p:cBhvr>
                                      <p:to>
                                        <p:strVal val="visible"/>
                                      </p:to>
                                    </p:set>
                                    <p:animEffect transition="in" filter="wipe(down)">
                                      <p:cBhvr>
                                        <p:cTn id="32" dur="500"/>
                                        <p:tgtEl>
                                          <p:spTgt spid="22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46"/>
                                        </p:tgtEl>
                                        <p:attrNameLst>
                                          <p:attrName>style.visibility</p:attrName>
                                        </p:attrNameLst>
                                      </p:cBhvr>
                                      <p:to>
                                        <p:strVal val="visible"/>
                                      </p:to>
                                    </p:set>
                                    <p:animEffect transition="in" filter="wipe(down)">
                                      <p:cBhvr>
                                        <p:cTn id="35" dur="500"/>
                                        <p:tgtEl>
                                          <p:spTgt spid="246"/>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189"/>
                                        </p:tgtEl>
                                        <p:attrNameLst>
                                          <p:attrName>style.visibility</p:attrName>
                                        </p:attrNameLst>
                                      </p:cBhvr>
                                      <p:to>
                                        <p:strVal val="visible"/>
                                      </p:to>
                                    </p:set>
                                    <p:animEffect transition="in" filter="barn(inVertical)">
                                      <p:cBhvr>
                                        <p:cTn id="40" dur="500"/>
                                        <p:tgtEl>
                                          <p:spTgt spid="189"/>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90"/>
                                        </p:tgtEl>
                                        <p:attrNameLst>
                                          <p:attrName>style.visibility</p:attrName>
                                        </p:attrNameLst>
                                      </p:cBhvr>
                                      <p:to>
                                        <p:strVal val="visible"/>
                                      </p:to>
                                    </p:set>
                                    <p:animEffect transition="in" filter="barn(inVertical)">
                                      <p:cBhvr>
                                        <p:cTn id="43" dur="500"/>
                                        <p:tgtEl>
                                          <p:spTgt spid="190"/>
                                        </p:tgtEl>
                                      </p:cBhvr>
                                    </p:animEffect>
                                  </p:childTnLst>
                                </p:cTn>
                              </p:par>
                              <p:par>
                                <p:cTn id="44" presetID="16" presetClass="entr" presetSubtype="21" fill="hold" nodeType="withEffect">
                                  <p:stCondLst>
                                    <p:cond delay="0"/>
                                  </p:stCondLst>
                                  <p:childTnLst>
                                    <p:set>
                                      <p:cBhvr>
                                        <p:cTn id="45" dur="1" fill="hold">
                                          <p:stCondLst>
                                            <p:cond delay="0"/>
                                          </p:stCondLst>
                                        </p:cTn>
                                        <p:tgtEl>
                                          <p:spTgt spid="191"/>
                                        </p:tgtEl>
                                        <p:attrNameLst>
                                          <p:attrName>style.visibility</p:attrName>
                                        </p:attrNameLst>
                                      </p:cBhvr>
                                      <p:to>
                                        <p:strVal val="visible"/>
                                      </p:to>
                                    </p:set>
                                    <p:animEffect transition="in" filter="barn(inVertical)">
                                      <p:cBhvr>
                                        <p:cTn id="46" dur="500"/>
                                        <p:tgtEl>
                                          <p:spTgt spid="191"/>
                                        </p:tgtEl>
                                      </p:cBhvr>
                                    </p:animEffect>
                                  </p:childTnLst>
                                </p:cTn>
                              </p:par>
                              <p:par>
                                <p:cTn id="47" presetID="16" presetClass="entr" presetSubtype="21" fill="hold" nodeType="withEffect">
                                  <p:stCondLst>
                                    <p:cond delay="0"/>
                                  </p:stCondLst>
                                  <p:childTnLst>
                                    <p:set>
                                      <p:cBhvr>
                                        <p:cTn id="48" dur="1" fill="hold">
                                          <p:stCondLst>
                                            <p:cond delay="0"/>
                                          </p:stCondLst>
                                        </p:cTn>
                                        <p:tgtEl>
                                          <p:spTgt spid="192"/>
                                        </p:tgtEl>
                                        <p:attrNameLst>
                                          <p:attrName>style.visibility</p:attrName>
                                        </p:attrNameLst>
                                      </p:cBhvr>
                                      <p:to>
                                        <p:strVal val="visible"/>
                                      </p:to>
                                    </p:set>
                                    <p:animEffect transition="in" filter="barn(inVertical)">
                                      <p:cBhvr>
                                        <p:cTn id="49" dur="500"/>
                                        <p:tgtEl>
                                          <p:spTgt spid="192"/>
                                        </p:tgtEl>
                                      </p:cBhvr>
                                    </p:animEffect>
                                  </p:childTnLst>
                                </p:cTn>
                              </p:par>
                              <p:par>
                                <p:cTn id="50" presetID="16" presetClass="entr" presetSubtype="21" fill="hold" nodeType="withEffect">
                                  <p:stCondLst>
                                    <p:cond delay="0"/>
                                  </p:stCondLst>
                                  <p:childTnLst>
                                    <p:set>
                                      <p:cBhvr>
                                        <p:cTn id="51" dur="1" fill="hold">
                                          <p:stCondLst>
                                            <p:cond delay="0"/>
                                          </p:stCondLst>
                                        </p:cTn>
                                        <p:tgtEl>
                                          <p:spTgt spid="210"/>
                                        </p:tgtEl>
                                        <p:attrNameLst>
                                          <p:attrName>style.visibility</p:attrName>
                                        </p:attrNameLst>
                                      </p:cBhvr>
                                      <p:to>
                                        <p:strVal val="visible"/>
                                      </p:to>
                                    </p:set>
                                    <p:animEffect transition="in" filter="barn(inVertical)">
                                      <p:cBhvr>
                                        <p:cTn id="52" dur="500"/>
                                        <p:tgtEl>
                                          <p:spTgt spid="210"/>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nodeType="clickEffect">
                                  <p:stCondLst>
                                    <p:cond delay="0"/>
                                  </p:stCondLst>
                                  <p:childTnLst>
                                    <p:animMotion origin="layout" path="M -2.08333E-7 1.11111E-6 L 0.18932 -0.08658 " pathEditMode="relative" rAng="0" ptsTypes="AA">
                                      <p:cBhvr>
                                        <p:cTn id="56" dur="2000" fill="hold"/>
                                        <p:tgtEl>
                                          <p:spTgt spid="247"/>
                                        </p:tgtEl>
                                        <p:attrNameLst>
                                          <p:attrName>ppt_x</p:attrName>
                                          <p:attrName>ppt_y</p:attrName>
                                        </p:attrNameLst>
                                      </p:cBhvr>
                                      <p:rCtr x="9466" y="-4329"/>
                                    </p:animMotion>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48"/>
                                        </p:tgtEl>
                                        <p:attrNameLst>
                                          <p:attrName>style.visibility</p:attrName>
                                        </p:attrNameLst>
                                      </p:cBhvr>
                                      <p:to>
                                        <p:strVal val="visible"/>
                                      </p:to>
                                    </p:set>
                                    <p:animEffect transition="in" filter="wipe(down)">
                                      <p:cBhvr>
                                        <p:cTn id="61" dur="500"/>
                                        <p:tgtEl>
                                          <p:spTgt spid="248"/>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49">
                                            <p:txEl>
                                              <p:pRg st="1" end="1"/>
                                            </p:txEl>
                                          </p:spTgt>
                                        </p:tgtEl>
                                        <p:attrNameLst>
                                          <p:attrName>style.visibility</p:attrName>
                                        </p:attrNameLst>
                                      </p:cBhvr>
                                      <p:to>
                                        <p:strVal val="visible"/>
                                      </p:to>
                                    </p:set>
                                    <p:animEffect transition="in" filter="barn(inVertical)">
                                      <p:cBhvr>
                                        <p:cTn id="66" dur="500"/>
                                        <p:tgtEl>
                                          <p:spTgt spid="49">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49">
                                            <p:txEl>
                                              <p:pRg st="2" end="2"/>
                                            </p:txEl>
                                          </p:spTgt>
                                        </p:tgtEl>
                                        <p:attrNameLst>
                                          <p:attrName>style.visibility</p:attrName>
                                        </p:attrNameLst>
                                      </p:cBhvr>
                                      <p:to>
                                        <p:strVal val="visible"/>
                                      </p:to>
                                    </p:set>
                                    <p:animEffect transition="in" filter="barn(inVertical)">
                                      <p:cBhvr>
                                        <p:cTn id="71" dur="500"/>
                                        <p:tgtEl>
                                          <p:spTgt spid="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animBg="1"/>
      <p:bldP spid="246" grpId="0"/>
      <p:bldP spid="24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396C07-2D2A-46A5-BC22-816814701E8C}"/>
              </a:ext>
            </a:extLst>
          </p:cNvPr>
          <p:cNvSpPr>
            <a:spLocks noGrp="1"/>
          </p:cNvSpPr>
          <p:nvPr>
            <p:ph type="title"/>
          </p:nvPr>
        </p:nvSpPr>
        <p:spPr>
          <a:xfrm>
            <a:off x="884381" y="375743"/>
            <a:ext cx="4851401" cy="1325563"/>
          </a:xfrm>
        </p:spPr>
        <p:txBody>
          <a:bodyPr/>
          <a:lstStyle/>
          <a:p>
            <a:r>
              <a:rPr lang="en-CA" dirty="0"/>
              <a:t>arp -a</a:t>
            </a:r>
          </a:p>
        </p:txBody>
      </p:sp>
      <p:sp>
        <p:nvSpPr>
          <p:cNvPr id="6" name="Content Placeholder 5">
            <a:extLst>
              <a:ext uri="{FF2B5EF4-FFF2-40B4-BE49-F238E27FC236}">
                <a16:creationId xmlns:a16="http://schemas.microsoft.com/office/drawing/2014/main" id="{DB2E105F-D45C-4AFA-9E81-51F97002E1D5}"/>
              </a:ext>
            </a:extLst>
          </p:cNvPr>
          <p:cNvSpPr>
            <a:spLocks noGrp="1"/>
          </p:cNvSpPr>
          <p:nvPr>
            <p:ph idx="1"/>
          </p:nvPr>
        </p:nvSpPr>
        <p:spPr>
          <a:xfrm>
            <a:off x="838200" y="1567477"/>
            <a:ext cx="5646042" cy="1318066"/>
          </a:xfrm>
          <a:ln>
            <a:solidFill>
              <a:schemeClr val="accent5">
                <a:lumMod val="75000"/>
              </a:schemeClr>
            </a:solidFill>
          </a:ln>
        </p:spPr>
        <p:txBody>
          <a:bodyPr/>
          <a:lstStyle/>
          <a:p>
            <a:pPr>
              <a:spcBef>
                <a:spcPts val="600"/>
              </a:spcBef>
              <a:spcAft>
                <a:spcPts val="600"/>
              </a:spcAft>
            </a:pPr>
            <a:r>
              <a:rPr lang="en-CA" dirty="0"/>
              <a:t>The EC2 instance knows the IPv4 address and the MAC address of the default virtual router.</a:t>
            </a:r>
          </a:p>
        </p:txBody>
      </p:sp>
      <p:sp>
        <p:nvSpPr>
          <p:cNvPr id="11" name="Cylinder 10">
            <a:extLst>
              <a:ext uri="{FF2B5EF4-FFF2-40B4-BE49-F238E27FC236}">
                <a16:creationId xmlns:a16="http://schemas.microsoft.com/office/drawing/2014/main" id="{B98FED9E-AAD4-4F88-89A7-B79B8AFF1B52}"/>
              </a:ext>
            </a:extLst>
          </p:cNvPr>
          <p:cNvSpPr/>
          <p:nvPr/>
        </p:nvSpPr>
        <p:spPr>
          <a:xfrm rot="16200000">
            <a:off x="9770568" y="3197405"/>
            <a:ext cx="544945" cy="2621522"/>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13" name="Straight Connector 12">
            <a:extLst>
              <a:ext uri="{FF2B5EF4-FFF2-40B4-BE49-F238E27FC236}">
                <a16:creationId xmlns:a16="http://schemas.microsoft.com/office/drawing/2014/main" id="{D1BDCF95-8979-4317-A6F3-D5A19C31F5F0}"/>
              </a:ext>
            </a:extLst>
          </p:cNvPr>
          <p:cNvCxnSpPr>
            <a:cxnSpLocks/>
            <a:stCxn id="16" idx="2"/>
            <a:endCxn id="11" idx="4"/>
          </p:cNvCxnSpPr>
          <p:nvPr/>
        </p:nvCxnSpPr>
        <p:spPr>
          <a:xfrm>
            <a:off x="10026071" y="2272147"/>
            <a:ext cx="16970" cy="196354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E17CED4-754C-4B4D-931C-AE64CE649611}"/>
              </a:ext>
            </a:extLst>
          </p:cNvPr>
          <p:cNvGrpSpPr/>
          <p:nvPr/>
        </p:nvGrpSpPr>
        <p:grpSpPr>
          <a:xfrm>
            <a:off x="8959270" y="310864"/>
            <a:ext cx="2133602" cy="1961283"/>
            <a:chOff x="9707203" y="753552"/>
            <a:chExt cx="1386709" cy="1500121"/>
          </a:xfrm>
        </p:grpSpPr>
        <p:sp>
          <p:nvSpPr>
            <p:cNvPr id="15" name="Rectangle 14">
              <a:extLst>
                <a:ext uri="{FF2B5EF4-FFF2-40B4-BE49-F238E27FC236}">
                  <a16:creationId xmlns:a16="http://schemas.microsoft.com/office/drawing/2014/main" id="{AA9E108D-B654-48F9-B31C-5EED4B28AD1A}"/>
                </a:ext>
              </a:extLst>
            </p:cNvPr>
            <p:cNvSpPr/>
            <p:nvPr/>
          </p:nvSpPr>
          <p:spPr>
            <a:xfrm>
              <a:off x="9939925" y="1032791"/>
              <a:ext cx="921266" cy="953467"/>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6" name="Graphic 60">
              <a:extLst>
                <a:ext uri="{FF2B5EF4-FFF2-40B4-BE49-F238E27FC236}">
                  <a16:creationId xmlns:a16="http://schemas.microsoft.com/office/drawing/2014/main" id="{899471CA-3757-409D-95F1-49B522210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7203" y="753552"/>
              <a:ext cx="1386709" cy="150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26D5C5F2-91DB-4399-B1E5-6500D0FADCA7}"/>
                </a:ext>
              </a:extLst>
            </p:cNvPr>
            <p:cNvSpPr txBox="1">
              <a:spLocks noChangeArrowheads="1"/>
            </p:cNvSpPr>
            <p:nvPr/>
          </p:nvSpPr>
          <p:spPr bwMode="auto">
            <a:xfrm>
              <a:off x="10026870" y="1255118"/>
              <a:ext cx="747373" cy="45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b="1" dirty="0">
                  <a:latin typeface="Arial" panose="020B0604020202020204" pitchFamily="34" charset="0"/>
                  <a:ea typeface="Amazon Ember" panose="020B0603020204020204" pitchFamily="34" charset="0"/>
                  <a:cs typeface="Arial" panose="020B0604020202020204" pitchFamily="34" charset="0"/>
                </a:rPr>
                <a:t>EC2 </a:t>
              </a:r>
            </a:p>
            <a:p>
              <a:pPr algn="ctr" eaLnBrk="1" hangingPunct="1"/>
              <a:r>
                <a:rPr lang="en-US" altLang="en-US" b="1" dirty="0">
                  <a:latin typeface="Arial" panose="020B0604020202020204" pitchFamily="34" charset="0"/>
                  <a:ea typeface="Amazon Ember" panose="020B0603020204020204" pitchFamily="34" charset="0"/>
                  <a:cs typeface="Arial" panose="020B0604020202020204" pitchFamily="34" charset="0"/>
                </a:rPr>
                <a:t>Instance</a:t>
              </a:r>
            </a:p>
          </p:txBody>
        </p:sp>
      </p:grpSp>
      <p:sp>
        <p:nvSpPr>
          <p:cNvPr id="20" name="TextBox 19">
            <a:extLst>
              <a:ext uri="{FF2B5EF4-FFF2-40B4-BE49-F238E27FC236}">
                <a16:creationId xmlns:a16="http://schemas.microsoft.com/office/drawing/2014/main" id="{3A53A8CF-87B4-4769-9397-EAD91D719BD5}"/>
              </a:ext>
            </a:extLst>
          </p:cNvPr>
          <p:cNvSpPr txBox="1"/>
          <p:nvPr/>
        </p:nvSpPr>
        <p:spPr>
          <a:xfrm flipH="1">
            <a:off x="9013244" y="4323500"/>
            <a:ext cx="2341181" cy="369332"/>
          </a:xfrm>
          <a:prstGeom prst="rect">
            <a:avLst/>
          </a:prstGeom>
          <a:solidFill>
            <a:schemeClr val="bg1"/>
          </a:solidFill>
          <a:effectLst>
            <a:softEdge rad="31750"/>
          </a:effectLst>
        </p:spPr>
        <p:txBody>
          <a:bodyPr wrap="square" rtlCol="0">
            <a:spAutoFit/>
          </a:bodyPr>
          <a:lstStyle/>
          <a:p>
            <a:r>
              <a:rPr lang="en-CA" b="1" dirty="0"/>
              <a:t>Subnet 172.31.80.0/20 </a:t>
            </a:r>
          </a:p>
        </p:txBody>
      </p:sp>
      <p:grpSp>
        <p:nvGrpSpPr>
          <p:cNvPr id="21" name="Group 20">
            <a:extLst>
              <a:ext uri="{FF2B5EF4-FFF2-40B4-BE49-F238E27FC236}">
                <a16:creationId xmlns:a16="http://schemas.microsoft.com/office/drawing/2014/main" id="{FB58ED96-06F3-4B84-8F4B-EAB597D77308}"/>
              </a:ext>
            </a:extLst>
          </p:cNvPr>
          <p:cNvGrpSpPr/>
          <p:nvPr/>
        </p:nvGrpSpPr>
        <p:grpSpPr>
          <a:xfrm>
            <a:off x="5281560" y="3971632"/>
            <a:ext cx="1056238" cy="1071417"/>
            <a:chOff x="5439189" y="3628598"/>
            <a:chExt cx="675842" cy="683629"/>
          </a:xfrm>
        </p:grpSpPr>
        <p:sp>
          <p:nvSpPr>
            <p:cNvPr id="22" name="Oval 21">
              <a:extLst>
                <a:ext uri="{FF2B5EF4-FFF2-40B4-BE49-F238E27FC236}">
                  <a16:creationId xmlns:a16="http://schemas.microsoft.com/office/drawing/2014/main" id="{C4EF8433-09F6-4AA8-B339-7E2D08D16FB4}"/>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 name="Group 22">
              <a:extLst>
                <a:ext uri="{FF2B5EF4-FFF2-40B4-BE49-F238E27FC236}">
                  <a16:creationId xmlns:a16="http://schemas.microsoft.com/office/drawing/2014/main" id="{1F66C8FF-FF88-4CAD-8475-1C0BF1042CA9}"/>
                </a:ext>
              </a:extLst>
            </p:cNvPr>
            <p:cNvGrpSpPr/>
            <p:nvPr/>
          </p:nvGrpSpPr>
          <p:grpSpPr>
            <a:xfrm>
              <a:off x="5712075" y="3740276"/>
              <a:ext cx="130069" cy="188068"/>
              <a:chOff x="4518511" y="3865186"/>
              <a:chExt cx="203119" cy="265093"/>
            </a:xfrm>
          </p:grpSpPr>
          <p:cxnSp>
            <p:nvCxnSpPr>
              <p:cNvPr id="36" name="Straight Connector 35">
                <a:extLst>
                  <a:ext uri="{FF2B5EF4-FFF2-40B4-BE49-F238E27FC236}">
                    <a16:creationId xmlns:a16="http://schemas.microsoft.com/office/drawing/2014/main" id="{BFB2A754-D755-4457-BFBE-051DD8C2A7C5}"/>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2B5AC00-B188-48F9-BD5A-78316BFB63A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5D302F8-4E28-404E-B1F1-7C5BCCE265B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700B23D1-F40B-4E8A-8ECE-7F8183AE2923}"/>
                </a:ext>
              </a:extLst>
            </p:cNvPr>
            <p:cNvGrpSpPr/>
            <p:nvPr/>
          </p:nvGrpSpPr>
          <p:grpSpPr>
            <a:xfrm rot="10800000">
              <a:off x="5712075" y="4005901"/>
              <a:ext cx="130069" cy="188068"/>
              <a:chOff x="4518511" y="3865186"/>
              <a:chExt cx="203119" cy="265093"/>
            </a:xfrm>
          </p:grpSpPr>
          <p:cxnSp>
            <p:nvCxnSpPr>
              <p:cNvPr id="33" name="Straight Connector 32">
                <a:extLst>
                  <a:ext uri="{FF2B5EF4-FFF2-40B4-BE49-F238E27FC236}">
                    <a16:creationId xmlns:a16="http://schemas.microsoft.com/office/drawing/2014/main" id="{D8BA3FAD-6D89-4CF3-90D4-7DDB554FB02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F3E14E7-939F-4F0E-A57B-F36C6E0617B2}"/>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C0447A7-C0CB-45A3-9018-49572B64FB14}"/>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15FDA854-C396-4550-9605-CB8E9C27C429}"/>
                </a:ext>
              </a:extLst>
            </p:cNvPr>
            <p:cNvGrpSpPr/>
            <p:nvPr/>
          </p:nvGrpSpPr>
          <p:grpSpPr>
            <a:xfrm rot="5400000">
              <a:off x="5526491" y="3876378"/>
              <a:ext cx="130069" cy="188068"/>
              <a:chOff x="4518511" y="3865186"/>
              <a:chExt cx="203119" cy="265093"/>
            </a:xfrm>
          </p:grpSpPr>
          <p:cxnSp>
            <p:nvCxnSpPr>
              <p:cNvPr id="30" name="Straight Connector 29">
                <a:extLst>
                  <a:ext uri="{FF2B5EF4-FFF2-40B4-BE49-F238E27FC236}">
                    <a16:creationId xmlns:a16="http://schemas.microsoft.com/office/drawing/2014/main" id="{8C4D7DE9-DB3F-4594-98B8-64C66E1E584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835B636-C660-4EBC-8F2C-2829A138A0A6}"/>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58FF3C7-6763-4D34-924F-607281CAD73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2BF69D0A-6177-41DD-810F-8646CA9D126D}"/>
                </a:ext>
              </a:extLst>
            </p:cNvPr>
            <p:cNvGrpSpPr/>
            <p:nvPr/>
          </p:nvGrpSpPr>
          <p:grpSpPr>
            <a:xfrm rot="5400000">
              <a:off x="5890580" y="3876379"/>
              <a:ext cx="130069" cy="188068"/>
              <a:chOff x="4518511" y="3865186"/>
              <a:chExt cx="203119" cy="265093"/>
            </a:xfrm>
          </p:grpSpPr>
          <p:cxnSp>
            <p:nvCxnSpPr>
              <p:cNvPr id="27" name="Straight Connector 26">
                <a:extLst>
                  <a:ext uri="{FF2B5EF4-FFF2-40B4-BE49-F238E27FC236}">
                    <a16:creationId xmlns:a16="http://schemas.microsoft.com/office/drawing/2014/main" id="{2D8D4E80-D54F-4924-BE40-F0E6CF7CD5E6}"/>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5BD21D4-57EA-4A9D-BD53-C9F4C8EB694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C9429D7-F291-482F-9594-E1DE4503E8F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39" name="Straight Connector 38">
            <a:extLst>
              <a:ext uri="{FF2B5EF4-FFF2-40B4-BE49-F238E27FC236}">
                <a16:creationId xmlns:a16="http://schemas.microsoft.com/office/drawing/2014/main" id="{EE5F89DA-72E7-4675-9F00-ADF8738B5120}"/>
              </a:ext>
            </a:extLst>
          </p:cNvPr>
          <p:cNvCxnSpPr>
            <a:cxnSpLocks/>
            <a:stCxn id="22" idx="6"/>
            <a:endCxn id="11" idx="1"/>
          </p:cNvCxnSpPr>
          <p:nvPr/>
        </p:nvCxnSpPr>
        <p:spPr>
          <a:xfrm>
            <a:off x="6337798" y="4507341"/>
            <a:ext cx="2394482" cy="8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FEDA9D4-4440-4BBD-814C-F5E45B215BDE}"/>
              </a:ext>
            </a:extLst>
          </p:cNvPr>
          <p:cNvSpPr txBox="1"/>
          <p:nvPr/>
        </p:nvSpPr>
        <p:spPr>
          <a:xfrm>
            <a:off x="5735782" y="5167579"/>
            <a:ext cx="2124363" cy="1077218"/>
          </a:xfrm>
          <a:prstGeom prst="rect">
            <a:avLst/>
          </a:prstGeom>
          <a:noFill/>
        </p:spPr>
        <p:txBody>
          <a:bodyPr wrap="square">
            <a:spAutoFit/>
          </a:bodyPr>
          <a:lstStyle/>
          <a:p>
            <a:r>
              <a:rPr lang="en-US" sz="1600" b="1" dirty="0">
                <a:latin typeface="Consolas" panose="020B0609020204030204" pitchFamily="49" charset="0"/>
              </a:rPr>
              <a:t>IPv4 address </a:t>
            </a:r>
            <a:r>
              <a:rPr lang="en-US" sz="1600" b="1" dirty="0">
                <a:solidFill>
                  <a:srgbClr val="FF0000"/>
                </a:solidFill>
                <a:latin typeface="Consolas" panose="020B0609020204030204" pitchFamily="49" charset="0"/>
              </a:rPr>
              <a:t>172.31.80.1</a:t>
            </a:r>
          </a:p>
          <a:p>
            <a:r>
              <a:rPr lang="en-US" sz="1600" b="1" dirty="0">
                <a:latin typeface="Consolas" panose="020B0609020204030204" pitchFamily="49" charset="0"/>
              </a:rPr>
              <a:t>MAC address </a:t>
            </a:r>
            <a:r>
              <a:rPr lang="en-US" sz="1600" b="1" dirty="0">
                <a:solidFill>
                  <a:srgbClr val="FF0000"/>
                </a:solidFill>
                <a:latin typeface="Consolas" panose="020B0609020204030204" pitchFamily="49" charset="0"/>
              </a:rPr>
              <a:t>12:17:8f:72:2f:b7 </a:t>
            </a:r>
            <a:endParaRPr lang="en-CA" sz="1600" dirty="0">
              <a:solidFill>
                <a:srgbClr val="FF0000"/>
              </a:solidFill>
            </a:endParaRPr>
          </a:p>
        </p:txBody>
      </p:sp>
      <p:sp>
        <p:nvSpPr>
          <p:cNvPr id="49" name="Arrow: Right 48">
            <a:extLst>
              <a:ext uri="{FF2B5EF4-FFF2-40B4-BE49-F238E27FC236}">
                <a16:creationId xmlns:a16="http://schemas.microsoft.com/office/drawing/2014/main" id="{BDAA1D45-F5B7-4C72-BFAC-ABE02B72BCE6}"/>
              </a:ext>
            </a:extLst>
          </p:cNvPr>
          <p:cNvSpPr/>
          <p:nvPr/>
        </p:nvSpPr>
        <p:spPr>
          <a:xfrm rot="16200000">
            <a:off x="6197222" y="4688702"/>
            <a:ext cx="635657" cy="384172"/>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TextBox 49">
            <a:extLst>
              <a:ext uri="{FF2B5EF4-FFF2-40B4-BE49-F238E27FC236}">
                <a16:creationId xmlns:a16="http://schemas.microsoft.com/office/drawing/2014/main" id="{B28CEF9D-DC53-4BA2-BFAA-4A8601451B8D}"/>
              </a:ext>
            </a:extLst>
          </p:cNvPr>
          <p:cNvSpPr txBox="1"/>
          <p:nvPr/>
        </p:nvSpPr>
        <p:spPr>
          <a:xfrm>
            <a:off x="7192975" y="2272147"/>
            <a:ext cx="2124363" cy="1323439"/>
          </a:xfrm>
          <a:prstGeom prst="rect">
            <a:avLst/>
          </a:prstGeom>
          <a:noFill/>
        </p:spPr>
        <p:txBody>
          <a:bodyPr wrap="square">
            <a:spAutoFit/>
          </a:bodyPr>
          <a:lstStyle/>
          <a:p>
            <a:pPr algn="r"/>
            <a:r>
              <a:rPr lang="en-US" sz="1600" b="1" dirty="0">
                <a:latin typeface="Consolas" panose="020B0609020204030204" pitchFamily="49" charset="0"/>
              </a:rPr>
              <a:t>Eth0</a:t>
            </a:r>
          </a:p>
          <a:p>
            <a:pPr algn="r"/>
            <a:r>
              <a:rPr lang="en-US" sz="1600" b="1" dirty="0">
                <a:latin typeface="Consolas" panose="020B0609020204030204" pitchFamily="49" charset="0"/>
              </a:rPr>
              <a:t>IPv4 address</a:t>
            </a:r>
          </a:p>
          <a:p>
            <a:pPr algn="r"/>
            <a:r>
              <a:rPr lang="en-US" sz="1600" b="1" dirty="0">
                <a:solidFill>
                  <a:srgbClr val="FF0000"/>
                </a:solidFill>
                <a:latin typeface="Consolas" panose="020B0609020204030204" pitchFamily="49" charset="0"/>
              </a:rPr>
              <a:t>172.31.93.229/20</a:t>
            </a:r>
          </a:p>
          <a:p>
            <a:pPr algn="r"/>
            <a:r>
              <a:rPr lang="en-US" sz="1600" b="1" dirty="0">
                <a:latin typeface="Consolas" panose="020B0609020204030204" pitchFamily="49" charset="0"/>
              </a:rPr>
              <a:t>MAC address </a:t>
            </a:r>
            <a:r>
              <a:rPr lang="en-US" sz="1600" b="1" dirty="0">
                <a:solidFill>
                  <a:srgbClr val="FF0000"/>
                </a:solidFill>
                <a:latin typeface="Consolas" panose="020B0609020204030204" pitchFamily="49" charset="0"/>
              </a:rPr>
              <a:t>12:03:83:6d:4a:cf </a:t>
            </a:r>
            <a:endParaRPr lang="en-CA" sz="1600" dirty="0">
              <a:solidFill>
                <a:srgbClr val="FF0000"/>
              </a:solidFill>
            </a:endParaRPr>
          </a:p>
        </p:txBody>
      </p:sp>
      <p:sp>
        <p:nvSpPr>
          <p:cNvPr id="52" name="Arrow: Right 51">
            <a:extLst>
              <a:ext uri="{FF2B5EF4-FFF2-40B4-BE49-F238E27FC236}">
                <a16:creationId xmlns:a16="http://schemas.microsoft.com/office/drawing/2014/main" id="{156325F2-B82D-4DDB-8999-8214A2EB2A2D}"/>
              </a:ext>
            </a:extLst>
          </p:cNvPr>
          <p:cNvSpPr/>
          <p:nvPr/>
        </p:nvSpPr>
        <p:spPr>
          <a:xfrm>
            <a:off x="9317338" y="2255648"/>
            <a:ext cx="635657" cy="384172"/>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837881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C979BF-14E5-4549-AD60-752C05B83988}"/>
              </a:ext>
            </a:extLst>
          </p:cNvPr>
          <p:cNvSpPr>
            <a:spLocks noGrp="1"/>
          </p:cNvSpPr>
          <p:nvPr>
            <p:ph type="title"/>
          </p:nvPr>
        </p:nvSpPr>
        <p:spPr/>
        <p:txBody>
          <a:bodyPr/>
          <a:lstStyle/>
          <a:p>
            <a:r>
              <a:rPr lang="en-CA" sz="4400" dirty="0"/>
              <a:t>[ec2-user@ip-172-31-93-229 ~]$ </a:t>
            </a:r>
            <a:r>
              <a:rPr lang="en-CA" sz="4400" b="1" dirty="0">
                <a:highlight>
                  <a:srgbClr val="FFFF00"/>
                </a:highlight>
              </a:rPr>
              <a:t>route</a:t>
            </a:r>
            <a:endParaRPr lang="en-CA" b="1" dirty="0">
              <a:highlight>
                <a:srgbClr val="FFFF00"/>
              </a:highlight>
            </a:endParaRPr>
          </a:p>
        </p:txBody>
      </p:sp>
      <p:sp>
        <p:nvSpPr>
          <p:cNvPr id="5" name="Content Placeholder 4">
            <a:extLst>
              <a:ext uri="{FF2B5EF4-FFF2-40B4-BE49-F238E27FC236}">
                <a16:creationId xmlns:a16="http://schemas.microsoft.com/office/drawing/2014/main" id="{EE3D0454-96F2-487F-B92C-7BADEFD0332A}"/>
              </a:ext>
            </a:extLst>
          </p:cNvPr>
          <p:cNvSpPr>
            <a:spLocks noGrp="1"/>
          </p:cNvSpPr>
          <p:nvPr>
            <p:ph sz="half" idx="1"/>
          </p:nvPr>
        </p:nvSpPr>
        <p:spPr>
          <a:xfrm>
            <a:off x="838200" y="1912937"/>
            <a:ext cx="10076870" cy="1412875"/>
          </a:xfrm>
          <a:ln>
            <a:solidFill>
              <a:schemeClr val="accent5">
                <a:lumMod val="75000"/>
              </a:schemeClr>
            </a:solidFill>
          </a:ln>
        </p:spPr>
        <p:txBody>
          <a:bodyPr>
            <a:noAutofit/>
          </a:bodyPr>
          <a:lstStyle/>
          <a:p>
            <a:r>
              <a:rPr lang="en-CA" dirty="0"/>
              <a:t>This command shows the EC2 instance routing table.</a:t>
            </a:r>
          </a:p>
          <a:p>
            <a:r>
              <a:rPr lang="en-CA" dirty="0"/>
              <a:t>This is a basic routing table with a default route pointing toward the </a:t>
            </a:r>
            <a:r>
              <a:rPr lang="en-CA" b="1" dirty="0"/>
              <a:t>default gateway router </a:t>
            </a:r>
            <a:r>
              <a:rPr lang="en-CA" dirty="0"/>
              <a:t>172.31.80.1 of the subnet.</a:t>
            </a:r>
          </a:p>
        </p:txBody>
      </p:sp>
      <p:graphicFrame>
        <p:nvGraphicFramePr>
          <p:cNvPr id="2" name="Table 2">
            <a:extLst>
              <a:ext uri="{FF2B5EF4-FFF2-40B4-BE49-F238E27FC236}">
                <a16:creationId xmlns:a16="http://schemas.microsoft.com/office/drawing/2014/main" id="{5844DB08-774B-44F7-A191-269F3B1286AD}"/>
              </a:ext>
            </a:extLst>
          </p:cNvPr>
          <p:cNvGraphicFramePr>
            <a:graphicFrameLocks noGrp="1"/>
          </p:cNvGraphicFramePr>
          <p:nvPr>
            <p:ph sz="half" idx="2"/>
            <p:extLst>
              <p:ext uri="{D42A27DB-BD31-4B8C-83A1-F6EECF244321}">
                <p14:modId xmlns:p14="http://schemas.microsoft.com/office/powerpoint/2010/main" val="4227928026"/>
              </p:ext>
            </p:extLst>
          </p:nvPr>
        </p:nvGraphicFramePr>
        <p:xfrm>
          <a:off x="838200" y="3429000"/>
          <a:ext cx="10076870" cy="1854200"/>
        </p:xfrm>
        <a:graphic>
          <a:graphicData uri="http://schemas.openxmlformats.org/drawingml/2006/table">
            <a:tbl>
              <a:tblPr firstRow="1" bandRow="1">
                <a:tableStyleId>{5C22544A-7EE6-4342-B048-85BDC9FD1C3A}</a:tableStyleId>
              </a:tblPr>
              <a:tblGrid>
                <a:gridCol w="2457450">
                  <a:extLst>
                    <a:ext uri="{9D8B030D-6E8A-4147-A177-3AD203B41FA5}">
                      <a16:colId xmlns:a16="http://schemas.microsoft.com/office/drawing/2014/main" val="918131319"/>
                    </a:ext>
                  </a:extLst>
                </a:gridCol>
                <a:gridCol w="2228850">
                  <a:extLst>
                    <a:ext uri="{9D8B030D-6E8A-4147-A177-3AD203B41FA5}">
                      <a16:colId xmlns:a16="http://schemas.microsoft.com/office/drawing/2014/main" val="1146957889"/>
                    </a:ext>
                  </a:extLst>
                </a:gridCol>
                <a:gridCol w="2266950">
                  <a:extLst>
                    <a:ext uri="{9D8B030D-6E8A-4147-A177-3AD203B41FA5}">
                      <a16:colId xmlns:a16="http://schemas.microsoft.com/office/drawing/2014/main" val="1451322285"/>
                    </a:ext>
                  </a:extLst>
                </a:gridCol>
                <a:gridCol w="1108246">
                  <a:extLst>
                    <a:ext uri="{9D8B030D-6E8A-4147-A177-3AD203B41FA5}">
                      <a16:colId xmlns:a16="http://schemas.microsoft.com/office/drawing/2014/main" val="3190106906"/>
                    </a:ext>
                  </a:extLst>
                </a:gridCol>
                <a:gridCol w="2015374">
                  <a:extLst>
                    <a:ext uri="{9D8B030D-6E8A-4147-A177-3AD203B41FA5}">
                      <a16:colId xmlns:a16="http://schemas.microsoft.com/office/drawing/2014/main" val="2814959472"/>
                    </a:ext>
                  </a:extLst>
                </a:gridCol>
              </a:tblGrid>
              <a:tr h="370840">
                <a:tc gridSpan="5">
                  <a:txBody>
                    <a:bodyPr/>
                    <a:lstStyle/>
                    <a:p>
                      <a:r>
                        <a:rPr lang="en-CA" dirty="0">
                          <a:latin typeface="Consolas" panose="020B0609020204030204" pitchFamily="49" charset="0"/>
                        </a:rPr>
                        <a:t>Kernel IP routing table</a:t>
                      </a:r>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extLst>
                  <a:ext uri="{0D108BD9-81ED-4DB2-BD59-A6C34878D82A}">
                    <a16:rowId xmlns:a16="http://schemas.microsoft.com/office/drawing/2014/main" val="2035493397"/>
                  </a:ext>
                </a:extLst>
              </a:tr>
              <a:tr h="370840">
                <a:tc>
                  <a:txBody>
                    <a:bodyPr/>
                    <a:lstStyle/>
                    <a:p>
                      <a:r>
                        <a:rPr lang="en-CA" b="1" dirty="0">
                          <a:latin typeface="Consolas" panose="020B0609020204030204" pitchFamily="49" charset="0"/>
                        </a:rPr>
                        <a:t>Destination</a:t>
                      </a:r>
                    </a:p>
                  </a:txBody>
                  <a:tcPr/>
                </a:tc>
                <a:tc>
                  <a:txBody>
                    <a:bodyPr/>
                    <a:lstStyle/>
                    <a:p>
                      <a:r>
                        <a:rPr lang="en-CA" b="1" dirty="0">
                          <a:latin typeface="Consolas" panose="020B0609020204030204" pitchFamily="49" charset="0"/>
                        </a:rPr>
                        <a:t>Gateway</a:t>
                      </a:r>
                    </a:p>
                  </a:txBody>
                  <a:tcPr/>
                </a:tc>
                <a:tc>
                  <a:txBody>
                    <a:bodyPr/>
                    <a:lstStyle/>
                    <a:p>
                      <a:r>
                        <a:rPr lang="en-CA" b="1" dirty="0">
                          <a:latin typeface="Consolas" panose="020B0609020204030204" pitchFamily="49" charset="0"/>
                        </a:rPr>
                        <a:t>Mask</a:t>
                      </a:r>
                    </a:p>
                  </a:txBody>
                  <a:tcPr/>
                </a:tc>
                <a:tc>
                  <a:txBody>
                    <a:bodyPr/>
                    <a:lstStyle/>
                    <a:p>
                      <a:r>
                        <a:rPr lang="en-CA" b="1" dirty="0">
                          <a:latin typeface="Consolas" panose="020B0609020204030204" pitchFamily="49" charset="0"/>
                        </a:rPr>
                        <a:t>Metric </a:t>
                      </a:r>
                    </a:p>
                  </a:txBody>
                  <a:tcPr/>
                </a:tc>
                <a:tc>
                  <a:txBody>
                    <a:bodyPr/>
                    <a:lstStyle/>
                    <a:p>
                      <a:r>
                        <a:rPr lang="en-CA" b="1" dirty="0">
                          <a:latin typeface="Consolas" panose="020B0609020204030204" pitchFamily="49" charset="0"/>
                        </a:rPr>
                        <a:t>Interface</a:t>
                      </a:r>
                    </a:p>
                  </a:txBody>
                  <a:tcPr/>
                </a:tc>
                <a:extLst>
                  <a:ext uri="{0D108BD9-81ED-4DB2-BD59-A6C34878D82A}">
                    <a16:rowId xmlns:a16="http://schemas.microsoft.com/office/drawing/2014/main" val="3318421781"/>
                  </a:ext>
                </a:extLst>
              </a:tr>
              <a:tr h="370840">
                <a:tc>
                  <a:txBody>
                    <a:bodyPr/>
                    <a:lstStyle/>
                    <a:p>
                      <a:r>
                        <a:rPr lang="en-CA" b="1" dirty="0">
                          <a:solidFill>
                            <a:srgbClr val="0000FF"/>
                          </a:solidFill>
                          <a:latin typeface="Consolas" panose="020B0609020204030204" pitchFamily="49" charset="0"/>
                        </a:rPr>
                        <a:t>default</a:t>
                      </a:r>
                    </a:p>
                  </a:txBody>
                  <a:tcPr/>
                </a:tc>
                <a:tc>
                  <a:txBody>
                    <a:bodyPr/>
                    <a:lstStyle/>
                    <a:p>
                      <a:r>
                        <a:rPr lang="en-CA" sz="1800" b="1" dirty="0">
                          <a:solidFill>
                            <a:srgbClr val="FF0000"/>
                          </a:solidFill>
                          <a:latin typeface="Consolas" panose="020B0609020204030204" pitchFamily="49" charset="0"/>
                        </a:rPr>
                        <a:t>ip-172-31-80-1</a:t>
                      </a:r>
                      <a:endParaRPr lang="en-CA" b="1" dirty="0">
                        <a:solidFill>
                          <a:srgbClr val="FF0000"/>
                        </a:solidFill>
                        <a:latin typeface="Consolas" panose="020B0609020204030204" pitchFamily="49" charset="0"/>
                      </a:endParaRPr>
                    </a:p>
                  </a:txBody>
                  <a:tcPr/>
                </a:tc>
                <a:tc>
                  <a:txBody>
                    <a:bodyPr/>
                    <a:lstStyle/>
                    <a:p>
                      <a:r>
                        <a:rPr lang="en-CA" sz="1800" dirty="0">
                          <a:latin typeface="Consolas" panose="020B0609020204030204" pitchFamily="49" charset="0"/>
                        </a:rPr>
                        <a:t>0.0.0.0</a:t>
                      </a:r>
                      <a:endParaRPr lang="en-CA" dirty="0">
                        <a:latin typeface="Consolas" panose="020B0609020204030204" pitchFamily="49" charset="0"/>
                      </a:endParaRPr>
                    </a:p>
                  </a:txBody>
                  <a:tcPr/>
                </a:tc>
                <a:tc>
                  <a:txBody>
                    <a:bodyPr/>
                    <a:lstStyle/>
                    <a:p>
                      <a:pPr algn="ctr"/>
                      <a:r>
                        <a:rPr lang="en-CA" dirty="0">
                          <a:latin typeface="Consolas" panose="020B0609020204030204" pitchFamily="49" charset="0"/>
                        </a:rPr>
                        <a:t>0</a:t>
                      </a:r>
                    </a:p>
                  </a:txBody>
                  <a:tcPr/>
                </a:tc>
                <a:tc>
                  <a:txBody>
                    <a:bodyPr/>
                    <a:lstStyle/>
                    <a:p>
                      <a:r>
                        <a:rPr lang="en-CA" dirty="0">
                          <a:latin typeface="Consolas" panose="020B0609020204030204" pitchFamily="49" charset="0"/>
                        </a:rPr>
                        <a:t>eth0</a:t>
                      </a:r>
                    </a:p>
                  </a:txBody>
                  <a:tcPr/>
                </a:tc>
                <a:extLst>
                  <a:ext uri="{0D108BD9-81ED-4DB2-BD59-A6C34878D82A}">
                    <a16:rowId xmlns:a16="http://schemas.microsoft.com/office/drawing/2014/main" val="26110265"/>
                  </a:ext>
                </a:extLst>
              </a:tr>
              <a:tr h="370840">
                <a:tc>
                  <a:txBody>
                    <a:bodyPr/>
                    <a:lstStyle/>
                    <a:p>
                      <a:r>
                        <a:rPr lang="en-CA" dirty="0">
                          <a:latin typeface="Consolas" panose="020B0609020204030204" pitchFamily="49" charset="0"/>
                        </a:rPr>
                        <a:t>instance-date.e</a:t>
                      </a:r>
                    </a:p>
                  </a:txBody>
                  <a:tcPr/>
                </a:tc>
                <a:tc>
                  <a:txBody>
                    <a:bodyPr/>
                    <a:lstStyle/>
                    <a:p>
                      <a:r>
                        <a:rPr lang="en-CA" dirty="0">
                          <a:latin typeface="Consolas" panose="020B0609020204030204" pitchFamily="49" charset="0"/>
                        </a:rPr>
                        <a:t>0.0.0.0</a:t>
                      </a:r>
                    </a:p>
                  </a:txBody>
                  <a:tcPr/>
                </a:tc>
                <a:tc>
                  <a:txBody>
                    <a:bodyPr/>
                    <a:lstStyle/>
                    <a:p>
                      <a:r>
                        <a:rPr lang="en-CA" dirty="0">
                          <a:latin typeface="Consolas" panose="020B0609020204030204" pitchFamily="49" charset="0"/>
                        </a:rPr>
                        <a:t>255.255.255.255</a:t>
                      </a:r>
                    </a:p>
                  </a:txBody>
                  <a:tcPr/>
                </a:tc>
                <a:tc>
                  <a:txBody>
                    <a:bodyPr/>
                    <a:lstStyle/>
                    <a:p>
                      <a:pPr algn="ctr"/>
                      <a:r>
                        <a:rPr lang="en-CA" dirty="0">
                          <a:latin typeface="Consolas" panose="020B0609020204030204" pitchFamily="49" charset="0"/>
                        </a:rPr>
                        <a:t>0</a:t>
                      </a:r>
                    </a:p>
                  </a:txBody>
                  <a:tcPr/>
                </a:tc>
                <a:tc>
                  <a:txBody>
                    <a:bodyPr/>
                    <a:lstStyle/>
                    <a:p>
                      <a:r>
                        <a:rPr lang="en-CA" dirty="0">
                          <a:latin typeface="Consolas" panose="020B0609020204030204" pitchFamily="49" charset="0"/>
                        </a:rPr>
                        <a:t>eth0</a:t>
                      </a:r>
                    </a:p>
                  </a:txBody>
                  <a:tcPr/>
                </a:tc>
                <a:extLst>
                  <a:ext uri="{0D108BD9-81ED-4DB2-BD59-A6C34878D82A}">
                    <a16:rowId xmlns:a16="http://schemas.microsoft.com/office/drawing/2014/main" val="1049281284"/>
                  </a:ext>
                </a:extLst>
              </a:tr>
              <a:tr h="370840">
                <a:tc>
                  <a:txBody>
                    <a:bodyPr/>
                    <a:lstStyle/>
                    <a:p>
                      <a:r>
                        <a:rPr lang="en-CA" dirty="0">
                          <a:latin typeface="Consolas" panose="020B0609020204030204" pitchFamily="49" charset="0"/>
                        </a:rPr>
                        <a:t>172.31.80.0</a:t>
                      </a:r>
                    </a:p>
                  </a:txBody>
                  <a:tcPr/>
                </a:tc>
                <a:tc>
                  <a:txBody>
                    <a:bodyPr/>
                    <a:lstStyle/>
                    <a:p>
                      <a:r>
                        <a:rPr lang="en-CA" dirty="0">
                          <a:latin typeface="Consolas" panose="020B0609020204030204" pitchFamily="49" charset="0"/>
                        </a:rPr>
                        <a:t>0.0.0.0</a:t>
                      </a:r>
                    </a:p>
                  </a:txBody>
                  <a:tcPr/>
                </a:tc>
                <a:tc>
                  <a:txBody>
                    <a:bodyPr/>
                    <a:lstStyle/>
                    <a:p>
                      <a:r>
                        <a:rPr lang="en-CA" dirty="0">
                          <a:latin typeface="Consolas" panose="020B0609020204030204" pitchFamily="49" charset="0"/>
                        </a:rPr>
                        <a:t>255.255.240.0</a:t>
                      </a:r>
                    </a:p>
                  </a:txBody>
                  <a:tcPr/>
                </a:tc>
                <a:tc>
                  <a:txBody>
                    <a:bodyPr/>
                    <a:lstStyle/>
                    <a:p>
                      <a:pPr algn="ctr"/>
                      <a:r>
                        <a:rPr lang="en-CA" dirty="0">
                          <a:latin typeface="Consolas" panose="020B0609020204030204" pitchFamily="49" charset="0"/>
                        </a:rPr>
                        <a:t>0</a:t>
                      </a:r>
                    </a:p>
                  </a:txBody>
                  <a:tcPr/>
                </a:tc>
                <a:tc>
                  <a:txBody>
                    <a:bodyPr/>
                    <a:lstStyle/>
                    <a:p>
                      <a:r>
                        <a:rPr lang="en-CA" dirty="0">
                          <a:latin typeface="Consolas" panose="020B0609020204030204" pitchFamily="49" charset="0"/>
                        </a:rPr>
                        <a:t>eth0</a:t>
                      </a:r>
                    </a:p>
                  </a:txBody>
                  <a:tcPr/>
                </a:tc>
                <a:extLst>
                  <a:ext uri="{0D108BD9-81ED-4DB2-BD59-A6C34878D82A}">
                    <a16:rowId xmlns:a16="http://schemas.microsoft.com/office/drawing/2014/main" val="3688781180"/>
                  </a:ext>
                </a:extLst>
              </a:tr>
            </a:tbl>
          </a:graphicData>
        </a:graphic>
      </p:graphicFrame>
    </p:spTree>
    <p:extLst>
      <p:ext uri="{BB962C8B-B14F-4D97-AF65-F5344CB8AC3E}">
        <p14:creationId xmlns:p14="http://schemas.microsoft.com/office/powerpoint/2010/main" val="20788963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C979BF-14E5-4549-AD60-752C05B83988}"/>
              </a:ext>
            </a:extLst>
          </p:cNvPr>
          <p:cNvSpPr>
            <a:spLocks noGrp="1"/>
          </p:cNvSpPr>
          <p:nvPr>
            <p:ph type="title"/>
          </p:nvPr>
        </p:nvSpPr>
        <p:spPr/>
        <p:txBody>
          <a:bodyPr>
            <a:normAutofit/>
          </a:bodyPr>
          <a:lstStyle/>
          <a:p>
            <a:r>
              <a:rPr lang="en-CA" sz="3200" dirty="0"/>
              <a:t>[ec2-user@ip-172-31-93-229 ~]$ </a:t>
            </a:r>
            <a:r>
              <a:rPr lang="en-CA" sz="3200" b="1" dirty="0">
                <a:highlight>
                  <a:srgbClr val="FFFF00"/>
                </a:highlight>
              </a:rPr>
              <a:t>dig www.sheridancollege.ca</a:t>
            </a:r>
          </a:p>
        </p:txBody>
      </p:sp>
      <p:sp>
        <p:nvSpPr>
          <p:cNvPr id="5" name="Content Placeholder 4">
            <a:extLst>
              <a:ext uri="{FF2B5EF4-FFF2-40B4-BE49-F238E27FC236}">
                <a16:creationId xmlns:a16="http://schemas.microsoft.com/office/drawing/2014/main" id="{EE3D0454-96F2-487F-B92C-7BADEFD0332A}"/>
              </a:ext>
            </a:extLst>
          </p:cNvPr>
          <p:cNvSpPr>
            <a:spLocks noGrp="1"/>
          </p:cNvSpPr>
          <p:nvPr>
            <p:ph sz="half" idx="1"/>
          </p:nvPr>
        </p:nvSpPr>
        <p:spPr>
          <a:xfrm>
            <a:off x="647700" y="1825625"/>
            <a:ext cx="4695825" cy="4351338"/>
          </a:xfrm>
          <a:ln>
            <a:solidFill>
              <a:schemeClr val="accent5">
                <a:lumMod val="75000"/>
              </a:schemeClr>
            </a:solidFill>
          </a:ln>
        </p:spPr>
        <p:txBody>
          <a:bodyPr>
            <a:normAutofit lnSpcReduction="10000"/>
          </a:bodyPr>
          <a:lstStyle/>
          <a:p>
            <a:r>
              <a:rPr lang="en-US" sz="2000" dirty="0"/>
              <a:t>The </a:t>
            </a:r>
            <a:r>
              <a:rPr lang="en-US" sz="2000" b="1" dirty="0"/>
              <a:t>dig</a:t>
            </a:r>
            <a:r>
              <a:rPr lang="en-US" sz="2000" dirty="0"/>
              <a:t> (</a:t>
            </a:r>
            <a:r>
              <a:rPr lang="en-US" sz="2000" b="1" dirty="0"/>
              <a:t>domain information groper</a:t>
            </a:r>
            <a:r>
              <a:rPr lang="en-US" sz="2000" dirty="0"/>
              <a:t>) command is a tool for asking DNS name servers. </a:t>
            </a:r>
          </a:p>
          <a:p>
            <a:r>
              <a:rPr lang="en-US" sz="2000" dirty="0"/>
              <a:t>It performs </a:t>
            </a:r>
            <a:r>
              <a:rPr lang="en-US" sz="2000" b="1" dirty="0"/>
              <a:t>DNS lookups </a:t>
            </a:r>
            <a:r>
              <a:rPr lang="en-US" sz="2000" dirty="0"/>
              <a:t>and displays the answers.</a:t>
            </a:r>
          </a:p>
          <a:p>
            <a:r>
              <a:rPr lang="en-US" sz="2000" dirty="0"/>
              <a:t>For example, in this case, the question was who owns </a:t>
            </a:r>
            <a:r>
              <a:rPr lang="en-US" sz="2000" dirty="0">
                <a:hlinkClick r:id="rId2"/>
              </a:rPr>
              <a:t>www.sheridancollege.ca</a:t>
            </a:r>
            <a:r>
              <a:rPr lang="en-US" sz="2000" dirty="0"/>
              <a:t> (who answers for this domain name?)</a:t>
            </a:r>
          </a:p>
          <a:p>
            <a:r>
              <a:rPr lang="en-US" sz="2000" dirty="0"/>
              <a:t>The DNS server who is the authority for Sheridan names is at </a:t>
            </a:r>
            <a:r>
              <a:rPr lang="en-US" sz="2000" dirty="0">
                <a:highlight>
                  <a:srgbClr val="FFFF00"/>
                </a:highlight>
              </a:rPr>
              <a:t>142.55.47.60.</a:t>
            </a:r>
          </a:p>
          <a:p>
            <a:r>
              <a:rPr lang="en-CA" sz="2000" dirty="0"/>
              <a:t>Notice the entry </a:t>
            </a:r>
            <a:r>
              <a:rPr lang="en-CA" sz="2000" b="1" dirty="0">
                <a:solidFill>
                  <a:srgbClr val="FF0000"/>
                </a:solidFill>
              </a:rPr>
              <a:t>SERVER 172.31.0.2#53</a:t>
            </a:r>
            <a:r>
              <a:rPr lang="en-CA" sz="2000" dirty="0"/>
              <a:t>.</a:t>
            </a:r>
          </a:p>
          <a:p>
            <a:r>
              <a:rPr lang="en-CA" sz="2000" dirty="0"/>
              <a:t>This is the local DNS server that responds to all the queries from within the customer VPC.</a:t>
            </a:r>
          </a:p>
          <a:p>
            <a:endParaRPr lang="en-CA" sz="2000" dirty="0"/>
          </a:p>
        </p:txBody>
      </p:sp>
      <p:sp>
        <p:nvSpPr>
          <p:cNvPr id="6" name="Content Placeholder 5">
            <a:extLst>
              <a:ext uri="{FF2B5EF4-FFF2-40B4-BE49-F238E27FC236}">
                <a16:creationId xmlns:a16="http://schemas.microsoft.com/office/drawing/2014/main" id="{B3F8EFF6-A570-406F-834D-79A8AFDC4A89}"/>
              </a:ext>
            </a:extLst>
          </p:cNvPr>
          <p:cNvSpPr>
            <a:spLocks noGrp="1"/>
          </p:cNvSpPr>
          <p:nvPr>
            <p:ph sz="half" idx="2"/>
          </p:nvPr>
        </p:nvSpPr>
        <p:spPr>
          <a:xfrm>
            <a:off x="5467350" y="1825625"/>
            <a:ext cx="6076950" cy="4351338"/>
          </a:xfrm>
          <a:ln>
            <a:solidFill>
              <a:schemeClr val="accent5">
                <a:lumMod val="75000"/>
              </a:schemeClr>
            </a:solidFill>
          </a:ln>
        </p:spPr>
        <p:txBody>
          <a:bodyPr>
            <a:noAutofit/>
          </a:bodyPr>
          <a:lstStyle/>
          <a:p>
            <a:pPr>
              <a:spcBef>
                <a:spcPts val="600"/>
              </a:spcBef>
            </a:pPr>
            <a:r>
              <a:rPr lang="en-CA" sz="1800" dirty="0"/>
              <a:t>(Edited for simplicity)</a:t>
            </a:r>
          </a:p>
          <a:p>
            <a:pPr>
              <a:spcBef>
                <a:spcPts val="600"/>
              </a:spcBef>
            </a:pPr>
            <a:r>
              <a:rPr lang="en-CA" sz="1800" dirty="0" err="1"/>
              <a:t>DiG</a:t>
            </a:r>
            <a:r>
              <a:rPr lang="en-CA" sz="1800" dirty="0"/>
              <a:t> 9.11.4-P2-RedHat-9.11.4-26.P2.amzn2.5.2 &lt;&lt;&gt;&gt; </a:t>
            </a:r>
            <a:r>
              <a:rPr lang="en-CA" sz="1800" dirty="0">
                <a:highlight>
                  <a:srgbClr val="FFFF00"/>
                </a:highlight>
              </a:rPr>
              <a:t>www.sheridancollege.ca</a:t>
            </a:r>
          </a:p>
          <a:p>
            <a:pPr>
              <a:spcBef>
                <a:spcPts val="600"/>
              </a:spcBef>
            </a:pPr>
            <a:endParaRPr lang="en-CA" sz="1800" dirty="0"/>
          </a:p>
          <a:p>
            <a:pPr>
              <a:spcBef>
                <a:spcPts val="600"/>
              </a:spcBef>
            </a:pPr>
            <a:r>
              <a:rPr lang="en-CA" sz="1800" dirty="0">
                <a:highlight>
                  <a:srgbClr val="FFFF00"/>
                </a:highlight>
              </a:rPr>
              <a:t>;; QUESTION SECTION:</a:t>
            </a:r>
          </a:p>
          <a:p>
            <a:pPr>
              <a:spcBef>
                <a:spcPts val="600"/>
              </a:spcBef>
            </a:pPr>
            <a:r>
              <a:rPr lang="en-CA" sz="1800" dirty="0">
                <a:highlight>
                  <a:srgbClr val="FFFF00"/>
                </a:highlight>
              </a:rPr>
              <a:t>;www.sheridancollege.ca.                IN      A</a:t>
            </a:r>
          </a:p>
          <a:p>
            <a:pPr>
              <a:spcBef>
                <a:spcPts val="600"/>
              </a:spcBef>
            </a:pPr>
            <a:endParaRPr lang="en-CA" sz="1800" dirty="0">
              <a:highlight>
                <a:srgbClr val="FFFF00"/>
              </a:highlight>
            </a:endParaRPr>
          </a:p>
          <a:p>
            <a:pPr>
              <a:spcBef>
                <a:spcPts val="600"/>
              </a:spcBef>
            </a:pPr>
            <a:r>
              <a:rPr lang="en-CA" sz="1800" dirty="0">
                <a:highlight>
                  <a:srgbClr val="FFFF00"/>
                </a:highlight>
              </a:rPr>
              <a:t>;; ANSWER SECTION:</a:t>
            </a:r>
          </a:p>
          <a:p>
            <a:pPr>
              <a:spcBef>
                <a:spcPts val="600"/>
              </a:spcBef>
            </a:pPr>
            <a:r>
              <a:rPr lang="en-CA" sz="1800" dirty="0"/>
              <a:t>www.sheridancollege.ca.           30         IN      CNAME   www.dyn.sheridancollege.ca.</a:t>
            </a:r>
          </a:p>
          <a:p>
            <a:pPr>
              <a:spcBef>
                <a:spcPts val="600"/>
              </a:spcBef>
            </a:pPr>
            <a:r>
              <a:rPr lang="en-CA" sz="1800" dirty="0"/>
              <a:t>www.dyn.sheridancollege.ca. 30  IN      A       </a:t>
            </a:r>
            <a:r>
              <a:rPr lang="en-CA" sz="1800" dirty="0">
                <a:highlight>
                  <a:srgbClr val="FFFF00"/>
                </a:highlight>
              </a:rPr>
              <a:t>142.55.47.60</a:t>
            </a:r>
          </a:p>
          <a:p>
            <a:pPr>
              <a:spcBef>
                <a:spcPts val="600"/>
              </a:spcBef>
            </a:pPr>
            <a:endParaRPr lang="en-CA" sz="1800" dirty="0"/>
          </a:p>
          <a:p>
            <a:pPr>
              <a:spcBef>
                <a:spcPts val="600"/>
              </a:spcBef>
            </a:pPr>
            <a:r>
              <a:rPr lang="en-CA" sz="1800" dirty="0"/>
              <a:t>;;</a:t>
            </a:r>
            <a:r>
              <a:rPr lang="en-CA" sz="1800" b="1" dirty="0">
                <a:solidFill>
                  <a:srgbClr val="FF0000"/>
                </a:solidFill>
              </a:rPr>
              <a:t> </a:t>
            </a:r>
            <a:r>
              <a:rPr lang="en-CA" sz="1800" b="1" dirty="0">
                <a:solidFill>
                  <a:srgbClr val="FF0000"/>
                </a:solidFill>
                <a:highlight>
                  <a:srgbClr val="FFFF00"/>
                </a:highlight>
              </a:rPr>
              <a:t>SERVER: 172.31.0.2#53 (172.31.0.2)</a:t>
            </a:r>
          </a:p>
        </p:txBody>
      </p:sp>
    </p:spTree>
    <p:extLst>
      <p:ext uri="{BB962C8B-B14F-4D97-AF65-F5344CB8AC3E}">
        <p14:creationId xmlns:p14="http://schemas.microsoft.com/office/powerpoint/2010/main" val="36160710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952D0A-7978-4CAC-9E90-1236C99348D3}"/>
              </a:ext>
            </a:extLst>
          </p:cNvPr>
          <p:cNvSpPr>
            <a:spLocks noGrp="1"/>
          </p:cNvSpPr>
          <p:nvPr>
            <p:ph type="title"/>
          </p:nvPr>
        </p:nvSpPr>
        <p:spPr/>
        <p:txBody>
          <a:bodyPr/>
          <a:lstStyle/>
          <a:p>
            <a:r>
              <a:rPr lang="en-CA" dirty="0"/>
              <a:t>dig amazonaws.com</a:t>
            </a:r>
          </a:p>
        </p:txBody>
      </p:sp>
      <p:sp>
        <p:nvSpPr>
          <p:cNvPr id="6" name="Content Placeholder 5">
            <a:extLst>
              <a:ext uri="{FF2B5EF4-FFF2-40B4-BE49-F238E27FC236}">
                <a16:creationId xmlns:a16="http://schemas.microsoft.com/office/drawing/2014/main" id="{EECA96D6-85DE-48D6-9A93-AE184E0F3434}"/>
              </a:ext>
            </a:extLst>
          </p:cNvPr>
          <p:cNvSpPr>
            <a:spLocks noGrp="1"/>
          </p:cNvSpPr>
          <p:nvPr>
            <p:ph idx="1"/>
          </p:nvPr>
        </p:nvSpPr>
        <p:spPr>
          <a:xfrm>
            <a:off x="838200" y="1485900"/>
            <a:ext cx="3000375" cy="5006975"/>
          </a:xfrm>
          <a:ln>
            <a:solidFill>
              <a:schemeClr val="accent1"/>
            </a:solidFill>
          </a:ln>
        </p:spPr>
        <p:txBody>
          <a:bodyPr/>
          <a:lstStyle/>
          <a:p>
            <a:pPr>
              <a:spcBef>
                <a:spcPts val="600"/>
              </a:spcBef>
              <a:spcAft>
                <a:spcPts val="600"/>
              </a:spcAft>
            </a:pPr>
            <a:r>
              <a:rPr lang="en-CA" dirty="0"/>
              <a:t>This command returns the public IPv4 addresses of the three servers responsible for the name zone.</a:t>
            </a:r>
          </a:p>
          <a:p>
            <a:pPr>
              <a:spcBef>
                <a:spcPts val="600"/>
              </a:spcBef>
              <a:spcAft>
                <a:spcPts val="600"/>
              </a:spcAft>
            </a:pPr>
            <a:r>
              <a:rPr lang="en-CA" dirty="0"/>
              <a:t>The local DNS server that responded the query is 172.31.0.2 on UDP port 53.</a:t>
            </a:r>
          </a:p>
        </p:txBody>
      </p:sp>
      <p:pic>
        <p:nvPicPr>
          <p:cNvPr id="8" name="Picture 7">
            <a:extLst>
              <a:ext uri="{FF2B5EF4-FFF2-40B4-BE49-F238E27FC236}">
                <a16:creationId xmlns:a16="http://schemas.microsoft.com/office/drawing/2014/main" id="{56BA5DDC-B979-41D2-BC59-8EBE4F387A9B}"/>
              </a:ext>
            </a:extLst>
          </p:cNvPr>
          <p:cNvPicPr>
            <a:picLocks noChangeAspect="1"/>
          </p:cNvPicPr>
          <p:nvPr/>
        </p:nvPicPr>
        <p:blipFill>
          <a:blip r:embed="rId2"/>
          <a:stretch>
            <a:fillRect/>
          </a:stretch>
        </p:blipFill>
        <p:spPr>
          <a:xfrm>
            <a:off x="4006931" y="1415341"/>
            <a:ext cx="8030696" cy="5077534"/>
          </a:xfrm>
          <a:prstGeom prst="rect">
            <a:avLst/>
          </a:prstGeom>
          <a:ln>
            <a:solidFill>
              <a:schemeClr val="accent5">
                <a:lumMod val="75000"/>
              </a:schemeClr>
            </a:solidFill>
          </a:ln>
        </p:spPr>
      </p:pic>
    </p:spTree>
    <p:extLst>
      <p:ext uri="{BB962C8B-B14F-4D97-AF65-F5344CB8AC3E}">
        <p14:creationId xmlns:p14="http://schemas.microsoft.com/office/powerpoint/2010/main" val="39350998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6C0B5-A6B1-4A3B-8E5F-501D5A1985C6}"/>
              </a:ext>
            </a:extLst>
          </p:cNvPr>
          <p:cNvSpPr>
            <a:spLocks noGrp="1"/>
          </p:cNvSpPr>
          <p:nvPr>
            <p:ph type="title"/>
          </p:nvPr>
        </p:nvSpPr>
        <p:spPr/>
        <p:txBody>
          <a:bodyPr/>
          <a:lstStyle/>
          <a:p>
            <a:r>
              <a:rPr lang="en-CA" dirty="0"/>
              <a:t>nslookup and dig</a:t>
            </a:r>
          </a:p>
        </p:txBody>
      </p:sp>
      <p:sp>
        <p:nvSpPr>
          <p:cNvPr id="3" name="Content Placeholder 2">
            <a:extLst>
              <a:ext uri="{FF2B5EF4-FFF2-40B4-BE49-F238E27FC236}">
                <a16:creationId xmlns:a16="http://schemas.microsoft.com/office/drawing/2014/main" id="{EB0E0B10-E5DB-4E18-9358-BCD7C979D66C}"/>
              </a:ext>
            </a:extLst>
          </p:cNvPr>
          <p:cNvSpPr>
            <a:spLocks noGrp="1"/>
          </p:cNvSpPr>
          <p:nvPr>
            <p:ph idx="1"/>
          </p:nvPr>
        </p:nvSpPr>
        <p:spPr>
          <a:xfrm>
            <a:off x="838200" y="1825625"/>
            <a:ext cx="4686300" cy="4351338"/>
          </a:xfrm>
          <a:ln>
            <a:solidFill>
              <a:schemeClr val="accent5">
                <a:lumMod val="75000"/>
              </a:schemeClr>
            </a:solidFill>
          </a:ln>
        </p:spPr>
        <p:txBody>
          <a:bodyPr>
            <a:normAutofit fontScale="92500" lnSpcReduction="10000"/>
          </a:bodyPr>
          <a:lstStyle/>
          <a:p>
            <a:pPr>
              <a:spcBef>
                <a:spcPts val="600"/>
              </a:spcBef>
              <a:spcAft>
                <a:spcPts val="600"/>
              </a:spcAft>
            </a:pPr>
            <a:r>
              <a:rPr lang="en-CA" dirty="0"/>
              <a:t>The DNS domain amz2.com and amazonaws.com belong to AWS.</a:t>
            </a:r>
          </a:p>
          <a:p>
            <a:pPr>
              <a:spcBef>
                <a:spcPts val="600"/>
              </a:spcBef>
              <a:spcAft>
                <a:spcPts val="600"/>
              </a:spcAft>
            </a:pPr>
            <a:r>
              <a:rPr lang="en-CA" dirty="0"/>
              <a:t>The command nslookup issues a query to be answered by a local DNS, if there is any.</a:t>
            </a:r>
          </a:p>
          <a:p>
            <a:pPr>
              <a:spcBef>
                <a:spcPts val="600"/>
              </a:spcBef>
              <a:spcAft>
                <a:spcPts val="600"/>
              </a:spcAft>
            </a:pPr>
            <a:r>
              <a:rPr lang="en-CA" dirty="0"/>
              <a:t>And there is, 172.31.0.2 replies back.</a:t>
            </a:r>
          </a:p>
          <a:p>
            <a:pPr>
              <a:spcBef>
                <a:spcPts val="600"/>
              </a:spcBef>
              <a:spcAft>
                <a:spcPts val="600"/>
              </a:spcAft>
            </a:pPr>
            <a:r>
              <a:rPr lang="en-CA" dirty="0"/>
              <a:t>The origin of the information is in the Authoritative servers though.</a:t>
            </a:r>
          </a:p>
        </p:txBody>
      </p:sp>
      <p:pic>
        <p:nvPicPr>
          <p:cNvPr id="5" name="Picture 4">
            <a:extLst>
              <a:ext uri="{FF2B5EF4-FFF2-40B4-BE49-F238E27FC236}">
                <a16:creationId xmlns:a16="http://schemas.microsoft.com/office/drawing/2014/main" id="{D7001BD3-8126-4330-AC5F-F69526E2AC64}"/>
              </a:ext>
            </a:extLst>
          </p:cNvPr>
          <p:cNvPicPr>
            <a:picLocks noChangeAspect="1"/>
          </p:cNvPicPr>
          <p:nvPr/>
        </p:nvPicPr>
        <p:blipFill>
          <a:blip r:embed="rId2"/>
          <a:stretch>
            <a:fillRect/>
          </a:stretch>
        </p:blipFill>
        <p:spPr>
          <a:xfrm>
            <a:off x="5752660" y="1825625"/>
            <a:ext cx="6306430" cy="4458322"/>
          </a:xfrm>
          <a:prstGeom prst="rect">
            <a:avLst/>
          </a:prstGeom>
        </p:spPr>
      </p:pic>
    </p:spTree>
    <p:extLst>
      <p:ext uri="{BB962C8B-B14F-4D97-AF65-F5344CB8AC3E}">
        <p14:creationId xmlns:p14="http://schemas.microsoft.com/office/powerpoint/2010/main" val="42510466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396C07-2D2A-46A5-BC22-816814701E8C}"/>
              </a:ext>
            </a:extLst>
          </p:cNvPr>
          <p:cNvSpPr>
            <a:spLocks noGrp="1"/>
          </p:cNvSpPr>
          <p:nvPr>
            <p:ph type="title"/>
          </p:nvPr>
        </p:nvSpPr>
        <p:spPr>
          <a:xfrm>
            <a:off x="884381" y="375744"/>
            <a:ext cx="5925994" cy="757950"/>
          </a:xfrm>
        </p:spPr>
        <p:txBody>
          <a:bodyPr>
            <a:normAutofit/>
          </a:bodyPr>
          <a:lstStyle/>
          <a:p>
            <a:r>
              <a:rPr lang="en-CA" sz="2800" dirty="0">
                <a:latin typeface="Consolas" panose="020B0609020204030204" pitchFamily="49" charset="0"/>
              </a:rPr>
              <a:t>dig www.sheridancollege.ca</a:t>
            </a:r>
          </a:p>
        </p:txBody>
      </p:sp>
      <p:sp>
        <p:nvSpPr>
          <p:cNvPr id="6" name="Content Placeholder 5">
            <a:extLst>
              <a:ext uri="{FF2B5EF4-FFF2-40B4-BE49-F238E27FC236}">
                <a16:creationId xmlns:a16="http://schemas.microsoft.com/office/drawing/2014/main" id="{DB2E105F-D45C-4AFA-9E81-51F97002E1D5}"/>
              </a:ext>
            </a:extLst>
          </p:cNvPr>
          <p:cNvSpPr>
            <a:spLocks noGrp="1"/>
          </p:cNvSpPr>
          <p:nvPr>
            <p:ph idx="1"/>
          </p:nvPr>
        </p:nvSpPr>
        <p:spPr>
          <a:xfrm>
            <a:off x="864037" y="1133694"/>
            <a:ext cx="4082159" cy="5103204"/>
          </a:xfrm>
          <a:ln>
            <a:solidFill>
              <a:schemeClr val="accent5">
                <a:lumMod val="75000"/>
              </a:schemeClr>
            </a:solidFill>
          </a:ln>
        </p:spPr>
        <p:txBody>
          <a:bodyPr>
            <a:normAutofit fontScale="85000" lnSpcReduction="10000"/>
          </a:bodyPr>
          <a:lstStyle/>
          <a:p>
            <a:pPr>
              <a:spcBef>
                <a:spcPts val="600"/>
              </a:spcBef>
              <a:spcAft>
                <a:spcPts val="600"/>
              </a:spcAft>
            </a:pPr>
            <a:r>
              <a:rPr lang="en-CA" dirty="0"/>
              <a:t>The output of the command dig has revealed that there is a local (AWS) </a:t>
            </a:r>
            <a:r>
              <a:rPr lang="en-CA" b="1" dirty="0"/>
              <a:t>DNS server </a:t>
            </a:r>
            <a:r>
              <a:rPr lang="en-CA" dirty="0"/>
              <a:t>at </a:t>
            </a:r>
            <a:r>
              <a:rPr lang="en-CA" b="1" dirty="0"/>
              <a:t>172.31.0.</a:t>
            </a:r>
            <a:r>
              <a:rPr lang="en-CA" b="1" dirty="0">
                <a:highlight>
                  <a:srgbClr val="FFFF00"/>
                </a:highlight>
              </a:rPr>
              <a:t>2</a:t>
            </a:r>
            <a:r>
              <a:rPr lang="en-CA" dirty="0"/>
              <a:t>.</a:t>
            </a:r>
          </a:p>
          <a:p>
            <a:pPr>
              <a:spcBef>
                <a:spcPts val="600"/>
              </a:spcBef>
              <a:spcAft>
                <a:spcPts val="600"/>
              </a:spcAft>
            </a:pPr>
            <a:r>
              <a:rPr lang="en-CA" dirty="0"/>
              <a:t>This address is always reserved to the local DNS server.</a:t>
            </a:r>
          </a:p>
          <a:p>
            <a:pPr>
              <a:spcBef>
                <a:spcPts val="600"/>
              </a:spcBef>
              <a:spcAft>
                <a:spcPts val="600"/>
              </a:spcAft>
            </a:pPr>
            <a:r>
              <a:rPr lang="en-CA" dirty="0"/>
              <a:t>This is the DNS server used when the EC2 instance needs to resolve a DNS name to an IP address.</a:t>
            </a:r>
          </a:p>
          <a:p>
            <a:pPr>
              <a:spcBef>
                <a:spcPts val="600"/>
              </a:spcBef>
              <a:spcAft>
                <a:spcPts val="600"/>
              </a:spcAft>
            </a:pPr>
            <a:r>
              <a:rPr lang="en-CA" dirty="0"/>
              <a:t>The DNS protocol is reachable at the </a:t>
            </a:r>
            <a:r>
              <a:rPr lang="en-CA" b="1" dirty="0"/>
              <a:t>UDP port number 53</a:t>
            </a:r>
            <a:r>
              <a:rPr lang="en-CA" dirty="0"/>
              <a:t>.</a:t>
            </a:r>
          </a:p>
          <a:p>
            <a:pPr>
              <a:spcBef>
                <a:spcPts val="600"/>
              </a:spcBef>
              <a:spcAft>
                <a:spcPts val="600"/>
              </a:spcAft>
            </a:pPr>
            <a:r>
              <a:rPr lang="en-CA" b="1" dirty="0"/>
              <a:t>Port 53 </a:t>
            </a:r>
            <a:r>
              <a:rPr lang="en-CA" dirty="0"/>
              <a:t>is reserved for </a:t>
            </a:r>
            <a:r>
              <a:rPr lang="en-CA" b="1" dirty="0"/>
              <a:t>DNS</a:t>
            </a:r>
            <a:r>
              <a:rPr lang="en-CA" dirty="0"/>
              <a:t>.</a:t>
            </a:r>
          </a:p>
        </p:txBody>
      </p:sp>
      <p:sp>
        <p:nvSpPr>
          <p:cNvPr id="11" name="Cylinder 10">
            <a:extLst>
              <a:ext uri="{FF2B5EF4-FFF2-40B4-BE49-F238E27FC236}">
                <a16:creationId xmlns:a16="http://schemas.microsoft.com/office/drawing/2014/main" id="{B98FED9E-AAD4-4F88-89A7-B79B8AFF1B52}"/>
              </a:ext>
            </a:extLst>
          </p:cNvPr>
          <p:cNvSpPr/>
          <p:nvPr/>
        </p:nvSpPr>
        <p:spPr>
          <a:xfrm rot="16200000">
            <a:off x="8813040" y="2397305"/>
            <a:ext cx="544945" cy="2621522"/>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13" name="Straight Connector 12">
            <a:extLst>
              <a:ext uri="{FF2B5EF4-FFF2-40B4-BE49-F238E27FC236}">
                <a16:creationId xmlns:a16="http://schemas.microsoft.com/office/drawing/2014/main" id="{D1BDCF95-8979-4317-A6F3-D5A19C31F5F0}"/>
              </a:ext>
            </a:extLst>
          </p:cNvPr>
          <p:cNvCxnSpPr>
            <a:cxnSpLocks/>
            <a:stCxn id="16" idx="2"/>
            <a:endCxn id="11" idx="4"/>
          </p:cNvCxnSpPr>
          <p:nvPr/>
        </p:nvCxnSpPr>
        <p:spPr>
          <a:xfrm>
            <a:off x="9068543" y="2272147"/>
            <a:ext cx="16970" cy="116344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E17CED4-754C-4B4D-931C-AE64CE649611}"/>
              </a:ext>
            </a:extLst>
          </p:cNvPr>
          <p:cNvGrpSpPr/>
          <p:nvPr/>
        </p:nvGrpSpPr>
        <p:grpSpPr>
          <a:xfrm>
            <a:off x="8001742" y="310864"/>
            <a:ext cx="2133602" cy="1961283"/>
            <a:chOff x="9707203" y="753552"/>
            <a:chExt cx="1386709" cy="1500121"/>
          </a:xfrm>
        </p:grpSpPr>
        <p:sp>
          <p:nvSpPr>
            <p:cNvPr id="15" name="Rectangle 14">
              <a:extLst>
                <a:ext uri="{FF2B5EF4-FFF2-40B4-BE49-F238E27FC236}">
                  <a16:creationId xmlns:a16="http://schemas.microsoft.com/office/drawing/2014/main" id="{AA9E108D-B654-48F9-B31C-5EED4B28AD1A}"/>
                </a:ext>
              </a:extLst>
            </p:cNvPr>
            <p:cNvSpPr/>
            <p:nvPr/>
          </p:nvSpPr>
          <p:spPr>
            <a:xfrm>
              <a:off x="9939925" y="1032791"/>
              <a:ext cx="921266" cy="953467"/>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6" name="Graphic 60">
              <a:extLst>
                <a:ext uri="{FF2B5EF4-FFF2-40B4-BE49-F238E27FC236}">
                  <a16:creationId xmlns:a16="http://schemas.microsoft.com/office/drawing/2014/main" id="{899471CA-3757-409D-95F1-49B522210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7203" y="753552"/>
              <a:ext cx="1386709" cy="150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26D5C5F2-91DB-4399-B1E5-6500D0FADCA7}"/>
                </a:ext>
              </a:extLst>
            </p:cNvPr>
            <p:cNvSpPr txBox="1">
              <a:spLocks noChangeArrowheads="1"/>
            </p:cNvSpPr>
            <p:nvPr/>
          </p:nvSpPr>
          <p:spPr bwMode="auto">
            <a:xfrm>
              <a:off x="10026870" y="1255118"/>
              <a:ext cx="747373" cy="45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b="1" dirty="0">
                  <a:latin typeface="Arial" panose="020B0604020202020204" pitchFamily="34" charset="0"/>
                  <a:ea typeface="Amazon Ember" panose="020B0603020204020204" pitchFamily="34" charset="0"/>
                  <a:cs typeface="Arial" panose="020B0604020202020204" pitchFamily="34" charset="0"/>
                </a:rPr>
                <a:t>EC2 </a:t>
              </a:r>
            </a:p>
            <a:p>
              <a:pPr algn="ctr" eaLnBrk="1" hangingPunct="1"/>
              <a:r>
                <a:rPr lang="en-US" altLang="en-US" b="1" dirty="0">
                  <a:latin typeface="Arial" panose="020B0604020202020204" pitchFamily="34" charset="0"/>
                  <a:ea typeface="Amazon Ember" panose="020B0603020204020204" pitchFamily="34" charset="0"/>
                  <a:cs typeface="Arial" panose="020B0604020202020204" pitchFamily="34" charset="0"/>
                </a:rPr>
                <a:t>Instance</a:t>
              </a:r>
            </a:p>
          </p:txBody>
        </p:sp>
      </p:grpSp>
      <p:sp>
        <p:nvSpPr>
          <p:cNvPr id="20" name="TextBox 19">
            <a:extLst>
              <a:ext uri="{FF2B5EF4-FFF2-40B4-BE49-F238E27FC236}">
                <a16:creationId xmlns:a16="http://schemas.microsoft.com/office/drawing/2014/main" id="{3A53A8CF-87B4-4769-9397-EAD91D719BD5}"/>
              </a:ext>
            </a:extLst>
          </p:cNvPr>
          <p:cNvSpPr txBox="1"/>
          <p:nvPr/>
        </p:nvSpPr>
        <p:spPr>
          <a:xfrm flipH="1">
            <a:off x="8055716" y="3523400"/>
            <a:ext cx="2341181" cy="369332"/>
          </a:xfrm>
          <a:prstGeom prst="rect">
            <a:avLst/>
          </a:prstGeom>
          <a:solidFill>
            <a:schemeClr val="bg1"/>
          </a:solidFill>
          <a:effectLst>
            <a:softEdge rad="31750"/>
          </a:effectLst>
        </p:spPr>
        <p:txBody>
          <a:bodyPr wrap="square" rtlCol="0">
            <a:spAutoFit/>
          </a:bodyPr>
          <a:lstStyle/>
          <a:p>
            <a:r>
              <a:rPr lang="en-CA" b="1" dirty="0"/>
              <a:t>Subnet 172.31.80.0/20 </a:t>
            </a:r>
          </a:p>
        </p:txBody>
      </p:sp>
      <p:grpSp>
        <p:nvGrpSpPr>
          <p:cNvPr id="21" name="Group 20">
            <a:extLst>
              <a:ext uri="{FF2B5EF4-FFF2-40B4-BE49-F238E27FC236}">
                <a16:creationId xmlns:a16="http://schemas.microsoft.com/office/drawing/2014/main" id="{FB58ED96-06F3-4B84-8F4B-EAB597D77308}"/>
              </a:ext>
            </a:extLst>
          </p:cNvPr>
          <p:cNvGrpSpPr/>
          <p:nvPr/>
        </p:nvGrpSpPr>
        <p:grpSpPr>
          <a:xfrm>
            <a:off x="5281560" y="3171532"/>
            <a:ext cx="1056238" cy="1071417"/>
            <a:chOff x="5439189" y="3628598"/>
            <a:chExt cx="675842" cy="683629"/>
          </a:xfrm>
        </p:grpSpPr>
        <p:sp>
          <p:nvSpPr>
            <p:cNvPr id="22" name="Oval 21">
              <a:extLst>
                <a:ext uri="{FF2B5EF4-FFF2-40B4-BE49-F238E27FC236}">
                  <a16:creationId xmlns:a16="http://schemas.microsoft.com/office/drawing/2014/main" id="{C4EF8433-09F6-4AA8-B339-7E2D08D16FB4}"/>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23" name="Group 22">
              <a:extLst>
                <a:ext uri="{FF2B5EF4-FFF2-40B4-BE49-F238E27FC236}">
                  <a16:creationId xmlns:a16="http://schemas.microsoft.com/office/drawing/2014/main" id="{1F66C8FF-FF88-4CAD-8475-1C0BF1042CA9}"/>
                </a:ext>
              </a:extLst>
            </p:cNvPr>
            <p:cNvGrpSpPr/>
            <p:nvPr/>
          </p:nvGrpSpPr>
          <p:grpSpPr>
            <a:xfrm>
              <a:off x="5712075" y="3740276"/>
              <a:ext cx="130069" cy="188068"/>
              <a:chOff x="4518511" y="3865186"/>
              <a:chExt cx="203119" cy="265093"/>
            </a:xfrm>
          </p:grpSpPr>
          <p:cxnSp>
            <p:nvCxnSpPr>
              <p:cNvPr id="36" name="Straight Connector 35">
                <a:extLst>
                  <a:ext uri="{FF2B5EF4-FFF2-40B4-BE49-F238E27FC236}">
                    <a16:creationId xmlns:a16="http://schemas.microsoft.com/office/drawing/2014/main" id="{BFB2A754-D755-4457-BFBE-051DD8C2A7C5}"/>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2B5AC00-B188-48F9-BD5A-78316BFB63A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5D302F8-4E28-404E-B1F1-7C5BCCE265B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700B23D1-F40B-4E8A-8ECE-7F8183AE2923}"/>
                </a:ext>
              </a:extLst>
            </p:cNvPr>
            <p:cNvGrpSpPr/>
            <p:nvPr/>
          </p:nvGrpSpPr>
          <p:grpSpPr>
            <a:xfrm rot="10800000">
              <a:off x="5712075" y="4005901"/>
              <a:ext cx="130069" cy="188068"/>
              <a:chOff x="4518511" y="3865186"/>
              <a:chExt cx="203119" cy="265093"/>
            </a:xfrm>
          </p:grpSpPr>
          <p:cxnSp>
            <p:nvCxnSpPr>
              <p:cNvPr id="33" name="Straight Connector 32">
                <a:extLst>
                  <a:ext uri="{FF2B5EF4-FFF2-40B4-BE49-F238E27FC236}">
                    <a16:creationId xmlns:a16="http://schemas.microsoft.com/office/drawing/2014/main" id="{D8BA3FAD-6D89-4CF3-90D4-7DDB554FB020}"/>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F3E14E7-939F-4F0E-A57B-F36C6E0617B2}"/>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C0447A7-C0CB-45A3-9018-49572B64FB14}"/>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15FDA854-C396-4550-9605-CB8E9C27C429}"/>
                </a:ext>
              </a:extLst>
            </p:cNvPr>
            <p:cNvGrpSpPr/>
            <p:nvPr/>
          </p:nvGrpSpPr>
          <p:grpSpPr>
            <a:xfrm rot="5400000">
              <a:off x="5526491" y="3876378"/>
              <a:ext cx="130069" cy="188068"/>
              <a:chOff x="4518511" y="3865186"/>
              <a:chExt cx="203119" cy="265093"/>
            </a:xfrm>
          </p:grpSpPr>
          <p:cxnSp>
            <p:nvCxnSpPr>
              <p:cNvPr id="30" name="Straight Connector 29">
                <a:extLst>
                  <a:ext uri="{FF2B5EF4-FFF2-40B4-BE49-F238E27FC236}">
                    <a16:creationId xmlns:a16="http://schemas.microsoft.com/office/drawing/2014/main" id="{8C4D7DE9-DB3F-4594-98B8-64C66E1E584B}"/>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835B636-C660-4EBC-8F2C-2829A138A0A6}"/>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58FF3C7-6763-4D34-924F-607281CAD736}"/>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2BF69D0A-6177-41DD-810F-8646CA9D126D}"/>
                </a:ext>
              </a:extLst>
            </p:cNvPr>
            <p:cNvGrpSpPr/>
            <p:nvPr/>
          </p:nvGrpSpPr>
          <p:grpSpPr>
            <a:xfrm rot="5400000">
              <a:off x="5890580" y="3876379"/>
              <a:ext cx="130069" cy="188068"/>
              <a:chOff x="4518511" y="3865186"/>
              <a:chExt cx="203119" cy="265093"/>
            </a:xfrm>
          </p:grpSpPr>
          <p:cxnSp>
            <p:nvCxnSpPr>
              <p:cNvPr id="27" name="Straight Connector 26">
                <a:extLst>
                  <a:ext uri="{FF2B5EF4-FFF2-40B4-BE49-F238E27FC236}">
                    <a16:creationId xmlns:a16="http://schemas.microsoft.com/office/drawing/2014/main" id="{2D8D4E80-D54F-4924-BE40-F0E6CF7CD5E6}"/>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5BD21D4-57EA-4A9D-BD53-C9F4C8EB6945}"/>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C9429D7-F291-482F-9594-E1DE4503E8F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39" name="Straight Connector 38">
            <a:extLst>
              <a:ext uri="{FF2B5EF4-FFF2-40B4-BE49-F238E27FC236}">
                <a16:creationId xmlns:a16="http://schemas.microsoft.com/office/drawing/2014/main" id="{EE5F89DA-72E7-4675-9F00-ADF8738B5120}"/>
              </a:ext>
            </a:extLst>
          </p:cNvPr>
          <p:cNvCxnSpPr>
            <a:cxnSpLocks/>
            <a:stCxn id="22" idx="6"/>
            <a:endCxn id="11" idx="1"/>
          </p:cNvCxnSpPr>
          <p:nvPr/>
        </p:nvCxnSpPr>
        <p:spPr>
          <a:xfrm>
            <a:off x="6337798" y="3707241"/>
            <a:ext cx="1436954" cy="82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28CEF9D-DC53-4BA2-BFAA-4A8601451B8D}"/>
              </a:ext>
            </a:extLst>
          </p:cNvPr>
          <p:cNvSpPr txBox="1"/>
          <p:nvPr/>
        </p:nvSpPr>
        <p:spPr>
          <a:xfrm>
            <a:off x="5724769" y="2238008"/>
            <a:ext cx="3221338" cy="338554"/>
          </a:xfrm>
          <a:prstGeom prst="rect">
            <a:avLst/>
          </a:prstGeom>
          <a:noFill/>
        </p:spPr>
        <p:txBody>
          <a:bodyPr wrap="square">
            <a:spAutoFit/>
          </a:bodyPr>
          <a:lstStyle/>
          <a:p>
            <a:pPr algn="r"/>
            <a:r>
              <a:rPr lang="en-CA" sz="1600" b="1" dirty="0">
                <a:latin typeface="Consolas" panose="020B0609020204030204" pitchFamily="49" charset="0"/>
              </a:rPr>
              <a:t>dig</a:t>
            </a:r>
            <a:r>
              <a:rPr lang="en-CA" sz="1600" dirty="0">
                <a:latin typeface="Consolas" panose="020B0609020204030204" pitchFamily="49" charset="0"/>
              </a:rPr>
              <a:t> www.sheridancollege.ca</a:t>
            </a:r>
            <a:endParaRPr lang="en-CA" sz="1600" dirty="0">
              <a:solidFill>
                <a:srgbClr val="FF0000"/>
              </a:solidFill>
            </a:endParaRPr>
          </a:p>
        </p:txBody>
      </p:sp>
      <p:sp>
        <p:nvSpPr>
          <p:cNvPr id="52" name="Arrow: Right 51">
            <a:extLst>
              <a:ext uri="{FF2B5EF4-FFF2-40B4-BE49-F238E27FC236}">
                <a16:creationId xmlns:a16="http://schemas.microsoft.com/office/drawing/2014/main" id="{156325F2-B82D-4DDB-8999-8214A2EB2A2D}"/>
              </a:ext>
            </a:extLst>
          </p:cNvPr>
          <p:cNvSpPr/>
          <p:nvPr/>
        </p:nvSpPr>
        <p:spPr>
          <a:xfrm rot="5400000">
            <a:off x="8313292" y="2753590"/>
            <a:ext cx="801769" cy="384172"/>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0" name="Straight Connector 39">
            <a:extLst>
              <a:ext uri="{FF2B5EF4-FFF2-40B4-BE49-F238E27FC236}">
                <a16:creationId xmlns:a16="http://schemas.microsoft.com/office/drawing/2014/main" id="{E6CD0490-F698-4D3C-A7EE-AAEAA1995BA7}"/>
              </a:ext>
            </a:extLst>
          </p:cNvPr>
          <p:cNvCxnSpPr>
            <a:cxnSpLocks/>
            <a:stCxn id="11" idx="2"/>
            <a:endCxn id="18" idx="0"/>
          </p:cNvCxnSpPr>
          <p:nvPr/>
        </p:nvCxnSpPr>
        <p:spPr>
          <a:xfrm>
            <a:off x="9085513" y="3980538"/>
            <a:ext cx="19344" cy="167925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04175BF-C317-42D7-875B-F309A5F29817}"/>
              </a:ext>
            </a:extLst>
          </p:cNvPr>
          <p:cNvGrpSpPr/>
          <p:nvPr/>
        </p:nvGrpSpPr>
        <p:grpSpPr>
          <a:xfrm>
            <a:off x="8357377" y="5659791"/>
            <a:ext cx="1494960" cy="338554"/>
            <a:chOff x="4416357" y="2393004"/>
            <a:chExt cx="1494960" cy="338554"/>
          </a:xfrm>
        </p:grpSpPr>
        <p:sp>
          <p:nvSpPr>
            <p:cNvPr id="18" name="Rectangle: Rounded Corners 17">
              <a:extLst>
                <a:ext uri="{FF2B5EF4-FFF2-40B4-BE49-F238E27FC236}">
                  <a16:creationId xmlns:a16="http://schemas.microsoft.com/office/drawing/2014/main" id="{37003562-A42D-45A8-A80D-882581621975}"/>
                </a:ext>
              </a:extLst>
            </p:cNvPr>
            <p:cNvSpPr/>
            <p:nvPr/>
          </p:nvSpPr>
          <p:spPr>
            <a:xfrm>
              <a:off x="4416357" y="2393004"/>
              <a:ext cx="1494960" cy="338554"/>
            </a:xfrm>
            <a:prstGeom prst="round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a:extLst>
                <a:ext uri="{FF2B5EF4-FFF2-40B4-BE49-F238E27FC236}">
                  <a16:creationId xmlns:a16="http://schemas.microsoft.com/office/drawing/2014/main" id="{DED54A39-0C14-4A86-BF5E-2EADD81C4551}"/>
                </a:ext>
              </a:extLst>
            </p:cNvPr>
            <p:cNvSpPr/>
            <p:nvPr/>
          </p:nvSpPr>
          <p:spPr>
            <a:xfrm>
              <a:off x="4613748" y="2529924"/>
              <a:ext cx="61416" cy="647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a:extLst>
                <a:ext uri="{FF2B5EF4-FFF2-40B4-BE49-F238E27FC236}">
                  <a16:creationId xmlns:a16="http://schemas.microsoft.com/office/drawing/2014/main" id="{F2F3EF7F-B29A-4D12-888E-CC54B0FCB3CD}"/>
                </a:ext>
              </a:extLst>
            </p:cNvPr>
            <p:cNvSpPr/>
            <p:nvPr/>
          </p:nvSpPr>
          <p:spPr>
            <a:xfrm>
              <a:off x="4797272" y="2530819"/>
              <a:ext cx="61416" cy="647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a:extLst>
                <a:ext uri="{FF2B5EF4-FFF2-40B4-BE49-F238E27FC236}">
                  <a16:creationId xmlns:a16="http://schemas.microsoft.com/office/drawing/2014/main" id="{87070C6D-E248-4840-A3CA-EC067441CBA7}"/>
                </a:ext>
              </a:extLst>
            </p:cNvPr>
            <p:cNvSpPr/>
            <p:nvPr/>
          </p:nvSpPr>
          <p:spPr>
            <a:xfrm>
              <a:off x="4997907" y="2530751"/>
              <a:ext cx="61416" cy="647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44" name="TextBox 43">
            <a:extLst>
              <a:ext uri="{FF2B5EF4-FFF2-40B4-BE49-F238E27FC236}">
                <a16:creationId xmlns:a16="http://schemas.microsoft.com/office/drawing/2014/main" id="{966237EC-A9CB-4489-B332-66FD83213CD9}"/>
              </a:ext>
            </a:extLst>
          </p:cNvPr>
          <p:cNvSpPr txBox="1"/>
          <p:nvPr/>
        </p:nvSpPr>
        <p:spPr>
          <a:xfrm>
            <a:off x="8337184" y="5998345"/>
            <a:ext cx="1778244" cy="369332"/>
          </a:xfrm>
          <a:prstGeom prst="rect">
            <a:avLst/>
          </a:prstGeom>
          <a:noFill/>
        </p:spPr>
        <p:txBody>
          <a:bodyPr wrap="none" rtlCol="0">
            <a:spAutoFit/>
          </a:bodyPr>
          <a:lstStyle/>
          <a:p>
            <a:r>
              <a:rPr lang="en-CA" b="1" dirty="0"/>
              <a:t>Local DNS server</a:t>
            </a:r>
          </a:p>
        </p:txBody>
      </p:sp>
      <p:sp>
        <p:nvSpPr>
          <p:cNvPr id="57" name="TextBox 56">
            <a:extLst>
              <a:ext uri="{FF2B5EF4-FFF2-40B4-BE49-F238E27FC236}">
                <a16:creationId xmlns:a16="http://schemas.microsoft.com/office/drawing/2014/main" id="{F950DDB0-42B9-43E1-BD38-624F211D3B64}"/>
              </a:ext>
            </a:extLst>
          </p:cNvPr>
          <p:cNvSpPr txBox="1"/>
          <p:nvPr/>
        </p:nvSpPr>
        <p:spPr>
          <a:xfrm>
            <a:off x="7894314" y="5282573"/>
            <a:ext cx="1186543" cy="369332"/>
          </a:xfrm>
          <a:prstGeom prst="rect">
            <a:avLst/>
          </a:prstGeom>
          <a:noFill/>
        </p:spPr>
        <p:txBody>
          <a:bodyPr wrap="none" rtlCol="0">
            <a:spAutoFit/>
          </a:bodyPr>
          <a:lstStyle/>
          <a:p>
            <a:r>
              <a:rPr lang="en-CA" sz="1800" b="1" dirty="0">
                <a:solidFill>
                  <a:srgbClr val="FF0000"/>
                </a:solidFill>
              </a:rPr>
              <a:t>172.31.0.</a:t>
            </a:r>
            <a:r>
              <a:rPr lang="en-CA" sz="1800" b="1" dirty="0">
                <a:solidFill>
                  <a:srgbClr val="FF0000"/>
                </a:solidFill>
                <a:highlight>
                  <a:srgbClr val="FFFF00"/>
                </a:highlight>
              </a:rPr>
              <a:t>2</a:t>
            </a:r>
            <a:endParaRPr lang="en-CA" b="1" dirty="0">
              <a:highlight>
                <a:srgbClr val="FFFF00"/>
              </a:highlight>
            </a:endParaRPr>
          </a:p>
        </p:txBody>
      </p:sp>
      <p:sp>
        <p:nvSpPr>
          <p:cNvPr id="47" name="TextBox 46">
            <a:extLst>
              <a:ext uri="{FF2B5EF4-FFF2-40B4-BE49-F238E27FC236}">
                <a16:creationId xmlns:a16="http://schemas.microsoft.com/office/drawing/2014/main" id="{CC80221B-C6F4-457F-8BE0-292C331F5745}"/>
              </a:ext>
            </a:extLst>
          </p:cNvPr>
          <p:cNvSpPr txBox="1"/>
          <p:nvPr/>
        </p:nvSpPr>
        <p:spPr>
          <a:xfrm>
            <a:off x="9098425" y="5285986"/>
            <a:ext cx="1353256" cy="369332"/>
          </a:xfrm>
          <a:prstGeom prst="rect">
            <a:avLst/>
          </a:prstGeom>
          <a:noFill/>
        </p:spPr>
        <p:txBody>
          <a:bodyPr wrap="none" rtlCol="0">
            <a:spAutoFit/>
          </a:bodyPr>
          <a:lstStyle/>
          <a:p>
            <a:r>
              <a:rPr lang="en-CA" b="1" dirty="0">
                <a:solidFill>
                  <a:srgbClr val="0000FF"/>
                </a:solidFill>
              </a:rPr>
              <a:t>UDP port 53</a:t>
            </a:r>
          </a:p>
        </p:txBody>
      </p:sp>
      <p:sp>
        <p:nvSpPr>
          <p:cNvPr id="58" name="Arrow: Right 57">
            <a:extLst>
              <a:ext uri="{FF2B5EF4-FFF2-40B4-BE49-F238E27FC236}">
                <a16:creationId xmlns:a16="http://schemas.microsoft.com/office/drawing/2014/main" id="{552B72E3-8D32-4FD9-9857-D92AD5EBFD21}"/>
              </a:ext>
            </a:extLst>
          </p:cNvPr>
          <p:cNvSpPr/>
          <p:nvPr/>
        </p:nvSpPr>
        <p:spPr>
          <a:xfrm rot="5400000">
            <a:off x="8420463" y="4516977"/>
            <a:ext cx="635657" cy="384172"/>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TextBox 58">
            <a:extLst>
              <a:ext uri="{FF2B5EF4-FFF2-40B4-BE49-F238E27FC236}">
                <a16:creationId xmlns:a16="http://schemas.microsoft.com/office/drawing/2014/main" id="{1F24153B-3B7B-4188-AA8A-CAD63F43E214}"/>
              </a:ext>
            </a:extLst>
          </p:cNvPr>
          <p:cNvSpPr txBox="1"/>
          <p:nvPr/>
        </p:nvSpPr>
        <p:spPr>
          <a:xfrm>
            <a:off x="6332318" y="3326688"/>
            <a:ext cx="1186543" cy="369332"/>
          </a:xfrm>
          <a:prstGeom prst="rect">
            <a:avLst/>
          </a:prstGeom>
          <a:noFill/>
        </p:spPr>
        <p:txBody>
          <a:bodyPr wrap="none" rtlCol="0">
            <a:spAutoFit/>
          </a:bodyPr>
          <a:lstStyle/>
          <a:p>
            <a:r>
              <a:rPr lang="en-CA" sz="1800" b="1" dirty="0">
                <a:solidFill>
                  <a:srgbClr val="FF0000"/>
                </a:solidFill>
              </a:rPr>
              <a:t>172.31.0.</a:t>
            </a:r>
            <a:r>
              <a:rPr lang="en-CA" sz="1800" b="1" dirty="0">
                <a:solidFill>
                  <a:srgbClr val="FF0000"/>
                </a:solidFill>
                <a:highlight>
                  <a:srgbClr val="FFFF00"/>
                </a:highlight>
              </a:rPr>
              <a:t>1</a:t>
            </a:r>
            <a:endParaRPr lang="en-CA" b="1" dirty="0">
              <a:highlight>
                <a:srgbClr val="FFFF00"/>
              </a:highlight>
            </a:endParaRPr>
          </a:p>
        </p:txBody>
      </p:sp>
      <p:sp>
        <p:nvSpPr>
          <p:cNvPr id="60" name="TextBox 59">
            <a:extLst>
              <a:ext uri="{FF2B5EF4-FFF2-40B4-BE49-F238E27FC236}">
                <a16:creationId xmlns:a16="http://schemas.microsoft.com/office/drawing/2014/main" id="{2EB345C2-FA5C-4651-BFF9-FD557A261CA5}"/>
              </a:ext>
            </a:extLst>
          </p:cNvPr>
          <p:cNvSpPr txBox="1"/>
          <p:nvPr/>
        </p:nvSpPr>
        <p:spPr>
          <a:xfrm>
            <a:off x="5761713" y="2596163"/>
            <a:ext cx="2947858" cy="369332"/>
          </a:xfrm>
          <a:prstGeom prst="rect">
            <a:avLst/>
          </a:prstGeom>
          <a:noFill/>
        </p:spPr>
        <p:txBody>
          <a:bodyPr wrap="none" rtlCol="0">
            <a:spAutoFit/>
          </a:bodyPr>
          <a:lstStyle/>
          <a:p>
            <a:r>
              <a:rPr lang="en-CA" b="1" dirty="0"/>
              <a:t>Query</a:t>
            </a:r>
            <a:r>
              <a:rPr lang="en-CA" dirty="0"/>
              <a:t>: where is this domain?</a:t>
            </a:r>
          </a:p>
        </p:txBody>
      </p:sp>
      <p:sp>
        <p:nvSpPr>
          <p:cNvPr id="61" name="TextBox 60">
            <a:extLst>
              <a:ext uri="{FF2B5EF4-FFF2-40B4-BE49-F238E27FC236}">
                <a16:creationId xmlns:a16="http://schemas.microsoft.com/office/drawing/2014/main" id="{082EF8EC-E0B1-4AE4-A0E8-75BD1469086E}"/>
              </a:ext>
            </a:extLst>
          </p:cNvPr>
          <p:cNvSpPr txBox="1"/>
          <p:nvPr/>
        </p:nvSpPr>
        <p:spPr>
          <a:xfrm>
            <a:off x="9531935" y="4184963"/>
            <a:ext cx="2320637" cy="923330"/>
          </a:xfrm>
          <a:prstGeom prst="rect">
            <a:avLst/>
          </a:prstGeom>
          <a:noFill/>
        </p:spPr>
        <p:txBody>
          <a:bodyPr wrap="square" rtlCol="0">
            <a:spAutoFit/>
          </a:bodyPr>
          <a:lstStyle/>
          <a:p>
            <a:r>
              <a:rPr lang="en-CA" b="1" dirty="0"/>
              <a:t>Answer</a:t>
            </a:r>
            <a:r>
              <a:rPr lang="en-CA" dirty="0"/>
              <a:t>: that domain can be found at 142.55.47.60.</a:t>
            </a:r>
          </a:p>
        </p:txBody>
      </p:sp>
      <p:sp>
        <p:nvSpPr>
          <p:cNvPr id="62" name="Arrow: Right 61">
            <a:extLst>
              <a:ext uri="{FF2B5EF4-FFF2-40B4-BE49-F238E27FC236}">
                <a16:creationId xmlns:a16="http://schemas.microsoft.com/office/drawing/2014/main" id="{99165C36-883C-4F8A-8AE5-3A104C1A543E}"/>
              </a:ext>
            </a:extLst>
          </p:cNvPr>
          <p:cNvSpPr/>
          <p:nvPr/>
        </p:nvSpPr>
        <p:spPr>
          <a:xfrm rot="16200000">
            <a:off x="9066172" y="4463008"/>
            <a:ext cx="635657" cy="384172"/>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141746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BFDF-41D9-45D1-963E-1DC3CDB8CC07}"/>
              </a:ext>
            </a:extLst>
          </p:cNvPr>
          <p:cNvSpPr>
            <a:spLocks noGrp="1"/>
          </p:cNvSpPr>
          <p:nvPr>
            <p:ph type="title"/>
          </p:nvPr>
        </p:nvSpPr>
        <p:spPr>
          <a:xfrm>
            <a:off x="838200" y="365125"/>
            <a:ext cx="10515600" cy="1135871"/>
          </a:xfrm>
        </p:spPr>
        <p:txBody>
          <a:bodyPr>
            <a:normAutofit/>
          </a:bodyPr>
          <a:lstStyle/>
          <a:p>
            <a:pPr>
              <a:spcBef>
                <a:spcPts val="600"/>
              </a:spcBef>
              <a:spcAft>
                <a:spcPts val="600"/>
              </a:spcAft>
            </a:pPr>
            <a:r>
              <a:rPr lang="en-CA" sz="3200" dirty="0">
                <a:highlight>
                  <a:srgbClr val="FFFF00"/>
                </a:highlight>
                <a:latin typeface="Consolas" panose="020B0609020204030204" pitchFamily="49" charset="0"/>
              </a:rPr>
              <a:t>cd</a:t>
            </a:r>
            <a:r>
              <a:rPr lang="en-CA" sz="3200" dirty="0">
                <a:latin typeface="Consolas" panose="020B0609020204030204" pitchFamily="49" charset="0"/>
              </a:rPr>
              <a:t> /var/lib/dhclient/</a:t>
            </a:r>
            <a:br>
              <a:rPr lang="en-CA" sz="3200" dirty="0">
                <a:latin typeface="Consolas" panose="020B0609020204030204" pitchFamily="49" charset="0"/>
              </a:rPr>
            </a:br>
            <a:r>
              <a:rPr lang="en-CA" sz="3200" dirty="0">
                <a:highlight>
                  <a:srgbClr val="FFFF00"/>
                </a:highlight>
                <a:latin typeface="Consolas" panose="020B0609020204030204" pitchFamily="49" charset="0"/>
              </a:rPr>
              <a:t>cat</a:t>
            </a:r>
            <a:r>
              <a:rPr lang="en-CA" sz="3200" dirty="0">
                <a:latin typeface="Consolas" panose="020B0609020204030204" pitchFamily="49" charset="0"/>
              </a:rPr>
              <a:t> dhclient--eth0.lease</a:t>
            </a:r>
            <a:endParaRPr lang="en-CA" sz="3200" dirty="0"/>
          </a:p>
        </p:txBody>
      </p:sp>
      <p:sp>
        <p:nvSpPr>
          <p:cNvPr id="3" name="Content Placeholder 2">
            <a:extLst>
              <a:ext uri="{FF2B5EF4-FFF2-40B4-BE49-F238E27FC236}">
                <a16:creationId xmlns:a16="http://schemas.microsoft.com/office/drawing/2014/main" id="{FF4781DC-A7E9-4A7E-948B-96BEB6233811}"/>
              </a:ext>
            </a:extLst>
          </p:cNvPr>
          <p:cNvSpPr>
            <a:spLocks noGrp="1"/>
          </p:cNvSpPr>
          <p:nvPr>
            <p:ph sz="half" idx="1"/>
          </p:nvPr>
        </p:nvSpPr>
        <p:spPr>
          <a:xfrm>
            <a:off x="838200" y="1500996"/>
            <a:ext cx="5181600" cy="4675967"/>
          </a:xfrm>
          <a:ln>
            <a:solidFill>
              <a:schemeClr val="accent5">
                <a:lumMod val="75000"/>
              </a:schemeClr>
            </a:solidFill>
          </a:ln>
        </p:spPr>
        <p:txBody>
          <a:bodyPr>
            <a:normAutofit fontScale="70000" lnSpcReduction="20000"/>
          </a:bodyPr>
          <a:lstStyle/>
          <a:p>
            <a:pPr>
              <a:spcBef>
                <a:spcPts val="600"/>
              </a:spcBef>
              <a:spcAft>
                <a:spcPts val="600"/>
              </a:spcAft>
            </a:pPr>
            <a:r>
              <a:rPr lang="en-CA" dirty="0">
                <a:solidFill>
                  <a:srgbClr val="0000FF"/>
                </a:solidFill>
              </a:rPr>
              <a:t>lease</a:t>
            </a:r>
            <a:r>
              <a:rPr lang="en-CA" dirty="0"/>
              <a:t> {</a:t>
            </a:r>
          </a:p>
          <a:p>
            <a:pPr>
              <a:spcBef>
                <a:spcPts val="600"/>
              </a:spcBef>
              <a:spcAft>
                <a:spcPts val="600"/>
              </a:spcAft>
            </a:pPr>
            <a:r>
              <a:rPr lang="en-CA" dirty="0"/>
              <a:t>  interface "eth0";</a:t>
            </a:r>
          </a:p>
          <a:p>
            <a:pPr>
              <a:spcBef>
                <a:spcPts val="600"/>
              </a:spcBef>
              <a:spcAft>
                <a:spcPts val="600"/>
              </a:spcAft>
            </a:pPr>
            <a:r>
              <a:rPr lang="en-CA" dirty="0"/>
              <a:t>  </a:t>
            </a:r>
            <a:r>
              <a:rPr lang="en-CA" dirty="0">
                <a:highlight>
                  <a:srgbClr val="FFFF00"/>
                </a:highlight>
              </a:rPr>
              <a:t>fixed-address 172.31.93.229</a:t>
            </a:r>
            <a:r>
              <a:rPr lang="en-CA" dirty="0"/>
              <a:t>;</a:t>
            </a:r>
          </a:p>
          <a:p>
            <a:pPr>
              <a:spcBef>
                <a:spcPts val="600"/>
              </a:spcBef>
              <a:spcAft>
                <a:spcPts val="600"/>
              </a:spcAft>
            </a:pPr>
            <a:r>
              <a:rPr lang="en-CA" dirty="0"/>
              <a:t>  </a:t>
            </a:r>
            <a:r>
              <a:rPr lang="en-CA" dirty="0">
                <a:highlight>
                  <a:srgbClr val="FFFF00"/>
                </a:highlight>
              </a:rPr>
              <a:t>option subnet-mask 255.255.240.0</a:t>
            </a:r>
            <a:r>
              <a:rPr lang="en-CA" dirty="0"/>
              <a:t>;</a:t>
            </a:r>
          </a:p>
          <a:p>
            <a:pPr>
              <a:spcBef>
                <a:spcPts val="600"/>
              </a:spcBef>
              <a:spcAft>
                <a:spcPts val="600"/>
              </a:spcAft>
            </a:pPr>
            <a:r>
              <a:rPr lang="en-CA" dirty="0"/>
              <a:t>  </a:t>
            </a:r>
            <a:r>
              <a:rPr lang="en-CA" dirty="0">
                <a:highlight>
                  <a:srgbClr val="FFFF00"/>
                </a:highlight>
              </a:rPr>
              <a:t>option routers 172.31.80.1</a:t>
            </a:r>
            <a:r>
              <a:rPr lang="en-CA" dirty="0"/>
              <a:t>;</a:t>
            </a:r>
          </a:p>
          <a:p>
            <a:pPr>
              <a:spcBef>
                <a:spcPts val="600"/>
              </a:spcBef>
              <a:spcAft>
                <a:spcPts val="600"/>
              </a:spcAft>
            </a:pPr>
            <a:r>
              <a:rPr lang="en-CA" dirty="0"/>
              <a:t>  option dhcp-lease-time 3600;</a:t>
            </a:r>
          </a:p>
          <a:p>
            <a:pPr>
              <a:spcBef>
                <a:spcPts val="600"/>
              </a:spcBef>
              <a:spcAft>
                <a:spcPts val="600"/>
              </a:spcAft>
            </a:pPr>
            <a:r>
              <a:rPr lang="en-CA" dirty="0"/>
              <a:t>  option </a:t>
            </a:r>
            <a:r>
              <a:rPr lang="en-CA" dirty="0">
                <a:highlight>
                  <a:srgbClr val="FFFF00"/>
                </a:highlight>
              </a:rPr>
              <a:t>domain-name-servers 172.31.0.2</a:t>
            </a:r>
            <a:r>
              <a:rPr lang="en-CA" dirty="0"/>
              <a:t>;</a:t>
            </a:r>
          </a:p>
          <a:p>
            <a:pPr>
              <a:spcBef>
                <a:spcPts val="600"/>
              </a:spcBef>
              <a:spcAft>
                <a:spcPts val="600"/>
              </a:spcAft>
            </a:pPr>
            <a:r>
              <a:rPr lang="en-CA" dirty="0"/>
              <a:t>  option </a:t>
            </a:r>
            <a:r>
              <a:rPr lang="en-CA" dirty="0">
                <a:highlight>
                  <a:srgbClr val="FFFF00"/>
                </a:highlight>
              </a:rPr>
              <a:t>dhcp-server-identifier 172.31.80.1</a:t>
            </a:r>
            <a:r>
              <a:rPr lang="en-CA" dirty="0"/>
              <a:t>;</a:t>
            </a:r>
          </a:p>
          <a:p>
            <a:pPr>
              <a:spcBef>
                <a:spcPts val="600"/>
              </a:spcBef>
              <a:spcAft>
                <a:spcPts val="600"/>
              </a:spcAft>
            </a:pPr>
            <a:r>
              <a:rPr lang="en-CA" dirty="0"/>
              <a:t>  option interface MTU 9001 bytes;</a:t>
            </a:r>
          </a:p>
          <a:p>
            <a:pPr>
              <a:spcBef>
                <a:spcPts val="600"/>
              </a:spcBef>
              <a:spcAft>
                <a:spcPts val="600"/>
              </a:spcAft>
            </a:pPr>
            <a:r>
              <a:rPr lang="en-CA" dirty="0"/>
              <a:t>  option broadcast-address 172.31.95.255;</a:t>
            </a:r>
          </a:p>
          <a:p>
            <a:pPr>
              <a:spcBef>
                <a:spcPts val="600"/>
              </a:spcBef>
              <a:spcAft>
                <a:spcPts val="600"/>
              </a:spcAft>
            </a:pPr>
            <a:r>
              <a:rPr lang="en-CA" dirty="0"/>
              <a:t>  option host-name "ip-172-31-93-229";</a:t>
            </a:r>
          </a:p>
          <a:p>
            <a:pPr>
              <a:spcBef>
                <a:spcPts val="600"/>
              </a:spcBef>
              <a:spcAft>
                <a:spcPts val="600"/>
              </a:spcAft>
            </a:pPr>
            <a:r>
              <a:rPr lang="en-CA" dirty="0"/>
              <a:t>  option domain-name "ec2.internal";</a:t>
            </a:r>
          </a:p>
          <a:p>
            <a:pPr>
              <a:spcBef>
                <a:spcPts val="600"/>
              </a:spcBef>
              <a:spcAft>
                <a:spcPts val="600"/>
              </a:spcAft>
            </a:pPr>
            <a:endParaRPr lang="en-CA" dirty="0"/>
          </a:p>
        </p:txBody>
      </p:sp>
      <p:sp>
        <p:nvSpPr>
          <p:cNvPr id="4" name="Content Placeholder 3">
            <a:extLst>
              <a:ext uri="{FF2B5EF4-FFF2-40B4-BE49-F238E27FC236}">
                <a16:creationId xmlns:a16="http://schemas.microsoft.com/office/drawing/2014/main" id="{7A1AE554-1577-417C-9CB9-FE1F99E4340A}"/>
              </a:ext>
            </a:extLst>
          </p:cNvPr>
          <p:cNvSpPr>
            <a:spLocks noGrp="1"/>
          </p:cNvSpPr>
          <p:nvPr>
            <p:ph sz="half" idx="2"/>
          </p:nvPr>
        </p:nvSpPr>
        <p:spPr>
          <a:xfrm>
            <a:off x="6096000" y="1500996"/>
            <a:ext cx="5385758" cy="4675967"/>
          </a:xfrm>
          <a:ln>
            <a:solidFill>
              <a:schemeClr val="accent5">
                <a:lumMod val="75000"/>
              </a:schemeClr>
            </a:solidFill>
          </a:ln>
        </p:spPr>
        <p:txBody>
          <a:bodyPr>
            <a:noAutofit/>
          </a:bodyPr>
          <a:lstStyle/>
          <a:p>
            <a:pPr>
              <a:spcBef>
                <a:spcPts val="600"/>
              </a:spcBef>
              <a:spcAft>
                <a:spcPts val="600"/>
              </a:spcAft>
            </a:pPr>
            <a:r>
              <a:rPr lang="en-CA" sz="2000" dirty="0"/>
              <a:t>This command shows all the information pertaining to the DHCP service.</a:t>
            </a:r>
          </a:p>
          <a:p>
            <a:pPr>
              <a:spcBef>
                <a:spcPts val="600"/>
              </a:spcBef>
              <a:spcAft>
                <a:spcPts val="600"/>
              </a:spcAft>
            </a:pPr>
            <a:r>
              <a:rPr lang="en-CA" sz="2000" dirty="0"/>
              <a:t>The answer has been edited for clarity.</a:t>
            </a:r>
          </a:p>
          <a:p>
            <a:pPr>
              <a:spcBef>
                <a:spcPts val="600"/>
              </a:spcBef>
              <a:spcAft>
                <a:spcPts val="600"/>
              </a:spcAft>
            </a:pPr>
            <a:r>
              <a:rPr lang="en-CA" sz="2000" dirty="0"/>
              <a:t>The EC2 instance has received on interface eth0 all this information from the DHCP server.</a:t>
            </a:r>
          </a:p>
          <a:p>
            <a:pPr>
              <a:spcBef>
                <a:spcPts val="600"/>
              </a:spcBef>
              <a:spcAft>
                <a:spcPts val="600"/>
              </a:spcAft>
            </a:pPr>
            <a:r>
              <a:rPr lang="en-CA" sz="2000" dirty="0"/>
              <a:t>A fixed IPv4 private address 172.31.93.229/20.</a:t>
            </a:r>
          </a:p>
          <a:p>
            <a:pPr>
              <a:spcBef>
                <a:spcPts val="600"/>
              </a:spcBef>
              <a:spcAft>
                <a:spcPts val="600"/>
              </a:spcAft>
            </a:pPr>
            <a:r>
              <a:rPr lang="en-CA" sz="2000" dirty="0"/>
              <a:t>The location of the router at 172.31.80.1.</a:t>
            </a:r>
          </a:p>
          <a:p>
            <a:pPr>
              <a:spcBef>
                <a:spcPts val="600"/>
              </a:spcBef>
              <a:spcAft>
                <a:spcPts val="600"/>
              </a:spcAft>
            </a:pPr>
            <a:r>
              <a:rPr lang="en-CA" sz="2000" dirty="0"/>
              <a:t>The location of the DNS server at 172.31.80.2.</a:t>
            </a:r>
          </a:p>
          <a:p>
            <a:pPr>
              <a:spcBef>
                <a:spcPts val="600"/>
              </a:spcBef>
              <a:spcAft>
                <a:spcPts val="600"/>
              </a:spcAft>
            </a:pPr>
            <a:r>
              <a:rPr lang="en-CA" sz="2000" dirty="0"/>
              <a:t>The location of the DHCP server at 172.31.80.1.</a:t>
            </a:r>
          </a:p>
          <a:p>
            <a:pPr>
              <a:spcBef>
                <a:spcPts val="600"/>
              </a:spcBef>
              <a:spcAft>
                <a:spcPts val="600"/>
              </a:spcAft>
            </a:pPr>
            <a:r>
              <a:rPr lang="en-CA" sz="2000" dirty="0"/>
              <a:t>Notice that the address of the default router and the address of the DHCP server are the same. So, this is similar to the configuration of a cable modem in a home network.</a:t>
            </a:r>
          </a:p>
        </p:txBody>
      </p:sp>
    </p:spTree>
    <p:extLst>
      <p:ext uri="{BB962C8B-B14F-4D97-AF65-F5344CB8AC3E}">
        <p14:creationId xmlns:p14="http://schemas.microsoft.com/office/powerpoint/2010/main" val="28501170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1F66-BEDB-4F62-A995-DC7ADBD2A517}"/>
              </a:ext>
            </a:extLst>
          </p:cNvPr>
          <p:cNvSpPr>
            <a:spLocks noGrp="1"/>
          </p:cNvSpPr>
          <p:nvPr>
            <p:ph type="title"/>
          </p:nvPr>
        </p:nvSpPr>
        <p:spPr>
          <a:xfrm>
            <a:off x="838200" y="178677"/>
            <a:ext cx="10515600" cy="872358"/>
          </a:xfrm>
        </p:spPr>
        <p:txBody>
          <a:bodyPr>
            <a:normAutofit/>
          </a:bodyPr>
          <a:lstStyle/>
          <a:p>
            <a:r>
              <a:rPr lang="en-CA" sz="2800" dirty="0">
                <a:latin typeface="Consolas" panose="020B0609020204030204" pitchFamily="49" charset="0"/>
              </a:rPr>
              <a:t>[ec2-user@ip-172-31-93-229 ~]$ </a:t>
            </a:r>
            <a:r>
              <a:rPr lang="en-CA" sz="2800" dirty="0">
                <a:highlight>
                  <a:srgbClr val="FFFF00"/>
                </a:highlight>
                <a:latin typeface="Consolas" panose="020B0609020204030204" pitchFamily="49" charset="0"/>
              </a:rPr>
              <a:t>traceroute 8.8.8.8</a:t>
            </a:r>
          </a:p>
        </p:txBody>
      </p:sp>
      <p:sp>
        <p:nvSpPr>
          <p:cNvPr id="3" name="Content Placeholder 2">
            <a:extLst>
              <a:ext uri="{FF2B5EF4-FFF2-40B4-BE49-F238E27FC236}">
                <a16:creationId xmlns:a16="http://schemas.microsoft.com/office/drawing/2014/main" id="{853865B6-40BB-47DF-8754-EEFD4EFAA3B5}"/>
              </a:ext>
            </a:extLst>
          </p:cNvPr>
          <p:cNvSpPr>
            <a:spLocks noGrp="1"/>
          </p:cNvSpPr>
          <p:nvPr>
            <p:ph sz="half" idx="1"/>
          </p:nvPr>
        </p:nvSpPr>
        <p:spPr>
          <a:xfrm>
            <a:off x="1048409" y="1032640"/>
            <a:ext cx="2238699" cy="5021319"/>
          </a:xfrm>
          <a:ln>
            <a:solidFill>
              <a:schemeClr val="accent5">
                <a:lumMod val="75000"/>
              </a:schemeClr>
            </a:solidFill>
          </a:ln>
        </p:spPr>
        <p:txBody>
          <a:bodyPr>
            <a:normAutofit fontScale="62500" lnSpcReduction="20000"/>
          </a:bodyPr>
          <a:lstStyle/>
          <a:p>
            <a:pPr>
              <a:spcBef>
                <a:spcPts val="400"/>
              </a:spcBef>
              <a:spcAft>
                <a:spcPts val="400"/>
              </a:spcAft>
            </a:pPr>
            <a:r>
              <a:rPr lang="en-CA" dirty="0">
                <a:highlight>
                  <a:srgbClr val="FFFF00"/>
                </a:highlight>
              </a:rPr>
              <a:t>Edited for clarity</a:t>
            </a:r>
          </a:p>
          <a:p>
            <a:pPr>
              <a:spcBef>
                <a:spcPts val="400"/>
              </a:spcBef>
              <a:spcAft>
                <a:spcPts val="400"/>
              </a:spcAft>
            </a:pPr>
            <a:r>
              <a:rPr lang="en-CA" dirty="0"/>
              <a:t>216.182.224.188 </a:t>
            </a:r>
          </a:p>
          <a:p>
            <a:pPr>
              <a:spcBef>
                <a:spcPts val="400"/>
              </a:spcBef>
              <a:spcAft>
                <a:spcPts val="400"/>
              </a:spcAft>
            </a:pPr>
            <a:r>
              <a:rPr lang="en-CA" dirty="0"/>
              <a:t>216.182.238.199 </a:t>
            </a:r>
          </a:p>
          <a:p>
            <a:pPr>
              <a:spcBef>
                <a:spcPts val="400"/>
              </a:spcBef>
              <a:spcAft>
                <a:spcPts val="400"/>
              </a:spcAft>
            </a:pPr>
            <a:r>
              <a:rPr lang="en-CA" dirty="0"/>
              <a:t>216.182.226.238</a:t>
            </a:r>
          </a:p>
          <a:p>
            <a:pPr>
              <a:spcBef>
                <a:spcPts val="400"/>
              </a:spcBef>
              <a:spcAft>
                <a:spcPts val="400"/>
              </a:spcAft>
            </a:pPr>
            <a:r>
              <a:rPr lang="en-CA" dirty="0"/>
              <a:t>100.66.12.34 </a:t>
            </a:r>
          </a:p>
          <a:p>
            <a:pPr>
              <a:spcBef>
                <a:spcPts val="400"/>
              </a:spcBef>
              <a:spcAft>
                <a:spcPts val="400"/>
              </a:spcAft>
            </a:pPr>
            <a:r>
              <a:rPr lang="en-CA" dirty="0"/>
              <a:t>100.66.12.228 </a:t>
            </a:r>
          </a:p>
          <a:p>
            <a:pPr>
              <a:spcBef>
                <a:spcPts val="400"/>
              </a:spcBef>
              <a:spcAft>
                <a:spcPts val="400"/>
              </a:spcAft>
            </a:pPr>
            <a:r>
              <a:rPr lang="en-CA" dirty="0"/>
              <a:t>100.65.74.112 </a:t>
            </a:r>
          </a:p>
          <a:p>
            <a:pPr>
              <a:spcBef>
                <a:spcPts val="400"/>
              </a:spcBef>
              <a:spcAft>
                <a:spcPts val="400"/>
              </a:spcAft>
            </a:pPr>
            <a:r>
              <a:rPr lang="en-CA" dirty="0"/>
              <a:t>100.66.40.58 </a:t>
            </a:r>
          </a:p>
          <a:p>
            <a:pPr>
              <a:spcBef>
                <a:spcPts val="400"/>
              </a:spcBef>
              <a:spcAft>
                <a:spcPts val="400"/>
              </a:spcAft>
            </a:pPr>
            <a:r>
              <a:rPr lang="en-CA" dirty="0"/>
              <a:t>100.66.14.6 </a:t>
            </a:r>
          </a:p>
          <a:p>
            <a:pPr>
              <a:spcBef>
                <a:spcPts val="400"/>
              </a:spcBef>
              <a:spcAft>
                <a:spcPts val="400"/>
              </a:spcAft>
            </a:pPr>
            <a:r>
              <a:rPr lang="en-CA" dirty="0"/>
              <a:t>100.66.14.156 4  </a:t>
            </a:r>
          </a:p>
          <a:p>
            <a:pPr>
              <a:spcBef>
                <a:spcPts val="400"/>
              </a:spcBef>
              <a:spcAft>
                <a:spcPts val="400"/>
              </a:spcAft>
            </a:pPr>
            <a:r>
              <a:rPr lang="en-CA" dirty="0"/>
              <a:t>241.0.4.145 </a:t>
            </a:r>
          </a:p>
          <a:p>
            <a:pPr>
              <a:spcBef>
                <a:spcPts val="400"/>
              </a:spcBef>
              <a:spcAft>
                <a:spcPts val="400"/>
              </a:spcAft>
            </a:pPr>
            <a:r>
              <a:rPr lang="en-CA" dirty="0"/>
              <a:t>100.66.47.224</a:t>
            </a:r>
          </a:p>
          <a:p>
            <a:pPr>
              <a:spcBef>
                <a:spcPts val="400"/>
              </a:spcBef>
              <a:spcAft>
                <a:spcPts val="400"/>
              </a:spcAft>
            </a:pPr>
            <a:r>
              <a:rPr lang="en-CA" dirty="0"/>
              <a:t>241.0.5.13</a:t>
            </a:r>
          </a:p>
          <a:p>
            <a:pPr>
              <a:spcBef>
                <a:spcPts val="400"/>
              </a:spcBef>
              <a:spcAft>
                <a:spcPts val="400"/>
              </a:spcAft>
            </a:pPr>
            <a:r>
              <a:rPr lang="en-CA" dirty="0"/>
              <a:t>240.0.28.27</a:t>
            </a:r>
          </a:p>
          <a:p>
            <a:pPr>
              <a:spcBef>
                <a:spcPts val="400"/>
              </a:spcBef>
              <a:spcAft>
                <a:spcPts val="400"/>
              </a:spcAft>
            </a:pPr>
            <a:r>
              <a:rPr lang="en-CA" dirty="0"/>
              <a:t>241.0.5.6 </a:t>
            </a:r>
          </a:p>
          <a:p>
            <a:pPr>
              <a:spcBef>
                <a:spcPts val="400"/>
              </a:spcBef>
              <a:spcAft>
                <a:spcPts val="400"/>
              </a:spcAft>
            </a:pPr>
            <a:r>
              <a:rPr lang="en-CA" dirty="0"/>
              <a:t>240.0.44.27</a:t>
            </a:r>
          </a:p>
          <a:p>
            <a:pPr>
              <a:spcBef>
                <a:spcPts val="400"/>
              </a:spcBef>
              <a:spcAft>
                <a:spcPts val="400"/>
              </a:spcAft>
            </a:pPr>
            <a:r>
              <a:rPr lang="en-CA" dirty="0"/>
              <a:t>240.0.44.17 </a:t>
            </a:r>
          </a:p>
        </p:txBody>
      </p:sp>
      <p:sp>
        <p:nvSpPr>
          <p:cNvPr id="4" name="Content Placeholder 3">
            <a:extLst>
              <a:ext uri="{FF2B5EF4-FFF2-40B4-BE49-F238E27FC236}">
                <a16:creationId xmlns:a16="http://schemas.microsoft.com/office/drawing/2014/main" id="{D06D6316-386B-4C16-9C65-004AE71E4C95}"/>
              </a:ext>
            </a:extLst>
          </p:cNvPr>
          <p:cNvSpPr>
            <a:spLocks noGrp="1"/>
          </p:cNvSpPr>
          <p:nvPr>
            <p:ph sz="half" idx="2"/>
          </p:nvPr>
        </p:nvSpPr>
        <p:spPr>
          <a:xfrm>
            <a:off x="3560379" y="1024756"/>
            <a:ext cx="2083676" cy="5029203"/>
          </a:xfrm>
          <a:noFill/>
          <a:ln>
            <a:solidFill>
              <a:schemeClr val="accent5">
                <a:lumMod val="75000"/>
              </a:schemeClr>
            </a:solidFill>
          </a:ln>
        </p:spPr>
        <p:txBody>
          <a:bodyPr>
            <a:normAutofit fontScale="62500" lnSpcReduction="20000"/>
          </a:bodyPr>
          <a:lstStyle/>
          <a:p>
            <a:pPr>
              <a:spcBef>
                <a:spcPts val="400"/>
              </a:spcBef>
              <a:spcAft>
                <a:spcPts val="400"/>
              </a:spcAft>
            </a:pPr>
            <a:r>
              <a:rPr lang="en-CA" dirty="0"/>
              <a:t>240.0.28.31</a:t>
            </a:r>
          </a:p>
          <a:p>
            <a:pPr>
              <a:spcBef>
                <a:spcPts val="400"/>
              </a:spcBef>
              <a:spcAft>
                <a:spcPts val="400"/>
              </a:spcAft>
            </a:pPr>
            <a:r>
              <a:rPr lang="en-CA" dirty="0"/>
              <a:t>240.0.28.22</a:t>
            </a:r>
          </a:p>
          <a:p>
            <a:pPr>
              <a:spcBef>
                <a:spcPts val="400"/>
              </a:spcBef>
              <a:spcAft>
                <a:spcPts val="400"/>
              </a:spcAft>
            </a:pPr>
            <a:r>
              <a:rPr lang="en-CA" dirty="0"/>
              <a:t>242.0.147.49</a:t>
            </a:r>
          </a:p>
          <a:p>
            <a:pPr>
              <a:spcBef>
                <a:spcPts val="400"/>
              </a:spcBef>
              <a:spcAft>
                <a:spcPts val="400"/>
              </a:spcAft>
            </a:pPr>
            <a:r>
              <a:rPr lang="en-CA" dirty="0"/>
              <a:t>242.0.146.49</a:t>
            </a:r>
          </a:p>
          <a:p>
            <a:pPr>
              <a:spcBef>
                <a:spcPts val="400"/>
              </a:spcBef>
              <a:spcAft>
                <a:spcPts val="400"/>
              </a:spcAft>
            </a:pPr>
            <a:r>
              <a:rPr lang="en-CA" dirty="0"/>
              <a:t>240.0.28.27</a:t>
            </a:r>
          </a:p>
          <a:p>
            <a:pPr>
              <a:spcBef>
                <a:spcPts val="400"/>
              </a:spcBef>
              <a:spcAft>
                <a:spcPts val="400"/>
              </a:spcAft>
            </a:pPr>
            <a:r>
              <a:rPr lang="en-CA" dirty="0"/>
              <a:t>52.93.28.203 </a:t>
            </a:r>
          </a:p>
          <a:p>
            <a:pPr>
              <a:spcBef>
                <a:spcPts val="400"/>
              </a:spcBef>
              <a:spcAft>
                <a:spcPts val="400"/>
              </a:spcAft>
            </a:pPr>
            <a:r>
              <a:rPr lang="en-CA" dirty="0"/>
              <a:t>242.0.179.33</a:t>
            </a:r>
          </a:p>
          <a:p>
            <a:pPr>
              <a:spcBef>
                <a:spcPts val="400"/>
              </a:spcBef>
              <a:spcAft>
                <a:spcPts val="400"/>
              </a:spcAft>
            </a:pPr>
            <a:r>
              <a:rPr lang="en-CA" dirty="0"/>
              <a:t>52.93.28.237</a:t>
            </a:r>
          </a:p>
          <a:p>
            <a:pPr>
              <a:spcBef>
                <a:spcPts val="400"/>
              </a:spcBef>
              <a:spcAft>
                <a:spcPts val="400"/>
              </a:spcAft>
            </a:pPr>
            <a:r>
              <a:rPr lang="en-CA" dirty="0"/>
              <a:t> 52.93.28.233</a:t>
            </a:r>
          </a:p>
          <a:p>
            <a:pPr>
              <a:spcBef>
                <a:spcPts val="400"/>
              </a:spcBef>
              <a:spcAft>
                <a:spcPts val="400"/>
              </a:spcAft>
            </a:pPr>
            <a:r>
              <a:rPr lang="en-CA" dirty="0"/>
              <a:t>100.100.36.44</a:t>
            </a:r>
          </a:p>
          <a:p>
            <a:pPr>
              <a:spcBef>
                <a:spcPts val="400"/>
              </a:spcBef>
              <a:spcAft>
                <a:spcPts val="400"/>
              </a:spcAft>
            </a:pPr>
            <a:r>
              <a:rPr lang="en-CA" dirty="0"/>
              <a:t>100.100.34.32</a:t>
            </a:r>
          </a:p>
          <a:p>
            <a:pPr>
              <a:spcBef>
                <a:spcPts val="400"/>
              </a:spcBef>
              <a:spcAft>
                <a:spcPts val="400"/>
              </a:spcAft>
            </a:pPr>
            <a:r>
              <a:rPr lang="en-CA" dirty="0"/>
              <a:t>100.100.34.84</a:t>
            </a:r>
          </a:p>
          <a:p>
            <a:pPr>
              <a:spcBef>
                <a:spcPts val="400"/>
              </a:spcBef>
              <a:spcAft>
                <a:spcPts val="400"/>
              </a:spcAft>
            </a:pPr>
            <a:r>
              <a:rPr lang="en-CA" dirty="0"/>
              <a:t>100.100.4.94</a:t>
            </a:r>
          </a:p>
          <a:p>
            <a:pPr>
              <a:spcBef>
                <a:spcPts val="400"/>
              </a:spcBef>
              <a:spcAft>
                <a:spcPts val="400"/>
              </a:spcAft>
            </a:pPr>
            <a:r>
              <a:rPr lang="en-CA" dirty="0"/>
              <a:t>99.83.65.1 </a:t>
            </a:r>
          </a:p>
          <a:p>
            <a:pPr>
              <a:spcBef>
                <a:spcPts val="400"/>
              </a:spcBef>
              <a:spcAft>
                <a:spcPts val="400"/>
              </a:spcAft>
            </a:pPr>
            <a:r>
              <a:rPr lang="en-CA" dirty="0"/>
              <a:t>108.170.246.33</a:t>
            </a:r>
          </a:p>
          <a:p>
            <a:pPr>
              <a:spcBef>
                <a:spcPts val="400"/>
              </a:spcBef>
              <a:spcAft>
                <a:spcPts val="400"/>
              </a:spcAft>
            </a:pPr>
            <a:r>
              <a:rPr lang="en-CA" dirty="0"/>
              <a:t>108.170.232.213 </a:t>
            </a:r>
          </a:p>
          <a:p>
            <a:pPr>
              <a:spcBef>
                <a:spcPts val="400"/>
              </a:spcBef>
              <a:spcAft>
                <a:spcPts val="400"/>
              </a:spcAft>
            </a:pPr>
            <a:r>
              <a:rPr lang="en-CA" dirty="0"/>
              <a:t>dns.google</a:t>
            </a:r>
          </a:p>
        </p:txBody>
      </p:sp>
      <p:sp>
        <p:nvSpPr>
          <p:cNvPr id="5" name="TextBox 4">
            <a:extLst>
              <a:ext uri="{FF2B5EF4-FFF2-40B4-BE49-F238E27FC236}">
                <a16:creationId xmlns:a16="http://schemas.microsoft.com/office/drawing/2014/main" id="{06AFE16E-FEFC-4E72-900A-FB4D37F29BF7}"/>
              </a:ext>
            </a:extLst>
          </p:cNvPr>
          <p:cNvSpPr txBox="1"/>
          <p:nvPr/>
        </p:nvSpPr>
        <p:spPr>
          <a:xfrm>
            <a:off x="5854263" y="1077145"/>
            <a:ext cx="5160579" cy="1938992"/>
          </a:xfrm>
          <a:prstGeom prst="rect">
            <a:avLst/>
          </a:prstGeom>
          <a:noFill/>
          <a:ln>
            <a:solidFill>
              <a:schemeClr val="accent5">
                <a:lumMod val="75000"/>
              </a:schemeClr>
            </a:solidFill>
          </a:ln>
        </p:spPr>
        <p:txBody>
          <a:bodyPr wrap="square" rtlCol="0">
            <a:spAutoFit/>
          </a:bodyPr>
          <a:lstStyle/>
          <a:p>
            <a:r>
              <a:rPr lang="en-CA" sz="2400" dirty="0"/>
              <a:t>These are the addresses of the interfaces of the </a:t>
            </a:r>
            <a:r>
              <a:rPr lang="en-CA" sz="2400" b="1" dirty="0"/>
              <a:t>devices</a:t>
            </a:r>
            <a:r>
              <a:rPr lang="en-CA" sz="2400" dirty="0"/>
              <a:t> that were passed through by the data sent from the EC2 instance to the address 8.8.8.8 located in Google.</a:t>
            </a:r>
          </a:p>
        </p:txBody>
      </p:sp>
    </p:spTree>
    <p:extLst>
      <p:ext uri="{BB962C8B-B14F-4D97-AF65-F5344CB8AC3E}">
        <p14:creationId xmlns:p14="http://schemas.microsoft.com/office/powerpoint/2010/main" val="22298282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A137AC-C6DB-4869-A54C-1C0E5C4721F5}"/>
              </a:ext>
            </a:extLst>
          </p:cNvPr>
          <p:cNvSpPr>
            <a:spLocks noGrp="1"/>
          </p:cNvSpPr>
          <p:nvPr>
            <p:ph type="title"/>
          </p:nvPr>
        </p:nvSpPr>
        <p:spPr/>
        <p:txBody>
          <a:bodyPr/>
          <a:lstStyle/>
          <a:p>
            <a:r>
              <a:rPr lang="en-CA" dirty="0"/>
              <a:t>Retrieve data from 169.254.169.254</a:t>
            </a:r>
          </a:p>
        </p:txBody>
      </p:sp>
      <p:sp>
        <p:nvSpPr>
          <p:cNvPr id="6" name="Content Placeholder 5">
            <a:extLst>
              <a:ext uri="{FF2B5EF4-FFF2-40B4-BE49-F238E27FC236}">
                <a16:creationId xmlns:a16="http://schemas.microsoft.com/office/drawing/2014/main" id="{C57B41F1-A15A-4DB3-8CE3-B92140EA39F7}"/>
              </a:ext>
            </a:extLst>
          </p:cNvPr>
          <p:cNvSpPr>
            <a:spLocks noGrp="1"/>
          </p:cNvSpPr>
          <p:nvPr>
            <p:ph idx="1"/>
          </p:nvPr>
        </p:nvSpPr>
        <p:spPr>
          <a:xfrm>
            <a:off x="838200" y="1825625"/>
            <a:ext cx="10515600" cy="3032125"/>
          </a:xfrm>
          <a:ln>
            <a:solidFill>
              <a:schemeClr val="accent5">
                <a:lumMod val="75000"/>
              </a:schemeClr>
            </a:solidFill>
          </a:ln>
        </p:spPr>
        <p:txBody>
          <a:bodyPr/>
          <a:lstStyle/>
          <a:p>
            <a:pPr>
              <a:spcBef>
                <a:spcPts val="600"/>
              </a:spcBef>
              <a:spcAft>
                <a:spcPts val="600"/>
              </a:spcAft>
            </a:pPr>
            <a:r>
              <a:rPr lang="en-CA" dirty="0"/>
              <a:t>This address is a </a:t>
            </a:r>
            <a:r>
              <a:rPr lang="en-CA" b="1" dirty="0"/>
              <a:t>Link Local </a:t>
            </a:r>
            <a:r>
              <a:rPr lang="en-CA" dirty="0"/>
              <a:t>address which is used to retrieve </a:t>
            </a:r>
            <a:r>
              <a:rPr lang="en-CA" b="1" dirty="0"/>
              <a:t>metadata</a:t>
            </a:r>
            <a:r>
              <a:rPr lang="en-CA" dirty="0"/>
              <a:t>.</a:t>
            </a:r>
          </a:p>
          <a:p>
            <a:pPr>
              <a:spcBef>
                <a:spcPts val="600"/>
              </a:spcBef>
              <a:spcAft>
                <a:spcPts val="600"/>
              </a:spcAft>
            </a:pPr>
            <a:r>
              <a:rPr lang="en-CA" dirty="0"/>
              <a:t>Link Local means that is only usable by the computer connected to the local link.</a:t>
            </a:r>
          </a:p>
          <a:p>
            <a:pPr>
              <a:spcBef>
                <a:spcPts val="600"/>
              </a:spcBef>
              <a:spcAft>
                <a:spcPts val="600"/>
              </a:spcAft>
            </a:pPr>
            <a:r>
              <a:rPr lang="en-CA" dirty="0"/>
              <a:t>This is a useful address to collect information about the EC2 instance.</a:t>
            </a:r>
          </a:p>
          <a:p>
            <a:pPr>
              <a:spcBef>
                <a:spcPts val="600"/>
              </a:spcBef>
              <a:spcAft>
                <a:spcPts val="600"/>
              </a:spcAft>
            </a:pPr>
            <a:r>
              <a:rPr lang="en-CA" dirty="0"/>
              <a:t>Continue…</a:t>
            </a:r>
          </a:p>
        </p:txBody>
      </p:sp>
    </p:spTree>
    <p:extLst>
      <p:ext uri="{BB962C8B-B14F-4D97-AF65-F5344CB8AC3E}">
        <p14:creationId xmlns:p14="http://schemas.microsoft.com/office/powerpoint/2010/main" val="37146497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50CC-97CB-4799-9FBD-76BA6350DC53}"/>
              </a:ext>
            </a:extLst>
          </p:cNvPr>
          <p:cNvSpPr>
            <a:spLocks noGrp="1"/>
          </p:cNvSpPr>
          <p:nvPr>
            <p:ph type="title"/>
          </p:nvPr>
        </p:nvSpPr>
        <p:spPr/>
        <p:txBody>
          <a:bodyPr>
            <a:normAutofit/>
          </a:bodyPr>
          <a:lstStyle/>
          <a:p>
            <a:r>
              <a:rPr lang="en-CA" sz="2800" dirty="0">
                <a:latin typeface="Consolas" panose="020B0609020204030204" pitchFamily="49" charset="0"/>
              </a:rPr>
              <a:t>Use curl </a:t>
            </a:r>
            <a:r>
              <a:rPr lang="en-CA" sz="2800" dirty="0">
                <a:solidFill>
                  <a:srgbClr val="0000FF"/>
                </a:solidFill>
                <a:latin typeface="Consolas" panose="020B0609020204030204" pitchFamily="49" charset="0"/>
              </a:rPr>
              <a:t>http://169.254.169.254/latest/metadata</a:t>
            </a:r>
            <a:endParaRPr lang="en-CA" sz="2800" dirty="0">
              <a:solidFill>
                <a:srgbClr val="0000FF"/>
              </a:solidFill>
            </a:endParaRPr>
          </a:p>
        </p:txBody>
      </p:sp>
      <p:sp>
        <p:nvSpPr>
          <p:cNvPr id="3" name="Content Placeholder 2">
            <a:extLst>
              <a:ext uri="{FF2B5EF4-FFF2-40B4-BE49-F238E27FC236}">
                <a16:creationId xmlns:a16="http://schemas.microsoft.com/office/drawing/2014/main" id="{771CB47E-C14D-4304-99F5-02E40D4C310C}"/>
              </a:ext>
            </a:extLst>
          </p:cNvPr>
          <p:cNvSpPr>
            <a:spLocks noGrp="1"/>
          </p:cNvSpPr>
          <p:nvPr>
            <p:ph idx="1"/>
          </p:nvPr>
        </p:nvSpPr>
        <p:spPr>
          <a:xfrm>
            <a:off x="838200" y="1690688"/>
            <a:ext cx="10515600" cy="4486275"/>
          </a:xfrm>
          <a:ln>
            <a:solidFill>
              <a:schemeClr val="accent5">
                <a:lumMod val="75000"/>
              </a:schemeClr>
            </a:solidFill>
          </a:ln>
        </p:spPr>
        <p:txBody>
          <a:bodyPr>
            <a:normAutofit fontScale="70000" lnSpcReduction="20000"/>
          </a:bodyPr>
          <a:lstStyle/>
          <a:p>
            <a:r>
              <a:rPr lang="en-US" dirty="0"/>
              <a:t>What is the instance type?</a:t>
            </a:r>
          </a:p>
          <a:p>
            <a:r>
              <a:rPr lang="en-US" dirty="0"/>
              <a:t>What is the operating system id?</a:t>
            </a:r>
          </a:p>
          <a:p>
            <a:r>
              <a:rPr lang="en-US" dirty="0"/>
              <a:t>What is the microprocessor?</a:t>
            </a:r>
          </a:p>
          <a:p>
            <a:r>
              <a:rPr lang="en-US" dirty="0"/>
              <a:t>What is the identification string of the instance?</a:t>
            </a:r>
          </a:p>
          <a:p>
            <a:r>
              <a:rPr lang="en-US" dirty="0"/>
              <a:t>Where is the instance located regarding availabilty zone?</a:t>
            </a:r>
          </a:p>
          <a:p>
            <a:r>
              <a:rPr lang="en-US" dirty="0"/>
              <a:t>What is the availability zone id?</a:t>
            </a:r>
          </a:p>
          <a:p>
            <a:r>
              <a:rPr lang="en-US" dirty="0"/>
              <a:t>What is the security group applied to the instance?</a:t>
            </a:r>
          </a:p>
          <a:p>
            <a:r>
              <a:rPr lang="en-US" dirty="0"/>
              <a:t>What is the public IPv4 address of the instance?</a:t>
            </a:r>
          </a:p>
          <a:p>
            <a:r>
              <a:rPr lang="en-US" dirty="0"/>
              <a:t>What is the private IPv4 address of the instance?</a:t>
            </a:r>
          </a:p>
          <a:p>
            <a:r>
              <a:rPr lang="en-US" dirty="0"/>
              <a:t>What is the MAC address of the interface?</a:t>
            </a:r>
          </a:p>
          <a:p>
            <a:r>
              <a:rPr lang="en-US" dirty="0"/>
              <a:t>What is the hostname of the instance?</a:t>
            </a:r>
          </a:p>
          <a:p>
            <a:r>
              <a:rPr lang="en-US" dirty="0"/>
              <a:t>What is the private DNS name of the instance?</a:t>
            </a:r>
          </a:p>
          <a:p>
            <a:r>
              <a:rPr lang="en-US" dirty="0"/>
              <a:t>What is the public DNS name of the instance?</a:t>
            </a:r>
            <a:endParaRPr lang="en-CA" dirty="0"/>
          </a:p>
        </p:txBody>
      </p:sp>
    </p:spTree>
    <p:extLst>
      <p:ext uri="{BB962C8B-B14F-4D97-AF65-F5344CB8AC3E}">
        <p14:creationId xmlns:p14="http://schemas.microsoft.com/office/powerpoint/2010/main" val="2499788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8AFE30-77C3-469E-807A-583454AFB5F2}"/>
              </a:ext>
            </a:extLst>
          </p:cNvPr>
          <p:cNvSpPr>
            <a:spLocks noGrp="1"/>
          </p:cNvSpPr>
          <p:nvPr>
            <p:ph type="title"/>
          </p:nvPr>
        </p:nvSpPr>
        <p:spPr>
          <a:xfrm>
            <a:off x="838200" y="365126"/>
            <a:ext cx="10515600" cy="825500"/>
          </a:xfrm>
        </p:spPr>
        <p:txBody>
          <a:bodyPr>
            <a:normAutofit/>
          </a:bodyPr>
          <a:lstStyle/>
          <a:p>
            <a:r>
              <a:rPr lang="en-CA" sz="3600" dirty="0"/>
              <a:t>Routing knowledge propagates</a:t>
            </a:r>
          </a:p>
        </p:txBody>
      </p:sp>
      <p:pic>
        <p:nvPicPr>
          <p:cNvPr id="5" name="Content Placeholder 4" descr="Diagram&#10;&#10;Description automatically generated">
            <a:extLst>
              <a:ext uri="{FF2B5EF4-FFF2-40B4-BE49-F238E27FC236}">
                <a16:creationId xmlns:a16="http://schemas.microsoft.com/office/drawing/2014/main" id="{63CCBB99-7C8F-43D8-AFF4-0D00A26E10A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73421" y="1685509"/>
            <a:ext cx="9845158" cy="1336548"/>
          </a:xfrm>
        </p:spPr>
      </p:pic>
      <p:sp>
        <p:nvSpPr>
          <p:cNvPr id="4" name="Content Placeholder 3">
            <a:extLst>
              <a:ext uri="{FF2B5EF4-FFF2-40B4-BE49-F238E27FC236}">
                <a16:creationId xmlns:a16="http://schemas.microsoft.com/office/drawing/2014/main" id="{FB9EAE8C-07BD-4597-9BE3-D0042602DCC6}"/>
              </a:ext>
            </a:extLst>
          </p:cNvPr>
          <p:cNvSpPr>
            <a:spLocks noGrp="1"/>
          </p:cNvSpPr>
          <p:nvPr>
            <p:ph sz="half" idx="2"/>
          </p:nvPr>
        </p:nvSpPr>
        <p:spPr>
          <a:xfrm>
            <a:off x="838200" y="3266902"/>
            <a:ext cx="10408920" cy="2842953"/>
          </a:xfrm>
          <a:ln>
            <a:solidFill>
              <a:schemeClr val="accent1"/>
            </a:solidFill>
          </a:ln>
        </p:spPr>
        <p:txBody>
          <a:bodyPr>
            <a:normAutofit fontScale="92500"/>
          </a:bodyPr>
          <a:lstStyle/>
          <a:p>
            <a:pPr>
              <a:spcBef>
                <a:spcPts val="600"/>
              </a:spcBef>
              <a:spcAft>
                <a:spcPts val="600"/>
              </a:spcAft>
            </a:pPr>
            <a:r>
              <a:rPr lang="en-CA" dirty="0"/>
              <a:t>Frontier learns from Sheridan the location of all the 142.55 addresses.</a:t>
            </a:r>
          </a:p>
          <a:p>
            <a:pPr>
              <a:spcBef>
                <a:spcPts val="600"/>
              </a:spcBef>
              <a:spcAft>
                <a:spcPts val="600"/>
              </a:spcAft>
            </a:pPr>
            <a:r>
              <a:rPr lang="en-CA" dirty="0"/>
              <a:t>Frontier tells other Internet companies such as Cogent Communications.</a:t>
            </a:r>
          </a:p>
          <a:p>
            <a:pPr>
              <a:spcBef>
                <a:spcPts val="600"/>
              </a:spcBef>
              <a:spcAft>
                <a:spcPts val="600"/>
              </a:spcAft>
            </a:pPr>
            <a:r>
              <a:rPr lang="en-CA" dirty="0"/>
              <a:t>Eventually, the knowledge propagates to reach remote locations such as AWS’ Autonomous System 16509.</a:t>
            </a:r>
          </a:p>
          <a:p>
            <a:pPr>
              <a:spcBef>
                <a:spcPts val="600"/>
              </a:spcBef>
              <a:spcAft>
                <a:spcPts val="600"/>
              </a:spcAft>
            </a:pPr>
            <a:r>
              <a:rPr lang="en-CA" sz="1600" dirty="0">
                <a:solidFill>
                  <a:srgbClr val="FF0000"/>
                </a:solidFill>
                <a:hlinkClick r:id="rId3"/>
              </a:rPr>
              <a:t>https://www.cogentco.com/en/</a:t>
            </a:r>
            <a:endParaRPr lang="en-CA" sz="1600" dirty="0">
              <a:solidFill>
                <a:srgbClr val="FF0000"/>
              </a:solidFill>
            </a:endParaRPr>
          </a:p>
          <a:p>
            <a:pPr>
              <a:spcBef>
                <a:spcPts val="600"/>
              </a:spcBef>
              <a:spcAft>
                <a:spcPts val="600"/>
              </a:spcAft>
            </a:pPr>
            <a:r>
              <a:rPr lang="en-CA" sz="1600" dirty="0">
                <a:solidFill>
                  <a:srgbClr val="FF0000"/>
                </a:solidFill>
                <a:hlinkClick r:id="rId4"/>
              </a:rPr>
              <a:t>https://hellofrontiernetworks.com/</a:t>
            </a:r>
            <a:endParaRPr lang="en-CA" sz="1600" dirty="0">
              <a:solidFill>
                <a:srgbClr val="FF0000"/>
              </a:solidFill>
            </a:endParaRPr>
          </a:p>
        </p:txBody>
      </p:sp>
    </p:spTree>
    <p:extLst>
      <p:ext uri="{BB962C8B-B14F-4D97-AF65-F5344CB8AC3E}">
        <p14:creationId xmlns:p14="http://schemas.microsoft.com/office/powerpoint/2010/main" val="8639899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E452-07D2-437F-A824-BE5C7C0A62D4}"/>
              </a:ext>
            </a:extLst>
          </p:cNvPr>
          <p:cNvSpPr>
            <a:spLocks noGrp="1"/>
          </p:cNvSpPr>
          <p:nvPr>
            <p:ph type="title"/>
          </p:nvPr>
        </p:nvSpPr>
        <p:spPr>
          <a:xfrm>
            <a:off x="838200" y="241300"/>
            <a:ext cx="10515600" cy="701675"/>
          </a:xfrm>
        </p:spPr>
        <p:txBody>
          <a:bodyPr>
            <a:normAutofit/>
          </a:bodyPr>
          <a:lstStyle/>
          <a:p>
            <a:r>
              <a:rPr lang="en-US" sz="2800" b="1" dirty="0">
                <a:solidFill>
                  <a:srgbClr val="0000FF"/>
                </a:solidFill>
                <a:latin typeface="Consolas" panose="020B0609020204030204" pitchFamily="49" charset="0"/>
              </a:rPr>
              <a:t>curl http://169.254.169.254/latest/meta-data/</a:t>
            </a:r>
          </a:p>
        </p:txBody>
      </p:sp>
      <p:sp>
        <p:nvSpPr>
          <p:cNvPr id="3" name="Content Placeholder 2">
            <a:extLst>
              <a:ext uri="{FF2B5EF4-FFF2-40B4-BE49-F238E27FC236}">
                <a16:creationId xmlns:a16="http://schemas.microsoft.com/office/drawing/2014/main" id="{19DC8F37-7834-4E76-A0B1-60BD47973DF0}"/>
              </a:ext>
            </a:extLst>
          </p:cNvPr>
          <p:cNvSpPr>
            <a:spLocks noGrp="1"/>
          </p:cNvSpPr>
          <p:nvPr>
            <p:ph idx="1"/>
          </p:nvPr>
        </p:nvSpPr>
        <p:spPr>
          <a:xfrm>
            <a:off x="838200" y="866775"/>
            <a:ext cx="10515600" cy="5626100"/>
          </a:xfrm>
          <a:ln>
            <a:solidFill>
              <a:schemeClr val="accent5">
                <a:lumMod val="75000"/>
              </a:schemeClr>
            </a:solidFill>
          </a:ln>
        </p:spPr>
        <p:txBody>
          <a:bodyPr>
            <a:normAutofit fontScale="70000" lnSpcReduction="20000"/>
          </a:bodyPr>
          <a:lstStyle/>
          <a:p>
            <a:pPr>
              <a:spcBef>
                <a:spcPts val="600"/>
              </a:spcBef>
              <a:spcAft>
                <a:spcPts val="600"/>
              </a:spcAft>
            </a:pPr>
            <a:r>
              <a:rPr lang="en-US" b="1" dirty="0"/>
              <a:t>curl http://169.254.169.254/latest/meta-data/</a:t>
            </a:r>
            <a:r>
              <a:rPr lang="en-US" b="1" dirty="0">
                <a:solidFill>
                  <a:srgbClr val="FF0000"/>
                </a:solidFill>
              </a:rPr>
              <a:t>instance-type</a:t>
            </a:r>
          </a:p>
          <a:p>
            <a:pPr>
              <a:spcBef>
                <a:spcPts val="600"/>
              </a:spcBef>
              <a:spcAft>
                <a:spcPts val="600"/>
              </a:spcAft>
            </a:pPr>
            <a:r>
              <a:rPr lang="en-US" b="1" dirty="0"/>
              <a:t>curl http://169.254.169.254/latest/meta-data/</a:t>
            </a:r>
            <a:r>
              <a:rPr lang="en-US" b="1" dirty="0">
                <a:solidFill>
                  <a:srgbClr val="FF0000"/>
                </a:solidFill>
              </a:rPr>
              <a:t>ami-id</a:t>
            </a:r>
          </a:p>
          <a:p>
            <a:pPr>
              <a:spcBef>
                <a:spcPts val="600"/>
              </a:spcBef>
              <a:spcAft>
                <a:spcPts val="600"/>
              </a:spcAft>
            </a:pPr>
            <a:r>
              <a:rPr lang="en-US" b="1" dirty="0"/>
              <a:t>curl http://169.254.169.254/latest/meta-data/</a:t>
            </a:r>
            <a:r>
              <a:rPr lang="en-US" b="1" dirty="0">
                <a:solidFill>
                  <a:srgbClr val="FF0000"/>
                </a:solidFill>
              </a:rPr>
              <a:t>system</a:t>
            </a:r>
          </a:p>
          <a:p>
            <a:pPr>
              <a:spcBef>
                <a:spcPts val="600"/>
              </a:spcBef>
              <a:spcAft>
                <a:spcPts val="600"/>
              </a:spcAft>
            </a:pPr>
            <a:r>
              <a:rPr lang="en-US" b="1" dirty="0"/>
              <a:t>curl http://169.254.169.254/latest/meta-data/</a:t>
            </a:r>
            <a:r>
              <a:rPr lang="en-US" b="1" dirty="0">
                <a:solidFill>
                  <a:srgbClr val="FF0000"/>
                </a:solidFill>
              </a:rPr>
              <a:t>instance-id</a:t>
            </a:r>
          </a:p>
          <a:p>
            <a:pPr>
              <a:spcBef>
                <a:spcPts val="600"/>
              </a:spcBef>
              <a:spcAft>
                <a:spcPts val="600"/>
              </a:spcAft>
            </a:pPr>
            <a:r>
              <a:rPr lang="en-US" b="1" dirty="0"/>
              <a:t>curl http://169.254.169.254/latest/meta-data/placement/</a:t>
            </a:r>
            <a:r>
              <a:rPr lang="en-US" b="1" dirty="0">
                <a:solidFill>
                  <a:srgbClr val="FF0000"/>
                </a:solidFill>
              </a:rPr>
              <a:t>availability-zone</a:t>
            </a:r>
          </a:p>
          <a:p>
            <a:pPr>
              <a:spcBef>
                <a:spcPts val="600"/>
              </a:spcBef>
              <a:spcAft>
                <a:spcPts val="600"/>
              </a:spcAft>
            </a:pPr>
            <a:r>
              <a:rPr lang="en-US" b="1" dirty="0"/>
              <a:t>curl http://169.254.169.254/latest/meta-data/placement/</a:t>
            </a:r>
            <a:r>
              <a:rPr lang="en-US" b="1" dirty="0">
                <a:solidFill>
                  <a:srgbClr val="FF0000"/>
                </a:solidFill>
              </a:rPr>
              <a:t>availability-zone-id</a:t>
            </a:r>
          </a:p>
          <a:p>
            <a:pPr>
              <a:spcBef>
                <a:spcPts val="600"/>
              </a:spcBef>
              <a:spcAft>
                <a:spcPts val="600"/>
              </a:spcAft>
            </a:pPr>
            <a:r>
              <a:rPr lang="en-US" b="1" dirty="0"/>
              <a:t>curl http://169.254.169.254/latest/meta-data/placement/</a:t>
            </a:r>
            <a:r>
              <a:rPr lang="en-US" b="1" dirty="0">
                <a:solidFill>
                  <a:srgbClr val="FF0000"/>
                </a:solidFill>
              </a:rPr>
              <a:t>security-group</a:t>
            </a:r>
          </a:p>
          <a:p>
            <a:pPr>
              <a:spcBef>
                <a:spcPts val="600"/>
              </a:spcBef>
              <a:spcAft>
                <a:spcPts val="600"/>
              </a:spcAft>
            </a:pPr>
            <a:r>
              <a:rPr lang="en-US" b="1" dirty="0"/>
              <a:t>curl http://169.254.169.254/latest/meta-data/</a:t>
            </a:r>
            <a:r>
              <a:rPr lang="en-US" b="1" dirty="0">
                <a:solidFill>
                  <a:srgbClr val="FF0000"/>
                </a:solidFill>
              </a:rPr>
              <a:t>security-groups</a:t>
            </a:r>
          </a:p>
          <a:p>
            <a:pPr>
              <a:spcBef>
                <a:spcPts val="600"/>
              </a:spcBef>
              <a:spcAft>
                <a:spcPts val="600"/>
              </a:spcAft>
            </a:pPr>
            <a:r>
              <a:rPr lang="en-US" b="1" dirty="0"/>
              <a:t>curl http://169.254.169.254/latest/meta-data/</a:t>
            </a:r>
            <a:r>
              <a:rPr lang="en-US" b="1" dirty="0">
                <a:solidFill>
                  <a:srgbClr val="FF0000"/>
                </a:solidFill>
              </a:rPr>
              <a:t>public-ipv4</a:t>
            </a:r>
          </a:p>
          <a:p>
            <a:pPr>
              <a:spcBef>
                <a:spcPts val="600"/>
              </a:spcBef>
              <a:spcAft>
                <a:spcPts val="600"/>
              </a:spcAft>
            </a:pPr>
            <a:r>
              <a:rPr lang="en-US" b="1" dirty="0"/>
              <a:t>curl http://169.254.169.254/latest/meta-data/</a:t>
            </a:r>
            <a:r>
              <a:rPr lang="en-US" b="1" dirty="0">
                <a:solidFill>
                  <a:srgbClr val="FF0000"/>
                </a:solidFill>
              </a:rPr>
              <a:t>local-ipv4</a:t>
            </a:r>
          </a:p>
          <a:p>
            <a:pPr>
              <a:spcBef>
                <a:spcPts val="600"/>
              </a:spcBef>
              <a:spcAft>
                <a:spcPts val="600"/>
              </a:spcAft>
            </a:pPr>
            <a:r>
              <a:rPr lang="en-US" b="1" dirty="0"/>
              <a:t>curl http://169.254.169.254/latest/meta-data/network/interfaces/</a:t>
            </a:r>
            <a:r>
              <a:rPr lang="en-US" b="1" dirty="0">
                <a:solidFill>
                  <a:srgbClr val="FF0000"/>
                </a:solidFill>
              </a:rPr>
              <a:t>macs</a:t>
            </a:r>
          </a:p>
          <a:p>
            <a:pPr>
              <a:spcBef>
                <a:spcPts val="600"/>
              </a:spcBef>
              <a:spcAft>
                <a:spcPts val="600"/>
              </a:spcAft>
            </a:pPr>
            <a:r>
              <a:rPr lang="en-US" b="1" dirty="0"/>
              <a:t>curl http://169.254.169.254/latest/meta-data/</a:t>
            </a:r>
            <a:r>
              <a:rPr lang="en-US" b="1" dirty="0">
                <a:solidFill>
                  <a:srgbClr val="FF0000"/>
                </a:solidFill>
              </a:rPr>
              <a:t>mac</a:t>
            </a:r>
          </a:p>
          <a:p>
            <a:pPr>
              <a:spcBef>
                <a:spcPts val="600"/>
              </a:spcBef>
              <a:spcAft>
                <a:spcPts val="600"/>
              </a:spcAft>
            </a:pPr>
            <a:r>
              <a:rPr lang="en-US" b="1" dirty="0"/>
              <a:t>curl http://169.254.169.254/latest/meta-data/</a:t>
            </a:r>
            <a:r>
              <a:rPr lang="en-US" b="1" dirty="0">
                <a:solidFill>
                  <a:srgbClr val="FF0000"/>
                </a:solidFill>
              </a:rPr>
              <a:t>hostname</a:t>
            </a:r>
          </a:p>
          <a:p>
            <a:pPr>
              <a:spcBef>
                <a:spcPts val="600"/>
              </a:spcBef>
              <a:spcAft>
                <a:spcPts val="600"/>
              </a:spcAft>
            </a:pPr>
            <a:r>
              <a:rPr lang="en-US" b="1" dirty="0"/>
              <a:t>curl http://169.254.169.254/latest/meta-data/</a:t>
            </a:r>
            <a:r>
              <a:rPr lang="en-US" b="1" dirty="0">
                <a:solidFill>
                  <a:srgbClr val="FF0000"/>
                </a:solidFill>
              </a:rPr>
              <a:t>local-hostname</a:t>
            </a:r>
          </a:p>
          <a:p>
            <a:pPr>
              <a:spcBef>
                <a:spcPts val="600"/>
              </a:spcBef>
              <a:spcAft>
                <a:spcPts val="600"/>
              </a:spcAft>
            </a:pPr>
            <a:r>
              <a:rPr lang="en-US" b="1" dirty="0"/>
              <a:t>curl http://169.254.169.254/latest/meta-data/</a:t>
            </a:r>
            <a:r>
              <a:rPr lang="en-US" b="1" dirty="0">
                <a:solidFill>
                  <a:srgbClr val="FF0000"/>
                </a:solidFill>
              </a:rPr>
              <a:t>public-hostname</a:t>
            </a:r>
            <a:endParaRPr lang="en-CA" b="1" dirty="0">
              <a:solidFill>
                <a:srgbClr val="FF0000"/>
              </a:solidFill>
            </a:endParaRPr>
          </a:p>
        </p:txBody>
      </p:sp>
    </p:spTree>
    <p:extLst>
      <p:ext uri="{BB962C8B-B14F-4D97-AF65-F5344CB8AC3E}">
        <p14:creationId xmlns:p14="http://schemas.microsoft.com/office/powerpoint/2010/main" val="452394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405BAFB-63C2-48AF-80B9-F4C1B0EBB9CB}"/>
              </a:ext>
            </a:extLst>
          </p:cNvPr>
          <p:cNvSpPr>
            <a:spLocks noGrp="1"/>
          </p:cNvSpPr>
          <p:nvPr>
            <p:ph type="title"/>
          </p:nvPr>
        </p:nvSpPr>
        <p:spPr>
          <a:xfrm>
            <a:off x="838200" y="429919"/>
            <a:ext cx="6069676" cy="1002999"/>
          </a:xfrm>
        </p:spPr>
        <p:txBody>
          <a:bodyPr>
            <a:normAutofit/>
          </a:bodyPr>
          <a:lstStyle/>
          <a:p>
            <a:r>
              <a:rPr lang="en-CA" sz="3600" dirty="0"/>
              <a:t>Routing knowledge propagates</a:t>
            </a:r>
          </a:p>
        </p:txBody>
      </p:sp>
      <p:sp>
        <p:nvSpPr>
          <p:cNvPr id="4" name="Content Placeholder 3">
            <a:extLst>
              <a:ext uri="{FF2B5EF4-FFF2-40B4-BE49-F238E27FC236}">
                <a16:creationId xmlns:a16="http://schemas.microsoft.com/office/drawing/2014/main" id="{23996B71-3E34-458C-9134-CA3C60BF0F06}"/>
              </a:ext>
            </a:extLst>
          </p:cNvPr>
          <p:cNvSpPr>
            <a:spLocks noGrp="1"/>
          </p:cNvSpPr>
          <p:nvPr>
            <p:ph idx="1"/>
          </p:nvPr>
        </p:nvSpPr>
        <p:spPr>
          <a:xfrm>
            <a:off x="272933" y="3612446"/>
            <a:ext cx="11177535" cy="2164900"/>
          </a:xfrm>
          <a:ln>
            <a:solidFill>
              <a:schemeClr val="accent1"/>
            </a:solidFill>
          </a:ln>
        </p:spPr>
        <p:txBody>
          <a:bodyPr>
            <a:normAutofit/>
          </a:bodyPr>
          <a:lstStyle/>
          <a:p>
            <a:pPr>
              <a:spcBef>
                <a:spcPts val="600"/>
              </a:spcBef>
              <a:spcAft>
                <a:spcPts val="600"/>
              </a:spcAft>
            </a:pPr>
            <a:r>
              <a:rPr lang="en-CA" sz="2400" dirty="0"/>
              <a:t>Coming from the other side, the same situation occurs. </a:t>
            </a:r>
          </a:p>
          <a:p>
            <a:pPr>
              <a:spcBef>
                <a:spcPts val="600"/>
              </a:spcBef>
              <a:spcAft>
                <a:spcPts val="600"/>
              </a:spcAft>
            </a:pPr>
            <a:r>
              <a:rPr lang="en-CA" sz="2400" dirty="0"/>
              <a:t>AWS, Azure, Google Cloud, etc; they also advertise their autonomous systems IP address spaces.</a:t>
            </a:r>
          </a:p>
          <a:p>
            <a:pPr>
              <a:spcBef>
                <a:spcPts val="600"/>
              </a:spcBef>
              <a:spcAft>
                <a:spcPts val="600"/>
              </a:spcAft>
            </a:pPr>
            <a:r>
              <a:rPr lang="en-CA" sz="2400" dirty="0"/>
              <a:t>The Internet functions on the principle that the routing protocol BGP advertises the location of the public networks.</a:t>
            </a:r>
          </a:p>
        </p:txBody>
      </p:sp>
      <p:grpSp>
        <p:nvGrpSpPr>
          <p:cNvPr id="67" name="Group 66">
            <a:extLst>
              <a:ext uri="{FF2B5EF4-FFF2-40B4-BE49-F238E27FC236}">
                <a16:creationId xmlns:a16="http://schemas.microsoft.com/office/drawing/2014/main" id="{7A3D2ABF-21FC-48DE-B2FF-775EAFEF208B}"/>
              </a:ext>
            </a:extLst>
          </p:cNvPr>
          <p:cNvGrpSpPr/>
          <p:nvPr/>
        </p:nvGrpSpPr>
        <p:grpSpPr>
          <a:xfrm>
            <a:off x="8356455" y="1531864"/>
            <a:ext cx="2036891" cy="1228601"/>
            <a:chOff x="5661024" y="735688"/>
            <a:chExt cx="2036891" cy="1228601"/>
          </a:xfrm>
        </p:grpSpPr>
        <p:sp>
          <p:nvSpPr>
            <p:cNvPr id="68" name="TextBox 67">
              <a:extLst>
                <a:ext uri="{FF2B5EF4-FFF2-40B4-BE49-F238E27FC236}">
                  <a16:creationId xmlns:a16="http://schemas.microsoft.com/office/drawing/2014/main" id="{A3513BB0-6A1D-4979-992B-2170ACF651C0}"/>
                </a:ext>
              </a:extLst>
            </p:cNvPr>
            <p:cNvSpPr txBox="1"/>
            <p:nvPr/>
          </p:nvSpPr>
          <p:spPr>
            <a:xfrm>
              <a:off x="6044721" y="735688"/>
              <a:ext cx="1653194" cy="646331"/>
            </a:xfrm>
            <a:prstGeom prst="rect">
              <a:avLst/>
            </a:prstGeom>
            <a:solidFill>
              <a:srgbClr val="FFFF00"/>
            </a:solidFill>
          </p:spPr>
          <p:txBody>
            <a:bodyPr wrap="square" rtlCol="0">
              <a:spAutoFit/>
            </a:bodyPr>
            <a:lstStyle/>
            <a:p>
              <a:pPr algn="ctr"/>
              <a:r>
                <a:rPr lang="en-CA" b="1" dirty="0"/>
                <a:t>AS 16509</a:t>
              </a:r>
              <a:r>
                <a:rPr lang="en-CA" dirty="0"/>
                <a:t> </a:t>
              </a:r>
              <a:r>
                <a:rPr lang="en-CA" b="1" dirty="0"/>
                <a:t>owns 3.80.0.0/12</a:t>
              </a:r>
            </a:p>
          </p:txBody>
        </p:sp>
        <p:sp>
          <p:nvSpPr>
            <p:cNvPr id="132" name="Arrow: Left 131">
              <a:extLst>
                <a:ext uri="{FF2B5EF4-FFF2-40B4-BE49-F238E27FC236}">
                  <a16:creationId xmlns:a16="http://schemas.microsoft.com/office/drawing/2014/main" id="{2B3EA850-9EC9-47B0-921B-373DB770086C}"/>
                </a:ext>
              </a:extLst>
            </p:cNvPr>
            <p:cNvSpPr/>
            <p:nvPr/>
          </p:nvSpPr>
          <p:spPr>
            <a:xfrm rot="419799">
              <a:off x="5661024" y="1369815"/>
              <a:ext cx="767392" cy="594474"/>
            </a:xfrm>
            <a:prstGeom prst="lef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BGP</a:t>
              </a:r>
            </a:p>
          </p:txBody>
        </p:sp>
      </p:grpSp>
      <p:sp>
        <p:nvSpPr>
          <p:cNvPr id="133" name="Rectangle 132">
            <a:extLst>
              <a:ext uri="{FF2B5EF4-FFF2-40B4-BE49-F238E27FC236}">
                <a16:creationId xmlns:a16="http://schemas.microsoft.com/office/drawing/2014/main" id="{00148E20-EC2F-43A3-BECD-AF15C9FF8F7B}"/>
              </a:ext>
            </a:extLst>
          </p:cNvPr>
          <p:cNvSpPr/>
          <p:nvPr/>
        </p:nvSpPr>
        <p:spPr>
          <a:xfrm>
            <a:off x="8216512" y="1474501"/>
            <a:ext cx="3233956" cy="2000515"/>
          </a:xfrm>
          <a:prstGeom prst="rect">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4" name="TextBox 133">
            <a:extLst>
              <a:ext uri="{FF2B5EF4-FFF2-40B4-BE49-F238E27FC236}">
                <a16:creationId xmlns:a16="http://schemas.microsoft.com/office/drawing/2014/main" id="{A7A0F1F6-D76A-4025-8B28-64B178CE366D}"/>
              </a:ext>
            </a:extLst>
          </p:cNvPr>
          <p:cNvSpPr txBox="1"/>
          <p:nvPr/>
        </p:nvSpPr>
        <p:spPr>
          <a:xfrm>
            <a:off x="9803293" y="1636819"/>
            <a:ext cx="1285929" cy="923330"/>
          </a:xfrm>
          <a:prstGeom prst="rect">
            <a:avLst/>
          </a:prstGeom>
          <a:solidFill>
            <a:schemeClr val="bg1"/>
          </a:solidFill>
        </p:spPr>
        <p:txBody>
          <a:bodyPr wrap="none" rtlCol="0">
            <a:spAutoFit/>
          </a:bodyPr>
          <a:lstStyle/>
          <a:p>
            <a:pPr algn="ctr"/>
            <a:r>
              <a:rPr lang="en-CA" b="1" dirty="0"/>
              <a:t>AWS</a:t>
            </a:r>
          </a:p>
          <a:p>
            <a:pPr algn="ctr"/>
            <a:r>
              <a:rPr lang="en-CA" dirty="0"/>
              <a:t>AS 16509</a:t>
            </a:r>
          </a:p>
          <a:p>
            <a:r>
              <a:rPr lang="en-CA" b="1" dirty="0">
                <a:solidFill>
                  <a:srgbClr val="0000FF"/>
                </a:solidFill>
              </a:rPr>
              <a:t>3</a:t>
            </a:r>
            <a:r>
              <a:rPr lang="en-CA" b="1" dirty="0"/>
              <a:t>.80.</a:t>
            </a:r>
            <a:r>
              <a:rPr lang="en-CA" b="1" dirty="0">
                <a:solidFill>
                  <a:srgbClr val="FF0000"/>
                </a:solidFill>
              </a:rPr>
              <a:t>0.0</a:t>
            </a:r>
            <a:r>
              <a:rPr lang="en-CA" b="1" dirty="0"/>
              <a:t>/12</a:t>
            </a:r>
          </a:p>
        </p:txBody>
      </p:sp>
      <p:cxnSp>
        <p:nvCxnSpPr>
          <p:cNvPr id="135" name="Straight Connector 134">
            <a:extLst>
              <a:ext uri="{FF2B5EF4-FFF2-40B4-BE49-F238E27FC236}">
                <a16:creationId xmlns:a16="http://schemas.microsoft.com/office/drawing/2014/main" id="{15794AC1-494E-413B-8780-3E2CAA849CF5}"/>
              </a:ext>
            </a:extLst>
          </p:cNvPr>
          <p:cNvCxnSpPr>
            <a:cxnSpLocks/>
            <a:stCxn id="175" idx="2"/>
            <a:endCxn id="139" idx="6"/>
          </p:cNvCxnSpPr>
          <p:nvPr/>
        </p:nvCxnSpPr>
        <p:spPr>
          <a:xfrm flipH="1" flipV="1">
            <a:off x="6174521" y="2463399"/>
            <a:ext cx="1544300" cy="204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ED36D4D1-DFBC-4FC2-9FB5-0C4DD3874588}"/>
              </a:ext>
            </a:extLst>
          </p:cNvPr>
          <p:cNvSpPr/>
          <p:nvPr/>
        </p:nvSpPr>
        <p:spPr>
          <a:xfrm>
            <a:off x="4033772" y="2039196"/>
            <a:ext cx="2024245" cy="850709"/>
          </a:xfrm>
          <a:prstGeom prst="rect">
            <a:avLst/>
          </a:prstGeom>
          <a:solidFill>
            <a:schemeClr val="accent6">
              <a:lumMod val="20000"/>
              <a:lumOff val="80000"/>
            </a:schemeClr>
          </a:solidFill>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137" name="Straight Connector 136">
            <a:extLst>
              <a:ext uri="{FF2B5EF4-FFF2-40B4-BE49-F238E27FC236}">
                <a16:creationId xmlns:a16="http://schemas.microsoft.com/office/drawing/2014/main" id="{8EE718FB-9D25-4296-B93C-92732DE286FA}"/>
              </a:ext>
            </a:extLst>
          </p:cNvPr>
          <p:cNvCxnSpPr>
            <a:cxnSpLocks/>
            <a:stCxn id="139" idx="2"/>
            <a:endCxn id="157" idx="6"/>
          </p:cNvCxnSpPr>
          <p:nvPr/>
        </p:nvCxnSpPr>
        <p:spPr>
          <a:xfrm flipH="1">
            <a:off x="4571592" y="2463399"/>
            <a:ext cx="927087" cy="11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C9348796-6B7B-4A4B-AB04-19746911217F}"/>
              </a:ext>
            </a:extLst>
          </p:cNvPr>
          <p:cNvGrpSpPr/>
          <p:nvPr/>
        </p:nvGrpSpPr>
        <p:grpSpPr>
          <a:xfrm>
            <a:off x="5498679" y="2121584"/>
            <a:ext cx="675842" cy="683629"/>
            <a:chOff x="5439189" y="3628598"/>
            <a:chExt cx="675842" cy="683629"/>
          </a:xfrm>
        </p:grpSpPr>
        <p:sp>
          <p:nvSpPr>
            <p:cNvPr id="139" name="Oval 138">
              <a:extLst>
                <a:ext uri="{FF2B5EF4-FFF2-40B4-BE49-F238E27FC236}">
                  <a16:creationId xmlns:a16="http://schemas.microsoft.com/office/drawing/2014/main" id="{332BA541-6943-4AFD-89A2-952C52DF66A2}"/>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40" name="Group 139">
              <a:extLst>
                <a:ext uri="{FF2B5EF4-FFF2-40B4-BE49-F238E27FC236}">
                  <a16:creationId xmlns:a16="http://schemas.microsoft.com/office/drawing/2014/main" id="{191E632E-A1F6-4BCF-9428-F23E97829744}"/>
                </a:ext>
              </a:extLst>
            </p:cNvPr>
            <p:cNvGrpSpPr/>
            <p:nvPr/>
          </p:nvGrpSpPr>
          <p:grpSpPr>
            <a:xfrm>
              <a:off x="5712075" y="3740276"/>
              <a:ext cx="130069" cy="188068"/>
              <a:chOff x="4518511" y="3865186"/>
              <a:chExt cx="203119" cy="265093"/>
            </a:xfrm>
          </p:grpSpPr>
          <p:cxnSp>
            <p:nvCxnSpPr>
              <p:cNvPr id="153" name="Straight Connector 152">
                <a:extLst>
                  <a:ext uri="{FF2B5EF4-FFF2-40B4-BE49-F238E27FC236}">
                    <a16:creationId xmlns:a16="http://schemas.microsoft.com/office/drawing/2014/main" id="{EE1F7D13-210A-41D9-AE32-F5895AF3C73D}"/>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0CDDBE50-1DDE-4002-A5D8-8F3FA9D8F5E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8A39CF8C-DEAA-47F1-AC12-222AE1A1E6BA}"/>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oup 140">
              <a:extLst>
                <a:ext uri="{FF2B5EF4-FFF2-40B4-BE49-F238E27FC236}">
                  <a16:creationId xmlns:a16="http://schemas.microsoft.com/office/drawing/2014/main" id="{B8685483-539A-4EB5-8D87-B10686A5587A}"/>
                </a:ext>
              </a:extLst>
            </p:cNvPr>
            <p:cNvGrpSpPr/>
            <p:nvPr/>
          </p:nvGrpSpPr>
          <p:grpSpPr>
            <a:xfrm rot="10800000">
              <a:off x="5712075" y="4005901"/>
              <a:ext cx="130069" cy="188068"/>
              <a:chOff x="4518511" y="3865186"/>
              <a:chExt cx="203119" cy="265093"/>
            </a:xfrm>
          </p:grpSpPr>
          <p:cxnSp>
            <p:nvCxnSpPr>
              <p:cNvPr id="150" name="Straight Connector 149">
                <a:extLst>
                  <a:ext uri="{FF2B5EF4-FFF2-40B4-BE49-F238E27FC236}">
                    <a16:creationId xmlns:a16="http://schemas.microsoft.com/office/drawing/2014/main" id="{5A2878E2-7673-40C2-BA28-8B36631AD5CA}"/>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D21BB473-4D6F-4707-9CF1-C84E27D3B9E1}"/>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F7F7B93-8E77-4E44-B037-A86D57E1A3BC}"/>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A1042D5C-D999-4E72-9951-7D812B6AB5D6}"/>
                </a:ext>
              </a:extLst>
            </p:cNvPr>
            <p:cNvGrpSpPr/>
            <p:nvPr/>
          </p:nvGrpSpPr>
          <p:grpSpPr>
            <a:xfrm rot="5400000">
              <a:off x="5526491" y="3876378"/>
              <a:ext cx="130069" cy="188068"/>
              <a:chOff x="4518511" y="3865186"/>
              <a:chExt cx="203119" cy="265093"/>
            </a:xfrm>
          </p:grpSpPr>
          <p:cxnSp>
            <p:nvCxnSpPr>
              <p:cNvPr id="147" name="Straight Connector 146">
                <a:extLst>
                  <a:ext uri="{FF2B5EF4-FFF2-40B4-BE49-F238E27FC236}">
                    <a16:creationId xmlns:a16="http://schemas.microsoft.com/office/drawing/2014/main" id="{F69F1E81-5179-41F1-B0D9-A67127535CA2}"/>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32E8C31-4979-4E22-B273-079FEF9FB804}"/>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D55DF31B-F51E-4EC6-9DF7-CC200DF93D63}"/>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3" name="Group 142">
              <a:extLst>
                <a:ext uri="{FF2B5EF4-FFF2-40B4-BE49-F238E27FC236}">
                  <a16:creationId xmlns:a16="http://schemas.microsoft.com/office/drawing/2014/main" id="{ADB45B7C-3E35-4FDA-9515-BEA1E8207E98}"/>
                </a:ext>
              </a:extLst>
            </p:cNvPr>
            <p:cNvGrpSpPr/>
            <p:nvPr/>
          </p:nvGrpSpPr>
          <p:grpSpPr>
            <a:xfrm rot="5400000">
              <a:off x="5890580" y="3876379"/>
              <a:ext cx="130069" cy="188068"/>
              <a:chOff x="4518511" y="3865186"/>
              <a:chExt cx="203119" cy="265093"/>
            </a:xfrm>
          </p:grpSpPr>
          <p:cxnSp>
            <p:nvCxnSpPr>
              <p:cNvPr id="144" name="Straight Connector 143">
                <a:extLst>
                  <a:ext uri="{FF2B5EF4-FFF2-40B4-BE49-F238E27FC236}">
                    <a16:creationId xmlns:a16="http://schemas.microsoft.com/office/drawing/2014/main" id="{B0227447-AFB4-45F0-98A0-65DAF5117505}"/>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9CBDF26-6069-4F6A-91DC-9C723BA14842}"/>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C7E31C8-7D22-4D0F-BDA5-62E2D78BFDCF}"/>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6" name="Group 155">
            <a:extLst>
              <a:ext uri="{FF2B5EF4-FFF2-40B4-BE49-F238E27FC236}">
                <a16:creationId xmlns:a16="http://schemas.microsoft.com/office/drawing/2014/main" id="{99CDEC41-F727-4C25-B5BC-20B1A54DD336}"/>
              </a:ext>
            </a:extLst>
          </p:cNvPr>
          <p:cNvGrpSpPr/>
          <p:nvPr/>
        </p:nvGrpSpPr>
        <p:grpSpPr>
          <a:xfrm>
            <a:off x="3895750" y="2122737"/>
            <a:ext cx="675842" cy="683629"/>
            <a:chOff x="5439189" y="3628598"/>
            <a:chExt cx="675842" cy="683629"/>
          </a:xfrm>
        </p:grpSpPr>
        <p:sp>
          <p:nvSpPr>
            <p:cNvPr id="157" name="Oval 156">
              <a:extLst>
                <a:ext uri="{FF2B5EF4-FFF2-40B4-BE49-F238E27FC236}">
                  <a16:creationId xmlns:a16="http://schemas.microsoft.com/office/drawing/2014/main" id="{D92DA362-6FB7-46DA-866D-478899DEC60F}"/>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58" name="Group 157">
              <a:extLst>
                <a:ext uri="{FF2B5EF4-FFF2-40B4-BE49-F238E27FC236}">
                  <a16:creationId xmlns:a16="http://schemas.microsoft.com/office/drawing/2014/main" id="{51FD62D5-C563-430A-832D-1D065B2F0D5E}"/>
                </a:ext>
              </a:extLst>
            </p:cNvPr>
            <p:cNvGrpSpPr/>
            <p:nvPr/>
          </p:nvGrpSpPr>
          <p:grpSpPr>
            <a:xfrm>
              <a:off x="5712075" y="3740276"/>
              <a:ext cx="130069" cy="188068"/>
              <a:chOff x="4518511" y="3865186"/>
              <a:chExt cx="203119" cy="265093"/>
            </a:xfrm>
          </p:grpSpPr>
          <p:cxnSp>
            <p:nvCxnSpPr>
              <p:cNvPr id="171" name="Straight Connector 170">
                <a:extLst>
                  <a:ext uri="{FF2B5EF4-FFF2-40B4-BE49-F238E27FC236}">
                    <a16:creationId xmlns:a16="http://schemas.microsoft.com/office/drawing/2014/main" id="{9FF05AC7-46B3-41C6-898C-9ADE4E90441A}"/>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2EDB2F8-20F1-497E-B1AD-759783656DB8}"/>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BF9B975-599A-4C23-B03C-00B2FA91D5BB}"/>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9" name="Group 158">
              <a:extLst>
                <a:ext uri="{FF2B5EF4-FFF2-40B4-BE49-F238E27FC236}">
                  <a16:creationId xmlns:a16="http://schemas.microsoft.com/office/drawing/2014/main" id="{BE316089-8CBF-41D5-B045-1C792F28F811}"/>
                </a:ext>
              </a:extLst>
            </p:cNvPr>
            <p:cNvGrpSpPr/>
            <p:nvPr/>
          </p:nvGrpSpPr>
          <p:grpSpPr>
            <a:xfrm rot="10800000">
              <a:off x="5712075" y="4005901"/>
              <a:ext cx="130069" cy="188068"/>
              <a:chOff x="4518511" y="3865186"/>
              <a:chExt cx="203119" cy="265093"/>
            </a:xfrm>
          </p:grpSpPr>
          <p:cxnSp>
            <p:nvCxnSpPr>
              <p:cNvPr id="168" name="Straight Connector 167">
                <a:extLst>
                  <a:ext uri="{FF2B5EF4-FFF2-40B4-BE49-F238E27FC236}">
                    <a16:creationId xmlns:a16="http://schemas.microsoft.com/office/drawing/2014/main" id="{2B1A53A5-6098-42A1-AFCE-2BB2DBC43A44}"/>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54CBC7A-172D-4DF7-9A6D-E83100BCE2B8}"/>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B024AA98-25A3-40F3-8005-349594BD61F2}"/>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0" name="Group 159">
              <a:extLst>
                <a:ext uri="{FF2B5EF4-FFF2-40B4-BE49-F238E27FC236}">
                  <a16:creationId xmlns:a16="http://schemas.microsoft.com/office/drawing/2014/main" id="{0727CB44-23DD-4F03-9485-4A871A5B17BB}"/>
                </a:ext>
              </a:extLst>
            </p:cNvPr>
            <p:cNvGrpSpPr/>
            <p:nvPr/>
          </p:nvGrpSpPr>
          <p:grpSpPr>
            <a:xfrm rot="5400000">
              <a:off x="5526491" y="3876378"/>
              <a:ext cx="130069" cy="188068"/>
              <a:chOff x="4518511" y="3865186"/>
              <a:chExt cx="203119" cy="265093"/>
            </a:xfrm>
          </p:grpSpPr>
          <p:cxnSp>
            <p:nvCxnSpPr>
              <p:cNvPr id="165" name="Straight Connector 164">
                <a:extLst>
                  <a:ext uri="{FF2B5EF4-FFF2-40B4-BE49-F238E27FC236}">
                    <a16:creationId xmlns:a16="http://schemas.microsoft.com/office/drawing/2014/main" id="{F0979941-E27A-4BBB-B375-AF06E8AD1C65}"/>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CA236E7-53A5-4035-A469-FB862062FCD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8B95F3DB-12DD-4DEA-A879-BF5793EC863D}"/>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1" name="Group 160">
              <a:extLst>
                <a:ext uri="{FF2B5EF4-FFF2-40B4-BE49-F238E27FC236}">
                  <a16:creationId xmlns:a16="http://schemas.microsoft.com/office/drawing/2014/main" id="{DD7FF4B3-9688-4DEF-A281-72FE4073D3D9}"/>
                </a:ext>
              </a:extLst>
            </p:cNvPr>
            <p:cNvGrpSpPr/>
            <p:nvPr/>
          </p:nvGrpSpPr>
          <p:grpSpPr>
            <a:xfrm rot="5400000">
              <a:off x="5890580" y="3876379"/>
              <a:ext cx="130069" cy="188068"/>
              <a:chOff x="4518511" y="3865186"/>
              <a:chExt cx="203119" cy="265093"/>
            </a:xfrm>
          </p:grpSpPr>
          <p:cxnSp>
            <p:nvCxnSpPr>
              <p:cNvPr id="162" name="Straight Connector 161">
                <a:extLst>
                  <a:ext uri="{FF2B5EF4-FFF2-40B4-BE49-F238E27FC236}">
                    <a16:creationId xmlns:a16="http://schemas.microsoft.com/office/drawing/2014/main" id="{4C370588-3CE2-4734-88A3-4F06F0C359BF}"/>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4E56578C-D3B3-40DD-9A37-40B62184383D}"/>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AF4147D-8ED9-46BE-B47A-B428C4D05F30}"/>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74" name="Group 173">
            <a:extLst>
              <a:ext uri="{FF2B5EF4-FFF2-40B4-BE49-F238E27FC236}">
                <a16:creationId xmlns:a16="http://schemas.microsoft.com/office/drawing/2014/main" id="{CF72B07C-8E19-4CB0-B874-65C395AC42CA}"/>
              </a:ext>
            </a:extLst>
          </p:cNvPr>
          <p:cNvGrpSpPr/>
          <p:nvPr/>
        </p:nvGrpSpPr>
        <p:grpSpPr>
          <a:xfrm>
            <a:off x="7718821" y="2325755"/>
            <a:ext cx="675842" cy="683629"/>
            <a:chOff x="5439189" y="3628598"/>
            <a:chExt cx="675842" cy="683629"/>
          </a:xfrm>
        </p:grpSpPr>
        <p:sp>
          <p:nvSpPr>
            <p:cNvPr id="175" name="Oval 174">
              <a:extLst>
                <a:ext uri="{FF2B5EF4-FFF2-40B4-BE49-F238E27FC236}">
                  <a16:creationId xmlns:a16="http://schemas.microsoft.com/office/drawing/2014/main" id="{0767FEA9-E28A-451B-93EF-0E66D118C30F}"/>
                </a:ext>
              </a:extLst>
            </p:cNvPr>
            <p:cNvSpPr/>
            <p:nvPr/>
          </p:nvSpPr>
          <p:spPr>
            <a:xfrm>
              <a:off x="5439189" y="3628598"/>
              <a:ext cx="675842" cy="683629"/>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endParaRPr>
            </a:p>
          </p:txBody>
        </p:sp>
        <p:grpSp>
          <p:nvGrpSpPr>
            <p:cNvPr id="176" name="Group 175">
              <a:extLst>
                <a:ext uri="{FF2B5EF4-FFF2-40B4-BE49-F238E27FC236}">
                  <a16:creationId xmlns:a16="http://schemas.microsoft.com/office/drawing/2014/main" id="{9802AD9C-3924-45A1-B1BA-BEBA5D2D74FF}"/>
                </a:ext>
              </a:extLst>
            </p:cNvPr>
            <p:cNvGrpSpPr/>
            <p:nvPr/>
          </p:nvGrpSpPr>
          <p:grpSpPr>
            <a:xfrm>
              <a:off x="5712075" y="3740276"/>
              <a:ext cx="130069" cy="188068"/>
              <a:chOff x="4518511" y="3865186"/>
              <a:chExt cx="203119" cy="265093"/>
            </a:xfrm>
          </p:grpSpPr>
          <p:cxnSp>
            <p:nvCxnSpPr>
              <p:cNvPr id="189" name="Straight Connector 188">
                <a:extLst>
                  <a:ext uri="{FF2B5EF4-FFF2-40B4-BE49-F238E27FC236}">
                    <a16:creationId xmlns:a16="http://schemas.microsoft.com/office/drawing/2014/main" id="{DEA22861-73F9-4ED2-ACEC-B3E223FBD055}"/>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847F0FC-9771-4211-8EAC-6C08AE0544B9}"/>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8C3538FB-45E5-4D80-8CFE-7C04BA5AB8A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7" name="Group 176">
              <a:extLst>
                <a:ext uri="{FF2B5EF4-FFF2-40B4-BE49-F238E27FC236}">
                  <a16:creationId xmlns:a16="http://schemas.microsoft.com/office/drawing/2014/main" id="{50E74828-AB55-4B10-BC94-AF776CA6399A}"/>
                </a:ext>
              </a:extLst>
            </p:cNvPr>
            <p:cNvGrpSpPr/>
            <p:nvPr/>
          </p:nvGrpSpPr>
          <p:grpSpPr>
            <a:xfrm rot="10800000">
              <a:off x="5712075" y="4005901"/>
              <a:ext cx="130069" cy="188068"/>
              <a:chOff x="4518511" y="3865186"/>
              <a:chExt cx="203119" cy="265093"/>
            </a:xfrm>
          </p:grpSpPr>
          <p:cxnSp>
            <p:nvCxnSpPr>
              <p:cNvPr id="186" name="Straight Connector 185">
                <a:extLst>
                  <a:ext uri="{FF2B5EF4-FFF2-40B4-BE49-F238E27FC236}">
                    <a16:creationId xmlns:a16="http://schemas.microsoft.com/office/drawing/2014/main" id="{75158425-BE6C-4202-A39F-0C0A26F6BF62}"/>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E949364C-AF55-4DC8-964C-624790957B7C}"/>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66C26A4-2D5A-4499-BA37-0D2DBD0B354E}"/>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8" name="Group 177">
              <a:extLst>
                <a:ext uri="{FF2B5EF4-FFF2-40B4-BE49-F238E27FC236}">
                  <a16:creationId xmlns:a16="http://schemas.microsoft.com/office/drawing/2014/main" id="{E153A8CC-DE04-4CEC-A66D-B7283129B6CA}"/>
                </a:ext>
              </a:extLst>
            </p:cNvPr>
            <p:cNvGrpSpPr/>
            <p:nvPr/>
          </p:nvGrpSpPr>
          <p:grpSpPr>
            <a:xfrm rot="5400000">
              <a:off x="5526491" y="3876378"/>
              <a:ext cx="130069" cy="188068"/>
              <a:chOff x="4518511" y="3865186"/>
              <a:chExt cx="203119" cy="265093"/>
            </a:xfrm>
          </p:grpSpPr>
          <p:cxnSp>
            <p:nvCxnSpPr>
              <p:cNvPr id="183" name="Straight Connector 182">
                <a:extLst>
                  <a:ext uri="{FF2B5EF4-FFF2-40B4-BE49-F238E27FC236}">
                    <a16:creationId xmlns:a16="http://schemas.microsoft.com/office/drawing/2014/main" id="{DCC1411C-47DA-448A-B1F2-07DE193B89A6}"/>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992B4AC-82EF-4E8F-BA94-58D34B54948B}"/>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56CA1BE4-3265-46E8-8868-BEBFD733A87D}"/>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9" name="Group 178">
              <a:extLst>
                <a:ext uri="{FF2B5EF4-FFF2-40B4-BE49-F238E27FC236}">
                  <a16:creationId xmlns:a16="http://schemas.microsoft.com/office/drawing/2014/main" id="{5C10BD4E-A210-4667-A151-BF82D2947620}"/>
                </a:ext>
              </a:extLst>
            </p:cNvPr>
            <p:cNvGrpSpPr/>
            <p:nvPr/>
          </p:nvGrpSpPr>
          <p:grpSpPr>
            <a:xfrm rot="5400000">
              <a:off x="5890580" y="3876379"/>
              <a:ext cx="130069" cy="188068"/>
              <a:chOff x="4518511" y="3865186"/>
              <a:chExt cx="203119" cy="265093"/>
            </a:xfrm>
          </p:grpSpPr>
          <p:cxnSp>
            <p:nvCxnSpPr>
              <p:cNvPr id="180" name="Straight Connector 179">
                <a:extLst>
                  <a:ext uri="{FF2B5EF4-FFF2-40B4-BE49-F238E27FC236}">
                    <a16:creationId xmlns:a16="http://schemas.microsoft.com/office/drawing/2014/main" id="{258309DB-C0DA-4E64-BCEE-4DE1684E3511}"/>
                  </a:ext>
                </a:extLst>
              </p:cNvPr>
              <p:cNvCxnSpPr>
                <a:cxnSpLocks/>
              </p:cNvCxnSpPr>
              <p:nvPr/>
            </p:nvCxnSpPr>
            <p:spPr>
              <a:xfrm flipV="1">
                <a:off x="4518511" y="3869581"/>
                <a:ext cx="107265" cy="100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BAC05FB7-A6E1-42F4-8A50-610B72A7C613}"/>
                  </a:ext>
                </a:extLst>
              </p:cNvPr>
              <p:cNvCxnSpPr>
                <a:cxnSpLocks/>
              </p:cNvCxnSpPr>
              <p:nvPr/>
            </p:nvCxnSpPr>
            <p:spPr>
              <a:xfrm>
                <a:off x="4608891" y="3865186"/>
                <a:ext cx="112739" cy="1052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068BAFCF-D6F8-4668-8698-9749081638D5}"/>
                  </a:ext>
                </a:extLst>
              </p:cNvPr>
              <p:cNvCxnSpPr>
                <a:cxnSpLocks/>
              </p:cNvCxnSpPr>
              <p:nvPr/>
            </p:nvCxnSpPr>
            <p:spPr>
              <a:xfrm flipH="1" flipV="1">
                <a:off x="4620178" y="3870262"/>
                <a:ext cx="5630" cy="260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92" name="TextBox 191">
            <a:extLst>
              <a:ext uri="{FF2B5EF4-FFF2-40B4-BE49-F238E27FC236}">
                <a16:creationId xmlns:a16="http://schemas.microsoft.com/office/drawing/2014/main" id="{46B6D728-BC88-4533-86AB-B1223F3A66E8}"/>
              </a:ext>
            </a:extLst>
          </p:cNvPr>
          <p:cNvSpPr txBox="1"/>
          <p:nvPr/>
        </p:nvSpPr>
        <p:spPr>
          <a:xfrm>
            <a:off x="4168012" y="1636819"/>
            <a:ext cx="1881734" cy="369332"/>
          </a:xfrm>
          <a:prstGeom prst="rect">
            <a:avLst/>
          </a:prstGeom>
          <a:noFill/>
        </p:spPr>
        <p:txBody>
          <a:bodyPr wrap="none" rtlCol="0">
            <a:spAutoFit/>
          </a:bodyPr>
          <a:lstStyle/>
          <a:p>
            <a:r>
              <a:rPr lang="en-CA" dirty="0"/>
              <a:t>Internet Company</a:t>
            </a:r>
          </a:p>
        </p:txBody>
      </p:sp>
    </p:spTree>
    <p:extLst>
      <p:ext uri="{BB962C8B-B14F-4D97-AF65-F5344CB8AC3E}">
        <p14:creationId xmlns:p14="http://schemas.microsoft.com/office/powerpoint/2010/main" val="248495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animEffect transition="in" filter="wipe(down)">
                                      <p:cBhvr>
                                        <p:cTn id="7" dur="500"/>
                                        <p:tgtEl>
                                          <p:spTgt spid="1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4">
                                            <p:txEl>
                                              <p:pRg st="1" end="1"/>
                                            </p:txEl>
                                          </p:spTgt>
                                        </p:tgtEl>
                                        <p:attrNameLst>
                                          <p:attrName>style.visibility</p:attrName>
                                        </p:attrNameLst>
                                      </p:cBhvr>
                                      <p:to>
                                        <p:strVal val="visible"/>
                                      </p:to>
                                    </p:set>
                                    <p:animEffect transition="in" filter="wipe(down)">
                                      <p:cBhvr>
                                        <p:cTn id="12" dur="500"/>
                                        <p:tgtEl>
                                          <p:spTgt spid="1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4">
                                            <p:txEl>
                                              <p:pRg st="2" end="2"/>
                                            </p:txEl>
                                          </p:spTgt>
                                        </p:tgtEl>
                                        <p:attrNameLst>
                                          <p:attrName>style.visibility</p:attrName>
                                        </p:attrNameLst>
                                      </p:cBhvr>
                                      <p:to>
                                        <p:strVal val="visible"/>
                                      </p:to>
                                    </p:set>
                                    <p:animEffect transition="in" filter="wipe(down)">
                                      <p:cBhvr>
                                        <p:cTn id="17" dur="500"/>
                                        <p:tgtEl>
                                          <p:spTgt spid="1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5"/>
                                        </p:tgtEl>
                                        <p:attrNameLst>
                                          <p:attrName>style.visibility</p:attrName>
                                        </p:attrNameLst>
                                      </p:cBhvr>
                                      <p:to>
                                        <p:strVal val="visible"/>
                                      </p:to>
                                    </p:set>
                                    <p:animEffect transition="in" filter="wipe(down)">
                                      <p:cBhvr>
                                        <p:cTn id="22" dur="500"/>
                                        <p:tgtEl>
                                          <p:spTgt spid="13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36"/>
                                        </p:tgtEl>
                                        <p:attrNameLst>
                                          <p:attrName>style.visibility</p:attrName>
                                        </p:attrNameLst>
                                      </p:cBhvr>
                                      <p:to>
                                        <p:strVal val="visible"/>
                                      </p:to>
                                    </p:set>
                                    <p:animEffect transition="in" filter="wipe(down)">
                                      <p:cBhvr>
                                        <p:cTn id="25" dur="500"/>
                                        <p:tgtEl>
                                          <p:spTgt spid="136"/>
                                        </p:tgtEl>
                                      </p:cBhvr>
                                    </p:animEffect>
                                  </p:childTnLst>
                                </p:cTn>
                              </p:par>
                              <p:par>
                                <p:cTn id="26" presetID="22" presetClass="entr" presetSubtype="4" fill="hold" nodeType="withEffect">
                                  <p:stCondLst>
                                    <p:cond delay="0"/>
                                  </p:stCondLst>
                                  <p:childTnLst>
                                    <p:set>
                                      <p:cBhvr>
                                        <p:cTn id="27" dur="1" fill="hold">
                                          <p:stCondLst>
                                            <p:cond delay="0"/>
                                          </p:stCondLst>
                                        </p:cTn>
                                        <p:tgtEl>
                                          <p:spTgt spid="137"/>
                                        </p:tgtEl>
                                        <p:attrNameLst>
                                          <p:attrName>style.visibility</p:attrName>
                                        </p:attrNameLst>
                                      </p:cBhvr>
                                      <p:to>
                                        <p:strVal val="visible"/>
                                      </p:to>
                                    </p:set>
                                    <p:animEffect transition="in" filter="wipe(down)">
                                      <p:cBhvr>
                                        <p:cTn id="28" dur="500"/>
                                        <p:tgtEl>
                                          <p:spTgt spid="137"/>
                                        </p:tgtEl>
                                      </p:cBhvr>
                                    </p:animEffect>
                                  </p:childTnLst>
                                </p:cTn>
                              </p:par>
                              <p:par>
                                <p:cTn id="29" presetID="22" presetClass="entr" presetSubtype="4" fill="hold" nodeType="withEffect">
                                  <p:stCondLst>
                                    <p:cond delay="0"/>
                                  </p:stCondLst>
                                  <p:childTnLst>
                                    <p:set>
                                      <p:cBhvr>
                                        <p:cTn id="30" dur="1" fill="hold">
                                          <p:stCondLst>
                                            <p:cond delay="0"/>
                                          </p:stCondLst>
                                        </p:cTn>
                                        <p:tgtEl>
                                          <p:spTgt spid="138"/>
                                        </p:tgtEl>
                                        <p:attrNameLst>
                                          <p:attrName>style.visibility</p:attrName>
                                        </p:attrNameLst>
                                      </p:cBhvr>
                                      <p:to>
                                        <p:strVal val="visible"/>
                                      </p:to>
                                    </p:set>
                                    <p:animEffect transition="in" filter="wipe(down)">
                                      <p:cBhvr>
                                        <p:cTn id="31" dur="500"/>
                                        <p:tgtEl>
                                          <p:spTgt spid="138"/>
                                        </p:tgtEl>
                                      </p:cBhvr>
                                    </p:animEffect>
                                  </p:childTnLst>
                                </p:cTn>
                              </p:par>
                              <p:par>
                                <p:cTn id="32" presetID="22" presetClass="entr" presetSubtype="4" fill="hold" nodeType="withEffect">
                                  <p:stCondLst>
                                    <p:cond delay="0"/>
                                  </p:stCondLst>
                                  <p:childTnLst>
                                    <p:set>
                                      <p:cBhvr>
                                        <p:cTn id="33" dur="1" fill="hold">
                                          <p:stCondLst>
                                            <p:cond delay="0"/>
                                          </p:stCondLst>
                                        </p:cTn>
                                        <p:tgtEl>
                                          <p:spTgt spid="156"/>
                                        </p:tgtEl>
                                        <p:attrNameLst>
                                          <p:attrName>style.visibility</p:attrName>
                                        </p:attrNameLst>
                                      </p:cBhvr>
                                      <p:to>
                                        <p:strVal val="visible"/>
                                      </p:to>
                                    </p:set>
                                    <p:animEffect transition="in" filter="wipe(down)">
                                      <p:cBhvr>
                                        <p:cTn id="34" dur="500"/>
                                        <p:tgtEl>
                                          <p:spTgt spid="156"/>
                                        </p:tgtEl>
                                      </p:cBhvr>
                                    </p:animEffect>
                                  </p:childTnLst>
                                </p:cTn>
                              </p:par>
                              <p:par>
                                <p:cTn id="35" presetID="22" presetClass="entr" presetSubtype="4" fill="hold" nodeType="withEffect">
                                  <p:stCondLst>
                                    <p:cond delay="0"/>
                                  </p:stCondLst>
                                  <p:childTnLst>
                                    <p:set>
                                      <p:cBhvr>
                                        <p:cTn id="36" dur="1" fill="hold">
                                          <p:stCondLst>
                                            <p:cond delay="0"/>
                                          </p:stCondLst>
                                        </p:cTn>
                                        <p:tgtEl>
                                          <p:spTgt spid="174"/>
                                        </p:tgtEl>
                                        <p:attrNameLst>
                                          <p:attrName>style.visibility</p:attrName>
                                        </p:attrNameLst>
                                      </p:cBhvr>
                                      <p:to>
                                        <p:strVal val="visible"/>
                                      </p:to>
                                    </p:set>
                                    <p:animEffect transition="in" filter="wipe(down)">
                                      <p:cBhvr>
                                        <p:cTn id="37" dur="500"/>
                                        <p:tgtEl>
                                          <p:spTgt spid="17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92"/>
                                        </p:tgtEl>
                                        <p:attrNameLst>
                                          <p:attrName>style.visibility</p:attrName>
                                        </p:attrNameLst>
                                      </p:cBhvr>
                                      <p:to>
                                        <p:strVal val="visible"/>
                                      </p:to>
                                    </p:set>
                                    <p:animEffect transition="in" filter="wipe(down)">
                                      <p:cBhvr>
                                        <p:cTn id="40" dur="500"/>
                                        <p:tgtEl>
                                          <p:spTgt spid="192"/>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2.08333E-7 -2.96296E-6 L -0.17591 -0.04097 " pathEditMode="relative" rAng="0" ptsTypes="AA">
                                      <p:cBhvr>
                                        <p:cTn id="44" dur="2000" fill="hold"/>
                                        <p:tgtEl>
                                          <p:spTgt spid="67"/>
                                        </p:tgtEl>
                                        <p:attrNameLst>
                                          <p:attrName>ppt_x</p:attrName>
                                          <p:attrName>ppt_y</p:attrName>
                                        </p:attrNameLst>
                                      </p:cBhvr>
                                      <p:rCtr x="-8802" y="-2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9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ADE605-7F48-4026-B61C-E3E972D8ECAF}"/>
              </a:ext>
            </a:extLst>
          </p:cNvPr>
          <p:cNvSpPr>
            <a:spLocks noGrp="1"/>
          </p:cNvSpPr>
          <p:nvPr>
            <p:ph type="title"/>
          </p:nvPr>
        </p:nvSpPr>
        <p:spPr>
          <a:xfrm>
            <a:off x="838200" y="365125"/>
            <a:ext cx="10515600" cy="758825"/>
          </a:xfrm>
        </p:spPr>
        <p:txBody>
          <a:bodyPr/>
          <a:lstStyle/>
          <a:p>
            <a:pPr algn="ctr"/>
            <a:r>
              <a:rPr lang="en-CA" dirty="0"/>
              <a:t>Customer side – Internet – Cloud side</a:t>
            </a:r>
          </a:p>
        </p:txBody>
      </p:sp>
      <p:pic>
        <p:nvPicPr>
          <p:cNvPr id="5" name="Content Placeholder 4" descr="Text&#10;&#10;Description automatically generated">
            <a:extLst>
              <a:ext uri="{FF2B5EF4-FFF2-40B4-BE49-F238E27FC236}">
                <a16:creationId xmlns:a16="http://schemas.microsoft.com/office/drawing/2014/main" id="{6EC603D5-CF85-421F-AFA3-3541018251B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51365" y="1441961"/>
            <a:ext cx="10689269" cy="2385290"/>
          </a:xfrm>
        </p:spPr>
      </p:pic>
      <p:sp>
        <p:nvSpPr>
          <p:cNvPr id="4" name="Content Placeholder 3">
            <a:extLst>
              <a:ext uri="{FF2B5EF4-FFF2-40B4-BE49-F238E27FC236}">
                <a16:creationId xmlns:a16="http://schemas.microsoft.com/office/drawing/2014/main" id="{886C5292-224C-4ABE-9A13-1156BF60F7D0}"/>
              </a:ext>
            </a:extLst>
          </p:cNvPr>
          <p:cNvSpPr>
            <a:spLocks noGrp="1"/>
          </p:cNvSpPr>
          <p:nvPr>
            <p:ph sz="half" idx="2"/>
          </p:nvPr>
        </p:nvSpPr>
        <p:spPr>
          <a:xfrm>
            <a:off x="751365" y="3844511"/>
            <a:ext cx="10602435" cy="2232093"/>
          </a:xfrm>
          <a:ln>
            <a:solidFill>
              <a:srgbClr val="0070C0"/>
            </a:solidFill>
          </a:ln>
        </p:spPr>
        <p:txBody>
          <a:bodyPr>
            <a:normAutofit/>
          </a:bodyPr>
          <a:lstStyle/>
          <a:p>
            <a:pPr>
              <a:spcBef>
                <a:spcPts val="600"/>
              </a:spcBef>
              <a:spcAft>
                <a:spcPts val="600"/>
              </a:spcAft>
            </a:pPr>
            <a:r>
              <a:rPr lang="en-CA" sz="2400" dirty="0"/>
              <a:t>Let’s add some details to the diagram once that the general network communications principle has been outlined.</a:t>
            </a:r>
          </a:p>
          <a:p>
            <a:pPr>
              <a:spcBef>
                <a:spcPts val="600"/>
              </a:spcBef>
              <a:spcAft>
                <a:spcPts val="600"/>
              </a:spcAft>
            </a:pPr>
            <a:r>
              <a:rPr lang="en-CA" sz="2400" dirty="0"/>
              <a:t>Let’s assume that there is a customer, a student, sitting inside Sheridan College.</a:t>
            </a:r>
          </a:p>
          <a:p>
            <a:pPr>
              <a:spcBef>
                <a:spcPts val="600"/>
              </a:spcBef>
              <a:spcAft>
                <a:spcPts val="600"/>
              </a:spcAft>
            </a:pPr>
            <a:r>
              <a:rPr lang="en-CA" sz="2400" dirty="0"/>
              <a:t>This customer has an account in AWS which provides a virtual network space (The Virtual Private Cloud or VPC) where to deploy compute and network resources.</a:t>
            </a:r>
          </a:p>
        </p:txBody>
      </p:sp>
    </p:spTree>
    <p:extLst>
      <p:ext uri="{BB962C8B-B14F-4D97-AF65-F5344CB8AC3E}">
        <p14:creationId xmlns:p14="http://schemas.microsoft.com/office/powerpoint/2010/main" val="2457274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1448</TotalTime>
  <Words>5878</Words>
  <Application>Microsoft Office PowerPoint</Application>
  <PresentationFormat>Widescreen</PresentationFormat>
  <Paragraphs>1207</Paragraphs>
  <Slides>70</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Calibri Light</vt:lpstr>
      <vt:lpstr>Consolas</vt:lpstr>
      <vt:lpstr>Office Theme</vt:lpstr>
      <vt:lpstr>Cloud compute and network communications</vt:lpstr>
      <vt:lpstr>Cloud Computing and Network Communications</vt:lpstr>
      <vt:lpstr>Internet traffic from customer to cloud</vt:lpstr>
      <vt:lpstr>Internet traffic from customer to cloud</vt:lpstr>
      <vt:lpstr>Routing domain</vt:lpstr>
      <vt:lpstr>Routing knowledge propagates</vt:lpstr>
      <vt:lpstr>Routing knowledge propagates</vt:lpstr>
      <vt:lpstr>Routing knowledge propagates</vt:lpstr>
      <vt:lpstr>Customer side – Internet – Cloud side</vt:lpstr>
      <vt:lpstr>Cloud perspective</vt:lpstr>
      <vt:lpstr>Traffic delivery</vt:lpstr>
      <vt:lpstr>Traffic delivery</vt:lpstr>
      <vt:lpstr>Traffic delivery</vt:lpstr>
      <vt:lpstr>Traffic delivery</vt:lpstr>
      <vt:lpstr>Traffic delivery</vt:lpstr>
      <vt:lpstr>Traffic delivery</vt:lpstr>
      <vt:lpstr>Traffic delivery</vt:lpstr>
      <vt:lpstr>Traffic delivery</vt:lpstr>
      <vt:lpstr>Traffic delivery</vt:lpstr>
      <vt:lpstr>Traffic delivery</vt:lpstr>
      <vt:lpstr>Traffic delivery</vt:lpstr>
      <vt:lpstr>Traffic delivery</vt:lpstr>
      <vt:lpstr>Traffic delivery</vt:lpstr>
      <vt:lpstr>Traffic delivery</vt:lpstr>
      <vt:lpstr>Traffic delivery</vt:lpstr>
      <vt:lpstr>Traffic delivery</vt:lpstr>
      <vt:lpstr>Traffic delivery</vt:lpstr>
      <vt:lpstr>Traffic delivery</vt:lpstr>
      <vt:lpstr>Traffic delivery</vt:lpstr>
      <vt:lpstr>Traffic reply</vt:lpstr>
      <vt:lpstr>Traffic delivery</vt:lpstr>
      <vt:lpstr>Traffic delivery</vt:lpstr>
      <vt:lpstr>Traffic delivery</vt:lpstr>
      <vt:lpstr>Traffic delivery</vt:lpstr>
      <vt:lpstr>Traffic delivery</vt:lpstr>
      <vt:lpstr>Traffic delivery</vt:lpstr>
      <vt:lpstr>Traffic delivery</vt:lpstr>
      <vt:lpstr>Traffic delivery</vt:lpstr>
      <vt:lpstr>Different customer scenario</vt:lpstr>
      <vt:lpstr>Customer is at home</vt:lpstr>
      <vt:lpstr>Customer at home network</vt:lpstr>
      <vt:lpstr>Analogy between the home network and the cloud network.</vt:lpstr>
      <vt:lpstr>Analogy between the home network and the cloud network.</vt:lpstr>
      <vt:lpstr>Definition public and private IPv4 addresses</vt:lpstr>
      <vt:lpstr>Home network</vt:lpstr>
      <vt:lpstr>Home network</vt:lpstr>
      <vt:lpstr>The cloud side</vt:lpstr>
      <vt:lpstr>Home network</vt:lpstr>
      <vt:lpstr>Home network</vt:lpstr>
      <vt:lpstr>Home network</vt:lpstr>
      <vt:lpstr>The cloud side</vt:lpstr>
      <vt:lpstr>The fundamentals (get them right)</vt:lpstr>
      <vt:lpstr>Exploring the Cloud network</vt:lpstr>
      <vt:lpstr>Exploring and understanding the cloud environment</vt:lpstr>
      <vt:lpstr>Run the following commands</vt:lpstr>
      <vt:lpstr>ip addr</vt:lpstr>
      <vt:lpstr>[ec2-user@ip-172-31-93-229 ~]$ ip addr</vt:lpstr>
      <vt:lpstr>arp -a</vt:lpstr>
      <vt:lpstr>[ec2-user@ip-172-31-93-229 ~]$ arp -a</vt:lpstr>
      <vt:lpstr>arp -a</vt:lpstr>
      <vt:lpstr>[ec2-user@ip-172-31-93-229 ~]$ route</vt:lpstr>
      <vt:lpstr>[ec2-user@ip-172-31-93-229 ~]$ dig www.sheridancollege.ca</vt:lpstr>
      <vt:lpstr>dig amazonaws.com</vt:lpstr>
      <vt:lpstr>nslookup and dig</vt:lpstr>
      <vt:lpstr>dig www.sheridancollege.ca</vt:lpstr>
      <vt:lpstr>cd /var/lib/dhclient/ cat dhclient--eth0.lease</vt:lpstr>
      <vt:lpstr>[ec2-user@ip-172-31-93-229 ~]$ traceroute 8.8.8.8</vt:lpstr>
      <vt:lpstr>Retrieve data from 169.254.169.254</vt:lpstr>
      <vt:lpstr>Use curl http://169.254.169.254/latest/metadata</vt:lpstr>
      <vt:lpstr>curl http://169.254.169.254/latest/meta-data/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Felix Carapaica</dc:creator>
  <cp:lastModifiedBy>Felix Carapaica</cp:lastModifiedBy>
  <cp:revision>70</cp:revision>
  <dcterms:created xsi:type="dcterms:W3CDTF">2022-12-24T20:20:52Z</dcterms:created>
  <dcterms:modified xsi:type="dcterms:W3CDTF">2023-01-30T16:31:48Z</dcterms:modified>
</cp:coreProperties>
</file>