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E36F6-2587-461F-9F66-D566B6061829}" v="182" dt="2021-03-18T18:35:50.999"/>
    <p1510:client id="{E7F468F3-9130-90B0-7BFC-A5C12BE4363A}" v="721" dt="2021-03-18T20:26:09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Построение минимального </a:t>
            </a:r>
            <a:r>
              <a:rPr lang="ru-RU" dirty="0" err="1">
                <a:cs typeface="Calibri Light"/>
              </a:rPr>
              <a:t>остовного</a:t>
            </a:r>
            <a:r>
              <a:rPr lang="ru-RU" dirty="0">
                <a:cs typeface="Calibri Light"/>
              </a:rPr>
              <a:t> дерева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Алгоритм </a:t>
            </a:r>
            <a:r>
              <a:rPr lang="ru-RU" dirty="0" err="1">
                <a:cs typeface="Calibri"/>
              </a:rPr>
              <a:t>Краскала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7E047-BB27-4CC3-AAFE-8DE58D73EFD1}"/>
              </a:ext>
            </a:extLst>
          </p:cNvPr>
          <p:cNvSpPr txBox="1"/>
          <p:nvPr/>
        </p:nvSpPr>
        <p:spPr>
          <a:xfrm>
            <a:off x="416983" y="374650"/>
            <a:ext cx="1158028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ea typeface="+mn-lt"/>
                <a:cs typeface="+mn-lt"/>
              </a:rPr>
              <a:t>Алгоритм </a:t>
            </a:r>
            <a:r>
              <a:rPr lang="ru-RU" b="1" dirty="0" err="1">
                <a:ea typeface="+mn-lt"/>
                <a:cs typeface="+mn-lt"/>
              </a:rPr>
              <a:t>Краскала</a:t>
            </a:r>
            <a:r>
              <a:rPr lang="ru-RU" dirty="0">
                <a:ea typeface="+mn-lt"/>
                <a:cs typeface="+mn-lt"/>
              </a:rPr>
              <a:t> — эффективный алгоритм построения минимального </a:t>
            </a:r>
            <a:r>
              <a:rPr lang="ru-RU" dirty="0" err="1">
                <a:ea typeface="+mn-lt"/>
                <a:cs typeface="+mn-lt"/>
              </a:rPr>
              <a:t>остовного</a:t>
            </a:r>
            <a:r>
              <a:rPr lang="ru-RU" dirty="0">
                <a:ea typeface="+mn-lt"/>
                <a:cs typeface="+mn-lt"/>
              </a:rPr>
              <a:t> дерева взвешенного связного неориентированного графа.</a:t>
            </a:r>
            <a:endParaRPr lang="ru-RU" dirty="0"/>
          </a:p>
          <a:p>
            <a:pPr algn="l"/>
            <a:endParaRPr lang="ru-RU" dirty="0"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Алгоритм описан Джозефом </a:t>
            </a:r>
            <a:r>
              <a:rPr lang="ru-RU" dirty="0" err="1">
                <a:ea typeface="+mn-lt"/>
                <a:cs typeface="+mn-lt"/>
              </a:rPr>
              <a:t>Краскалом</a:t>
            </a:r>
            <a:r>
              <a:rPr lang="ru-RU" dirty="0">
                <a:ea typeface="+mn-lt"/>
                <a:cs typeface="+mn-lt"/>
              </a:rPr>
              <a:t> (англ.) в 1956 году, этот алгоритм почти не отличается от алгоритма </a:t>
            </a:r>
            <a:r>
              <a:rPr lang="ru-RU" dirty="0" err="1">
                <a:ea typeface="+mn-lt"/>
                <a:cs typeface="+mn-lt"/>
              </a:rPr>
              <a:t>Борувки</a:t>
            </a:r>
            <a:r>
              <a:rPr lang="ru-RU" dirty="0">
                <a:ea typeface="+mn-lt"/>
                <a:cs typeface="+mn-lt"/>
              </a:rPr>
              <a:t>, предложенного </a:t>
            </a:r>
            <a:r>
              <a:rPr lang="ru-RU" dirty="0" err="1">
                <a:ea typeface="+mn-lt"/>
                <a:cs typeface="+mn-lt"/>
              </a:rPr>
              <a:t>Отакаром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Борувкой</a:t>
            </a:r>
            <a:r>
              <a:rPr lang="ru-RU" dirty="0">
                <a:ea typeface="+mn-lt"/>
                <a:cs typeface="+mn-lt"/>
              </a:rPr>
              <a:t> в 1926 году.</a:t>
            </a:r>
            <a:endParaRPr lang="ru-RU" dirty="0"/>
          </a:p>
          <a:p>
            <a:endParaRPr lang="ru-RU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BA6B8-302E-45BE-A7DF-604ED2EE0DCC}"/>
              </a:ext>
            </a:extLst>
          </p:cNvPr>
          <p:cNvSpPr txBox="1"/>
          <p:nvPr/>
        </p:nvSpPr>
        <p:spPr>
          <a:xfrm>
            <a:off x="406400" y="2120900"/>
            <a:ext cx="111887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>
                <a:ea typeface="+mn-lt"/>
                <a:cs typeface="+mn-lt"/>
              </a:rPr>
              <a:t>Как работает алгоритм Краскала</a:t>
            </a:r>
            <a:br>
              <a:rPr lang="ru-RU" sz="2000" b="1" dirty="0">
                <a:ea typeface="+mn-lt"/>
                <a:cs typeface="+mn-lt"/>
              </a:rPr>
            </a:br>
            <a:endParaRPr lang="ru-RU" sz="2000" b="1"/>
          </a:p>
          <a:p>
            <a:r>
              <a:rPr lang="ru-RU">
                <a:ea typeface="+mn-lt"/>
                <a:cs typeface="+mn-lt"/>
              </a:rPr>
              <a:t>Он подпадает под класс алгоритмов, называемых «жадными» алгоритмами , которые находят локальный оптимум в надежде найти глобальный оптимум.</a:t>
            </a:r>
            <a:endParaRPr lang="ru-RU"/>
          </a:p>
          <a:p>
            <a:endParaRPr lang="ru-RU"/>
          </a:p>
          <a:p>
            <a:r>
              <a:rPr lang="ru-RU">
                <a:ea typeface="+mn-lt"/>
                <a:cs typeface="+mn-lt"/>
              </a:rPr>
              <a:t>Мы начинаем с ребер с наименьшим весом и продолжаем добавлять ребра, пока не достигнем нашей цели.</a:t>
            </a:r>
            <a:endParaRPr lang="ru-RU"/>
          </a:p>
          <a:p>
            <a:endParaRPr lang="ru-RU"/>
          </a:p>
          <a:p>
            <a:r>
              <a:rPr lang="ru-RU">
                <a:ea typeface="+mn-lt"/>
                <a:cs typeface="+mn-lt"/>
              </a:rPr>
              <a:t>Шаги для реализации алгоритма Краскала следующие:</a:t>
            </a:r>
            <a:endParaRPr lang="ru-RU"/>
          </a:p>
          <a:p>
            <a:endParaRPr lang="ru-RU"/>
          </a:p>
          <a:p>
            <a:r>
              <a:rPr lang="ru-RU">
                <a:ea typeface="+mn-lt"/>
                <a:cs typeface="+mn-lt"/>
              </a:rPr>
              <a:t>1. Сортировать все ребра от малого веса до высокого.</a:t>
            </a:r>
            <a:endParaRPr lang="ru-RU"/>
          </a:p>
          <a:p>
            <a:r>
              <a:rPr lang="ru-RU">
                <a:ea typeface="+mn-lt"/>
                <a:cs typeface="+mn-lt"/>
              </a:rPr>
              <a:t>2. Возьмите ребро с наименьшим весом и добавьте его в остовное дерево. Если добавление ребра создало цикл, то отклоните это ребро.</a:t>
            </a:r>
            <a:endParaRPr lang="ru-RU"/>
          </a:p>
          <a:p>
            <a:r>
              <a:rPr lang="ru-RU">
                <a:ea typeface="+mn-lt"/>
                <a:cs typeface="+mn-lt"/>
              </a:rPr>
              <a:t>3. Продолжайте добавлять ребра, пока не достигнете всех вершин.</a:t>
            </a:r>
            <a:endParaRPr lang="ru-RU"/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83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373FCA-4008-4AFC-AA45-E8F4C997C24A}"/>
              </a:ext>
            </a:extLst>
          </p:cNvPr>
          <p:cNvSpPr txBox="1"/>
          <p:nvPr/>
        </p:nvSpPr>
        <p:spPr>
          <a:xfrm>
            <a:off x="554160" y="2185114"/>
            <a:ext cx="349794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>
                <a:cs typeface="Calibri"/>
              </a:rPr>
              <a:t>Демонстрация работы алгоритма</a:t>
            </a:r>
            <a:r>
              <a:rPr lang="ru-RU" sz="2400" dirty="0">
                <a:cs typeface="Calibri"/>
              </a:rPr>
              <a:t> </a:t>
            </a:r>
            <a:endParaRPr lang="ru-RU" sz="2000" dirty="0">
              <a:cs typeface="Calibri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2E610D71-317C-46F5-AFF6-C5893605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399" y="330200"/>
            <a:ext cx="6081486" cy="60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A9C4AEB-4E04-4CEE-8C07-09141666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81" y="-3331"/>
            <a:ext cx="9042400" cy="68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88E6C0-5BC9-472B-9108-B9BFB6B1D5EF}"/>
              </a:ext>
            </a:extLst>
          </p:cNvPr>
          <p:cNvSpPr txBox="1"/>
          <p:nvPr/>
        </p:nvSpPr>
        <p:spPr>
          <a:xfrm>
            <a:off x="252334" y="202367"/>
            <a:ext cx="68030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>
                <a:cs typeface="Calibri"/>
              </a:rPr>
              <a:t>Оценка временной сложности алгоритма</a:t>
            </a:r>
            <a:endParaRPr lang="ru-RU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C0551-61CB-4A18-A24E-8B4A5B3CAC78}"/>
              </a:ext>
            </a:extLst>
          </p:cNvPr>
          <p:cNvSpPr txBox="1"/>
          <p:nvPr/>
        </p:nvSpPr>
        <p:spPr>
          <a:xfrm>
            <a:off x="520127" y="913619"/>
            <a:ext cx="4616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Как работать с компонентами</a:t>
            </a:r>
            <a:endParaRPr lang="ru-RU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38C13-F85E-4AE4-BA0A-082E11FCE049}"/>
              </a:ext>
            </a:extLst>
          </p:cNvPr>
          <p:cNvSpPr txBox="1"/>
          <p:nvPr/>
        </p:nvSpPr>
        <p:spPr>
          <a:xfrm>
            <a:off x="908155" y="1538990"/>
            <a:ext cx="107504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Будем поддерживать деревья с помощью СНМ (система непересекающихся множеств). Действительно, чтобы </a:t>
            </a:r>
            <a:r>
              <a:rPr lang="ru-RU" dirty="0">
                <a:ea typeface="+mn-lt"/>
                <a:cs typeface="+mn-lt"/>
              </a:rPr>
              <a:t>провести проверить, что ребро (u,v)</a:t>
            </a:r>
            <a:endParaRPr lang="ru-RU" dirty="0"/>
          </a:p>
          <a:p>
            <a:r>
              <a:rPr lang="ru-RU">
                <a:ea typeface="+mn-lt"/>
                <a:cs typeface="+mn-lt"/>
              </a:rPr>
              <a:t>соединяет вершины из разных деревьев, достаточно убедиться, что GetRoot(u)≠GetRoot(v)</a:t>
            </a:r>
            <a:endParaRPr lang="ru-RU"/>
          </a:p>
          <a:p>
            <a:r>
              <a:rPr lang="ru-RU">
                <a:ea typeface="+mn-lt"/>
                <a:cs typeface="+mn-lt"/>
              </a:rPr>
              <a:t>. А для того, чтобы затем объединить два дерева в одно, достаточно выполнить Merge(u,v).</a:t>
            </a:r>
            <a:endParaRPr lang="ru-RU"/>
          </a:p>
          <a:p>
            <a:endParaRPr lang="ru-RU">
              <a:cs typeface="Calibri"/>
            </a:endParaRPr>
          </a:p>
          <a:p>
            <a:endParaRPr lang="ru-RU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2B28D-EC75-46D1-B28F-D963C4429E68}"/>
              </a:ext>
            </a:extLst>
          </p:cNvPr>
          <p:cNvSpPr txBox="1"/>
          <p:nvPr/>
        </p:nvSpPr>
        <p:spPr>
          <a:xfrm>
            <a:off x="520127" y="30184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Асимптотика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0A7F8-1321-4BE7-9879-D8DA69B823E4}"/>
              </a:ext>
            </a:extLst>
          </p:cNvPr>
          <p:cNvSpPr txBox="1"/>
          <p:nvPr/>
        </p:nvSpPr>
        <p:spPr>
          <a:xfrm>
            <a:off x="906593" y="3511134"/>
            <a:ext cx="4691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Итоговая сложность алгоритма составляет</a:t>
            </a:r>
            <a:endParaRPr lang="ru-RU"/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86BA7E97-9E06-4F0A-B525-7480E818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4" y="4009406"/>
            <a:ext cx="11743545" cy="10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B4E7EC1C-5DCA-415E-BF57-823A9793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29" y="1321952"/>
            <a:ext cx="7053942" cy="4497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9C12CE-C059-487E-BAA4-E5229B62897B}"/>
              </a:ext>
            </a:extLst>
          </p:cNvPr>
          <p:cNvSpPr txBox="1"/>
          <p:nvPr/>
        </p:nvSpPr>
        <p:spPr>
          <a:xfrm>
            <a:off x="3839028" y="486229"/>
            <a:ext cx="45139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cs typeface="Calibri"/>
              </a:rPr>
              <a:t>График сравнения работы </a:t>
            </a:r>
            <a:r>
              <a:rPr lang="ru-RU">
                <a:cs typeface="Calibri"/>
              </a:rPr>
              <a:t>алгоритмов Прима и Краскала</a:t>
            </a:r>
            <a:endParaRPr lang="ru-RU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E5D80-59C3-4810-8C4E-B2CCEBB1F8F7}"/>
              </a:ext>
            </a:extLst>
          </p:cNvPr>
          <p:cNvSpPr txBox="1"/>
          <p:nvPr/>
        </p:nvSpPr>
        <p:spPr>
          <a:xfrm rot="-5400000">
            <a:off x="1071789" y="21676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Время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64CD1-2A3A-4465-A476-C0C6482DCFFE}"/>
              </a:ext>
            </a:extLst>
          </p:cNvPr>
          <p:cNvSpPr txBox="1"/>
          <p:nvPr/>
        </p:nvSpPr>
        <p:spPr>
          <a:xfrm>
            <a:off x="4487636" y="5735864"/>
            <a:ext cx="3817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Количество компонент свзности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1711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Построение минимального остовного дерева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122</cp:revision>
  <dcterms:created xsi:type="dcterms:W3CDTF">2021-03-18T18:26:56Z</dcterms:created>
  <dcterms:modified xsi:type="dcterms:W3CDTF">2021-03-18T20:26:59Z</dcterms:modified>
</cp:coreProperties>
</file>