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3CA16-EAB0-4E65-9A26-08F98334F9C6}" v="2785" dt="2021-05-09T14:47:1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Алгоритм Рабина-Карпа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Алгоритм поиска подстроки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7809E3D-44D9-4CC4-BC67-FE792090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105"/>
            <a:ext cx="10515600" cy="5363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  </a:t>
            </a:r>
            <a:r>
              <a:rPr lang="ru-RU" sz="2400" b="1" dirty="0">
                <a:latin typeface="Times New Roman"/>
                <a:cs typeface="Calibri" panose="020F0502020204030204"/>
              </a:rPr>
              <a:t>Алгоритм Рабина-Карпа</a:t>
            </a:r>
            <a:r>
              <a:rPr lang="ru-RU" sz="2400" dirty="0">
                <a:latin typeface="Times New Roman"/>
                <a:cs typeface="Calibri" panose="020F0502020204030204"/>
              </a:rPr>
              <a:t> - это алгоритм поиска строки, который ищет подстроку в тексте используя хэширование. Был разработан в 1987 году Майклом </a:t>
            </a:r>
            <a:r>
              <a:rPr lang="ru-RU" sz="2400" dirty="0" err="1">
                <a:latin typeface="Times New Roman"/>
                <a:cs typeface="Calibri" panose="020F0502020204030204"/>
              </a:rPr>
              <a:t>Рабином</a:t>
            </a:r>
            <a:r>
              <a:rPr lang="ru-RU" sz="2400" dirty="0">
                <a:latin typeface="Times New Roman"/>
                <a:cs typeface="Calibri" panose="020F0502020204030204"/>
              </a:rPr>
              <a:t> и Ричардом Карпом.</a:t>
            </a:r>
          </a:p>
          <a:p>
            <a:pPr marL="0" indent="0">
              <a:buNone/>
            </a:pPr>
            <a:endParaRPr lang="ru-RU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  </a:t>
            </a:r>
            <a:r>
              <a:rPr lang="ru-RU" sz="2400" b="1" dirty="0">
                <a:latin typeface="Times New Roman"/>
                <a:cs typeface="Calibri" panose="020F0502020204030204"/>
              </a:rPr>
              <a:t>Принцип работы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Подается строка длины m и подстрока, которую необходимо найти, d. Циклом от 0 до m – d + 1, берется подстрока (</a:t>
            </a:r>
            <a:r>
              <a:rPr lang="ru-RU" sz="2400" dirty="0" err="1">
                <a:latin typeface="Times New Roman"/>
                <a:cs typeface="Calibri" panose="020F0502020204030204"/>
              </a:rPr>
              <a:t>i,d</a:t>
            </a:r>
            <a:r>
              <a:rPr lang="ru-RU" sz="2400" dirty="0">
                <a:latin typeface="Times New Roman"/>
                <a:cs typeface="Calibri" panose="020F0502020204030204"/>
              </a:rPr>
              <a:t>) и с помощью хэш-функции берется ее хэш значение и сравнивается с хэш значением шаблона, то есть сравниваются числа, если произошло совпадение, то данная подстрока и шаблон сравниваются посимвольно, т.к. равенство хэш-значений не гарантирует равенство подстрок.</a:t>
            </a:r>
          </a:p>
          <a:p>
            <a:pPr marL="0" indent="0">
              <a:buNone/>
            </a:pPr>
            <a:endParaRPr lang="ru-RU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48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32CE0D-2060-4D86-8AB7-35DFB96C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694"/>
            <a:ext cx="10515600" cy="6011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Calibri"/>
              </a:rPr>
              <a:t>  Пример: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/>
              </a:rPr>
              <a:t>Пусть дан текст "</a:t>
            </a:r>
            <a:r>
              <a:rPr lang="ru-RU" sz="2400" err="1">
                <a:latin typeface="Times New Roman"/>
                <a:cs typeface="Calibri"/>
              </a:rPr>
              <a:t>Hello</a:t>
            </a:r>
            <a:r>
              <a:rPr lang="ru-RU" sz="2400" dirty="0">
                <a:latin typeface="Times New Roman"/>
                <a:cs typeface="Calibri"/>
              </a:rPr>
              <a:t> </a:t>
            </a:r>
            <a:r>
              <a:rPr lang="ru-RU" sz="2400" err="1">
                <a:latin typeface="Times New Roman"/>
                <a:cs typeface="Calibri"/>
              </a:rPr>
              <a:t>world</a:t>
            </a:r>
            <a:r>
              <a:rPr lang="ru-RU" sz="2400" dirty="0">
                <a:latin typeface="Times New Roman"/>
                <a:cs typeface="Calibri"/>
              </a:rPr>
              <a:t>" и шаблон "</a:t>
            </a:r>
            <a:r>
              <a:rPr lang="ru-RU" sz="2400" err="1">
                <a:latin typeface="Times New Roman"/>
                <a:cs typeface="Calibri"/>
              </a:rPr>
              <a:t>world</a:t>
            </a:r>
            <a:r>
              <a:rPr lang="ru-RU" sz="2400" dirty="0">
                <a:latin typeface="Times New Roman"/>
                <a:cs typeface="Calibri"/>
              </a:rPr>
              <a:t>".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/>
              </a:rPr>
              <a:t>Если использовать полином для вычисления хэш значения 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/>
              </a:rPr>
              <a:t>(P = a[0] + a[1]*P^1 + a[2]*P^2 + … + a[i]*P^(i-1))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/>
              </a:rPr>
              <a:t>то хэш значение шаблона = 1120629</a:t>
            </a:r>
          </a:p>
          <a:p>
            <a:pPr marL="0" indent="0">
              <a:buNone/>
            </a:pPr>
            <a:r>
              <a:rPr lang="ru-RU" sz="2400">
                <a:latin typeface="Times New Roman"/>
                <a:cs typeface="Calibri"/>
              </a:rPr>
              <a:t>1. хэш "Hello" = 1229882 != 1120629</a:t>
            </a:r>
          </a:p>
          <a:p>
            <a:pPr marL="0" indent="0">
              <a:buNone/>
            </a:pPr>
            <a:r>
              <a:rPr lang="ru-RU" sz="2400">
                <a:latin typeface="Times New Roman"/>
                <a:cs typeface="Calibri"/>
              </a:rPr>
              <a:t>2. хэш "ello " = 442981 != 1120629</a:t>
            </a:r>
          </a:p>
          <a:p>
            <a:pPr marL="0" indent="0">
              <a:buNone/>
            </a:pPr>
            <a:r>
              <a:rPr lang="ru-RU" sz="2400">
                <a:latin typeface="Times New Roman"/>
                <a:cs typeface="Calibri"/>
              </a:rPr>
              <a:t>3. хэш "world" = 1120629 = 1120629 далее посивольное сравнение строк.</a:t>
            </a:r>
          </a:p>
          <a:p>
            <a:pPr marL="0" indent="0">
              <a:buNone/>
            </a:pPr>
            <a:r>
              <a:rPr lang="ru-RU" sz="2400">
                <a:latin typeface="Times New Roman"/>
                <a:cs typeface="Calibri"/>
              </a:rPr>
              <a:t>Конец алгоритма.</a:t>
            </a:r>
          </a:p>
          <a:p>
            <a:pPr marL="0" indent="0">
              <a:buNone/>
            </a:pPr>
            <a:r>
              <a:rPr lang="ru-RU" sz="2400">
                <a:latin typeface="Times New Roman"/>
                <a:cs typeface="Calibri"/>
              </a:rPr>
              <a:t>Так, алгоритм нашел подстроку "world" на позиции 7.</a:t>
            </a:r>
            <a:endParaRPr lang="ru-RU" sz="24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6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BFC26E-BD67-4D39-B5F3-D890F53E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62" y="353817"/>
            <a:ext cx="10526038" cy="5823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/>
                <a:cs typeface="Calibri" panose="020F0502020204030204"/>
              </a:rPr>
              <a:t>  Хэш-функция</a:t>
            </a:r>
            <a:r>
              <a:rPr lang="ru-RU" sz="2400" dirty="0">
                <a:latin typeface="Times New Roman"/>
                <a:cs typeface="Calibri" panose="020F0502020204030204"/>
              </a:rPr>
              <a:t> - </a:t>
            </a:r>
            <a:r>
              <a:rPr lang="ru-RU" sz="2400" dirty="0">
                <a:latin typeface="Times New Roman"/>
                <a:ea typeface="+mn-lt"/>
                <a:cs typeface="+mn-lt"/>
              </a:rPr>
              <a:t>функция, осуществляющая преобразование массива входных данных произвольной длины в выходную 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битвоую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строку установленной длины, выполняемое определенным алгоритмом.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Хэш-функции, в том числе, применяются и в задачах по поиску подстроки.</a:t>
            </a:r>
          </a:p>
          <a:p>
            <a:pPr marL="0" indent="0">
              <a:buNone/>
            </a:pPr>
            <a:endParaRPr lang="ru-RU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От выбора метода хэширования зависит эффективность алгорита Рабина-Карпа. Чем меньше хэширование допускает коллизий (совпадений хэш-</a:t>
            </a:r>
            <a:r>
              <a:rPr lang="ru-RU" sz="2400">
                <a:latin typeface="Times New Roman"/>
                <a:cs typeface="Calibri" panose="020F0502020204030204"/>
              </a:rPr>
              <a:t>значений разных строк), тем более эффективен будет сам алгоритм.</a:t>
            </a:r>
            <a:endParaRPr lang="ru-RU" sz="2400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196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A8E5A0-8E92-4809-8CBA-169E259C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2599"/>
            <a:ext cx="10515600" cy="550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>
                <a:latin typeface="Times New Roman"/>
                <a:cs typeface="Calibri" panose="020F0502020204030204"/>
              </a:rPr>
              <a:t>  Эффективность</a:t>
            </a:r>
          </a:p>
          <a:p>
            <a:pPr marL="0" indent="0">
              <a:buNone/>
            </a:pPr>
            <a:r>
              <a:rPr lang="ru-RU" sz="2400" dirty="0">
                <a:latin typeface="Times New Roman"/>
                <a:cs typeface="Calibri" panose="020F0502020204030204"/>
              </a:rPr>
              <a:t>В лучшем случае эффективность алгоритма Рабина-Карпа O(n). В худшем </a:t>
            </a:r>
            <a:r>
              <a:rPr lang="ru-RU" sz="2400">
                <a:latin typeface="Times New Roman"/>
                <a:cs typeface="Calibri" panose="020F0502020204030204"/>
              </a:rPr>
              <a:t>O(nm), где m длина шаблона. В среднем же O(n + m). Эффективность </a:t>
            </a:r>
            <a:r>
              <a:rPr lang="ru-RU" sz="2400" dirty="0">
                <a:latin typeface="Times New Roman"/>
                <a:cs typeface="Calibri" panose="020F0502020204030204"/>
              </a:rPr>
              <a:t>алгоритма зависит от выбранного способа хэширования. При удачном выборе хэширования будет мало ложных срабатыва, чем в более примитивных способах хэширования. Большое число ложных срабатываний замедляет программу, т.к. требуется тратить ресурсы на проверку несовпадающих подстрок. </a:t>
            </a:r>
          </a:p>
          <a:p>
            <a:pPr marL="0" indent="0">
              <a:buNone/>
            </a:pPr>
            <a:endParaRPr lang="ru-RU" b="1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51005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Алгоритм Рабина-Карпа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233</cp:revision>
  <dcterms:created xsi:type="dcterms:W3CDTF">2021-05-09T12:01:41Z</dcterms:created>
  <dcterms:modified xsi:type="dcterms:W3CDTF">2021-05-09T14:47:15Z</dcterms:modified>
</cp:coreProperties>
</file>