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6858000" cy="12801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C2C2"/>
    <a:srgbClr val="EBE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6" autoAdjust="0"/>
    <p:restoredTop sz="87472" autoAdjust="0"/>
  </p:normalViewPr>
  <p:slideViewPr>
    <p:cSldViewPr snapToGrid="0">
      <p:cViewPr>
        <p:scale>
          <a:sx n="66" d="100"/>
          <a:sy n="66" d="100"/>
        </p:scale>
        <p:origin x="40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334B4-3207-40B9-A9F0-8BBFAFC39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2095078"/>
            <a:ext cx="5143500" cy="445685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CED56-FD61-499A-B107-DF1A10AED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6723804"/>
            <a:ext cx="5143500" cy="30907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B95BE-3706-4892-ABFB-00E392C3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5202-0FE4-42ED-8643-4324F3774CD1}" type="datetimeFigureOut">
              <a:rPr lang="en-US" smtClean="0"/>
              <a:t>20-Dec-21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46242-BF7B-41BA-BB20-EFA2E3C1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321AE-A386-4AC1-BB62-3761E9F8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2297-4372-43E6-9545-9E9F1F781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5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503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F43555-BC4D-4ADE-A26B-E39B63010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681568"/>
            <a:ext cx="591502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7A9BD-6D3E-4599-ADD1-F34C62EF8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3407833"/>
            <a:ext cx="591502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FD743-2DDE-40A5-91AF-73C435832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11865187"/>
            <a:ext cx="154305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C5202-0FE4-42ED-8643-4324F3774CD1}" type="datetimeFigureOut">
              <a:rPr lang="en-US" smtClean="0"/>
              <a:t>20-Dec-21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5F29C-9C61-41E1-AEB9-336474F20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11865187"/>
            <a:ext cx="231457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5B23C-4BF2-4EB3-AF1A-3D46A0C74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11865187"/>
            <a:ext cx="154305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C2297-4372-43E6-9545-9E9F1F781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0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25E395F-B2EB-412A-AE59-6621125FD7E6}"/>
              </a:ext>
            </a:extLst>
          </p:cNvPr>
          <p:cNvSpPr txBox="1"/>
          <p:nvPr/>
        </p:nvSpPr>
        <p:spPr>
          <a:xfrm>
            <a:off x="64606" y="5696560"/>
            <a:ext cx="6698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latin typeface="+mj-lt"/>
              </a:rPr>
              <a:t>States and actions of the FSM</a:t>
            </a:r>
            <a:br>
              <a:rPr lang="en-US" sz="2000" b="1" dirty="0">
                <a:latin typeface="+mj-lt"/>
              </a:rPr>
            </a:br>
            <a:r>
              <a:rPr lang="en-US" dirty="0">
                <a:latin typeface="+mj-lt"/>
              </a:rPr>
              <a:t>Cell label </a:t>
            </a:r>
            <a:r>
              <a:rPr lang="en-US" dirty="0">
                <a:solidFill>
                  <a:schemeClr val="accent4"/>
                </a:solidFill>
              </a:rPr>
              <a:t>n</a:t>
            </a:r>
            <a:r>
              <a:rPr lang="en-US" dirty="0">
                <a:latin typeface="+mj-lt"/>
              </a:rPr>
              <a:t> decides FSM state. Current state (2</a:t>
            </a:r>
            <a:r>
              <a:rPr lang="en-US" baseline="30000" dirty="0">
                <a:latin typeface="+mj-lt"/>
              </a:rPr>
              <a:t>nd</a:t>
            </a:r>
            <a:r>
              <a:rPr lang="en-US" dirty="0">
                <a:latin typeface="+mj-lt"/>
              </a:rPr>
              <a:t> column)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and counters </a:t>
            </a:r>
            <a:r>
              <a:rPr lang="en-US" dirty="0" err="1">
                <a:solidFill>
                  <a:schemeClr val="accent5"/>
                </a:solidFill>
              </a:rPr>
              <a:t>c,t</a:t>
            </a:r>
            <a:r>
              <a:rPr lang="en-US" dirty="0">
                <a:latin typeface="+mj-lt"/>
              </a:rPr>
              <a:t> decide if an action will be taken.</a:t>
            </a:r>
            <a:endParaRPr lang="en-US" sz="2000" dirty="0">
              <a:latin typeface="+mj-lt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8B952F67-6F24-4D82-8599-1FF4179C0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79930"/>
              </p:ext>
            </p:extLst>
          </p:nvPr>
        </p:nvGraphicFramePr>
        <p:xfrm>
          <a:off x="64607" y="6651708"/>
          <a:ext cx="6698591" cy="29759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95">
                  <a:extLst>
                    <a:ext uri="{9D8B030D-6E8A-4147-A177-3AD203B41FA5}">
                      <a16:colId xmlns:a16="http://schemas.microsoft.com/office/drawing/2014/main" val="239419989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546297933"/>
                    </a:ext>
                  </a:extLst>
                </a:gridCol>
                <a:gridCol w="2603500">
                  <a:extLst>
                    <a:ext uri="{9D8B030D-6E8A-4147-A177-3AD203B41FA5}">
                      <a16:colId xmlns:a16="http://schemas.microsoft.com/office/drawing/2014/main" val="1583685765"/>
                    </a:ext>
                  </a:extLst>
                </a:gridCol>
                <a:gridCol w="1568896">
                  <a:extLst>
                    <a:ext uri="{9D8B030D-6E8A-4147-A177-3AD203B41FA5}">
                      <a16:colId xmlns:a16="http://schemas.microsoft.com/office/drawing/2014/main" val="2782989437"/>
                    </a:ext>
                  </a:extLst>
                </a:gridCol>
              </a:tblGrid>
              <a:tr h="32334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4"/>
                          </a:solidFill>
                        </a:rPr>
                        <a:t>n</a:t>
                      </a:r>
                    </a:p>
                  </a:txBody>
                  <a:tcPr marL="132080" marR="132080" marT="66040" marB="6604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set state</a:t>
                      </a:r>
                    </a:p>
                  </a:txBody>
                  <a:tcPr marL="132080" marR="132080" marT="66040" marB="6604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given FNS state, if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32080" marR="132080" marT="66040" marB="6604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action</a:t>
                      </a:r>
                    </a:p>
                  </a:txBody>
                  <a:tcPr marL="132080" marR="132080" marT="66040" marB="66040" anchor="ctr"/>
                </a:tc>
                <a:extLst>
                  <a:ext uri="{0D108BD9-81ED-4DB2-BD59-A6C34878D82A}">
                    <a16:rowId xmlns:a16="http://schemas.microsoft.com/office/drawing/2014/main" val="4031724951"/>
                  </a:ext>
                </a:extLst>
              </a:tr>
              <a:tr h="32334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marL="132080" marR="132080" marT="66040" marB="66040" anchor="ctr"/>
                </a:tc>
                <a:tc rowSpan="2">
                  <a:txBody>
                    <a:bodyPr/>
                    <a:lstStyle/>
                    <a:p>
                      <a:r>
                        <a:rPr lang="en-US" sz="1800" dirty="0" err="1"/>
                        <a:t>att_search</a:t>
                      </a:r>
                      <a:endParaRPr lang="en-US" sz="1800" dirty="0"/>
                    </a:p>
                  </a:txBody>
                  <a:tcPr marL="132080" marR="132080" marT="66040" marB="66040" anchor="ctr"/>
                </a:tc>
                <a:tc rowSpan="2"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5"/>
                          </a:solidFill>
                        </a:rPr>
                        <a:t>c</a:t>
                      </a:r>
                      <a:r>
                        <a:rPr lang="en-US" sz="1800" dirty="0"/>
                        <a:t>&gt;</a:t>
                      </a:r>
                      <a:r>
                        <a:rPr lang="en-US" sz="1800" dirty="0" err="1"/>
                        <a:t>mx_chk_find_att</a:t>
                      </a:r>
                      <a:endParaRPr lang="en-US" sz="1800" dirty="0"/>
                    </a:p>
                  </a:txBody>
                  <a:tcPr marL="132080" marR="132080" marT="66040" marB="66040" anchor="ctr"/>
                </a:tc>
                <a:tc rowSpan="2"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set state</a:t>
                      </a:r>
                      <a:r>
                        <a:rPr lang="en-US" sz="1800" dirty="0"/>
                        <a:t> = </a:t>
                      </a:r>
                      <a:r>
                        <a:rPr lang="en-US" sz="1800" dirty="0" err="1"/>
                        <a:t>att_found</a:t>
                      </a:r>
                      <a:endParaRPr lang="en-US" sz="1800" dirty="0"/>
                    </a:p>
                  </a:txBody>
                  <a:tcPr marL="132080" marR="132080" marT="66040" marB="66040" anchor="ctr"/>
                </a:tc>
                <a:extLst>
                  <a:ext uri="{0D108BD9-81ED-4DB2-BD59-A6C34878D82A}">
                    <a16:rowId xmlns:a16="http://schemas.microsoft.com/office/drawing/2014/main" val="3934725826"/>
                  </a:ext>
                </a:extLst>
              </a:tr>
              <a:tr h="32334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6"/>
                          </a:solidFill>
                        </a:rPr>
                        <a:t>v</a:t>
                      </a:r>
                    </a:p>
                  </a:txBody>
                  <a:tcPr marL="132080" marR="132080" marT="66040" marB="66040"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647162"/>
                  </a:ext>
                </a:extLst>
              </a:tr>
              <a:tr h="323348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accent6"/>
                        </a:solidFill>
                      </a:endParaRPr>
                    </a:p>
                  </a:txBody>
                  <a:tcPr marL="132080" marR="132080" marT="66040" marB="660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att_found</a:t>
                      </a:r>
                      <a:endParaRPr lang="en-US" sz="1800" dirty="0"/>
                    </a:p>
                  </a:txBody>
                  <a:tcPr marL="132080" marR="132080" marT="66040" marB="660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5"/>
                          </a:solidFill>
                        </a:rPr>
                        <a:t>c</a:t>
                      </a:r>
                      <a:r>
                        <a:rPr lang="en-US" sz="1800" dirty="0"/>
                        <a:t>&gt;</a:t>
                      </a:r>
                      <a:r>
                        <a:rPr lang="en-US" sz="1800" dirty="0" err="1"/>
                        <a:t>mx_chk_loc_att</a:t>
                      </a:r>
                      <a:endParaRPr lang="en-US" sz="1800" dirty="0"/>
                    </a:p>
                  </a:txBody>
                  <a:tcPr marL="132080" marR="132080" marT="66040" marB="660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write </a:t>
                      </a:r>
                      <a:r>
                        <a:rPr lang="en-US" sz="1800" dirty="0">
                          <a:solidFill>
                            <a:schemeClr val="accent6"/>
                          </a:solidFill>
                          <a:latin typeface="+mn-lt"/>
                        </a:rPr>
                        <a:t>v</a:t>
                      </a:r>
                    </a:p>
                  </a:txBody>
                  <a:tcPr marL="132080" marR="132080" marT="66040" marB="6604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301704"/>
                  </a:ext>
                </a:extLst>
              </a:tr>
              <a:tr h="32334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6"/>
                          </a:solidFill>
                        </a:rPr>
                        <a:t>2k</a:t>
                      </a:r>
                    </a:p>
                  </a:txBody>
                  <a:tcPr marL="132080" marR="132080" marT="66040" marB="66040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att_hit</a:t>
                      </a:r>
                      <a:endParaRPr lang="en-US" sz="1800" dirty="0"/>
                    </a:p>
                  </a:txBody>
                  <a:tcPr marL="132080" marR="132080" marT="66040" marB="6604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5"/>
                          </a:solidFill>
                        </a:rPr>
                        <a:t>c</a:t>
                      </a:r>
                      <a:r>
                        <a:rPr lang="en-US" sz="1800" dirty="0"/>
                        <a:t>&gt;</a:t>
                      </a:r>
                      <a:r>
                        <a:rPr lang="en-US" sz="1800" dirty="0" err="1"/>
                        <a:t>mx_chk_att</a:t>
                      </a:r>
                      <a:endParaRPr lang="en-US" sz="1800" dirty="0"/>
                    </a:p>
                  </a:txBody>
                  <a:tcPr marL="132080" marR="132080" marT="66040" marB="6604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write </a:t>
                      </a:r>
                      <a:r>
                        <a:rPr lang="en-US" sz="1800" dirty="0">
                          <a:solidFill>
                            <a:schemeClr val="accent6"/>
                          </a:solidFill>
                          <a:latin typeface="+mn-lt"/>
                        </a:rPr>
                        <a:t>2k+1</a:t>
                      </a:r>
                    </a:p>
                  </a:txBody>
                  <a:tcPr marL="132080" marR="132080" marT="66040" marB="66040" anchor="ctr"/>
                </a:tc>
                <a:extLst>
                  <a:ext uri="{0D108BD9-81ED-4DB2-BD59-A6C34878D82A}">
                    <a16:rowId xmlns:a16="http://schemas.microsoft.com/office/drawing/2014/main" val="606226607"/>
                  </a:ext>
                </a:extLst>
              </a:tr>
              <a:tr h="53751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6"/>
                          </a:solidFill>
                        </a:rPr>
                        <a:t>2k+1</a:t>
                      </a:r>
                    </a:p>
                  </a:txBody>
                  <a:tcPr marL="132080" marR="132080" marT="66040" marB="66040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bas_hit</a:t>
                      </a:r>
                      <a:endParaRPr lang="en-US" sz="1800" dirty="0"/>
                    </a:p>
                  </a:txBody>
                  <a:tcPr marL="132080" marR="132080" marT="66040" marB="6604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5"/>
                          </a:solidFill>
                        </a:rPr>
                        <a:t>c</a:t>
                      </a:r>
                      <a:r>
                        <a:rPr lang="en-US" sz="1800" dirty="0"/>
                        <a:t>&gt;</a:t>
                      </a:r>
                      <a:r>
                        <a:rPr lang="en-US" sz="1800" dirty="0" err="1"/>
                        <a:t>mx_chk_hit_bas</a:t>
                      </a:r>
                      <a:endParaRPr lang="en-US" sz="1800" dirty="0"/>
                    </a:p>
                  </a:txBody>
                  <a:tcPr marL="132080" marR="132080" marT="66040" marB="6604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write </a:t>
                      </a:r>
                      <a:r>
                        <a:rPr lang="en-US" sz="1800" dirty="0">
                          <a:solidFill>
                            <a:schemeClr val="accent6"/>
                          </a:solidFill>
                          <a:latin typeface="+mn-lt"/>
                        </a:rPr>
                        <a:t>2k+1</a:t>
                      </a:r>
                    </a:p>
                  </a:txBody>
                  <a:tcPr marL="132080" marR="132080" marT="66040" marB="66040" anchor="ctr"/>
                </a:tc>
                <a:extLst>
                  <a:ext uri="{0D108BD9-81ED-4DB2-BD59-A6C34878D82A}">
                    <a16:rowId xmlns:a16="http://schemas.microsoft.com/office/drawing/2014/main" val="3602199900"/>
                  </a:ext>
                </a:extLst>
              </a:tr>
              <a:tr h="32334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 marL="132080" marR="132080" marT="66040" marB="6604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lost</a:t>
                      </a:r>
                    </a:p>
                  </a:txBody>
                  <a:tcPr marL="132080" marR="132080" marT="66040" marB="6604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5"/>
                          </a:solidFill>
                        </a:rPr>
                        <a:t>t</a:t>
                      </a:r>
                      <a:r>
                        <a:rPr lang="en-US" sz="1800" dirty="0"/>
                        <a:t>&gt;</a:t>
                      </a:r>
                      <a:r>
                        <a:rPr lang="en-US" sz="1800" dirty="0" err="1"/>
                        <a:t>mx_chk_lost</a:t>
                      </a:r>
                      <a:endParaRPr lang="en-US" sz="1800" dirty="0"/>
                    </a:p>
                  </a:txBody>
                  <a:tcPr marL="132080" marR="132080" marT="66040" marB="6604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write </a:t>
                      </a:r>
                      <a:r>
                        <a:rPr lang="en-US" sz="1800" dirty="0">
                          <a:solidFill>
                            <a:schemeClr val="accent6"/>
                          </a:solidFill>
                          <a:latin typeface="+mn-lt"/>
                        </a:rPr>
                        <a:t>-1</a:t>
                      </a:r>
                    </a:p>
                  </a:txBody>
                  <a:tcPr marL="132080" marR="132080" marT="66040" marB="66040" anchor="ctr"/>
                </a:tc>
                <a:extLst>
                  <a:ext uri="{0D108BD9-81ED-4DB2-BD59-A6C34878D82A}">
                    <a16:rowId xmlns:a16="http://schemas.microsoft.com/office/drawing/2014/main" val="41030676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6EB5FD8-EA4A-42E6-8624-682F249822B7}"/>
              </a:ext>
            </a:extLst>
          </p:cNvPr>
          <p:cNvSpPr txBox="1"/>
          <p:nvPr/>
        </p:nvSpPr>
        <p:spPr>
          <a:xfrm>
            <a:off x="194025" y="190206"/>
            <a:ext cx="656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+mj-lt"/>
              </a:defRPr>
            </a:lvl1pPr>
          </a:lstStyle>
          <a:p>
            <a:r>
              <a:rPr lang="en-US" dirty="0"/>
              <a:t>Algorithm Flowchart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B33FC1-383F-41D7-8B3D-762258140A2C}"/>
              </a:ext>
            </a:extLst>
          </p:cNvPr>
          <p:cNvSpPr/>
          <p:nvPr/>
        </p:nvSpPr>
        <p:spPr>
          <a:xfrm>
            <a:off x="3011303" y="1073811"/>
            <a:ext cx="1467276" cy="592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evolve DS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for </a:t>
            </a:r>
            <a:r>
              <a:rPr lang="el-GR" sz="1600" dirty="0">
                <a:latin typeface="+mj-lt"/>
              </a:rPr>
              <a:t>Δ</a:t>
            </a:r>
            <a:r>
              <a:rPr lang="en-US" sz="1600" dirty="0">
                <a:latin typeface="+mj-lt"/>
              </a:rPr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0AAC56-92B4-48F2-A702-69F4BC4A5ED1}"/>
              </a:ext>
            </a:extLst>
          </p:cNvPr>
          <p:cNvSpPr/>
          <p:nvPr/>
        </p:nvSpPr>
        <p:spPr>
          <a:xfrm>
            <a:off x="4905532" y="1073811"/>
            <a:ext cx="1699248" cy="592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map DS state to cell on grid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791799-270A-486A-A06D-718E207F61A1}"/>
              </a:ext>
            </a:extLst>
          </p:cNvPr>
          <p:cNvGrpSpPr/>
          <p:nvPr/>
        </p:nvGrpSpPr>
        <p:grpSpPr>
          <a:xfrm>
            <a:off x="4905532" y="3466968"/>
            <a:ext cx="1699248" cy="1030788"/>
            <a:chOff x="3218942" y="4350585"/>
            <a:chExt cx="1406608" cy="853269"/>
          </a:xfrm>
        </p:grpSpPr>
        <p:sp>
          <p:nvSpPr>
            <p:cNvPr id="3" name="Diamond 2">
              <a:extLst>
                <a:ext uri="{FF2B5EF4-FFF2-40B4-BE49-F238E27FC236}">
                  <a16:creationId xmlns:a16="http://schemas.microsoft.com/office/drawing/2014/main" id="{130A4685-DE69-47DA-9A0F-E8CC6AB736BD}"/>
                </a:ext>
              </a:extLst>
            </p:cNvPr>
            <p:cNvSpPr/>
            <p:nvPr/>
          </p:nvSpPr>
          <p:spPr>
            <a:xfrm>
              <a:off x="3218942" y="4350585"/>
              <a:ext cx="1406608" cy="853269"/>
            </a:xfrm>
            <a:prstGeom prst="diamon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D093E09-86AA-451C-BAE4-D80050C3854E}"/>
                </a:ext>
              </a:extLst>
            </p:cNvPr>
            <p:cNvSpPr txBox="1"/>
            <p:nvPr/>
          </p:nvSpPr>
          <p:spPr>
            <a:xfrm>
              <a:off x="3286458" y="4542790"/>
              <a:ext cx="1309817" cy="484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FSM state</a:t>
              </a:r>
              <a:br>
                <a:rPr lang="en-US" sz="1600" dirty="0">
                  <a:latin typeface="+mj-lt"/>
                </a:rPr>
              </a:br>
              <a:r>
                <a:rPr lang="en-US" sz="1600" dirty="0">
                  <a:latin typeface="+mj-lt"/>
                </a:rPr>
                <a:t>changed?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0E713C-69AF-4A1E-8B63-708DA0A50E2E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4478581" y="1369874"/>
            <a:ext cx="426953" cy="0"/>
          </a:xfrm>
          <a:prstGeom prst="straightConnector1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01FF23-49B3-4A55-9820-798717F49AC0}"/>
              </a:ext>
            </a:extLst>
          </p:cNvPr>
          <p:cNvCxnSpPr>
            <a:cxnSpLocks/>
            <a:stCxn id="14" idx="2"/>
            <a:endCxn id="298" idx="0"/>
          </p:cNvCxnSpPr>
          <p:nvPr/>
        </p:nvCxnSpPr>
        <p:spPr>
          <a:xfrm>
            <a:off x="5755156" y="1665937"/>
            <a:ext cx="0" cy="316520"/>
          </a:xfrm>
          <a:prstGeom prst="straightConnector1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A124DEB-BE65-4A6E-9E2F-9751B3AA5A74}"/>
              </a:ext>
            </a:extLst>
          </p:cNvPr>
          <p:cNvCxnSpPr>
            <a:cxnSpLocks/>
            <a:stCxn id="298" idx="2"/>
            <a:endCxn id="3" idx="0"/>
          </p:cNvCxnSpPr>
          <p:nvPr/>
        </p:nvCxnSpPr>
        <p:spPr>
          <a:xfrm>
            <a:off x="5755156" y="3090000"/>
            <a:ext cx="0" cy="376968"/>
          </a:xfrm>
          <a:prstGeom prst="straightConnector1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70080E9-6262-4B2D-90EE-1E03B150EED8}"/>
              </a:ext>
            </a:extLst>
          </p:cNvPr>
          <p:cNvSpPr/>
          <p:nvPr/>
        </p:nvSpPr>
        <p:spPr>
          <a:xfrm>
            <a:off x="3389847" y="3859925"/>
            <a:ext cx="1015076" cy="247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5"/>
                </a:solidFill>
              </a:rPr>
              <a:t>c=c+1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11E3B3E-66C5-470D-970D-1C71B37B21C9}"/>
              </a:ext>
            </a:extLst>
          </p:cNvPr>
          <p:cNvCxnSpPr>
            <a:cxnSpLocks/>
            <a:stCxn id="3" idx="1"/>
            <a:endCxn id="39" idx="3"/>
          </p:cNvCxnSpPr>
          <p:nvPr/>
        </p:nvCxnSpPr>
        <p:spPr>
          <a:xfrm flipH="1">
            <a:off x="4404923" y="3982362"/>
            <a:ext cx="500609" cy="1319"/>
          </a:xfrm>
          <a:prstGeom prst="straightConnector1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3D47EA2-8CF0-4BED-AB9B-A50132F597DD}"/>
              </a:ext>
            </a:extLst>
          </p:cNvPr>
          <p:cNvSpPr txBox="1"/>
          <p:nvPr/>
        </p:nvSpPr>
        <p:spPr>
          <a:xfrm>
            <a:off x="4529605" y="3701338"/>
            <a:ext cx="500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+mj-lt"/>
              </a:rPr>
              <a:t>no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4E002B-6301-4D6C-B8CB-1F2FD56C680B}"/>
              </a:ext>
            </a:extLst>
          </p:cNvPr>
          <p:cNvSpPr/>
          <p:nvPr/>
        </p:nvSpPr>
        <p:spPr>
          <a:xfrm>
            <a:off x="3389847" y="4394444"/>
            <a:ext cx="1015076" cy="247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5"/>
                </a:solidFill>
              </a:rPr>
              <a:t>c=0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9209C56-6DE5-4EEA-91C8-708BA546C556}"/>
              </a:ext>
            </a:extLst>
          </p:cNvPr>
          <p:cNvGrpSpPr/>
          <p:nvPr/>
        </p:nvGrpSpPr>
        <p:grpSpPr>
          <a:xfrm>
            <a:off x="1343326" y="3506336"/>
            <a:ext cx="1699248" cy="1254904"/>
            <a:chOff x="3218941" y="4309877"/>
            <a:chExt cx="1406608" cy="1038788"/>
          </a:xfrm>
        </p:grpSpPr>
        <p:sp>
          <p:nvSpPr>
            <p:cNvPr id="54" name="Diamond 53">
              <a:extLst>
                <a:ext uri="{FF2B5EF4-FFF2-40B4-BE49-F238E27FC236}">
                  <a16:creationId xmlns:a16="http://schemas.microsoft.com/office/drawing/2014/main" id="{F2E1A0AF-3974-4FFB-ADC3-7A1FE866C633}"/>
                </a:ext>
              </a:extLst>
            </p:cNvPr>
            <p:cNvSpPr/>
            <p:nvPr/>
          </p:nvSpPr>
          <p:spPr>
            <a:xfrm>
              <a:off x="3218941" y="4309877"/>
              <a:ext cx="1406608" cy="1038788"/>
            </a:xfrm>
            <a:prstGeom prst="diamon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871A77F-6000-432E-BD53-AD1FFA140115}"/>
                </a:ext>
              </a:extLst>
            </p:cNvPr>
            <p:cNvSpPr txBox="1"/>
            <p:nvPr/>
          </p:nvSpPr>
          <p:spPr>
            <a:xfrm>
              <a:off x="3267337" y="4399854"/>
              <a:ext cx="1309817" cy="68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FSM</a:t>
              </a:r>
              <a:br>
                <a:rPr lang="en-US" sz="1600" dirty="0">
                  <a:latin typeface="+mj-lt"/>
                </a:rPr>
              </a:br>
              <a:r>
                <a:rPr lang="en-US" sz="1600" dirty="0">
                  <a:latin typeface="+mj-lt"/>
                </a:rPr>
                <a:t>writes?</a:t>
              </a:r>
              <a:br>
                <a:rPr lang="en-US" sz="1600" dirty="0">
                  <a:latin typeface="+mj-lt"/>
                </a:rPr>
              </a:br>
              <a:r>
                <a:rPr lang="en-US" sz="1600" dirty="0">
                  <a:latin typeface="+mj-lt"/>
                </a:rPr>
                <a:t>(see table)</a:t>
              </a:r>
            </a:p>
          </p:txBody>
        </p:sp>
      </p:grp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D9B7D0CB-F626-45CC-B06D-ABF39554E9FC}"/>
              </a:ext>
            </a:extLst>
          </p:cNvPr>
          <p:cNvCxnSpPr>
            <a:cxnSpLocks/>
            <a:stCxn id="54" idx="0"/>
            <a:endCxn id="12" idx="2"/>
          </p:cNvCxnSpPr>
          <p:nvPr/>
        </p:nvCxnSpPr>
        <p:spPr>
          <a:xfrm rot="5400000" flipH="1" flipV="1">
            <a:off x="2048748" y="1810144"/>
            <a:ext cx="1840399" cy="1551991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B2DF3C1-1A30-43CB-ABBB-22EC7A4041FA}"/>
              </a:ext>
            </a:extLst>
          </p:cNvPr>
          <p:cNvSpPr txBox="1"/>
          <p:nvPr/>
        </p:nvSpPr>
        <p:spPr>
          <a:xfrm>
            <a:off x="2169741" y="3216090"/>
            <a:ext cx="47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+mj-lt"/>
              </a:rPr>
              <a:t>no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46ACF77-8FB8-41F0-A426-30A19E9F54D8}"/>
              </a:ext>
            </a:extLst>
          </p:cNvPr>
          <p:cNvSpPr txBox="1"/>
          <p:nvPr/>
        </p:nvSpPr>
        <p:spPr>
          <a:xfrm>
            <a:off x="4764767" y="4209114"/>
            <a:ext cx="695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+mj-lt"/>
              </a:rPr>
              <a:t>yes</a:t>
            </a: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6E85BF18-519B-4D57-A344-0C2B44215AE8}"/>
              </a:ext>
            </a:extLst>
          </p:cNvPr>
          <p:cNvCxnSpPr>
            <a:cxnSpLocks/>
            <a:stCxn id="54" idx="1"/>
            <a:endCxn id="354" idx="4"/>
          </p:cNvCxnSpPr>
          <p:nvPr/>
        </p:nvCxnSpPr>
        <p:spPr>
          <a:xfrm rot="10800000">
            <a:off x="837190" y="3686944"/>
            <a:ext cx="506139" cy="446847"/>
          </a:xfrm>
          <a:prstGeom prst="bentConnector2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892E331-B267-4557-8CDC-69B3CA0BED82}"/>
              </a:ext>
            </a:extLst>
          </p:cNvPr>
          <p:cNvSpPr/>
          <p:nvPr/>
        </p:nvSpPr>
        <p:spPr>
          <a:xfrm>
            <a:off x="2169743" y="1774263"/>
            <a:ext cx="1129521" cy="592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set new DS IC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B19C86C-02E0-43CD-AA9A-E37DAC2EBDA6}"/>
              </a:ext>
            </a:extLst>
          </p:cNvPr>
          <p:cNvCxnSpPr>
            <a:cxnSpLocks/>
            <a:stCxn id="354" idx="0"/>
            <a:endCxn id="183" idx="2"/>
          </p:cNvCxnSpPr>
          <p:nvPr/>
        </p:nvCxnSpPr>
        <p:spPr>
          <a:xfrm flipV="1">
            <a:off x="837187" y="2674246"/>
            <a:ext cx="0" cy="303531"/>
          </a:xfrm>
          <a:prstGeom prst="straightConnector1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4764C36E-8745-4A72-91E9-BAAF3F9C1319}"/>
              </a:ext>
            </a:extLst>
          </p:cNvPr>
          <p:cNvSpPr txBox="1"/>
          <p:nvPr/>
        </p:nvSpPr>
        <p:spPr>
          <a:xfrm>
            <a:off x="843956" y="4109162"/>
            <a:ext cx="524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+mj-lt"/>
              </a:rPr>
              <a:t>yes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8E96D851-91B1-427A-B9CB-B4EE64AE4CC6}"/>
              </a:ext>
            </a:extLst>
          </p:cNvPr>
          <p:cNvSpPr/>
          <p:nvPr/>
        </p:nvSpPr>
        <p:spPr>
          <a:xfrm>
            <a:off x="64606" y="595158"/>
            <a:ext cx="6740668" cy="290077"/>
          </a:xfrm>
          <a:prstGeom prst="roundRect">
            <a:avLst>
              <a:gd name="adj" fmla="val 50000"/>
            </a:avLst>
          </a:prstGeom>
          <a:solidFill>
            <a:schemeClr val="accent6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start grid with </a:t>
            </a:r>
            <a:r>
              <a:rPr lang="en-US" sz="1600" dirty="0">
                <a:solidFill>
                  <a:schemeClr val="accent4"/>
                </a:solidFill>
              </a:rPr>
              <a:t>n</a:t>
            </a:r>
            <a:r>
              <a:rPr lang="en-US" sz="1600" dirty="0">
                <a:solidFill>
                  <a:schemeClr val="tx1"/>
                </a:solidFill>
              </a:rPr>
              <a:t>=</a:t>
            </a:r>
            <a:r>
              <a:rPr lang="en-US" sz="1600" dirty="0">
                <a:solidFill>
                  <a:schemeClr val="accent6"/>
                </a:solidFill>
              </a:rPr>
              <a:t>1</a:t>
            </a:r>
            <a:r>
              <a:rPr lang="en-US" sz="1600" dirty="0">
                <a:latin typeface="+mj-lt"/>
              </a:rPr>
              <a:t>, set first DS IC, set FSM state = </a:t>
            </a:r>
            <a:r>
              <a:rPr lang="en-US" sz="1600" dirty="0" err="1"/>
              <a:t>att_search</a:t>
            </a:r>
            <a:endParaRPr lang="en-US" sz="1600" dirty="0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2ED8D31-FDF7-405C-B6E1-1FF3A6F865A1}"/>
              </a:ext>
            </a:extLst>
          </p:cNvPr>
          <p:cNvCxnSpPr>
            <a:cxnSpLocks/>
            <a:stCxn id="160" idx="2"/>
            <a:endCxn id="12" idx="0"/>
          </p:cNvCxnSpPr>
          <p:nvPr/>
        </p:nvCxnSpPr>
        <p:spPr>
          <a:xfrm>
            <a:off x="3434942" y="885233"/>
            <a:ext cx="310001" cy="188578"/>
          </a:xfrm>
          <a:prstGeom prst="straightConnector1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FB1C2AA1-7478-4625-97B4-9E2B391BF0A6}"/>
              </a:ext>
            </a:extLst>
          </p:cNvPr>
          <p:cNvGrpSpPr/>
          <p:nvPr/>
        </p:nvGrpSpPr>
        <p:grpSpPr>
          <a:xfrm>
            <a:off x="49927" y="1660378"/>
            <a:ext cx="1602559" cy="1013866"/>
            <a:chOff x="49925" y="2038106"/>
            <a:chExt cx="1602559" cy="1013866"/>
          </a:xfrm>
        </p:grpSpPr>
        <p:sp>
          <p:nvSpPr>
            <p:cNvPr id="183" name="Diamond 182">
              <a:extLst>
                <a:ext uri="{FF2B5EF4-FFF2-40B4-BE49-F238E27FC236}">
                  <a16:creationId xmlns:a16="http://schemas.microsoft.com/office/drawing/2014/main" id="{7FDDE6AF-9D41-4473-9B9D-5EF3E38FA60C}"/>
                </a:ext>
              </a:extLst>
            </p:cNvPr>
            <p:cNvSpPr/>
            <p:nvPr/>
          </p:nvSpPr>
          <p:spPr>
            <a:xfrm>
              <a:off x="49925" y="2038106"/>
              <a:ext cx="1574524" cy="1013866"/>
            </a:xfrm>
            <a:prstGeom prst="diamon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B076D2C3-A976-4136-A8B1-566DC9ED93A4}"/>
                </a:ext>
              </a:extLst>
            </p:cNvPr>
            <p:cNvSpPr txBox="1"/>
            <p:nvPr/>
          </p:nvSpPr>
          <p:spPr>
            <a:xfrm>
              <a:off x="70164" y="2187909"/>
              <a:ext cx="15823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remaining</a:t>
              </a:r>
              <a:br>
                <a:rPr lang="en-US" sz="1600" dirty="0">
                  <a:latin typeface="+mj-lt"/>
                </a:rPr>
              </a:br>
              <a:r>
                <a:rPr lang="en-US" sz="1600" dirty="0">
                  <a:latin typeface="+mj-lt"/>
                </a:rPr>
                <a:t>cells with </a:t>
              </a:r>
              <a:br>
                <a:rPr lang="en-US" sz="1600" dirty="0">
                  <a:latin typeface="+mj-lt"/>
                </a:rPr>
              </a:br>
              <a:r>
                <a:rPr lang="en-US" sz="1600" dirty="0">
                  <a:solidFill>
                    <a:schemeClr val="accent4"/>
                  </a:solidFill>
                </a:rPr>
                <a:t>n</a:t>
              </a:r>
              <a:r>
                <a:rPr lang="en-US" sz="1600" dirty="0"/>
                <a:t>=</a:t>
              </a:r>
              <a:r>
                <a:rPr lang="en-US" sz="1600" dirty="0">
                  <a:solidFill>
                    <a:schemeClr val="accent6"/>
                  </a:solidFill>
                </a:rPr>
                <a:t>1</a:t>
              </a:r>
              <a:r>
                <a:rPr lang="en-US" sz="1600" dirty="0">
                  <a:latin typeface="+mj-lt"/>
                </a:rPr>
                <a:t>? </a:t>
              </a:r>
            </a:p>
          </p:txBody>
        </p:sp>
      </p:grp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A938EF2D-E726-4AF8-B317-1A366D0D1457}"/>
              </a:ext>
            </a:extLst>
          </p:cNvPr>
          <p:cNvSpPr/>
          <p:nvPr/>
        </p:nvSpPr>
        <p:spPr>
          <a:xfrm>
            <a:off x="265102" y="1072365"/>
            <a:ext cx="2523841" cy="290077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cleanup and return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5C3A8DB-DD46-4B20-BF8B-C6E0783C4863}"/>
              </a:ext>
            </a:extLst>
          </p:cNvPr>
          <p:cNvSpPr txBox="1"/>
          <p:nvPr/>
        </p:nvSpPr>
        <p:spPr>
          <a:xfrm>
            <a:off x="1568624" y="1982457"/>
            <a:ext cx="776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+mj-lt"/>
              </a:rPr>
              <a:t>yes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37652A7-D217-47EF-AEDB-4674DBAA7ECE}"/>
              </a:ext>
            </a:extLst>
          </p:cNvPr>
          <p:cNvSpPr txBox="1"/>
          <p:nvPr/>
        </p:nvSpPr>
        <p:spPr>
          <a:xfrm>
            <a:off x="432509" y="1419324"/>
            <a:ext cx="710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+mj-lt"/>
              </a:rPr>
              <a:t>no</a:t>
            </a:r>
          </a:p>
        </p:txBody>
      </p: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A01CCC83-9453-41A9-A1FB-C471EBC5521E}"/>
              </a:ext>
            </a:extLst>
          </p:cNvPr>
          <p:cNvCxnSpPr>
            <a:cxnSpLocks/>
            <a:stCxn id="145" idx="3"/>
            <a:endCxn id="12" idx="2"/>
          </p:cNvCxnSpPr>
          <p:nvPr/>
        </p:nvCxnSpPr>
        <p:spPr>
          <a:xfrm flipV="1">
            <a:off x="3299264" y="1665939"/>
            <a:ext cx="445679" cy="404389"/>
          </a:xfrm>
          <a:prstGeom prst="bentConnector2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70FEF9C1-4B43-4597-86CF-ABD9DF999A21}"/>
              </a:ext>
            </a:extLst>
          </p:cNvPr>
          <p:cNvCxnSpPr>
            <a:cxnSpLocks/>
            <a:stCxn id="183" idx="0"/>
            <a:endCxn id="199" idx="2"/>
          </p:cNvCxnSpPr>
          <p:nvPr/>
        </p:nvCxnSpPr>
        <p:spPr>
          <a:xfrm rot="5400000" flipH="1" flipV="1">
            <a:off x="1033135" y="1166492"/>
            <a:ext cx="297938" cy="689834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081F1A0A-5265-4D63-B109-EF5F944E462E}"/>
              </a:ext>
            </a:extLst>
          </p:cNvPr>
          <p:cNvCxnSpPr>
            <a:cxnSpLocks/>
            <a:stCxn id="3" idx="3"/>
            <a:endCxn id="243" idx="3"/>
          </p:cNvCxnSpPr>
          <p:nvPr/>
        </p:nvCxnSpPr>
        <p:spPr>
          <a:xfrm flipH="1">
            <a:off x="6338028" y="3982362"/>
            <a:ext cx="266752" cy="1141911"/>
          </a:xfrm>
          <a:prstGeom prst="bentConnector3">
            <a:avLst>
              <a:gd name="adj1" fmla="val -85698"/>
            </a:avLst>
          </a:prstGeom>
          <a:ln w="28575">
            <a:solidFill>
              <a:schemeClr val="tx2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>
            <a:extLst>
              <a:ext uri="{FF2B5EF4-FFF2-40B4-BE49-F238E27FC236}">
                <a16:creationId xmlns:a16="http://schemas.microsoft.com/office/drawing/2014/main" id="{00157651-703F-49C6-AF12-0AE0AF3CF4A9}"/>
              </a:ext>
            </a:extLst>
          </p:cNvPr>
          <p:cNvSpPr/>
          <p:nvPr/>
        </p:nvSpPr>
        <p:spPr>
          <a:xfrm>
            <a:off x="4418876" y="4861461"/>
            <a:ext cx="1919152" cy="525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freeze </a:t>
            </a:r>
            <a:r>
              <a:rPr lang="en-US" sz="1600" dirty="0">
                <a:solidFill>
                  <a:schemeClr val="accent5"/>
                </a:solidFill>
              </a:rPr>
              <a:t>c</a:t>
            </a:r>
            <a:r>
              <a:rPr lang="en-US" sz="1600" dirty="0">
                <a:latin typeface="+mj-lt"/>
              </a:rPr>
              <a:t> counter, start </a:t>
            </a:r>
            <a:r>
              <a:rPr lang="en-US" sz="1600" dirty="0">
                <a:solidFill>
                  <a:schemeClr val="accent5"/>
                </a:solidFill>
              </a:rPr>
              <a:t>t</a:t>
            </a:r>
            <a:r>
              <a:rPr lang="en-US" sz="1600" dirty="0">
                <a:latin typeface="+mj-lt"/>
              </a:rPr>
              <a:t> counter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80728EE1-4EDB-47A5-942A-2B732CFBB967}"/>
              </a:ext>
            </a:extLst>
          </p:cNvPr>
          <p:cNvSpPr txBox="1"/>
          <p:nvPr/>
        </p:nvSpPr>
        <p:spPr>
          <a:xfrm>
            <a:off x="6131084" y="4102045"/>
            <a:ext cx="695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+mj-lt"/>
              </a:rPr>
              <a:t>if  lost</a:t>
            </a:r>
          </a:p>
        </p:txBody>
      </p:sp>
      <p:cxnSp>
        <p:nvCxnSpPr>
          <p:cNvPr id="256" name="Connector: Elbow 255">
            <a:extLst>
              <a:ext uri="{FF2B5EF4-FFF2-40B4-BE49-F238E27FC236}">
                <a16:creationId xmlns:a16="http://schemas.microsoft.com/office/drawing/2014/main" id="{2A99DB9A-3399-47A9-A971-1126257294FD}"/>
              </a:ext>
            </a:extLst>
          </p:cNvPr>
          <p:cNvCxnSpPr>
            <a:cxnSpLocks/>
            <a:stCxn id="266" idx="1"/>
            <a:endCxn id="54" idx="2"/>
          </p:cNvCxnSpPr>
          <p:nvPr/>
        </p:nvCxnSpPr>
        <p:spPr>
          <a:xfrm rot="10800000">
            <a:off x="2192953" y="4761243"/>
            <a:ext cx="657883" cy="363033"/>
          </a:xfrm>
          <a:prstGeom prst="bentConnector2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angle 265">
            <a:extLst>
              <a:ext uri="{FF2B5EF4-FFF2-40B4-BE49-F238E27FC236}">
                <a16:creationId xmlns:a16="http://schemas.microsoft.com/office/drawing/2014/main" id="{F57CF73F-2E4B-4D44-8679-9737BB42D3E6}"/>
              </a:ext>
            </a:extLst>
          </p:cNvPr>
          <p:cNvSpPr/>
          <p:nvPr/>
        </p:nvSpPr>
        <p:spPr>
          <a:xfrm>
            <a:off x="2850833" y="4861461"/>
            <a:ext cx="1228130" cy="525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while lost, </a:t>
            </a:r>
            <a:r>
              <a:rPr lang="en-US" sz="1600" dirty="0">
                <a:solidFill>
                  <a:schemeClr val="accent5"/>
                </a:solidFill>
              </a:rPr>
              <a:t>t=t+1</a:t>
            </a:r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C2DEC8AF-C557-4732-98FC-7085D463A3B2}"/>
              </a:ext>
            </a:extLst>
          </p:cNvPr>
          <p:cNvCxnSpPr>
            <a:cxnSpLocks/>
            <a:stCxn id="243" idx="1"/>
            <a:endCxn id="266" idx="3"/>
          </p:cNvCxnSpPr>
          <p:nvPr/>
        </p:nvCxnSpPr>
        <p:spPr>
          <a:xfrm flipH="1">
            <a:off x="4078965" y="5124273"/>
            <a:ext cx="339913" cy="0"/>
          </a:xfrm>
          <a:prstGeom prst="line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or: Elbow 279">
            <a:extLst>
              <a:ext uri="{FF2B5EF4-FFF2-40B4-BE49-F238E27FC236}">
                <a16:creationId xmlns:a16="http://schemas.microsoft.com/office/drawing/2014/main" id="{9716D40C-1E0C-4EC9-8081-95CB65ADA133}"/>
              </a:ext>
            </a:extLst>
          </p:cNvPr>
          <p:cNvCxnSpPr>
            <a:cxnSpLocks/>
            <a:stCxn id="3" idx="2"/>
            <a:endCxn id="50" idx="3"/>
          </p:cNvCxnSpPr>
          <p:nvPr/>
        </p:nvCxnSpPr>
        <p:spPr>
          <a:xfrm rot="5400000">
            <a:off x="5069818" y="3832862"/>
            <a:ext cx="20444" cy="1350233"/>
          </a:xfrm>
          <a:prstGeom prst="bentConnector2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>
            <a:extLst>
              <a:ext uri="{FF2B5EF4-FFF2-40B4-BE49-F238E27FC236}">
                <a16:creationId xmlns:a16="http://schemas.microsoft.com/office/drawing/2014/main" id="{5EB2F27A-47B8-4B37-8757-A8F57D0EF48D}"/>
              </a:ext>
            </a:extLst>
          </p:cNvPr>
          <p:cNvSpPr/>
          <p:nvPr/>
        </p:nvSpPr>
        <p:spPr>
          <a:xfrm>
            <a:off x="4905532" y="1982459"/>
            <a:ext cx="1699248" cy="11075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input cell label </a:t>
            </a:r>
            <a:r>
              <a:rPr lang="en-US" sz="1600" dirty="0">
                <a:solidFill>
                  <a:schemeClr val="accent4"/>
                </a:solidFill>
                <a:latin typeface="+mj-lt"/>
              </a:rPr>
              <a:t>n</a:t>
            </a:r>
            <a:r>
              <a:rPr lang="en-US" sz="1600" dirty="0">
                <a:latin typeface="+mj-lt"/>
              </a:rPr>
              <a:t> to FSM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(</a:t>
            </a:r>
            <a:r>
              <a:rPr lang="en-US" sz="1600" i="1" dirty="0">
                <a:latin typeface="+mj-lt"/>
              </a:rPr>
              <a:t>then</a:t>
            </a:r>
            <a:r>
              <a:rPr lang="en-US" sz="1600" dirty="0">
                <a:latin typeface="+mj-lt"/>
              </a:rPr>
              <a:t> set label to </a:t>
            </a:r>
            <a:r>
              <a:rPr lang="en-US" sz="1600" dirty="0">
                <a:solidFill>
                  <a:schemeClr val="accent6"/>
                </a:solidFill>
              </a:rPr>
              <a:t>v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i="1" dirty="0">
                <a:solidFill>
                  <a:schemeClr val="tx1"/>
                </a:solidFill>
                <a:latin typeface="+mj-lt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it was </a:t>
            </a:r>
            <a:r>
              <a:rPr lang="en-US" sz="1600" dirty="0">
                <a:solidFill>
                  <a:schemeClr val="accent6"/>
                </a:solidFill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EF237633-BD01-40B9-8663-46D8190FF35E}"/>
              </a:ext>
            </a:extLst>
          </p:cNvPr>
          <p:cNvGrpSpPr/>
          <p:nvPr/>
        </p:nvGrpSpPr>
        <p:grpSpPr>
          <a:xfrm>
            <a:off x="3633520" y="2699400"/>
            <a:ext cx="1121156" cy="886250"/>
            <a:chOff x="3584475" y="2649127"/>
            <a:chExt cx="1121156" cy="886250"/>
          </a:xfrm>
        </p:grpSpPr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33081126-0386-44CE-8197-27D535A25123}"/>
                </a:ext>
              </a:extLst>
            </p:cNvPr>
            <p:cNvGrpSpPr/>
            <p:nvPr/>
          </p:nvGrpSpPr>
          <p:grpSpPr>
            <a:xfrm>
              <a:off x="3708314" y="2649127"/>
              <a:ext cx="886252" cy="886250"/>
              <a:chOff x="3561091" y="2772243"/>
              <a:chExt cx="625145" cy="625144"/>
            </a:xfrm>
          </p:grpSpPr>
          <p:sp>
            <p:nvSpPr>
              <p:cNvPr id="332" name="Arc 331">
                <a:extLst>
                  <a:ext uri="{FF2B5EF4-FFF2-40B4-BE49-F238E27FC236}">
                    <a16:creationId xmlns:a16="http://schemas.microsoft.com/office/drawing/2014/main" id="{241D325F-65B8-419B-BDB5-659181AAF138}"/>
                  </a:ext>
                </a:extLst>
              </p:cNvPr>
              <p:cNvSpPr/>
              <p:nvPr/>
            </p:nvSpPr>
            <p:spPr>
              <a:xfrm rot="20240012">
                <a:off x="3561092" y="2772243"/>
                <a:ext cx="625144" cy="625144"/>
              </a:xfrm>
              <a:prstGeom prst="arc">
                <a:avLst>
                  <a:gd name="adj1" fmla="val 9751484"/>
                  <a:gd name="adj2" fmla="val 109615"/>
                </a:avLst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Arc 332">
                <a:extLst>
                  <a:ext uri="{FF2B5EF4-FFF2-40B4-BE49-F238E27FC236}">
                    <a16:creationId xmlns:a16="http://schemas.microsoft.com/office/drawing/2014/main" id="{6780649A-0AC2-4C2F-B47F-0B454C389EF4}"/>
                  </a:ext>
                </a:extLst>
              </p:cNvPr>
              <p:cNvSpPr/>
              <p:nvPr/>
            </p:nvSpPr>
            <p:spPr>
              <a:xfrm rot="9000000">
                <a:off x="3561091" y="2772243"/>
                <a:ext cx="625144" cy="625144"/>
              </a:xfrm>
              <a:prstGeom prst="arc">
                <a:avLst>
                  <a:gd name="adj1" fmla="val 10395983"/>
                  <a:gd name="adj2" fmla="val 0"/>
                </a:avLst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FF8CFF79-0672-4357-9529-FC0F01F5984A}"/>
                </a:ext>
              </a:extLst>
            </p:cNvPr>
            <p:cNvSpPr txBox="1"/>
            <p:nvPr/>
          </p:nvSpPr>
          <p:spPr>
            <a:xfrm>
              <a:off x="3584475" y="2783484"/>
              <a:ext cx="11211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main</a:t>
              </a:r>
              <a:br>
                <a:rPr lang="en-US" dirty="0">
                  <a:latin typeface="+mj-lt"/>
                </a:rPr>
              </a:br>
              <a:r>
                <a:rPr lang="en-US" dirty="0">
                  <a:latin typeface="+mj-lt"/>
                </a:rPr>
                <a:t>loop</a:t>
              </a:r>
            </a:p>
          </p:txBody>
        </p:sp>
      </p:grpSp>
      <p:sp>
        <p:nvSpPr>
          <p:cNvPr id="354" name="Parallelogram 353">
            <a:extLst>
              <a:ext uri="{FF2B5EF4-FFF2-40B4-BE49-F238E27FC236}">
                <a16:creationId xmlns:a16="http://schemas.microsoft.com/office/drawing/2014/main" id="{97070438-2E7C-4199-A655-52DE3126EF5F}"/>
              </a:ext>
            </a:extLst>
          </p:cNvPr>
          <p:cNvSpPr/>
          <p:nvPr/>
        </p:nvSpPr>
        <p:spPr>
          <a:xfrm>
            <a:off x="119545" y="2977775"/>
            <a:ext cx="1435284" cy="709166"/>
          </a:xfrm>
          <a:prstGeom prst="parallelogram">
            <a:avLst>
              <a:gd name="adj" fmla="val 2970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write IC, reset </a:t>
            </a:r>
            <a:r>
              <a:rPr lang="en-US" sz="1600" dirty="0">
                <a:solidFill>
                  <a:schemeClr val="accent6"/>
                </a:solidFill>
              </a:rPr>
              <a:t>v</a:t>
            </a:r>
          </a:p>
        </p:txBody>
      </p:sp>
      <p:cxnSp>
        <p:nvCxnSpPr>
          <p:cNvPr id="360" name="Connector: Elbow 359">
            <a:extLst>
              <a:ext uri="{FF2B5EF4-FFF2-40B4-BE49-F238E27FC236}">
                <a16:creationId xmlns:a16="http://schemas.microsoft.com/office/drawing/2014/main" id="{559FDBF0-C3AD-4D50-AD39-0F2721E7CDA7}"/>
              </a:ext>
            </a:extLst>
          </p:cNvPr>
          <p:cNvCxnSpPr>
            <a:cxnSpLocks/>
            <a:stCxn id="183" idx="3"/>
            <a:endCxn id="145" idx="1"/>
          </p:cNvCxnSpPr>
          <p:nvPr/>
        </p:nvCxnSpPr>
        <p:spPr>
          <a:xfrm flipV="1">
            <a:off x="1624449" y="2070328"/>
            <a:ext cx="545292" cy="96985"/>
          </a:xfrm>
          <a:prstGeom prst="bentConnector3">
            <a:avLst>
              <a:gd name="adj1" fmla="val -220"/>
            </a:avLst>
          </a:prstGeom>
          <a:ln w="28575">
            <a:solidFill>
              <a:schemeClr val="tx2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Connector: Elbow 365">
            <a:extLst>
              <a:ext uri="{FF2B5EF4-FFF2-40B4-BE49-F238E27FC236}">
                <a16:creationId xmlns:a16="http://schemas.microsoft.com/office/drawing/2014/main" id="{00A20054-B602-46B5-8D6F-52D07B95A0FB}"/>
              </a:ext>
            </a:extLst>
          </p:cNvPr>
          <p:cNvCxnSpPr>
            <a:cxnSpLocks/>
            <a:stCxn id="50" idx="1"/>
            <a:endCxn id="54" idx="3"/>
          </p:cNvCxnSpPr>
          <p:nvPr/>
        </p:nvCxnSpPr>
        <p:spPr>
          <a:xfrm rot="10800000">
            <a:off x="3042575" y="4133788"/>
            <a:ext cx="347273" cy="384412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nector: Elbow 368">
            <a:extLst>
              <a:ext uri="{FF2B5EF4-FFF2-40B4-BE49-F238E27FC236}">
                <a16:creationId xmlns:a16="http://schemas.microsoft.com/office/drawing/2014/main" id="{77D96D7E-FF42-4D01-800C-164C84D5978C}"/>
              </a:ext>
            </a:extLst>
          </p:cNvPr>
          <p:cNvCxnSpPr>
            <a:cxnSpLocks/>
            <a:stCxn id="39" idx="1"/>
            <a:endCxn id="54" idx="3"/>
          </p:cNvCxnSpPr>
          <p:nvPr/>
        </p:nvCxnSpPr>
        <p:spPr>
          <a:xfrm rot="10800000" flipV="1">
            <a:off x="3042575" y="3983680"/>
            <a:ext cx="347273" cy="150107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631071"/>
      </p:ext>
    </p:extLst>
  </p:cSld>
  <p:clrMapOvr>
    <a:masterClrMapping/>
  </p:clrMapOvr>
</p:sld>
</file>

<file path=ppt/theme/theme1.xml><?xml version="1.0" encoding="utf-8"?>
<a:theme xmlns:a="http://schemas.openxmlformats.org/drawingml/2006/main" name="agents_workshop_slides">
  <a:themeElements>
    <a:clrScheme name="NLDBook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6D44D0"/>
      </a:accent1>
      <a:accent2>
        <a:srgbClr val="2CB3BF"/>
      </a:accent2>
      <a:accent3>
        <a:srgbClr val="1B1B1B"/>
      </a:accent3>
      <a:accent4>
        <a:srgbClr val="DA5210"/>
      </a:accent4>
      <a:accent5>
        <a:srgbClr val="866373"/>
      </a:accent5>
      <a:accent6>
        <a:srgbClr val="03502A"/>
      </a:accent6>
      <a:hlink>
        <a:srgbClr val="0070C0"/>
      </a:hlink>
      <a:folHlink>
        <a:srgbClr val="002060"/>
      </a:folHlink>
    </a:clrScheme>
    <a:fontScheme name="JuliaDynamics">
      <a:majorFont>
        <a:latin typeface="Montserrat"/>
        <a:ea typeface=""/>
        <a:cs typeface=""/>
      </a:majorFont>
      <a:minorFont>
        <a:latin typeface="Source Code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agents_workshop_slides</Template>
  <TotalTime>723</TotalTime>
  <Words>245</Words>
  <Application>Microsoft Office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Montserrat</vt:lpstr>
      <vt:lpstr>Source Code Pro</vt:lpstr>
      <vt:lpstr>agents_workshop_slides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Datseris</dc:creator>
  <cp:lastModifiedBy>George Datseris</cp:lastModifiedBy>
  <cp:revision>48</cp:revision>
  <dcterms:created xsi:type="dcterms:W3CDTF">2021-12-20T10:59:12Z</dcterms:created>
  <dcterms:modified xsi:type="dcterms:W3CDTF">2021-12-20T23:02:29Z</dcterms:modified>
</cp:coreProperties>
</file>