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56" r:id="rId3"/>
    <p:sldId id="258" r:id="rId4"/>
    <p:sldId id="264" r:id="rId5"/>
    <p:sldId id="266" r:id="rId6"/>
    <p:sldId id="267" r:id="rId7"/>
    <p:sldId id="268" r:id="rId8"/>
    <p:sldId id="269" r:id="rId9"/>
    <p:sldId id="270" r:id="rId10"/>
    <p:sldId id="271" r:id="rId11"/>
    <p:sldId id="273" r:id="rId12"/>
    <p:sldId id="274" r:id="rId13"/>
    <p:sldId id="272" r:id="rId14"/>
    <p:sldId id="276" r:id="rId15"/>
    <p:sldId id="277" r:id="rId16"/>
    <p:sldId id="278" r:id="rId17"/>
    <p:sldId id="279" r:id="rId18"/>
    <p:sldId id="280" r:id="rId19"/>
    <p:sldId id="281" r:id="rId20"/>
    <p:sldId id="289" r:id="rId21"/>
    <p:sldId id="308" r:id="rId22"/>
    <p:sldId id="299" r:id="rId23"/>
    <p:sldId id="298" r:id="rId24"/>
    <p:sldId id="302" r:id="rId25"/>
    <p:sldId id="303"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6F63-303B-1344-919B-C50F075ED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98523-439D-25C6-DC1E-2547D76FD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380BB-D208-0BB7-8487-2CA4C93C67ED}"/>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25A52B43-7CA5-1131-663A-BAFA45240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6E8E3-58E8-B246-08BD-BFA8C1F42ABD}"/>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234809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9C3E-BE17-3D3D-E0BA-E4424486DE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B7EB3D-72C1-FB2E-0093-2F2DD5C65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90CD9-E387-C01A-1399-CAE4842C9746}"/>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5FE55752-4469-0BC4-5A48-0EEB240F2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65DBB-A0A6-284A-04C0-AF479A2B4C29}"/>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200601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F633A-A10E-8A12-7904-CB704DB96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1BBBB-98B9-E5B9-F323-4D4B7A108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78AE3-15F4-FA6F-675C-0603DFFEA3F9}"/>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9893EEEA-499C-8060-2FEA-59136AAF0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B92B0-F1B1-E562-0214-FE4C7803FAC4}"/>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96054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845E-0AD1-C4E1-26B1-036C91B322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7D311E-394D-008A-9AA5-0A90C5E7F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5CB95-74D9-0193-6DEC-785501EBA245}"/>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79958B7A-D37B-4A89-0335-A372DCDB6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25F1C-8D17-3030-9DBD-A805CCCF2292}"/>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55462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5A69-6B80-397D-7BE9-DEB0EF891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CCA611-8BB3-B23C-95BE-97FFE0C238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67C31F-7600-2255-A136-38BF3857280A}"/>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271D1F32-9132-80C4-C959-62A0C2297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63AC8-580A-DDC9-C51E-282E654973E9}"/>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23204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8D84-E97A-FA5C-F664-6E1EA5C56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BB5C7-C0A3-B432-FE1B-A0AC5F686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05AB3-1543-46A3-A8DE-673598523D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9A8FF6-0D80-0D63-7A1C-525CAC64561D}"/>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6" name="Footer Placeholder 5">
            <a:extLst>
              <a:ext uri="{FF2B5EF4-FFF2-40B4-BE49-F238E27FC236}">
                <a16:creationId xmlns:a16="http://schemas.microsoft.com/office/drawing/2014/main" id="{9D8BDB2B-5AD9-3010-6AD6-2C64BB771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B98CE-BBEB-B1E4-987C-F316CFE01A92}"/>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32808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8188-E2E0-7F04-0E71-77B5F7CF09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E0405E-3B0A-A4A6-1AAC-7DF134FCC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D1370-320E-7C15-02A4-0CB77108C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6BF9DC-8E30-7FA0-343F-132C4E124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0567A-6E46-5273-2812-BF6BF6EAB2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087A27-A2E7-34E3-AD81-04C4D8E11253}"/>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8" name="Footer Placeholder 7">
            <a:extLst>
              <a:ext uri="{FF2B5EF4-FFF2-40B4-BE49-F238E27FC236}">
                <a16:creationId xmlns:a16="http://schemas.microsoft.com/office/drawing/2014/main" id="{F91EF2A1-5CE4-8955-0B01-96B484ED74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4117AB-1EB9-14A4-236F-69645F9685C0}"/>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01298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D273-26FF-79B5-B8DC-2664CBD9B0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9B29DE-41F5-F6F6-96C1-741CC48B3A85}"/>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4" name="Footer Placeholder 3">
            <a:extLst>
              <a:ext uri="{FF2B5EF4-FFF2-40B4-BE49-F238E27FC236}">
                <a16:creationId xmlns:a16="http://schemas.microsoft.com/office/drawing/2014/main" id="{AB4D134E-6710-EDCA-9A5C-54111B62A5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5D8FCA-A2EB-9AF7-E8E2-3C16545A3E2E}"/>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79232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14A80-B288-A983-CB94-9DE75419A745}"/>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3" name="Footer Placeholder 2">
            <a:extLst>
              <a:ext uri="{FF2B5EF4-FFF2-40B4-BE49-F238E27FC236}">
                <a16:creationId xmlns:a16="http://schemas.microsoft.com/office/drawing/2014/main" id="{72311218-1EAF-C9BC-92B9-ED4440E094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B89CB5-BE76-4543-B4BF-AA94FC70B1C2}"/>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41742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A629-16B3-E405-EF6F-537EAB5B8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6E486-BCB8-90DB-014D-56699E327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EDD93F-1601-D724-8B67-F620727E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53E21-82F8-3899-4905-0B49078484DA}"/>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6" name="Footer Placeholder 5">
            <a:extLst>
              <a:ext uri="{FF2B5EF4-FFF2-40B4-BE49-F238E27FC236}">
                <a16:creationId xmlns:a16="http://schemas.microsoft.com/office/drawing/2014/main" id="{C5104789-DB4E-917C-06E1-424EE9413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1D71AF-595F-4DC5-7515-B6BAC1791EF5}"/>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170122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A7C2-210E-6A64-0011-605FBF3F6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649F50-2886-6617-D630-3C63A818F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E8C62A-028A-8F18-C809-7FA56D2C2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B15C2-F73E-6A4C-5327-45C225AE7FEA}"/>
              </a:ext>
            </a:extLst>
          </p:cNvPr>
          <p:cNvSpPr>
            <a:spLocks noGrp="1"/>
          </p:cNvSpPr>
          <p:nvPr>
            <p:ph type="dt" sz="half" idx="10"/>
          </p:nvPr>
        </p:nvSpPr>
        <p:spPr/>
        <p:txBody>
          <a:bodyPr/>
          <a:lstStyle/>
          <a:p>
            <a:fld id="{AD41C576-D505-4089-B8E3-52143124EFEF}" type="datetimeFigureOut">
              <a:rPr lang="en-IN" smtClean="0"/>
              <a:t>09-03-2024</a:t>
            </a:fld>
            <a:endParaRPr lang="en-IN"/>
          </a:p>
        </p:txBody>
      </p:sp>
      <p:sp>
        <p:nvSpPr>
          <p:cNvPr id="6" name="Footer Placeholder 5">
            <a:extLst>
              <a:ext uri="{FF2B5EF4-FFF2-40B4-BE49-F238E27FC236}">
                <a16:creationId xmlns:a16="http://schemas.microsoft.com/office/drawing/2014/main" id="{D0229E7F-EC0B-5B0F-B9BD-27430BCBA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250C6-CF27-B08E-94D3-E222F3EAEFE5}"/>
              </a:ext>
            </a:extLst>
          </p:cNvPr>
          <p:cNvSpPr>
            <a:spLocks noGrp="1"/>
          </p:cNvSpPr>
          <p:nvPr>
            <p:ph type="sldNum" sz="quarter" idx="12"/>
          </p:nvPr>
        </p:nvSpPr>
        <p:spPr/>
        <p:txBody>
          <a:bodyPr/>
          <a:lstStyle/>
          <a:p>
            <a:fld id="{1FF3E777-0909-4614-A445-97DA8AAF00D8}" type="slidenum">
              <a:rPr lang="en-IN" smtClean="0"/>
              <a:t>‹#›</a:t>
            </a:fld>
            <a:endParaRPr lang="en-IN"/>
          </a:p>
        </p:txBody>
      </p:sp>
    </p:spTree>
    <p:extLst>
      <p:ext uri="{BB962C8B-B14F-4D97-AF65-F5344CB8AC3E}">
        <p14:creationId xmlns:p14="http://schemas.microsoft.com/office/powerpoint/2010/main" val="339121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AEA13-90B0-48E5-A67A-F1EF821A7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5A0BA-009F-3B74-486D-862848B19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9CC8E-AA16-AA56-8375-3D615FE2F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1C576-D505-4089-B8E3-52143124EFEF}" type="datetimeFigureOut">
              <a:rPr lang="en-IN" smtClean="0"/>
              <a:t>09-03-2024</a:t>
            </a:fld>
            <a:endParaRPr lang="en-IN"/>
          </a:p>
        </p:txBody>
      </p:sp>
      <p:sp>
        <p:nvSpPr>
          <p:cNvPr id="5" name="Footer Placeholder 4">
            <a:extLst>
              <a:ext uri="{FF2B5EF4-FFF2-40B4-BE49-F238E27FC236}">
                <a16:creationId xmlns:a16="http://schemas.microsoft.com/office/drawing/2014/main" id="{5132E4DE-983E-A88C-090F-DE76389AB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144A1E-674D-F5F9-5B4F-67D4F0E2D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3E777-0909-4614-A445-97DA8AAF00D8}" type="slidenum">
              <a:rPr lang="en-IN" smtClean="0"/>
              <a:t>‹#›</a:t>
            </a:fld>
            <a:endParaRPr lang="en-IN"/>
          </a:p>
        </p:txBody>
      </p:sp>
    </p:spTree>
    <p:extLst>
      <p:ext uri="{BB962C8B-B14F-4D97-AF65-F5344CB8AC3E}">
        <p14:creationId xmlns:p14="http://schemas.microsoft.com/office/powerpoint/2010/main" val="1475436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image" Target="../media/image110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6DC7-22B2-4D46-A9EB-35724BCF6B5D}"/>
              </a:ext>
            </a:extLst>
          </p:cNvPr>
          <p:cNvSpPr>
            <a:spLocks noGrp="1"/>
          </p:cNvSpPr>
          <p:nvPr>
            <p:ph type="title"/>
          </p:nvPr>
        </p:nvSpPr>
        <p:spPr>
          <a:xfrm>
            <a:off x="0" y="2858159"/>
            <a:ext cx="12192000" cy="1325563"/>
          </a:xfrm>
        </p:spPr>
        <p:style>
          <a:lnRef idx="0">
            <a:schemeClr val="accent1"/>
          </a:lnRef>
          <a:fillRef idx="3">
            <a:schemeClr val="accent1"/>
          </a:fillRef>
          <a:effectRef idx="3">
            <a:schemeClr val="accent1"/>
          </a:effectRef>
          <a:fontRef idx="minor">
            <a:schemeClr val="lt1"/>
          </a:fontRef>
        </p:style>
        <p:txBody>
          <a:bodyPr/>
          <a:lstStyle/>
          <a:p>
            <a:pPr algn="ctr"/>
            <a:r>
              <a:rPr lang="en-US" dirty="0"/>
              <a:t>BERT: </a:t>
            </a:r>
            <a:r>
              <a:rPr lang="en-IN" dirty="0"/>
              <a:t>Bidirectional Encoder Representations from Transformers</a:t>
            </a:r>
          </a:p>
        </p:txBody>
      </p:sp>
      <p:sp>
        <p:nvSpPr>
          <p:cNvPr id="3" name="Rectangle 2">
            <a:extLst>
              <a:ext uri="{FF2B5EF4-FFF2-40B4-BE49-F238E27FC236}">
                <a16:creationId xmlns:a16="http://schemas.microsoft.com/office/drawing/2014/main" id="{18C4A5F7-9255-40A0-89BA-F8CD43F80F8E}"/>
              </a:ext>
            </a:extLst>
          </p:cNvPr>
          <p:cNvSpPr/>
          <p:nvPr/>
        </p:nvSpPr>
        <p:spPr>
          <a:xfrm>
            <a:off x="8141247" y="6139934"/>
            <a:ext cx="3681905" cy="369332"/>
          </a:xfrm>
          <a:prstGeom prst="rect">
            <a:avLst/>
          </a:prstGeom>
        </p:spPr>
        <p:txBody>
          <a:bodyPr wrap="none">
            <a:spAutoFit/>
          </a:bodyPr>
          <a:lstStyle/>
          <a:p>
            <a:r>
              <a:rPr lang="en-IN" dirty="0">
                <a:solidFill>
                  <a:srgbClr val="C00000"/>
                </a:solidFill>
                <a:effectLst>
                  <a:outerShdw blurRad="38100" dist="38100" dir="2700000" algn="tl">
                    <a:srgbClr val="000000">
                      <a:alpha val="43137"/>
                    </a:srgbClr>
                  </a:outerShdw>
                </a:effectLst>
              </a:rPr>
              <a:t>https://arxiv.org/pdf/1810.04805.pdf</a:t>
            </a:r>
          </a:p>
        </p:txBody>
      </p:sp>
    </p:spTree>
    <p:extLst>
      <p:ext uri="{BB962C8B-B14F-4D97-AF65-F5344CB8AC3E}">
        <p14:creationId xmlns:p14="http://schemas.microsoft.com/office/powerpoint/2010/main" val="246235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E0C5-4B99-4957-A4C0-2D8098704D28}"/>
              </a:ext>
            </a:extLst>
          </p:cNvPr>
          <p:cNvSpPr>
            <a:spLocks noGrp="1"/>
          </p:cNvSpPr>
          <p:nvPr>
            <p:ph type="title"/>
          </p:nvPr>
        </p:nvSpPr>
        <p:spPr/>
        <p:txBody>
          <a:bodyPr/>
          <a:lstStyle/>
          <a:p>
            <a:r>
              <a:rPr lang="en-US" dirty="0"/>
              <a:t>Fine-</a:t>
            </a:r>
            <a:r>
              <a:rPr lang="en-US" dirty="0" err="1"/>
              <a:t>Tuining</a:t>
            </a:r>
            <a:r>
              <a:rPr lang="en-US" dirty="0"/>
              <a:t> Procedure</a:t>
            </a:r>
            <a:endParaRPr lang="en-IN" dirty="0"/>
          </a:p>
        </p:txBody>
      </p:sp>
      <p:pic>
        <p:nvPicPr>
          <p:cNvPr id="4" name="Picture 3">
            <a:extLst>
              <a:ext uri="{FF2B5EF4-FFF2-40B4-BE49-F238E27FC236}">
                <a16:creationId xmlns:a16="http://schemas.microsoft.com/office/drawing/2014/main" id="{8461D9E0-C7E7-4B8E-96D7-620E4B649582}"/>
              </a:ext>
            </a:extLst>
          </p:cNvPr>
          <p:cNvPicPr>
            <a:picLocks noChangeAspect="1"/>
          </p:cNvPicPr>
          <p:nvPr/>
        </p:nvPicPr>
        <p:blipFill>
          <a:blip r:embed="rId2"/>
          <a:stretch>
            <a:fillRect/>
          </a:stretch>
        </p:blipFill>
        <p:spPr>
          <a:xfrm>
            <a:off x="471487" y="1690688"/>
            <a:ext cx="11534775" cy="4629150"/>
          </a:xfrm>
          <a:prstGeom prst="rect">
            <a:avLst/>
          </a:prstGeom>
        </p:spPr>
      </p:pic>
    </p:spTree>
    <p:extLst>
      <p:ext uri="{BB962C8B-B14F-4D97-AF65-F5344CB8AC3E}">
        <p14:creationId xmlns:p14="http://schemas.microsoft.com/office/powerpoint/2010/main" val="168222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5C70-D59F-482C-801E-DD6CAD597325}"/>
              </a:ext>
            </a:extLst>
          </p:cNvPr>
          <p:cNvSpPr>
            <a:spLocks noGrp="1"/>
          </p:cNvSpPr>
          <p:nvPr>
            <p:ph type="title"/>
          </p:nvPr>
        </p:nvSpPr>
        <p:spPr/>
        <p:txBody>
          <a:bodyPr/>
          <a:lstStyle/>
          <a:p>
            <a:r>
              <a:rPr lang="en-US" dirty="0"/>
              <a:t>Input representation</a:t>
            </a:r>
            <a:endParaRPr lang="en-IN" dirty="0"/>
          </a:p>
        </p:txBody>
      </p:sp>
      <p:sp>
        <p:nvSpPr>
          <p:cNvPr id="3" name="Content Placeholder 2">
            <a:extLst>
              <a:ext uri="{FF2B5EF4-FFF2-40B4-BE49-F238E27FC236}">
                <a16:creationId xmlns:a16="http://schemas.microsoft.com/office/drawing/2014/main" id="{0B2CDA65-A131-4511-A0C1-BFD63A422769}"/>
              </a:ext>
            </a:extLst>
          </p:cNvPr>
          <p:cNvSpPr>
            <a:spLocks noGrp="1"/>
          </p:cNvSpPr>
          <p:nvPr>
            <p:ph idx="1"/>
          </p:nvPr>
        </p:nvSpPr>
        <p:spPr>
          <a:xfrm>
            <a:off x="838200" y="1825626"/>
            <a:ext cx="10515600" cy="1277938"/>
          </a:xfrm>
        </p:spPr>
        <p:txBody>
          <a:bodyPr/>
          <a:lstStyle/>
          <a:p>
            <a:r>
              <a:rPr lang="en-US" dirty="0"/>
              <a:t>Uses 30K word piece vocabulary</a:t>
            </a:r>
          </a:p>
          <a:p>
            <a:r>
              <a:rPr lang="en-US" dirty="0"/>
              <a:t>Each token is sum of the 3 embeddings</a:t>
            </a:r>
          </a:p>
          <a:p>
            <a:endParaRPr lang="en-IN" dirty="0"/>
          </a:p>
        </p:txBody>
      </p:sp>
      <p:pic>
        <p:nvPicPr>
          <p:cNvPr id="5" name="Picture 4">
            <a:extLst>
              <a:ext uri="{FF2B5EF4-FFF2-40B4-BE49-F238E27FC236}">
                <a16:creationId xmlns:a16="http://schemas.microsoft.com/office/drawing/2014/main" id="{54DC1BDC-5FB0-4319-BB89-CEF6ECFF168D}"/>
              </a:ext>
            </a:extLst>
          </p:cNvPr>
          <p:cNvPicPr>
            <a:picLocks noChangeAspect="1"/>
          </p:cNvPicPr>
          <p:nvPr/>
        </p:nvPicPr>
        <p:blipFill>
          <a:blip r:embed="rId2"/>
          <a:stretch>
            <a:fillRect/>
          </a:stretch>
        </p:blipFill>
        <p:spPr>
          <a:xfrm>
            <a:off x="1366837" y="3103564"/>
            <a:ext cx="9305925" cy="3000375"/>
          </a:xfrm>
          <a:prstGeom prst="rect">
            <a:avLst/>
          </a:prstGeom>
        </p:spPr>
      </p:pic>
    </p:spTree>
    <p:extLst>
      <p:ext uri="{BB962C8B-B14F-4D97-AF65-F5344CB8AC3E}">
        <p14:creationId xmlns:p14="http://schemas.microsoft.com/office/powerpoint/2010/main" val="385678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E0C5-4B99-4957-A4C0-2D8098704D28}"/>
              </a:ext>
            </a:extLst>
          </p:cNvPr>
          <p:cNvSpPr>
            <a:spLocks noGrp="1"/>
          </p:cNvSpPr>
          <p:nvPr>
            <p:ph type="title"/>
          </p:nvPr>
        </p:nvSpPr>
        <p:spPr/>
        <p:txBody>
          <a:bodyPr/>
          <a:lstStyle/>
          <a:p>
            <a:r>
              <a:rPr lang="en-US" dirty="0"/>
              <a:t>Fine-</a:t>
            </a:r>
            <a:r>
              <a:rPr lang="en-US" dirty="0" err="1"/>
              <a:t>Tuining</a:t>
            </a:r>
            <a:r>
              <a:rPr lang="en-US" dirty="0"/>
              <a:t> Procedure</a:t>
            </a:r>
            <a:endParaRPr lang="en-IN" dirty="0"/>
          </a:p>
        </p:txBody>
      </p:sp>
      <p:pic>
        <p:nvPicPr>
          <p:cNvPr id="4" name="Picture 3">
            <a:extLst>
              <a:ext uri="{FF2B5EF4-FFF2-40B4-BE49-F238E27FC236}">
                <a16:creationId xmlns:a16="http://schemas.microsoft.com/office/drawing/2014/main" id="{8461D9E0-C7E7-4B8E-96D7-620E4B649582}"/>
              </a:ext>
            </a:extLst>
          </p:cNvPr>
          <p:cNvPicPr>
            <a:picLocks noChangeAspect="1"/>
          </p:cNvPicPr>
          <p:nvPr/>
        </p:nvPicPr>
        <p:blipFill>
          <a:blip r:embed="rId2"/>
          <a:stretch>
            <a:fillRect/>
          </a:stretch>
        </p:blipFill>
        <p:spPr>
          <a:xfrm>
            <a:off x="471487" y="1690688"/>
            <a:ext cx="11534775" cy="4629150"/>
          </a:xfrm>
          <a:prstGeom prst="rect">
            <a:avLst/>
          </a:prstGeom>
        </p:spPr>
      </p:pic>
    </p:spTree>
    <p:extLst>
      <p:ext uri="{BB962C8B-B14F-4D97-AF65-F5344CB8AC3E}">
        <p14:creationId xmlns:p14="http://schemas.microsoft.com/office/powerpoint/2010/main" val="334020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252487-DD09-4F85-9599-7D23072E1597}"/>
              </a:ext>
            </a:extLst>
          </p:cNvPr>
          <p:cNvPicPr>
            <a:picLocks noChangeAspect="1"/>
          </p:cNvPicPr>
          <p:nvPr/>
        </p:nvPicPr>
        <p:blipFill>
          <a:blip r:embed="rId2"/>
          <a:stretch>
            <a:fillRect/>
          </a:stretch>
        </p:blipFill>
        <p:spPr>
          <a:xfrm>
            <a:off x="2552394" y="0"/>
            <a:ext cx="7087211" cy="6858000"/>
          </a:xfrm>
          <a:prstGeom prst="rect">
            <a:avLst/>
          </a:prstGeom>
        </p:spPr>
      </p:pic>
    </p:spTree>
    <p:extLst>
      <p:ext uri="{BB962C8B-B14F-4D97-AF65-F5344CB8AC3E}">
        <p14:creationId xmlns:p14="http://schemas.microsoft.com/office/powerpoint/2010/main" val="384721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2EE9-7C08-4BA5-B3E3-B67D2CB1F5B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E341373-2256-469E-81A6-CED1EA993EED}"/>
              </a:ext>
            </a:extLst>
          </p:cNvPr>
          <p:cNvPicPr>
            <a:picLocks noChangeAspect="1"/>
          </p:cNvPicPr>
          <p:nvPr/>
        </p:nvPicPr>
        <p:blipFill>
          <a:blip r:embed="rId2"/>
          <a:stretch>
            <a:fillRect/>
          </a:stretch>
        </p:blipFill>
        <p:spPr>
          <a:xfrm>
            <a:off x="0" y="1690688"/>
            <a:ext cx="12192000" cy="2528000"/>
          </a:xfrm>
          <a:prstGeom prst="rect">
            <a:avLst/>
          </a:prstGeom>
        </p:spPr>
      </p:pic>
      <p:sp>
        <p:nvSpPr>
          <p:cNvPr id="3" name="Rectangle 2">
            <a:extLst>
              <a:ext uri="{FF2B5EF4-FFF2-40B4-BE49-F238E27FC236}">
                <a16:creationId xmlns:a16="http://schemas.microsoft.com/office/drawing/2014/main" id="{3AAFADA3-0335-42DF-AC78-1CD03E1023C1}"/>
              </a:ext>
            </a:extLst>
          </p:cNvPr>
          <p:cNvSpPr/>
          <p:nvPr/>
        </p:nvSpPr>
        <p:spPr>
          <a:xfrm>
            <a:off x="7294227" y="5949434"/>
            <a:ext cx="4059573" cy="369332"/>
          </a:xfrm>
          <a:prstGeom prst="rect">
            <a:avLst/>
          </a:prstGeom>
        </p:spPr>
        <p:txBody>
          <a:bodyPr wrap="none">
            <a:spAutoFit/>
          </a:bodyPr>
          <a:lstStyle/>
          <a:p>
            <a:r>
              <a:rPr lang="en-IN" dirty="0"/>
              <a:t>https://gluebenchmark.com/leaderboard</a:t>
            </a:r>
          </a:p>
        </p:txBody>
      </p:sp>
    </p:spTree>
    <p:extLst>
      <p:ext uri="{BB962C8B-B14F-4D97-AF65-F5344CB8AC3E}">
        <p14:creationId xmlns:p14="http://schemas.microsoft.com/office/powerpoint/2010/main" val="29114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B582E-5CE5-4A03-8FB7-CD69315B5360}"/>
              </a:ext>
            </a:extLst>
          </p:cNvPr>
          <p:cNvPicPr>
            <a:picLocks noChangeAspect="1"/>
          </p:cNvPicPr>
          <p:nvPr/>
        </p:nvPicPr>
        <p:blipFill>
          <a:blip r:embed="rId2"/>
          <a:stretch>
            <a:fillRect/>
          </a:stretch>
        </p:blipFill>
        <p:spPr>
          <a:xfrm>
            <a:off x="0" y="0"/>
            <a:ext cx="12192000" cy="6885744"/>
          </a:xfrm>
          <a:prstGeom prst="rect">
            <a:avLst/>
          </a:prstGeom>
        </p:spPr>
      </p:pic>
    </p:spTree>
    <p:extLst>
      <p:ext uri="{BB962C8B-B14F-4D97-AF65-F5344CB8AC3E}">
        <p14:creationId xmlns:p14="http://schemas.microsoft.com/office/powerpoint/2010/main" val="98794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D33D-7712-4446-A559-CD380ACEA244}"/>
              </a:ext>
            </a:extLst>
          </p:cNvPr>
          <p:cNvSpPr>
            <a:spLocks noGrp="1"/>
          </p:cNvSpPr>
          <p:nvPr>
            <p:ph type="title"/>
          </p:nvPr>
        </p:nvSpPr>
        <p:spPr>
          <a:xfrm>
            <a:off x="0" y="2251075"/>
            <a:ext cx="12192000" cy="1325563"/>
          </a:xfrm>
        </p:spPr>
        <p:style>
          <a:lnRef idx="0">
            <a:schemeClr val="accent1"/>
          </a:lnRef>
          <a:fillRef idx="3">
            <a:schemeClr val="accent1"/>
          </a:fillRef>
          <a:effectRef idx="3">
            <a:schemeClr val="accent1"/>
          </a:effectRef>
          <a:fontRef idx="minor">
            <a:schemeClr val="lt1"/>
          </a:fontRef>
        </p:style>
        <p:txBody>
          <a:bodyPr/>
          <a:lstStyle/>
          <a:p>
            <a:r>
              <a:rPr lang="en-IN" dirty="0"/>
              <a:t>POST BERT Pre-training Advancements</a:t>
            </a:r>
          </a:p>
        </p:txBody>
      </p:sp>
    </p:spTree>
    <p:extLst>
      <p:ext uri="{BB962C8B-B14F-4D97-AF65-F5344CB8AC3E}">
        <p14:creationId xmlns:p14="http://schemas.microsoft.com/office/powerpoint/2010/main" val="218773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577F-7037-493D-8DAD-A772888A0E36}"/>
              </a:ext>
            </a:extLst>
          </p:cNvPr>
          <p:cNvSpPr>
            <a:spLocks noGrp="1"/>
          </p:cNvSpPr>
          <p:nvPr>
            <p:ph type="title"/>
          </p:nvPr>
        </p:nvSpPr>
        <p:spPr/>
        <p:txBody>
          <a:bodyPr/>
          <a:lstStyle/>
          <a:p>
            <a:r>
              <a:rPr lang="en-US" dirty="0" err="1"/>
              <a:t>RoBERTa</a:t>
            </a:r>
            <a:endParaRPr lang="en-IN" dirty="0"/>
          </a:p>
        </p:txBody>
      </p:sp>
      <p:sp>
        <p:nvSpPr>
          <p:cNvPr id="3" name="Content Placeholder 2">
            <a:extLst>
              <a:ext uri="{FF2B5EF4-FFF2-40B4-BE49-F238E27FC236}">
                <a16:creationId xmlns:a16="http://schemas.microsoft.com/office/drawing/2014/main" id="{FFFE6DEA-317F-4762-8FAC-9CD491504913}"/>
              </a:ext>
            </a:extLst>
          </p:cNvPr>
          <p:cNvSpPr>
            <a:spLocks noGrp="1"/>
          </p:cNvSpPr>
          <p:nvPr>
            <p:ph idx="1"/>
          </p:nvPr>
        </p:nvSpPr>
        <p:spPr/>
        <p:txBody>
          <a:bodyPr/>
          <a:lstStyle/>
          <a:p>
            <a:r>
              <a:rPr lang="en-US" dirty="0"/>
              <a:t>A Robustly Optimized BERT Pretraining Approach. (</a:t>
            </a:r>
            <a:r>
              <a:rPr lang="en-US" dirty="0" err="1"/>
              <a:t>FaceBook</a:t>
            </a:r>
            <a:r>
              <a:rPr lang="en-US" dirty="0"/>
              <a:t>, 2019)</a:t>
            </a:r>
          </a:p>
          <a:p>
            <a:pPr lvl="1"/>
            <a:r>
              <a:rPr lang="en-US" dirty="0"/>
              <a:t>Trained BERT for more data</a:t>
            </a:r>
          </a:p>
          <a:p>
            <a:pPr lvl="2"/>
            <a:r>
              <a:rPr lang="en-IN" dirty="0"/>
              <a:t>BOOKCORPUS (16GB)</a:t>
            </a:r>
          </a:p>
          <a:p>
            <a:pPr lvl="2"/>
            <a:r>
              <a:rPr lang="en-IN" dirty="0"/>
              <a:t>CC-NEWS (76GB)</a:t>
            </a:r>
          </a:p>
          <a:p>
            <a:pPr lvl="2"/>
            <a:r>
              <a:rPr lang="en-IN" dirty="0"/>
              <a:t>OPENWEBTEXT (38GB)</a:t>
            </a:r>
          </a:p>
          <a:p>
            <a:pPr lvl="2"/>
            <a:r>
              <a:rPr lang="en-IN" dirty="0"/>
              <a:t>stories (31 GB)</a:t>
            </a:r>
            <a:endParaRPr lang="en-US" dirty="0"/>
          </a:p>
          <a:p>
            <a:pPr lvl="1"/>
            <a:r>
              <a:rPr lang="en-US" dirty="0"/>
              <a:t>More epoch</a:t>
            </a:r>
          </a:p>
          <a:p>
            <a:pPr lvl="1"/>
            <a:r>
              <a:rPr lang="en-US" dirty="0"/>
              <a:t>Dynamic Masking</a:t>
            </a:r>
          </a:p>
          <a:p>
            <a:pPr lvl="1"/>
            <a:endParaRPr lang="en-IN" dirty="0"/>
          </a:p>
        </p:txBody>
      </p:sp>
      <p:sp>
        <p:nvSpPr>
          <p:cNvPr id="4" name="Rectangle 3">
            <a:extLst>
              <a:ext uri="{FF2B5EF4-FFF2-40B4-BE49-F238E27FC236}">
                <a16:creationId xmlns:a16="http://schemas.microsoft.com/office/drawing/2014/main" id="{D2439D60-4CCE-404E-92F8-87F03CE5195C}"/>
              </a:ext>
            </a:extLst>
          </p:cNvPr>
          <p:cNvSpPr/>
          <p:nvPr/>
        </p:nvSpPr>
        <p:spPr>
          <a:xfrm>
            <a:off x="7988847" y="6330950"/>
            <a:ext cx="3681905" cy="369332"/>
          </a:xfrm>
          <a:prstGeom prst="rect">
            <a:avLst/>
          </a:prstGeom>
        </p:spPr>
        <p:txBody>
          <a:bodyPr wrap="none">
            <a:spAutoFit/>
          </a:bodyPr>
          <a:lstStyle/>
          <a:p>
            <a:r>
              <a:rPr lang="en-IN" dirty="0">
                <a:solidFill>
                  <a:srgbClr val="C00000"/>
                </a:solidFill>
              </a:rPr>
              <a:t>https://arxiv.org/pdf/1907.11692.pdf</a:t>
            </a:r>
          </a:p>
        </p:txBody>
      </p:sp>
    </p:spTree>
    <p:extLst>
      <p:ext uri="{BB962C8B-B14F-4D97-AF65-F5344CB8AC3E}">
        <p14:creationId xmlns:p14="http://schemas.microsoft.com/office/powerpoint/2010/main" val="170839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D0AC-7EC0-488D-8689-FC391167F667}"/>
              </a:ext>
            </a:extLst>
          </p:cNvPr>
          <p:cNvSpPr>
            <a:spLocks noGrp="1"/>
          </p:cNvSpPr>
          <p:nvPr>
            <p:ph type="title"/>
          </p:nvPr>
        </p:nvSpPr>
        <p:spPr/>
        <p:txBody>
          <a:bodyPr/>
          <a:lstStyle/>
          <a:p>
            <a:r>
              <a:rPr lang="en-US" dirty="0" err="1"/>
              <a:t>RoBERTa</a:t>
            </a:r>
            <a:endParaRPr lang="en-IN" dirty="0"/>
          </a:p>
        </p:txBody>
      </p:sp>
      <p:sp>
        <p:nvSpPr>
          <p:cNvPr id="3" name="Content Placeholder 2">
            <a:extLst>
              <a:ext uri="{FF2B5EF4-FFF2-40B4-BE49-F238E27FC236}">
                <a16:creationId xmlns:a16="http://schemas.microsoft.com/office/drawing/2014/main" id="{C13BB193-9433-4853-814C-6A6F335195C4}"/>
              </a:ext>
            </a:extLst>
          </p:cNvPr>
          <p:cNvSpPr>
            <a:spLocks noGrp="1"/>
          </p:cNvSpPr>
          <p:nvPr>
            <p:ph idx="1"/>
          </p:nvPr>
        </p:nvSpPr>
        <p:spPr/>
        <p:txBody>
          <a:bodyPr/>
          <a:lstStyle/>
          <a:p>
            <a:r>
              <a:rPr lang="en-IN" dirty="0"/>
              <a:t>Static vs. Dynamic Masking</a:t>
            </a:r>
          </a:p>
          <a:p>
            <a:pPr lvl="1"/>
            <a:r>
              <a:rPr lang="en-US" dirty="0"/>
              <a:t>BERT relies on randomly masking and predicting tokens. </a:t>
            </a:r>
          </a:p>
          <a:p>
            <a:pPr lvl="1"/>
            <a:r>
              <a:rPr lang="en-US" dirty="0"/>
              <a:t>The original BERT implementation performed masking once during data preprocessing, resulting in a single static mask. </a:t>
            </a:r>
          </a:p>
          <a:p>
            <a:pPr lvl="1"/>
            <a:r>
              <a:rPr lang="en-US" dirty="0"/>
              <a:t>To avoid using the same mask for each training instance in every epoch, training data was duplicated 10 times so that each sequence is masked in 10 different ways over the 40 epochs of training. </a:t>
            </a:r>
          </a:p>
          <a:p>
            <a:pPr lvl="1"/>
            <a:r>
              <a:rPr lang="en-US" dirty="0"/>
              <a:t>Thus, each training sequence was seen with the same mask four times during training. </a:t>
            </a:r>
          </a:p>
          <a:p>
            <a:r>
              <a:rPr lang="en-US" dirty="0"/>
              <a:t>In </a:t>
            </a:r>
            <a:r>
              <a:rPr lang="en-US" i="1" dirty="0">
                <a:solidFill>
                  <a:schemeClr val="accent6">
                    <a:lumMod val="75000"/>
                  </a:schemeClr>
                </a:solidFill>
              </a:rPr>
              <a:t>dynamic masking</a:t>
            </a:r>
            <a:r>
              <a:rPr lang="en-US" dirty="0">
                <a:solidFill>
                  <a:schemeClr val="accent6">
                    <a:lumMod val="75000"/>
                  </a:schemeClr>
                </a:solidFill>
              </a:rPr>
              <a:t> </a:t>
            </a:r>
            <a:r>
              <a:rPr lang="en-US" dirty="0"/>
              <a:t>we generate the masking pattern every time we feed a sequence to the model.</a:t>
            </a:r>
            <a:endParaRPr lang="en-IN" dirty="0"/>
          </a:p>
        </p:txBody>
      </p:sp>
    </p:spTree>
    <p:extLst>
      <p:ext uri="{BB962C8B-B14F-4D97-AF65-F5344CB8AC3E}">
        <p14:creationId xmlns:p14="http://schemas.microsoft.com/office/powerpoint/2010/main" val="361849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ABAF-CEB1-4404-8F2A-F95726EA6372}"/>
              </a:ext>
            </a:extLst>
          </p:cNvPr>
          <p:cNvSpPr>
            <a:spLocks noGrp="1"/>
          </p:cNvSpPr>
          <p:nvPr>
            <p:ph type="title"/>
          </p:nvPr>
        </p:nvSpPr>
        <p:spPr/>
        <p:txBody>
          <a:bodyPr/>
          <a:lstStyle/>
          <a:p>
            <a:r>
              <a:rPr lang="en-US" dirty="0" err="1"/>
              <a:t>XLNet</a:t>
            </a:r>
            <a:r>
              <a:rPr lang="en-US" dirty="0"/>
              <a:t>: Generalized Autoregressive Pretraining for Language Understanding</a:t>
            </a:r>
            <a:endParaRPr lang="en-IN" dirty="0"/>
          </a:p>
        </p:txBody>
      </p:sp>
      <p:sp>
        <p:nvSpPr>
          <p:cNvPr id="3" name="Content Placeholder 2">
            <a:extLst>
              <a:ext uri="{FF2B5EF4-FFF2-40B4-BE49-F238E27FC236}">
                <a16:creationId xmlns:a16="http://schemas.microsoft.com/office/drawing/2014/main" id="{00EEC8F5-1F89-4D89-9FAA-C0931FAE2A2F}"/>
              </a:ext>
            </a:extLst>
          </p:cNvPr>
          <p:cNvSpPr>
            <a:spLocks noGrp="1"/>
          </p:cNvSpPr>
          <p:nvPr>
            <p:ph idx="1"/>
          </p:nvPr>
        </p:nvSpPr>
        <p:spPr/>
        <p:txBody>
          <a:bodyPr/>
          <a:lstStyle/>
          <a:p>
            <a:r>
              <a:rPr lang="en-US" dirty="0"/>
              <a:t>Relying on corrupting the input with masks, BERT neglects dependency between the masked positions and suffers from a pretrain-finetune discrepancy.</a:t>
            </a:r>
          </a:p>
          <a:p>
            <a:pPr lvl="1"/>
            <a:r>
              <a:rPr lang="en-US" dirty="0"/>
              <a:t>Enables learning bidirectional contexts by maximizing the expected likelihood over all permutations of the factorization order and </a:t>
            </a:r>
          </a:p>
          <a:p>
            <a:pPr lvl="1"/>
            <a:r>
              <a:rPr lang="en-US" dirty="0"/>
              <a:t>Autoregressive formulation.</a:t>
            </a:r>
          </a:p>
          <a:p>
            <a:endParaRPr lang="en-US" dirty="0"/>
          </a:p>
          <a:p>
            <a:r>
              <a:rPr lang="en-US" dirty="0"/>
              <a:t>Novelty-1: Relative position Embedding</a:t>
            </a:r>
          </a:p>
          <a:p>
            <a:r>
              <a:rPr lang="en-US" dirty="0"/>
              <a:t>Novelty-2: Permutation Language Modelling</a:t>
            </a:r>
          </a:p>
          <a:p>
            <a:endParaRPr lang="en-IN" dirty="0"/>
          </a:p>
        </p:txBody>
      </p:sp>
      <p:sp>
        <p:nvSpPr>
          <p:cNvPr id="4" name="Rectangle 3">
            <a:extLst>
              <a:ext uri="{FF2B5EF4-FFF2-40B4-BE49-F238E27FC236}">
                <a16:creationId xmlns:a16="http://schemas.microsoft.com/office/drawing/2014/main" id="{E4ABC9ED-C3DE-4A2A-A175-1309BEF87211}"/>
              </a:ext>
            </a:extLst>
          </p:cNvPr>
          <p:cNvSpPr/>
          <p:nvPr/>
        </p:nvSpPr>
        <p:spPr>
          <a:xfrm>
            <a:off x="8188872" y="6308209"/>
            <a:ext cx="3681905" cy="369332"/>
          </a:xfrm>
          <a:prstGeom prst="rect">
            <a:avLst/>
          </a:prstGeom>
        </p:spPr>
        <p:txBody>
          <a:bodyPr wrap="none">
            <a:spAutoFit/>
          </a:bodyPr>
          <a:lstStyle/>
          <a:p>
            <a:r>
              <a:rPr lang="en-IN" dirty="0">
                <a:solidFill>
                  <a:srgbClr val="C00000"/>
                </a:solidFill>
              </a:rPr>
              <a:t>https://arxiv.org/pdf/1906.08237.pdf</a:t>
            </a:r>
          </a:p>
        </p:txBody>
      </p:sp>
    </p:spTree>
    <p:extLst>
      <p:ext uri="{BB962C8B-B14F-4D97-AF65-F5344CB8AC3E}">
        <p14:creationId xmlns:p14="http://schemas.microsoft.com/office/powerpoint/2010/main" val="54029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A662-F6ED-E291-E0F2-95854E9EC7A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C046265-46F1-6F2B-E995-DF579D9A9CBC}"/>
              </a:ext>
            </a:extLst>
          </p:cNvPr>
          <p:cNvSpPr>
            <a:spLocks noGrp="1"/>
          </p:cNvSpPr>
          <p:nvPr>
            <p:ph type="subTitle" idx="1"/>
          </p:nvPr>
        </p:nvSpPr>
        <p:spPr/>
        <p:txBody>
          <a:bodyPr/>
          <a:lstStyle/>
          <a:p>
            <a:endParaRPr lang="en-IN"/>
          </a:p>
        </p:txBody>
      </p:sp>
      <p:pic>
        <p:nvPicPr>
          <p:cNvPr id="4" name="Picture 2" descr="The architecture of the Transformer model.">
            <a:extLst>
              <a:ext uri="{FF2B5EF4-FFF2-40B4-BE49-F238E27FC236}">
                <a16:creationId xmlns:a16="http://schemas.microsoft.com/office/drawing/2014/main" id="{354B2D73-4B5D-D1C4-0EBA-FF52E1C17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65" y="304991"/>
            <a:ext cx="10764047" cy="619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75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79FF-0D98-471F-BC98-D73A6098CFA3}"/>
              </a:ext>
            </a:extLst>
          </p:cNvPr>
          <p:cNvSpPr>
            <a:spLocks noGrp="1"/>
          </p:cNvSpPr>
          <p:nvPr>
            <p:ph type="title"/>
          </p:nvPr>
        </p:nvSpPr>
        <p:spPr/>
        <p:txBody>
          <a:bodyPr/>
          <a:lstStyle/>
          <a:p>
            <a:r>
              <a:rPr lang="en-US" dirty="0" err="1"/>
              <a:t>XLNet</a:t>
            </a:r>
            <a:endParaRPr lang="en-IN" dirty="0"/>
          </a:p>
        </p:txBody>
      </p:sp>
      <p:sp>
        <p:nvSpPr>
          <p:cNvPr id="3" name="Content Placeholder 2">
            <a:extLst>
              <a:ext uri="{FF2B5EF4-FFF2-40B4-BE49-F238E27FC236}">
                <a16:creationId xmlns:a16="http://schemas.microsoft.com/office/drawing/2014/main" id="{6F293C61-F58B-4D7B-9399-13CD1C9CBF5F}"/>
              </a:ext>
            </a:extLst>
          </p:cNvPr>
          <p:cNvSpPr>
            <a:spLocks noGrp="1"/>
          </p:cNvSpPr>
          <p:nvPr>
            <p:ph idx="1"/>
          </p:nvPr>
        </p:nvSpPr>
        <p:spPr/>
        <p:txBody>
          <a:bodyPr>
            <a:normAutofit/>
          </a:bodyPr>
          <a:lstStyle/>
          <a:p>
            <a:r>
              <a:rPr lang="en-US" dirty="0"/>
              <a:t>Two kind of language model</a:t>
            </a:r>
          </a:p>
          <a:p>
            <a:r>
              <a:rPr lang="en-US" dirty="0"/>
              <a:t>Autoregressive: </a:t>
            </a:r>
          </a:p>
          <a:p>
            <a:pPr lvl="1"/>
            <a:r>
              <a:rPr lang="en-US" dirty="0"/>
              <a:t>Each token can look at the kind of previous ones in the sequence</a:t>
            </a:r>
          </a:p>
          <a:p>
            <a:pPr lvl="1"/>
            <a:endParaRPr lang="en-US" dirty="0"/>
          </a:p>
          <a:p>
            <a:pPr lvl="1"/>
            <a:endParaRPr lang="en-US" dirty="0"/>
          </a:p>
          <a:p>
            <a:r>
              <a:rPr lang="en-US" dirty="0"/>
              <a:t>Autoencoding: </a:t>
            </a:r>
          </a:p>
          <a:p>
            <a:pPr lvl="1"/>
            <a:r>
              <a:rPr lang="en-US" dirty="0"/>
              <a:t>is what BERT does.</a:t>
            </a:r>
          </a:p>
          <a:p>
            <a:endParaRPr lang="en-IN" dirty="0"/>
          </a:p>
        </p:txBody>
      </p:sp>
    </p:spTree>
    <p:extLst>
      <p:ext uri="{BB962C8B-B14F-4D97-AF65-F5344CB8AC3E}">
        <p14:creationId xmlns:p14="http://schemas.microsoft.com/office/powerpoint/2010/main" val="3817536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7CE0-BCB3-4DEA-8000-0AB7E4EB4174}"/>
              </a:ext>
            </a:extLst>
          </p:cNvPr>
          <p:cNvSpPr>
            <a:spLocks noGrp="1"/>
          </p:cNvSpPr>
          <p:nvPr>
            <p:ph type="title"/>
          </p:nvPr>
        </p:nvSpPr>
        <p:spPr>
          <a:xfrm>
            <a:off x="838200" y="130175"/>
            <a:ext cx="10515600" cy="673100"/>
          </a:xfrm>
        </p:spPr>
        <p:txBody>
          <a:bodyPr>
            <a:normAutofit fontScale="90000"/>
          </a:bodyPr>
          <a:lstStyle/>
          <a:p>
            <a:r>
              <a:rPr lang="en-US" dirty="0" err="1"/>
              <a:t>XLNet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CA682-304A-43F2-A379-9BEC762ED260}"/>
                  </a:ext>
                </a:extLst>
              </p:cNvPr>
              <p:cNvSpPr>
                <a:spLocks noGrp="1"/>
              </p:cNvSpPr>
              <p:nvPr>
                <p:ph idx="1"/>
              </p:nvPr>
            </p:nvSpPr>
            <p:spPr>
              <a:xfrm>
                <a:off x="838200" y="1209675"/>
                <a:ext cx="10515600" cy="5181600"/>
              </a:xfrm>
            </p:spPr>
            <p:txBody>
              <a:bodyPr>
                <a:normAutofit fontScale="77500" lnSpcReduction="20000"/>
              </a:bodyPr>
              <a:lstStyle/>
              <a:p>
                <a:pPr>
                  <a:lnSpc>
                    <a:spcPct val="170000"/>
                  </a:lnSpc>
                </a:pPr>
                <a:r>
                  <a:rPr lang="en-US" dirty="0"/>
                  <a:t>New York is a city</a:t>
                </a:r>
              </a:p>
              <a:p>
                <a:pPr>
                  <a:lnSpc>
                    <a:spcPct val="170000"/>
                  </a:lnSpc>
                </a:pPr>
                <a:r>
                  <a:rPr lang="en-US" dirty="0">
                    <a:highlight>
                      <a:srgbClr val="000000"/>
                    </a:highlight>
                  </a:rPr>
                  <a:t>New York </a:t>
                </a:r>
                <a:r>
                  <a:rPr lang="en-US" dirty="0"/>
                  <a:t>is a city</a:t>
                </a:r>
              </a:p>
              <a:p>
                <a:endParaRPr lang="en-US" dirty="0"/>
              </a:p>
              <a:p>
                <a:endParaRPr lang="en-US" dirty="0"/>
              </a:p>
              <a:p>
                <a:endParaRPr lang="en-US" dirty="0"/>
              </a:p>
              <a:p>
                <a:r>
                  <a:rPr lang="en-US" dirty="0"/>
                  <a:t>Given a text sequence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a:t>, AR language modeling factorizes the likelihood into a forward product</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𝑡</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𝑇</m:t>
                          </m:r>
                        </m:sup>
                        <m:e>
                          <m:r>
                            <a:rPr lang="en-US" sz="2600" b="0" i="1" smtClean="0">
                              <a:latin typeface="Cambria Math" panose="02040503050406030204" pitchFamily="18" charset="0"/>
                            </a:rPr>
                            <m:t>𝑃</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&lt;</m:t>
                              </m:r>
                              <m:r>
                                <a:rPr lang="en-US" sz="2600" b="0" i="1" smtClean="0">
                                  <a:latin typeface="Cambria Math" panose="02040503050406030204" pitchFamily="18" charset="0"/>
                                </a:rPr>
                                <m:t>𝑡</m:t>
                              </m:r>
                            </m:sub>
                          </m:sSub>
                          <m:r>
                            <a:rPr lang="en-US" sz="2600" b="0" i="1" smtClean="0">
                              <a:latin typeface="Cambria Math" panose="02040503050406030204" pitchFamily="18" charset="0"/>
                            </a:rPr>
                            <m:t>)</m:t>
                          </m:r>
                        </m:e>
                      </m:nary>
                    </m:oMath>
                  </m:oMathPara>
                </a14:m>
                <a:endParaRPr lang="en-US" sz="2600" dirty="0"/>
              </a:p>
              <a:p>
                <a:pPr marL="0" indent="0">
                  <a:buNone/>
                </a:pPr>
                <a:r>
                  <a:rPr lang="en-IN" dirty="0"/>
                  <a:t>or a backward one</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𝑡</m:t>
                          </m:r>
                          <m:r>
                            <a:rPr lang="en-US" sz="2600" b="0" i="1" smtClean="0">
                              <a:latin typeface="Cambria Math" panose="02040503050406030204" pitchFamily="18" charset="0"/>
                            </a:rPr>
                            <m:t>=</m:t>
                          </m:r>
                          <m:r>
                            <a:rPr lang="en-US" sz="2600" b="0" i="1" smtClean="0">
                              <a:latin typeface="Cambria Math" panose="02040503050406030204" pitchFamily="18" charset="0"/>
                            </a:rPr>
                            <m:t>𝑇</m:t>
                          </m:r>
                        </m:sub>
                        <m:sup>
                          <m:r>
                            <a:rPr lang="en-US" sz="2600" b="0" i="1" smtClean="0">
                              <a:latin typeface="Cambria Math" panose="02040503050406030204" pitchFamily="18" charset="0"/>
                            </a:rPr>
                            <m:t>1</m:t>
                          </m:r>
                        </m:sup>
                        <m:e>
                          <m:r>
                            <a:rPr lang="en-US" sz="2600" b="0" i="1" smtClean="0">
                              <a:latin typeface="Cambria Math" panose="02040503050406030204" pitchFamily="18" charset="0"/>
                            </a:rPr>
                            <m:t>𝑃</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&gt;</m:t>
                              </m:r>
                              <m:r>
                                <a:rPr lang="en-US" sz="2600" b="0" i="1" smtClean="0">
                                  <a:latin typeface="Cambria Math" panose="02040503050406030204" pitchFamily="18" charset="0"/>
                                </a:rPr>
                                <m:t>𝑡</m:t>
                              </m:r>
                            </m:sub>
                          </m:sSub>
                          <m:r>
                            <a:rPr lang="en-US" sz="2600" b="0" i="1" smtClean="0">
                              <a:latin typeface="Cambria Math" panose="02040503050406030204" pitchFamily="18" charset="0"/>
                            </a:rPr>
                            <m:t>)</m:t>
                          </m:r>
                        </m:e>
                      </m:nary>
                    </m:oMath>
                  </m:oMathPara>
                </a14:m>
                <a:endParaRPr lang="en-US" sz="2600" dirty="0"/>
              </a:p>
              <a:p>
                <a:endParaRPr lang="en-IN" dirty="0"/>
              </a:p>
            </p:txBody>
          </p:sp>
        </mc:Choice>
        <mc:Fallback xmlns="">
          <p:sp>
            <p:nvSpPr>
              <p:cNvPr id="3" name="Content Placeholder 2">
                <a:extLst>
                  <a:ext uri="{FF2B5EF4-FFF2-40B4-BE49-F238E27FC236}">
                    <a16:creationId xmlns:a16="http://schemas.microsoft.com/office/drawing/2014/main" id="{2E4CA682-304A-43F2-A379-9BEC762ED260}"/>
                  </a:ext>
                </a:extLst>
              </p:cNvPr>
              <p:cNvSpPr>
                <a:spLocks noGrp="1" noRot="1" noChangeAspect="1" noMove="1" noResize="1" noEditPoints="1" noAdjustHandles="1" noChangeArrowheads="1" noChangeShapeType="1" noTextEdit="1"/>
              </p:cNvSpPr>
              <p:nvPr>
                <p:ph idx="1"/>
              </p:nvPr>
            </p:nvSpPr>
            <p:spPr>
              <a:xfrm>
                <a:off x="838200" y="1209675"/>
                <a:ext cx="10515600" cy="5181600"/>
              </a:xfrm>
              <a:blipFill>
                <a:blip r:embed="rId2"/>
                <a:stretch>
                  <a:fillRect l="-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E447E6-C65B-448B-A22A-9C1F8AEFAB23}"/>
                  </a:ext>
                </a:extLst>
              </p:cNvPr>
              <p:cNvSpPr txBox="1"/>
              <p:nvPr/>
            </p:nvSpPr>
            <p:spPr>
              <a:xfrm>
                <a:off x="3338706" y="2350015"/>
                <a:ext cx="55145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Τ</m:t>
                          </m:r>
                        </m:e>
                        <m:sub>
                          <m:r>
                            <a:rPr lang="en-US" b="0" i="1" smtClean="0">
                              <a:latin typeface="Cambria Math" panose="02040503050406030204" pitchFamily="18" charset="0"/>
                              <a:ea typeface="Cambria Math" panose="02040503050406030204" pitchFamily="18" charset="0"/>
                            </a:rPr>
                            <m:t>𝐵𝑒𝑟𝑡</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𝑃</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𝑁𝑒𝑤</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𝑐𝑖𝑡𝑦</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𝑌𝑜𝑟𝑘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𝐶𝑖𝑡𝑦</m:t>
                          </m:r>
                          <m:r>
                            <a:rPr lang="en-US" b="0" i="1" smtClean="0">
                              <a:latin typeface="Cambria Math" panose="02040503050406030204" pitchFamily="18" charset="0"/>
                              <a:ea typeface="Cambria Math" panose="02040503050406030204" pitchFamily="18" charset="0"/>
                            </a:rPr>
                            <m:t>)</m:t>
                          </m:r>
                        </m:e>
                      </m:func>
                    </m:oMath>
                  </m:oMathPara>
                </a14:m>
                <a:endParaRPr lang="en-IN" dirty="0"/>
              </a:p>
            </p:txBody>
          </p:sp>
        </mc:Choice>
        <mc:Fallback xmlns="">
          <p:sp>
            <p:nvSpPr>
              <p:cNvPr id="5" name="TextBox 4">
                <a:extLst>
                  <a:ext uri="{FF2B5EF4-FFF2-40B4-BE49-F238E27FC236}">
                    <a16:creationId xmlns:a16="http://schemas.microsoft.com/office/drawing/2014/main" id="{74E447E6-C65B-448B-A22A-9C1F8AEFAB23}"/>
                  </a:ext>
                </a:extLst>
              </p:cNvPr>
              <p:cNvSpPr txBox="1">
                <a:spLocks noRot="1" noChangeAspect="1" noMove="1" noResize="1" noEditPoints="1" noAdjustHandles="1" noChangeArrowheads="1" noChangeShapeType="1" noTextEdit="1"/>
              </p:cNvSpPr>
              <p:nvPr/>
            </p:nvSpPr>
            <p:spPr>
              <a:xfrm>
                <a:off x="3338706" y="2350015"/>
                <a:ext cx="5514587" cy="369332"/>
              </a:xfrm>
              <a:prstGeom prst="rect">
                <a:avLst/>
              </a:prstGeom>
              <a:blipFill>
                <a:blip r:embed="rId3"/>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56FD26-87BC-46FC-8FE3-2175976E5E46}"/>
                  </a:ext>
                </a:extLst>
              </p:cNvPr>
              <p:cNvSpPr txBox="1"/>
              <p:nvPr/>
            </p:nvSpPr>
            <p:spPr>
              <a:xfrm>
                <a:off x="3262506" y="2805668"/>
                <a:ext cx="61856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Τ</m:t>
                          </m:r>
                        </m:e>
                        <m:sub>
                          <m:r>
                            <a:rPr lang="en-US" b="0" i="1" smtClean="0">
                              <a:latin typeface="Cambria Math" panose="02040503050406030204" pitchFamily="18" charset="0"/>
                              <a:ea typeface="Cambria Math" panose="02040503050406030204" pitchFamily="18" charset="0"/>
                            </a:rPr>
                            <m:t>𝑋𝐿𝑁𝑒𝑡</m:t>
                          </m:r>
                        </m:sub>
                      </m:sSub>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𝑃</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𝑁𝑒𝑤</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𝑐𝑖𝑡𝑦</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𝑌𝑜𝑟𝑘</m:t>
                          </m:r>
                          <m:r>
                            <a:rPr lang="en-US" b="0" i="1" smtClean="0">
                              <a:latin typeface="Cambria Math" panose="02040503050406030204" pitchFamily="18" charset="0"/>
                              <a:ea typeface="Cambria Math" panose="02040503050406030204" pitchFamily="18" charset="0"/>
                            </a:rPr>
                            <m:t>|</m:t>
                          </m:r>
                          <m:r>
                            <a:rPr lang="en-US" b="0" i="1" smtClean="0">
                              <a:solidFill>
                                <a:srgbClr val="FF33CC"/>
                              </a:solidFill>
                              <a:latin typeface="Cambria Math" panose="02040503050406030204" pitchFamily="18" charset="0"/>
                              <a:ea typeface="Cambria Math" panose="02040503050406030204" pitchFamily="18" charset="0"/>
                            </a:rPr>
                            <m:t>𝑁𝑒𝑤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𝐶𝑖𝑡𝑦</m:t>
                          </m:r>
                          <m:r>
                            <a:rPr lang="en-US" b="0" i="1" smtClean="0">
                              <a:latin typeface="Cambria Math" panose="02040503050406030204" pitchFamily="18" charset="0"/>
                              <a:ea typeface="Cambria Math" panose="02040503050406030204" pitchFamily="18" charset="0"/>
                            </a:rPr>
                            <m:t>)</m:t>
                          </m:r>
                        </m:e>
                      </m:func>
                    </m:oMath>
                  </m:oMathPara>
                </a14:m>
                <a:endParaRPr lang="en-IN" dirty="0"/>
              </a:p>
            </p:txBody>
          </p:sp>
        </mc:Choice>
        <mc:Fallback xmlns="">
          <p:sp>
            <p:nvSpPr>
              <p:cNvPr id="6" name="TextBox 5">
                <a:extLst>
                  <a:ext uri="{FF2B5EF4-FFF2-40B4-BE49-F238E27FC236}">
                    <a16:creationId xmlns:a16="http://schemas.microsoft.com/office/drawing/2014/main" id="{4556FD26-87BC-46FC-8FE3-2175976E5E46}"/>
                  </a:ext>
                </a:extLst>
              </p:cNvPr>
              <p:cNvSpPr txBox="1">
                <a:spLocks noRot="1" noChangeAspect="1" noMove="1" noResize="1" noEditPoints="1" noAdjustHandles="1" noChangeArrowheads="1" noChangeShapeType="1" noTextEdit="1"/>
              </p:cNvSpPr>
              <p:nvPr/>
            </p:nvSpPr>
            <p:spPr>
              <a:xfrm>
                <a:off x="3262506" y="2805668"/>
                <a:ext cx="6185668" cy="369332"/>
              </a:xfrm>
              <a:prstGeom prst="rect">
                <a:avLst/>
              </a:prstGeom>
              <a:blipFill>
                <a:blip r:embed="rId4"/>
                <a:stretch>
                  <a:fillRect b="-13115"/>
                </a:stretch>
              </a:blipFill>
            </p:spPr>
            <p:txBody>
              <a:bodyPr/>
              <a:lstStyle/>
              <a:p>
                <a:r>
                  <a:rPr lang="en-IN">
                    <a:noFill/>
                  </a:rPr>
                  <a:t> </a:t>
                </a:r>
              </a:p>
            </p:txBody>
          </p:sp>
        </mc:Fallback>
      </mc:AlternateContent>
    </p:spTree>
    <p:extLst>
      <p:ext uri="{BB962C8B-B14F-4D97-AF65-F5344CB8AC3E}">
        <p14:creationId xmlns:p14="http://schemas.microsoft.com/office/powerpoint/2010/main" val="2997560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188-0707-4C12-B663-64536FE5F880}"/>
              </a:ext>
            </a:extLst>
          </p:cNvPr>
          <p:cNvSpPr>
            <a:spLocks noGrp="1"/>
          </p:cNvSpPr>
          <p:nvPr>
            <p:ph type="title"/>
          </p:nvPr>
        </p:nvSpPr>
        <p:spPr/>
        <p:txBody>
          <a:bodyPr/>
          <a:lstStyle/>
          <a:p>
            <a:r>
              <a:rPr lang="en-US" dirty="0" err="1"/>
              <a:t>XLNet</a:t>
            </a:r>
            <a:r>
              <a:rPr lang="en-US" dirty="0"/>
              <a:t>: Formalization</a:t>
            </a:r>
            <a:endParaRPr lang="en-IN" dirty="0"/>
          </a:p>
        </p:txBody>
      </p:sp>
      <p:pic>
        <p:nvPicPr>
          <p:cNvPr id="3" name="Picture 2">
            <a:extLst>
              <a:ext uri="{FF2B5EF4-FFF2-40B4-BE49-F238E27FC236}">
                <a16:creationId xmlns:a16="http://schemas.microsoft.com/office/drawing/2014/main" id="{8531CE5A-F346-4193-8D17-3AC7D2BD319E}"/>
              </a:ext>
            </a:extLst>
          </p:cNvPr>
          <p:cNvPicPr>
            <a:picLocks noChangeAspect="1"/>
          </p:cNvPicPr>
          <p:nvPr/>
        </p:nvPicPr>
        <p:blipFill>
          <a:blip r:embed="rId2"/>
          <a:stretch>
            <a:fillRect/>
          </a:stretch>
        </p:blipFill>
        <p:spPr>
          <a:xfrm>
            <a:off x="914400" y="2113358"/>
            <a:ext cx="10439400" cy="1390650"/>
          </a:xfrm>
          <a:prstGeom prst="rect">
            <a:avLst/>
          </a:prstGeom>
          <a:ln w="57150">
            <a:solidFill>
              <a:srgbClr val="00B050"/>
            </a:solidFill>
          </a:ln>
        </p:spPr>
      </p:pic>
      <p:pic>
        <p:nvPicPr>
          <p:cNvPr id="4" name="Picture 3">
            <a:extLst>
              <a:ext uri="{FF2B5EF4-FFF2-40B4-BE49-F238E27FC236}">
                <a16:creationId xmlns:a16="http://schemas.microsoft.com/office/drawing/2014/main" id="{D4CE4F95-A983-46BB-8E81-6E5877BF6F8C}"/>
              </a:ext>
            </a:extLst>
          </p:cNvPr>
          <p:cNvPicPr>
            <a:picLocks noChangeAspect="1"/>
          </p:cNvPicPr>
          <p:nvPr/>
        </p:nvPicPr>
        <p:blipFill>
          <a:blip r:embed="rId3"/>
          <a:stretch>
            <a:fillRect/>
          </a:stretch>
        </p:blipFill>
        <p:spPr>
          <a:xfrm>
            <a:off x="876300" y="4116705"/>
            <a:ext cx="10963275" cy="1076325"/>
          </a:xfrm>
          <a:prstGeom prst="rect">
            <a:avLst/>
          </a:prstGeom>
          <a:ln w="57150">
            <a:solidFill>
              <a:schemeClr val="accent1"/>
            </a:solidFill>
          </a:ln>
        </p:spPr>
      </p:pic>
      <p:sp>
        <p:nvSpPr>
          <p:cNvPr id="6" name="TextBox 5">
            <a:extLst>
              <a:ext uri="{FF2B5EF4-FFF2-40B4-BE49-F238E27FC236}">
                <a16:creationId xmlns:a16="http://schemas.microsoft.com/office/drawing/2014/main" id="{67BEE034-C685-429F-8644-86B8347021A9}"/>
              </a:ext>
            </a:extLst>
          </p:cNvPr>
          <p:cNvSpPr txBox="1"/>
          <p:nvPr/>
        </p:nvSpPr>
        <p:spPr>
          <a:xfrm>
            <a:off x="742950" y="1624487"/>
            <a:ext cx="1655518" cy="369332"/>
          </a:xfrm>
          <a:prstGeom prst="rect">
            <a:avLst/>
          </a:prstGeom>
          <a:noFill/>
        </p:spPr>
        <p:txBody>
          <a:bodyPr wrap="none" rtlCol="0">
            <a:spAutoFit/>
          </a:bodyPr>
          <a:lstStyle/>
          <a:p>
            <a:r>
              <a:rPr lang="en-US" b="1" dirty="0"/>
              <a:t>Autoregressive</a:t>
            </a:r>
            <a:endParaRPr lang="en-IN" b="1" dirty="0"/>
          </a:p>
        </p:txBody>
      </p:sp>
      <p:sp>
        <p:nvSpPr>
          <p:cNvPr id="7" name="TextBox 6">
            <a:extLst>
              <a:ext uri="{FF2B5EF4-FFF2-40B4-BE49-F238E27FC236}">
                <a16:creationId xmlns:a16="http://schemas.microsoft.com/office/drawing/2014/main" id="{77DCC362-F07D-4B1F-945E-0E1847879127}"/>
              </a:ext>
            </a:extLst>
          </p:cNvPr>
          <p:cNvSpPr txBox="1"/>
          <p:nvPr/>
        </p:nvSpPr>
        <p:spPr>
          <a:xfrm>
            <a:off x="914400" y="3742012"/>
            <a:ext cx="668132" cy="369332"/>
          </a:xfrm>
          <a:prstGeom prst="rect">
            <a:avLst/>
          </a:prstGeom>
          <a:noFill/>
        </p:spPr>
        <p:txBody>
          <a:bodyPr wrap="none" rtlCol="0">
            <a:spAutoFit/>
          </a:bodyPr>
          <a:lstStyle/>
          <a:p>
            <a:r>
              <a:rPr lang="en-US" b="1" dirty="0"/>
              <a:t>BERT</a:t>
            </a:r>
            <a:endParaRPr lang="en-IN" b="1" dirty="0"/>
          </a:p>
        </p:txBody>
      </p:sp>
      <p:pic>
        <p:nvPicPr>
          <p:cNvPr id="8" name="Picture 7">
            <a:extLst>
              <a:ext uri="{FF2B5EF4-FFF2-40B4-BE49-F238E27FC236}">
                <a16:creationId xmlns:a16="http://schemas.microsoft.com/office/drawing/2014/main" id="{4353ED32-5F06-45AA-97E4-8C6DB08BBAF7}"/>
              </a:ext>
            </a:extLst>
          </p:cNvPr>
          <p:cNvPicPr>
            <a:picLocks noChangeAspect="1"/>
          </p:cNvPicPr>
          <p:nvPr/>
        </p:nvPicPr>
        <p:blipFill>
          <a:blip r:embed="rId4"/>
          <a:stretch>
            <a:fillRect/>
          </a:stretch>
        </p:blipFill>
        <p:spPr>
          <a:xfrm>
            <a:off x="4743450" y="5613257"/>
            <a:ext cx="4510087" cy="1159017"/>
          </a:xfrm>
          <a:prstGeom prst="rect">
            <a:avLst/>
          </a:prstGeom>
          <a:ln>
            <a:solidFill>
              <a:schemeClr val="accent2"/>
            </a:solidFill>
          </a:ln>
        </p:spPr>
      </p:pic>
    </p:spTree>
    <p:extLst>
      <p:ext uri="{BB962C8B-B14F-4D97-AF65-F5344CB8AC3E}">
        <p14:creationId xmlns:p14="http://schemas.microsoft.com/office/powerpoint/2010/main" val="398200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188-0707-4C12-B663-64536FE5F880}"/>
              </a:ext>
            </a:extLst>
          </p:cNvPr>
          <p:cNvSpPr>
            <a:spLocks noGrp="1"/>
          </p:cNvSpPr>
          <p:nvPr>
            <p:ph type="title"/>
          </p:nvPr>
        </p:nvSpPr>
        <p:spPr>
          <a:xfrm>
            <a:off x="200025" y="136235"/>
            <a:ext cx="9258300" cy="876008"/>
          </a:xfrm>
        </p:spPr>
        <p:txBody>
          <a:bodyPr/>
          <a:lstStyle/>
          <a:p>
            <a:r>
              <a:rPr lang="en-US" dirty="0" err="1"/>
              <a:t>XLNet</a:t>
            </a:r>
            <a:r>
              <a:rPr lang="en-US" dirty="0"/>
              <a:t>: Permutation Language Modelling</a:t>
            </a:r>
            <a:endParaRPr lang="en-IN" dirty="0"/>
          </a:p>
        </p:txBody>
      </p:sp>
      <p:pic>
        <p:nvPicPr>
          <p:cNvPr id="3" name="Picture 2">
            <a:extLst>
              <a:ext uri="{FF2B5EF4-FFF2-40B4-BE49-F238E27FC236}">
                <a16:creationId xmlns:a16="http://schemas.microsoft.com/office/drawing/2014/main" id="{87D08DCB-A568-4BEF-B1BB-A5FB11FF9ED1}"/>
              </a:ext>
            </a:extLst>
          </p:cNvPr>
          <p:cNvPicPr>
            <a:picLocks noChangeAspect="1"/>
          </p:cNvPicPr>
          <p:nvPr/>
        </p:nvPicPr>
        <p:blipFill rotWithShape="1">
          <a:blip r:embed="rId2"/>
          <a:srcRect/>
          <a:stretch/>
        </p:blipFill>
        <p:spPr>
          <a:xfrm>
            <a:off x="2619375" y="987891"/>
            <a:ext cx="7905750" cy="5838650"/>
          </a:xfrm>
          <a:prstGeom prst="rect">
            <a:avLst/>
          </a:prstGeom>
        </p:spPr>
      </p:pic>
    </p:spTree>
    <p:extLst>
      <p:ext uri="{BB962C8B-B14F-4D97-AF65-F5344CB8AC3E}">
        <p14:creationId xmlns:p14="http://schemas.microsoft.com/office/powerpoint/2010/main" val="192710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188-0707-4C12-B663-64536FE5F880}"/>
              </a:ext>
            </a:extLst>
          </p:cNvPr>
          <p:cNvSpPr>
            <a:spLocks noGrp="1"/>
          </p:cNvSpPr>
          <p:nvPr>
            <p:ph type="title"/>
          </p:nvPr>
        </p:nvSpPr>
        <p:spPr/>
        <p:txBody>
          <a:bodyPr/>
          <a:lstStyle/>
          <a:p>
            <a:r>
              <a:rPr lang="en-US" dirty="0" err="1"/>
              <a:t>XLNet</a:t>
            </a:r>
            <a:endParaRPr lang="en-IN" dirty="0"/>
          </a:p>
        </p:txBody>
      </p:sp>
      <p:pic>
        <p:nvPicPr>
          <p:cNvPr id="3" name="Picture 2">
            <a:extLst>
              <a:ext uri="{FF2B5EF4-FFF2-40B4-BE49-F238E27FC236}">
                <a16:creationId xmlns:a16="http://schemas.microsoft.com/office/drawing/2014/main" id="{E307A323-7B7A-4A19-B736-2B80691E9220}"/>
              </a:ext>
            </a:extLst>
          </p:cNvPr>
          <p:cNvPicPr>
            <a:picLocks noChangeAspect="1"/>
          </p:cNvPicPr>
          <p:nvPr/>
        </p:nvPicPr>
        <p:blipFill>
          <a:blip r:embed="rId2"/>
          <a:stretch>
            <a:fillRect/>
          </a:stretch>
        </p:blipFill>
        <p:spPr>
          <a:xfrm>
            <a:off x="428624" y="1460672"/>
            <a:ext cx="11096625" cy="5149862"/>
          </a:xfrm>
          <a:prstGeom prst="rect">
            <a:avLst/>
          </a:prstGeom>
        </p:spPr>
      </p:pic>
    </p:spTree>
    <p:extLst>
      <p:ext uri="{BB962C8B-B14F-4D97-AF65-F5344CB8AC3E}">
        <p14:creationId xmlns:p14="http://schemas.microsoft.com/office/powerpoint/2010/main" val="392647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4188-0707-4C12-B663-64536FE5F880}"/>
              </a:ext>
            </a:extLst>
          </p:cNvPr>
          <p:cNvSpPr>
            <a:spLocks noGrp="1"/>
          </p:cNvSpPr>
          <p:nvPr>
            <p:ph type="title"/>
          </p:nvPr>
        </p:nvSpPr>
        <p:spPr/>
        <p:txBody>
          <a:bodyPr/>
          <a:lstStyle/>
          <a:p>
            <a:r>
              <a:rPr lang="en-US" dirty="0" err="1"/>
              <a:t>XLNet</a:t>
            </a:r>
            <a:endParaRPr lang="en-IN" dirty="0"/>
          </a:p>
        </p:txBody>
      </p:sp>
      <p:pic>
        <p:nvPicPr>
          <p:cNvPr id="8" name="Picture 7">
            <a:extLst>
              <a:ext uri="{FF2B5EF4-FFF2-40B4-BE49-F238E27FC236}">
                <a16:creationId xmlns:a16="http://schemas.microsoft.com/office/drawing/2014/main" id="{7CC9E5BF-5CF4-4C9D-BFB7-AF20C89D3941}"/>
              </a:ext>
            </a:extLst>
          </p:cNvPr>
          <p:cNvPicPr>
            <a:picLocks noChangeAspect="1"/>
          </p:cNvPicPr>
          <p:nvPr/>
        </p:nvPicPr>
        <p:blipFill>
          <a:blip r:embed="rId2"/>
          <a:stretch>
            <a:fillRect/>
          </a:stretch>
        </p:blipFill>
        <p:spPr>
          <a:xfrm>
            <a:off x="0" y="2800010"/>
            <a:ext cx="12192000" cy="1257980"/>
          </a:xfrm>
          <a:prstGeom prst="rect">
            <a:avLst/>
          </a:prstGeom>
        </p:spPr>
      </p:pic>
    </p:spTree>
    <p:extLst>
      <p:ext uri="{BB962C8B-B14F-4D97-AF65-F5344CB8AC3E}">
        <p14:creationId xmlns:p14="http://schemas.microsoft.com/office/powerpoint/2010/main" val="238213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ACB2-43C0-437F-B047-CDDACD1A5949}"/>
              </a:ext>
            </a:extLst>
          </p:cNvPr>
          <p:cNvSpPr>
            <a:spLocks noGrp="1"/>
          </p:cNvSpPr>
          <p:nvPr>
            <p:ph type="title"/>
          </p:nvPr>
        </p:nvSpPr>
        <p:spPr/>
        <p:txBody>
          <a:bodyPr/>
          <a:lstStyle/>
          <a:p>
            <a:r>
              <a:rPr lang="en-US" dirty="0"/>
              <a:t>ALBERT: A lite BERT for self supervised learning of language representation (2019)</a:t>
            </a:r>
            <a:endParaRPr lang="en-IN" dirty="0"/>
          </a:p>
        </p:txBody>
      </p:sp>
      <p:sp>
        <p:nvSpPr>
          <p:cNvPr id="3" name="Content Placeholder 2">
            <a:extLst>
              <a:ext uri="{FF2B5EF4-FFF2-40B4-BE49-F238E27FC236}">
                <a16:creationId xmlns:a16="http://schemas.microsoft.com/office/drawing/2014/main" id="{2252C8C9-F4D7-4073-BC21-DC999E16F81B}"/>
              </a:ext>
            </a:extLst>
          </p:cNvPr>
          <p:cNvSpPr>
            <a:spLocks noGrp="1"/>
          </p:cNvSpPr>
          <p:nvPr>
            <p:ph idx="1"/>
          </p:nvPr>
        </p:nvSpPr>
        <p:spPr>
          <a:xfrm>
            <a:off x="838200" y="1825625"/>
            <a:ext cx="10515600" cy="1422400"/>
          </a:xfrm>
        </p:spPr>
        <p:txBody>
          <a:bodyPr>
            <a:normAutofit fontScale="92500" lnSpcReduction="20000"/>
          </a:bodyPr>
          <a:lstStyle/>
          <a:p>
            <a:r>
              <a:rPr lang="en-US" dirty="0"/>
              <a:t>Novelty: Factorized Embedding parameterization</a:t>
            </a:r>
          </a:p>
          <a:p>
            <a:pPr lvl="1"/>
            <a:r>
              <a:rPr lang="en-US" dirty="0"/>
              <a:t>Use small embedding size (say 128)  and then project it to transformer hidden size (say 1024) with parameter hidden matrix</a:t>
            </a:r>
          </a:p>
          <a:p>
            <a:r>
              <a:rPr lang="en-US" dirty="0"/>
              <a:t>Cross Layer Parameter sharing</a:t>
            </a:r>
          </a:p>
          <a:p>
            <a:pPr lvl="1"/>
            <a:endParaRPr lang="en-US" dirty="0"/>
          </a:p>
          <a:p>
            <a:endParaRPr lang="en-IN" dirty="0"/>
          </a:p>
        </p:txBody>
      </p:sp>
      <p:sp>
        <p:nvSpPr>
          <p:cNvPr id="4" name="Rectangle 3">
            <a:extLst>
              <a:ext uri="{FF2B5EF4-FFF2-40B4-BE49-F238E27FC236}">
                <a16:creationId xmlns:a16="http://schemas.microsoft.com/office/drawing/2014/main" id="{BDEFF84F-5604-4EF8-B6DE-EAAF58F8E2E6}"/>
              </a:ext>
            </a:extLst>
          </p:cNvPr>
          <p:cNvSpPr/>
          <p:nvPr/>
        </p:nvSpPr>
        <p:spPr>
          <a:xfrm>
            <a:off x="1581150" y="4505325"/>
            <a:ext cx="1295400" cy="167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1024</a:t>
            </a:r>
          </a:p>
          <a:p>
            <a:pPr algn="ctr"/>
            <a:r>
              <a:rPr lang="en-US" dirty="0"/>
              <a:t>X</a:t>
            </a:r>
          </a:p>
          <a:p>
            <a:pPr algn="ctr"/>
            <a:r>
              <a:rPr lang="en-US" dirty="0"/>
              <a:t>100K</a:t>
            </a:r>
            <a:endParaRPr lang="en-IN" dirty="0"/>
          </a:p>
        </p:txBody>
      </p:sp>
      <p:sp>
        <p:nvSpPr>
          <p:cNvPr id="6" name="TextBox 5">
            <a:extLst>
              <a:ext uri="{FF2B5EF4-FFF2-40B4-BE49-F238E27FC236}">
                <a16:creationId xmlns:a16="http://schemas.microsoft.com/office/drawing/2014/main" id="{6420D1C2-D8EE-4AE0-B144-2346056F1972}"/>
              </a:ext>
            </a:extLst>
          </p:cNvPr>
          <p:cNvSpPr txBox="1"/>
          <p:nvPr/>
        </p:nvSpPr>
        <p:spPr>
          <a:xfrm>
            <a:off x="4410075" y="5286375"/>
            <a:ext cx="395749" cy="369332"/>
          </a:xfrm>
          <a:prstGeom prst="rect">
            <a:avLst/>
          </a:prstGeom>
          <a:noFill/>
        </p:spPr>
        <p:txBody>
          <a:bodyPr wrap="none" rtlCol="0">
            <a:spAutoFit/>
          </a:bodyPr>
          <a:lstStyle/>
          <a:p>
            <a:r>
              <a:rPr lang="en-US" dirty="0"/>
              <a:t>Vs</a:t>
            </a:r>
            <a:endParaRPr lang="en-IN" dirty="0"/>
          </a:p>
        </p:txBody>
      </p:sp>
      <p:sp>
        <p:nvSpPr>
          <p:cNvPr id="7" name="Rectangle 6">
            <a:extLst>
              <a:ext uri="{FF2B5EF4-FFF2-40B4-BE49-F238E27FC236}">
                <a16:creationId xmlns:a16="http://schemas.microsoft.com/office/drawing/2014/main" id="{14E13C78-B69A-42D6-A592-98D7FAF46A76}"/>
              </a:ext>
            </a:extLst>
          </p:cNvPr>
          <p:cNvSpPr/>
          <p:nvPr/>
        </p:nvSpPr>
        <p:spPr>
          <a:xfrm>
            <a:off x="5657849" y="4512707"/>
            <a:ext cx="681499" cy="16716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128</a:t>
            </a:r>
          </a:p>
          <a:p>
            <a:pPr algn="ctr"/>
            <a:r>
              <a:rPr lang="en-US" dirty="0"/>
              <a:t>X</a:t>
            </a:r>
          </a:p>
          <a:p>
            <a:pPr algn="ctr"/>
            <a:r>
              <a:rPr lang="en-US" dirty="0"/>
              <a:t>100K</a:t>
            </a:r>
            <a:endParaRPr lang="en-IN" dirty="0"/>
          </a:p>
        </p:txBody>
      </p:sp>
      <p:sp>
        <p:nvSpPr>
          <p:cNvPr id="8" name="TextBox 7">
            <a:extLst>
              <a:ext uri="{FF2B5EF4-FFF2-40B4-BE49-F238E27FC236}">
                <a16:creationId xmlns:a16="http://schemas.microsoft.com/office/drawing/2014/main" id="{7CEA3738-3ACC-4660-97DB-D3F77AEF5D7A}"/>
              </a:ext>
            </a:extLst>
          </p:cNvPr>
          <p:cNvSpPr txBox="1"/>
          <p:nvPr/>
        </p:nvSpPr>
        <p:spPr>
          <a:xfrm>
            <a:off x="6379599" y="5286375"/>
            <a:ext cx="304892" cy="369332"/>
          </a:xfrm>
          <a:prstGeom prst="rect">
            <a:avLst/>
          </a:prstGeom>
          <a:noFill/>
        </p:spPr>
        <p:txBody>
          <a:bodyPr wrap="none" rtlCol="0">
            <a:spAutoFit/>
          </a:bodyPr>
          <a:lstStyle/>
          <a:p>
            <a:r>
              <a:rPr lang="en-US" dirty="0"/>
              <a:t>X</a:t>
            </a:r>
            <a:endParaRPr lang="en-IN" dirty="0"/>
          </a:p>
        </p:txBody>
      </p:sp>
      <p:sp>
        <p:nvSpPr>
          <p:cNvPr id="9" name="Rectangle 8">
            <a:extLst>
              <a:ext uri="{FF2B5EF4-FFF2-40B4-BE49-F238E27FC236}">
                <a16:creationId xmlns:a16="http://schemas.microsoft.com/office/drawing/2014/main" id="{514DF8BF-2642-4AEF-91F6-98449878CD22}"/>
              </a:ext>
            </a:extLst>
          </p:cNvPr>
          <p:cNvSpPr/>
          <p:nvPr/>
        </p:nvSpPr>
        <p:spPr>
          <a:xfrm>
            <a:off x="6724741" y="5172075"/>
            <a:ext cx="12954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1024</a:t>
            </a:r>
          </a:p>
          <a:p>
            <a:pPr algn="ctr"/>
            <a:r>
              <a:rPr lang="en-US" dirty="0"/>
              <a:t>X</a:t>
            </a:r>
          </a:p>
          <a:p>
            <a:pPr algn="ctr"/>
            <a:r>
              <a:rPr lang="en-US" dirty="0"/>
              <a:t>128</a:t>
            </a:r>
            <a:endParaRPr lang="en-IN" dirty="0"/>
          </a:p>
        </p:txBody>
      </p:sp>
    </p:spTree>
    <p:extLst>
      <p:ext uri="{BB962C8B-B14F-4D97-AF65-F5344CB8AC3E}">
        <p14:creationId xmlns:p14="http://schemas.microsoft.com/office/powerpoint/2010/main" val="84986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360-2B47-46D6-8177-9CCC30DD0F8A}"/>
              </a:ext>
            </a:extLst>
          </p:cNvPr>
          <p:cNvSpPr>
            <a:spLocks noGrp="1"/>
          </p:cNvSpPr>
          <p:nvPr>
            <p:ph type="title"/>
          </p:nvPr>
        </p:nvSpPr>
        <p:spPr/>
        <p:txBody>
          <a:bodyPr/>
          <a:lstStyle/>
          <a:p>
            <a:r>
              <a:rPr lang="en-US" dirty="0"/>
              <a:t>T5 (2019)</a:t>
            </a:r>
            <a:endParaRPr lang="en-IN" dirty="0"/>
          </a:p>
        </p:txBody>
      </p:sp>
      <p:sp>
        <p:nvSpPr>
          <p:cNvPr id="3" name="Content Placeholder 2">
            <a:extLst>
              <a:ext uri="{FF2B5EF4-FFF2-40B4-BE49-F238E27FC236}">
                <a16:creationId xmlns:a16="http://schemas.microsoft.com/office/drawing/2014/main" id="{A8DCA05C-E148-4A56-B0E7-24D5C373CCDB}"/>
              </a:ext>
            </a:extLst>
          </p:cNvPr>
          <p:cNvSpPr>
            <a:spLocks noGrp="1"/>
          </p:cNvSpPr>
          <p:nvPr>
            <p:ph idx="1"/>
          </p:nvPr>
        </p:nvSpPr>
        <p:spPr/>
        <p:txBody>
          <a:bodyPr/>
          <a:lstStyle/>
          <a:p>
            <a:r>
              <a:rPr lang="en-US" dirty="0"/>
              <a:t>Exploring the limits of transfer learning with a unified Text-to-Text  Transformer.</a:t>
            </a:r>
          </a:p>
          <a:p>
            <a:r>
              <a:rPr lang="en-US" dirty="0"/>
              <a:t>Ablated many aspects of pre-training</a:t>
            </a:r>
          </a:p>
          <a:p>
            <a:pPr lvl="1"/>
            <a:r>
              <a:rPr lang="en-US" dirty="0"/>
              <a:t>Model size</a:t>
            </a:r>
          </a:p>
          <a:p>
            <a:pPr lvl="1"/>
            <a:r>
              <a:rPr lang="en-US" dirty="0"/>
              <a:t>Amount of training data</a:t>
            </a:r>
          </a:p>
          <a:p>
            <a:pPr lvl="1"/>
            <a:r>
              <a:rPr lang="en-US" dirty="0"/>
              <a:t>Domain/Cleanness of training data</a:t>
            </a:r>
          </a:p>
          <a:p>
            <a:pPr lvl="1"/>
            <a:r>
              <a:rPr lang="en-US" dirty="0"/>
              <a:t>Pre-training objective details</a:t>
            </a:r>
          </a:p>
          <a:p>
            <a:pPr lvl="1"/>
            <a:r>
              <a:rPr lang="en-US" dirty="0" err="1"/>
              <a:t>Ensambling</a:t>
            </a:r>
            <a:endParaRPr lang="en-US" dirty="0"/>
          </a:p>
          <a:p>
            <a:pPr lvl="1"/>
            <a:r>
              <a:rPr lang="en-US" dirty="0"/>
              <a:t>Fine </a:t>
            </a:r>
            <a:r>
              <a:rPr lang="en-US" dirty="0" err="1"/>
              <a:t>tuining</a:t>
            </a:r>
            <a:endParaRPr lang="en-US" dirty="0"/>
          </a:p>
          <a:p>
            <a:pPr lvl="1"/>
            <a:r>
              <a:rPr lang="en-US" dirty="0"/>
              <a:t>Multi-task</a:t>
            </a:r>
            <a:endParaRPr lang="en-IN" dirty="0"/>
          </a:p>
        </p:txBody>
      </p:sp>
    </p:spTree>
    <p:extLst>
      <p:ext uri="{BB962C8B-B14F-4D97-AF65-F5344CB8AC3E}">
        <p14:creationId xmlns:p14="http://schemas.microsoft.com/office/powerpoint/2010/main" val="364910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01C1-A731-4BB5-B087-26093BDA76D3}"/>
              </a:ext>
            </a:extLst>
          </p:cNvPr>
          <p:cNvSpPr>
            <a:spLocks noGrp="1"/>
          </p:cNvSpPr>
          <p:nvPr>
            <p:ph type="title"/>
          </p:nvPr>
        </p:nvSpPr>
        <p:spPr/>
        <p:txBody>
          <a:bodyPr/>
          <a:lstStyle/>
          <a:p>
            <a:r>
              <a:rPr lang="en-US" dirty="0"/>
              <a:t>Electra- 2020</a:t>
            </a:r>
            <a:endParaRPr lang="en-IN" dirty="0"/>
          </a:p>
        </p:txBody>
      </p:sp>
      <p:sp>
        <p:nvSpPr>
          <p:cNvPr id="3" name="Content Placeholder 2">
            <a:extLst>
              <a:ext uri="{FF2B5EF4-FFF2-40B4-BE49-F238E27FC236}">
                <a16:creationId xmlns:a16="http://schemas.microsoft.com/office/drawing/2014/main" id="{F0997250-864D-4F5E-B00F-AE4E42D98417}"/>
              </a:ext>
            </a:extLst>
          </p:cNvPr>
          <p:cNvSpPr>
            <a:spLocks noGrp="1"/>
          </p:cNvSpPr>
          <p:nvPr>
            <p:ph idx="1"/>
          </p:nvPr>
        </p:nvSpPr>
        <p:spPr/>
        <p:txBody>
          <a:bodyPr/>
          <a:lstStyle/>
          <a:p>
            <a:r>
              <a:rPr lang="en-US" dirty="0"/>
              <a:t>Pre-training Text Encoder as Discriminators Rather than Generators</a:t>
            </a:r>
          </a:p>
          <a:p>
            <a:r>
              <a:rPr lang="en-US" dirty="0"/>
              <a:t>Train models to discriminate locally plausible text from real text</a:t>
            </a:r>
          </a:p>
          <a:p>
            <a:endParaRPr lang="en-IN" dirty="0"/>
          </a:p>
        </p:txBody>
      </p:sp>
      <p:pic>
        <p:nvPicPr>
          <p:cNvPr id="2050" name="Picture 2" descr="Image for post">
            <a:extLst>
              <a:ext uri="{FF2B5EF4-FFF2-40B4-BE49-F238E27FC236}">
                <a16:creationId xmlns:a16="http://schemas.microsoft.com/office/drawing/2014/main" id="{94B4EEDF-B1A6-413C-9CFA-1D5E3D7A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3297238"/>
            <a:ext cx="11991975" cy="350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632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0785-EC9D-4F70-BC2F-A6BE603155B2}"/>
              </a:ext>
            </a:extLst>
          </p:cNvPr>
          <p:cNvSpPr>
            <a:spLocks noGrp="1"/>
          </p:cNvSpPr>
          <p:nvPr>
            <p:ph type="title"/>
          </p:nvPr>
        </p:nvSpPr>
        <p:spPr/>
        <p:txBody>
          <a:bodyPr/>
          <a:lstStyle/>
          <a:p>
            <a:r>
              <a:rPr lang="en-US" dirty="0"/>
              <a:t>Applying models to production Services</a:t>
            </a:r>
            <a:endParaRPr lang="en-IN" dirty="0"/>
          </a:p>
        </p:txBody>
      </p:sp>
      <p:sp>
        <p:nvSpPr>
          <p:cNvPr id="3" name="Content Placeholder 2">
            <a:extLst>
              <a:ext uri="{FF2B5EF4-FFF2-40B4-BE49-F238E27FC236}">
                <a16:creationId xmlns:a16="http://schemas.microsoft.com/office/drawing/2014/main" id="{A20AEF75-38C3-4E03-AF28-F7F034386487}"/>
              </a:ext>
            </a:extLst>
          </p:cNvPr>
          <p:cNvSpPr>
            <a:spLocks noGrp="1"/>
          </p:cNvSpPr>
          <p:nvPr>
            <p:ph idx="1"/>
          </p:nvPr>
        </p:nvSpPr>
        <p:spPr/>
        <p:txBody>
          <a:bodyPr/>
          <a:lstStyle/>
          <a:p>
            <a:pPr lvl="1"/>
            <a:r>
              <a:rPr lang="en-US" dirty="0"/>
              <a:t>BERT and other pre-trained language models are extremely large and expensive</a:t>
            </a:r>
          </a:p>
          <a:p>
            <a:pPr lvl="1"/>
            <a:r>
              <a:rPr lang="en-US" dirty="0"/>
              <a:t>How are organizations apply them to low latency production services?</a:t>
            </a:r>
          </a:p>
          <a:p>
            <a:pPr lvl="1"/>
            <a:endParaRPr lang="en-IN" dirty="0"/>
          </a:p>
        </p:txBody>
      </p:sp>
      <p:pic>
        <p:nvPicPr>
          <p:cNvPr id="4" name="Picture 3">
            <a:extLst>
              <a:ext uri="{FF2B5EF4-FFF2-40B4-BE49-F238E27FC236}">
                <a16:creationId xmlns:a16="http://schemas.microsoft.com/office/drawing/2014/main" id="{622CFE10-A6D9-4A16-9329-6BEC0F9AD6DF}"/>
              </a:ext>
            </a:extLst>
          </p:cNvPr>
          <p:cNvPicPr>
            <a:picLocks noChangeAspect="1"/>
          </p:cNvPicPr>
          <p:nvPr/>
        </p:nvPicPr>
        <p:blipFill>
          <a:blip r:embed="rId2"/>
          <a:stretch>
            <a:fillRect/>
          </a:stretch>
        </p:blipFill>
        <p:spPr>
          <a:xfrm>
            <a:off x="542925" y="3429000"/>
            <a:ext cx="6734580" cy="3257550"/>
          </a:xfrm>
          <a:prstGeom prst="rect">
            <a:avLst/>
          </a:prstGeom>
        </p:spPr>
      </p:pic>
    </p:spTree>
    <p:extLst>
      <p:ext uri="{BB962C8B-B14F-4D97-AF65-F5344CB8AC3E}">
        <p14:creationId xmlns:p14="http://schemas.microsoft.com/office/powerpoint/2010/main" val="47100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BEAF-3836-4443-B898-F68FDC220AE7}"/>
              </a:ext>
            </a:extLst>
          </p:cNvPr>
          <p:cNvSpPr>
            <a:spLocks noGrp="1"/>
          </p:cNvSpPr>
          <p:nvPr>
            <p:ph type="title"/>
          </p:nvPr>
        </p:nvSpPr>
        <p:spPr/>
        <p:txBody>
          <a:bodyPr/>
          <a:lstStyle/>
          <a:p>
            <a:r>
              <a:rPr lang="en-US" dirty="0"/>
              <a:t>Contextual Representation</a:t>
            </a:r>
            <a:endParaRPr lang="en-IN" dirty="0"/>
          </a:p>
        </p:txBody>
      </p:sp>
      <p:sp>
        <p:nvSpPr>
          <p:cNvPr id="3" name="Content Placeholder 2">
            <a:extLst>
              <a:ext uri="{FF2B5EF4-FFF2-40B4-BE49-F238E27FC236}">
                <a16:creationId xmlns:a16="http://schemas.microsoft.com/office/drawing/2014/main" id="{DB2F1C09-FED2-4DB9-816C-648C5B78D876}"/>
              </a:ext>
            </a:extLst>
          </p:cNvPr>
          <p:cNvSpPr>
            <a:spLocks noGrp="1"/>
          </p:cNvSpPr>
          <p:nvPr>
            <p:ph idx="1"/>
          </p:nvPr>
        </p:nvSpPr>
        <p:spPr>
          <a:xfrm>
            <a:off x="838200" y="2141537"/>
            <a:ext cx="10515600" cy="4351338"/>
          </a:xfrm>
        </p:spPr>
        <p:txBody>
          <a:bodyPr/>
          <a:lstStyle/>
          <a:p>
            <a:r>
              <a:rPr lang="en-US" dirty="0"/>
              <a:t>Problem: Word embeddings are applied in a context free manner </a:t>
            </a:r>
          </a:p>
          <a:p>
            <a:endParaRPr lang="en-US" dirty="0"/>
          </a:p>
          <a:p>
            <a:endParaRPr lang="en-US" dirty="0"/>
          </a:p>
          <a:p>
            <a:endParaRPr lang="en-US" dirty="0"/>
          </a:p>
          <a:p>
            <a:r>
              <a:rPr lang="en-US" dirty="0"/>
              <a:t>Solution: Train contextual representations on text corpus </a:t>
            </a:r>
            <a:endParaRPr lang="en-IN" dirty="0"/>
          </a:p>
        </p:txBody>
      </p:sp>
      <p:sp>
        <p:nvSpPr>
          <p:cNvPr id="4" name="TextBox 3">
            <a:extLst>
              <a:ext uri="{FF2B5EF4-FFF2-40B4-BE49-F238E27FC236}">
                <a16:creationId xmlns:a16="http://schemas.microsoft.com/office/drawing/2014/main" id="{B9D1CC93-778A-4064-BF33-15065DF29F55}"/>
              </a:ext>
            </a:extLst>
          </p:cNvPr>
          <p:cNvSpPr txBox="1"/>
          <p:nvPr/>
        </p:nvSpPr>
        <p:spPr>
          <a:xfrm>
            <a:off x="2119392" y="2897481"/>
            <a:ext cx="2168351" cy="369332"/>
          </a:xfrm>
          <a:prstGeom prst="rect">
            <a:avLst/>
          </a:prstGeom>
          <a:noFill/>
        </p:spPr>
        <p:txBody>
          <a:bodyPr wrap="none" rtlCol="0">
            <a:spAutoFit/>
          </a:bodyPr>
          <a:lstStyle/>
          <a:p>
            <a:r>
              <a:rPr lang="en-US" dirty="0">
                <a:solidFill>
                  <a:srgbClr val="0033CC"/>
                </a:solidFill>
              </a:rPr>
              <a:t>Open a bank account</a:t>
            </a:r>
            <a:endParaRPr lang="en-IN" dirty="0">
              <a:solidFill>
                <a:srgbClr val="0033CC"/>
              </a:solidFill>
            </a:endParaRPr>
          </a:p>
        </p:txBody>
      </p:sp>
      <p:sp>
        <p:nvSpPr>
          <p:cNvPr id="5" name="TextBox 4">
            <a:extLst>
              <a:ext uri="{FF2B5EF4-FFF2-40B4-BE49-F238E27FC236}">
                <a16:creationId xmlns:a16="http://schemas.microsoft.com/office/drawing/2014/main" id="{8C2BC1CE-E61C-45A4-B4BC-567BB0328952}"/>
              </a:ext>
            </a:extLst>
          </p:cNvPr>
          <p:cNvSpPr txBox="1"/>
          <p:nvPr/>
        </p:nvSpPr>
        <p:spPr>
          <a:xfrm>
            <a:off x="7394781" y="2897481"/>
            <a:ext cx="2954655" cy="369332"/>
          </a:xfrm>
          <a:prstGeom prst="rect">
            <a:avLst/>
          </a:prstGeom>
          <a:noFill/>
        </p:spPr>
        <p:txBody>
          <a:bodyPr wrap="none" rtlCol="0">
            <a:spAutoFit/>
          </a:bodyPr>
          <a:lstStyle/>
          <a:p>
            <a:r>
              <a:rPr lang="en-US" dirty="0">
                <a:solidFill>
                  <a:srgbClr val="0033CC"/>
                </a:solidFill>
              </a:rPr>
              <a:t>… on the bank of a river	</a:t>
            </a:r>
            <a:endParaRPr lang="en-IN" dirty="0">
              <a:solidFill>
                <a:srgbClr val="0033CC"/>
              </a:solidFill>
            </a:endParaRPr>
          </a:p>
        </p:txBody>
      </p:sp>
      <p:sp>
        <p:nvSpPr>
          <p:cNvPr id="6" name="TextBox 5">
            <a:extLst>
              <a:ext uri="{FF2B5EF4-FFF2-40B4-BE49-F238E27FC236}">
                <a16:creationId xmlns:a16="http://schemas.microsoft.com/office/drawing/2014/main" id="{7F6B134B-F963-49B9-B956-CB5FFE3C8A7F}"/>
              </a:ext>
            </a:extLst>
          </p:cNvPr>
          <p:cNvSpPr txBox="1"/>
          <p:nvPr/>
        </p:nvSpPr>
        <p:spPr>
          <a:xfrm>
            <a:off x="4863650" y="3690735"/>
            <a:ext cx="2074607" cy="369332"/>
          </a:xfrm>
          <a:prstGeom prst="rect">
            <a:avLst/>
          </a:prstGeom>
          <a:noFill/>
        </p:spPr>
        <p:txBody>
          <a:bodyPr wrap="none" rtlCol="0">
            <a:spAutoFit/>
          </a:bodyPr>
          <a:lstStyle/>
          <a:p>
            <a:r>
              <a:rPr lang="en-US" dirty="0">
                <a:solidFill>
                  <a:schemeClr val="accent6">
                    <a:lumMod val="75000"/>
                  </a:schemeClr>
                </a:solidFill>
              </a:rPr>
              <a:t>[0.43, -0.51, 0.33,…]</a:t>
            </a:r>
            <a:endParaRPr lang="en-IN" dirty="0">
              <a:solidFill>
                <a:schemeClr val="accent6">
                  <a:lumMod val="75000"/>
                </a:schemeClr>
              </a:solidFill>
            </a:endParaRPr>
          </a:p>
        </p:txBody>
      </p:sp>
      <p:cxnSp>
        <p:nvCxnSpPr>
          <p:cNvPr id="8" name="Straight Connector 7">
            <a:extLst>
              <a:ext uri="{FF2B5EF4-FFF2-40B4-BE49-F238E27FC236}">
                <a16:creationId xmlns:a16="http://schemas.microsoft.com/office/drawing/2014/main" id="{23095930-4D6E-4449-8000-B647C25F6173}"/>
              </a:ext>
            </a:extLst>
          </p:cNvPr>
          <p:cNvCxnSpPr>
            <a:cxnSpLocks/>
            <a:stCxn id="4" idx="2"/>
            <a:endCxn id="6" idx="1"/>
          </p:cNvCxnSpPr>
          <p:nvPr/>
        </p:nvCxnSpPr>
        <p:spPr>
          <a:xfrm>
            <a:off x="3203568" y="3266813"/>
            <a:ext cx="1660082" cy="608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6410CD2-A273-4566-A220-DC42952C60FF}"/>
              </a:ext>
            </a:extLst>
          </p:cNvPr>
          <p:cNvCxnSpPr>
            <a:cxnSpLocks/>
            <a:stCxn id="6" idx="3"/>
            <a:endCxn id="5" idx="2"/>
          </p:cNvCxnSpPr>
          <p:nvPr/>
        </p:nvCxnSpPr>
        <p:spPr>
          <a:xfrm flipV="1">
            <a:off x="6938257" y="3266813"/>
            <a:ext cx="1933852" cy="60858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45A975-A354-4666-A216-95DAF04ECAD0}"/>
              </a:ext>
            </a:extLst>
          </p:cNvPr>
          <p:cNvSpPr txBox="1"/>
          <p:nvPr/>
        </p:nvSpPr>
        <p:spPr>
          <a:xfrm>
            <a:off x="1897302" y="5639602"/>
            <a:ext cx="2168351" cy="369332"/>
          </a:xfrm>
          <a:prstGeom prst="rect">
            <a:avLst/>
          </a:prstGeom>
          <a:noFill/>
        </p:spPr>
        <p:txBody>
          <a:bodyPr wrap="none" rtlCol="0">
            <a:spAutoFit/>
          </a:bodyPr>
          <a:lstStyle/>
          <a:p>
            <a:r>
              <a:rPr lang="en-US" dirty="0">
                <a:solidFill>
                  <a:srgbClr val="0033CC"/>
                </a:solidFill>
              </a:rPr>
              <a:t>Open a bank account</a:t>
            </a:r>
            <a:endParaRPr lang="en-IN" dirty="0">
              <a:solidFill>
                <a:srgbClr val="0033CC"/>
              </a:solidFill>
            </a:endParaRPr>
          </a:p>
        </p:txBody>
      </p:sp>
      <p:sp>
        <p:nvSpPr>
          <p:cNvPr id="13" name="TextBox 12">
            <a:extLst>
              <a:ext uri="{FF2B5EF4-FFF2-40B4-BE49-F238E27FC236}">
                <a16:creationId xmlns:a16="http://schemas.microsoft.com/office/drawing/2014/main" id="{DBF4B8E5-C240-4C59-B283-5289A0157AEE}"/>
              </a:ext>
            </a:extLst>
          </p:cNvPr>
          <p:cNvSpPr txBox="1"/>
          <p:nvPr/>
        </p:nvSpPr>
        <p:spPr>
          <a:xfrm>
            <a:off x="7086431" y="5639602"/>
            <a:ext cx="2954655" cy="369332"/>
          </a:xfrm>
          <a:prstGeom prst="rect">
            <a:avLst/>
          </a:prstGeom>
          <a:noFill/>
        </p:spPr>
        <p:txBody>
          <a:bodyPr wrap="none" rtlCol="0">
            <a:spAutoFit/>
          </a:bodyPr>
          <a:lstStyle/>
          <a:p>
            <a:r>
              <a:rPr lang="en-US" dirty="0">
                <a:solidFill>
                  <a:srgbClr val="0033CC"/>
                </a:solidFill>
              </a:rPr>
              <a:t>… on the bank of a river	</a:t>
            </a:r>
            <a:endParaRPr lang="en-IN" dirty="0">
              <a:solidFill>
                <a:srgbClr val="0033CC"/>
              </a:solidFill>
            </a:endParaRPr>
          </a:p>
        </p:txBody>
      </p:sp>
      <p:sp>
        <p:nvSpPr>
          <p:cNvPr id="14" name="Rectangle 13">
            <a:extLst>
              <a:ext uri="{FF2B5EF4-FFF2-40B4-BE49-F238E27FC236}">
                <a16:creationId xmlns:a16="http://schemas.microsoft.com/office/drawing/2014/main" id="{29398A77-258C-4334-A370-EDB812D2ED2C}"/>
              </a:ext>
            </a:extLst>
          </p:cNvPr>
          <p:cNvSpPr/>
          <p:nvPr/>
        </p:nvSpPr>
        <p:spPr>
          <a:xfrm>
            <a:off x="1978065" y="4868926"/>
            <a:ext cx="2001328" cy="369332"/>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6">
                    <a:lumMod val="75000"/>
                  </a:schemeClr>
                </a:solidFill>
              </a:rPr>
              <a:t>[-0.5, -0.9, 1.4,….]</a:t>
            </a:r>
            <a:endParaRPr lang="en-IN" dirty="0">
              <a:solidFill>
                <a:schemeClr val="accent6">
                  <a:lumMod val="75000"/>
                </a:schemeClr>
              </a:solidFill>
            </a:endParaRPr>
          </a:p>
        </p:txBody>
      </p:sp>
      <p:sp>
        <p:nvSpPr>
          <p:cNvPr id="15" name="Rectangle 14">
            <a:extLst>
              <a:ext uri="{FF2B5EF4-FFF2-40B4-BE49-F238E27FC236}">
                <a16:creationId xmlns:a16="http://schemas.microsoft.com/office/drawing/2014/main" id="{2D395641-7C0D-449E-BF59-DABACB57BD14}"/>
              </a:ext>
            </a:extLst>
          </p:cNvPr>
          <p:cNvSpPr/>
          <p:nvPr/>
        </p:nvSpPr>
        <p:spPr>
          <a:xfrm>
            <a:off x="7561314" y="4868926"/>
            <a:ext cx="2001328" cy="369332"/>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6">
                    <a:lumMod val="75000"/>
                  </a:schemeClr>
                </a:solidFill>
              </a:rPr>
              <a:t>[-0.6, -0.8, 1.2,….]</a:t>
            </a:r>
            <a:endParaRPr lang="en-IN" dirty="0">
              <a:solidFill>
                <a:schemeClr val="accent6">
                  <a:lumMod val="75000"/>
                </a:schemeClr>
              </a:solidFill>
            </a:endParaRPr>
          </a:p>
        </p:txBody>
      </p:sp>
      <p:cxnSp>
        <p:nvCxnSpPr>
          <p:cNvPr id="17" name="Straight Arrow Connector 16">
            <a:extLst>
              <a:ext uri="{FF2B5EF4-FFF2-40B4-BE49-F238E27FC236}">
                <a16:creationId xmlns:a16="http://schemas.microsoft.com/office/drawing/2014/main" id="{3A63EA59-E024-47D6-9CDB-D57FECCA4EE9}"/>
              </a:ext>
            </a:extLst>
          </p:cNvPr>
          <p:cNvCxnSpPr>
            <a:stCxn id="12" idx="0"/>
            <a:endCxn id="14" idx="2"/>
          </p:cNvCxnSpPr>
          <p:nvPr/>
        </p:nvCxnSpPr>
        <p:spPr>
          <a:xfrm flipH="1" flipV="1">
            <a:off x="2978729" y="5238258"/>
            <a:ext cx="2749" cy="40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3B40F4-7C02-40DD-942B-C3997E58C2BD}"/>
              </a:ext>
            </a:extLst>
          </p:cNvPr>
          <p:cNvCxnSpPr>
            <a:cxnSpLocks/>
          </p:cNvCxnSpPr>
          <p:nvPr/>
        </p:nvCxnSpPr>
        <p:spPr>
          <a:xfrm flipH="1" flipV="1">
            <a:off x="8250923" y="5238258"/>
            <a:ext cx="1781" cy="40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4523F9F-9DE2-4528-9849-412079F4ACEC}"/>
              </a:ext>
            </a:extLst>
          </p:cNvPr>
          <p:cNvSpPr/>
          <p:nvPr/>
        </p:nvSpPr>
        <p:spPr>
          <a:xfrm>
            <a:off x="5233677" y="1446637"/>
            <a:ext cx="5115759" cy="369332"/>
          </a:xfrm>
          <a:prstGeom prst="rect">
            <a:avLst/>
          </a:prstGeom>
        </p:spPr>
        <p:txBody>
          <a:bodyPr wrap="none">
            <a:spAutoFit/>
          </a:bodyPr>
          <a:lstStyle/>
          <a:p>
            <a:pPr>
              <a:lnSpc>
                <a:spcPct val="100000"/>
              </a:lnSpc>
            </a:pPr>
            <a:r>
              <a:rPr lang="en-IN" spc="-1" dirty="0">
                <a:solidFill>
                  <a:srgbClr val="FF0000"/>
                </a:solidFill>
                <a:latin typeface="Arial"/>
              </a:rPr>
              <a:t>Rose </a:t>
            </a:r>
            <a:r>
              <a:rPr lang="en-IN" spc="-1" dirty="0" err="1">
                <a:solidFill>
                  <a:srgbClr val="FF0000"/>
                </a:solidFill>
                <a:latin typeface="Arial"/>
              </a:rPr>
              <a:t>rose</a:t>
            </a:r>
            <a:r>
              <a:rPr lang="en-IN" spc="-1" dirty="0">
                <a:solidFill>
                  <a:srgbClr val="FF0000"/>
                </a:solidFill>
                <a:latin typeface="Arial"/>
              </a:rPr>
              <a:t> to put rose roes on her rows of roses.</a:t>
            </a:r>
            <a:endParaRPr lang="en-IN" spc="-1" dirty="0">
              <a:latin typeface="Arial"/>
            </a:endParaRPr>
          </a:p>
        </p:txBody>
      </p:sp>
    </p:spTree>
    <p:extLst>
      <p:ext uri="{BB962C8B-B14F-4D97-AF65-F5344CB8AC3E}">
        <p14:creationId xmlns:p14="http://schemas.microsoft.com/office/powerpoint/2010/main" val="2080968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B675F7-9C7D-4C8B-BE6F-F39B1AC619FB}"/>
              </a:ext>
            </a:extLst>
          </p:cNvPr>
          <p:cNvPicPr/>
          <p:nvPr/>
        </p:nvPicPr>
        <p:blipFill rotWithShape="1">
          <a:blip r:embed="rId2"/>
          <a:srcRect r="14609" b="11806"/>
          <a:stretch/>
        </p:blipFill>
        <p:spPr>
          <a:xfrm>
            <a:off x="0" y="0"/>
            <a:ext cx="12192000" cy="6858000"/>
          </a:xfrm>
          <a:prstGeom prst="rect">
            <a:avLst/>
          </a:prstGeom>
        </p:spPr>
      </p:pic>
    </p:spTree>
    <p:extLst>
      <p:ext uri="{BB962C8B-B14F-4D97-AF65-F5344CB8AC3E}">
        <p14:creationId xmlns:p14="http://schemas.microsoft.com/office/powerpoint/2010/main" val="1934343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648159-E767-4069-AC72-6BF8CD56063F}"/>
              </a:ext>
            </a:extLst>
          </p:cNvPr>
          <p:cNvPicPr/>
          <p:nvPr/>
        </p:nvPicPr>
        <p:blipFill rotWithShape="1">
          <a:blip r:embed="rId2"/>
          <a:srcRect b="17639"/>
          <a:stretch/>
        </p:blipFill>
        <p:spPr>
          <a:xfrm>
            <a:off x="0" y="0"/>
            <a:ext cx="12192000" cy="5648325"/>
          </a:xfrm>
          <a:prstGeom prst="rect">
            <a:avLst/>
          </a:prstGeom>
        </p:spPr>
      </p:pic>
    </p:spTree>
    <p:extLst>
      <p:ext uri="{BB962C8B-B14F-4D97-AF65-F5344CB8AC3E}">
        <p14:creationId xmlns:p14="http://schemas.microsoft.com/office/powerpoint/2010/main" val="362569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B3FC6D-E29F-4957-9303-48783B4DD298}"/>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5FFD0A56-8961-434F-A7E5-370FA9FF3DBA}"/>
              </a:ext>
            </a:extLst>
          </p:cNvPr>
          <p:cNvPicPr/>
          <p:nvPr/>
        </p:nvPicPr>
        <p:blipFill rotWithShape="1">
          <a:blip r:embed="rId2"/>
          <a:srcRect b="15818"/>
          <a:stretch/>
        </p:blipFill>
        <p:spPr>
          <a:xfrm>
            <a:off x="0" y="514350"/>
            <a:ext cx="12192000" cy="5829300"/>
          </a:xfrm>
          <a:prstGeom prst="rect">
            <a:avLst/>
          </a:prstGeom>
        </p:spPr>
      </p:pic>
    </p:spTree>
    <p:extLst>
      <p:ext uri="{BB962C8B-B14F-4D97-AF65-F5344CB8AC3E}">
        <p14:creationId xmlns:p14="http://schemas.microsoft.com/office/powerpoint/2010/main" val="406890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1BAF-7446-4EFF-90FE-5E15343A958F}"/>
              </a:ext>
            </a:extLst>
          </p:cNvPr>
          <p:cNvSpPr>
            <a:spLocks noGrp="1"/>
          </p:cNvSpPr>
          <p:nvPr>
            <p:ph type="title"/>
          </p:nvPr>
        </p:nvSpPr>
        <p:spPr/>
        <p:txBody>
          <a:bodyPr/>
          <a:lstStyle/>
          <a:p>
            <a:r>
              <a:rPr lang="en-US" dirty="0"/>
              <a:t>Contextual Representation</a:t>
            </a:r>
            <a:endParaRPr lang="en-IN" dirty="0"/>
          </a:p>
        </p:txBody>
      </p:sp>
      <p:sp>
        <p:nvSpPr>
          <p:cNvPr id="3" name="Content Placeholder 2">
            <a:extLst>
              <a:ext uri="{FF2B5EF4-FFF2-40B4-BE49-F238E27FC236}">
                <a16:creationId xmlns:a16="http://schemas.microsoft.com/office/drawing/2014/main" id="{2EE54CE1-E33E-4EEC-869B-121FE5647131}"/>
              </a:ext>
            </a:extLst>
          </p:cNvPr>
          <p:cNvSpPr>
            <a:spLocks noGrp="1"/>
          </p:cNvSpPr>
          <p:nvPr>
            <p:ph idx="1"/>
          </p:nvPr>
        </p:nvSpPr>
        <p:spPr/>
        <p:txBody>
          <a:bodyPr>
            <a:normAutofit/>
          </a:bodyPr>
          <a:lstStyle/>
          <a:p>
            <a:r>
              <a:rPr lang="en-US" dirty="0"/>
              <a:t>Language models only use left or right contexts. But Language understanding is bidirectional.</a:t>
            </a:r>
          </a:p>
          <a:p>
            <a:pPr marL="0" indent="0">
              <a:buNone/>
            </a:pPr>
            <a:r>
              <a:rPr lang="en-US" dirty="0"/>
              <a:t>	</a:t>
            </a:r>
          </a:p>
          <a:p>
            <a:pPr marL="0" indent="0">
              <a:buNone/>
            </a:pPr>
            <a:r>
              <a:rPr lang="en-US" dirty="0"/>
              <a:t>	Ex: </a:t>
            </a:r>
            <a:r>
              <a:rPr lang="en-US" dirty="0">
                <a:solidFill>
                  <a:srgbClr val="282829"/>
                </a:solidFill>
                <a:latin typeface="-apple-system"/>
              </a:rPr>
              <a:t>The rat the cat the dog chased killed ate the malt</a:t>
            </a:r>
            <a:endParaRPr lang="en-IN"/>
          </a:p>
          <a:p>
            <a:endParaRPr lang="en-US" dirty="0"/>
          </a:p>
          <a:p>
            <a:endParaRPr lang="en-US" dirty="0"/>
          </a:p>
          <a:p>
            <a:r>
              <a:rPr lang="en-US" dirty="0"/>
              <a:t>Why LMs are unidirectional?</a:t>
            </a:r>
          </a:p>
          <a:p>
            <a:pPr lvl="1"/>
            <a:r>
              <a:rPr lang="en-US" dirty="0"/>
              <a:t>Reason1: Useful for Prediction</a:t>
            </a:r>
          </a:p>
          <a:p>
            <a:pPr lvl="1"/>
            <a:r>
              <a:rPr lang="en-US" dirty="0"/>
              <a:t>Reason2: </a:t>
            </a:r>
            <a:r>
              <a:rPr lang="en-US"/>
              <a:t>Words can </a:t>
            </a:r>
            <a:r>
              <a:rPr lang="en-US" dirty="0"/>
              <a:t>see themselves in bidirectional encoders</a:t>
            </a:r>
            <a:endParaRPr lang="en-IN" dirty="0"/>
          </a:p>
        </p:txBody>
      </p:sp>
    </p:spTree>
    <p:extLst>
      <p:ext uri="{BB962C8B-B14F-4D97-AF65-F5344CB8AC3E}">
        <p14:creationId xmlns:p14="http://schemas.microsoft.com/office/powerpoint/2010/main" val="19010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D4DD-5D04-464C-B2FC-29462186CE29}"/>
              </a:ext>
            </a:extLst>
          </p:cNvPr>
          <p:cNvSpPr>
            <a:spLocks noGrp="1"/>
          </p:cNvSpPr>
          <p:nvPr>
            <p:ph type="title"/>
          </p:nvPr>
        </p:nvSpPr>
        <p:spPr/>
        <p:txBody>
          <a:bodyPr/>
          <a:lstStyle/>
          <a:p>
            <a:r>
              <a:rPr lang="en-US" dirty="0"/>
              <a:t>Masked LM</a:t>
            </a:r>
            <a:endParaRPr lang="en-IN" dirty="0"/>
          </a:p>
        </p:txBody>
      </p:sp>
      <p:sp>
        <p:nvSpPr>
          <p:cNvPr id="3" name="Content Placeholder 2">
            <a:extLst>
              <a:ext uri="{FF2B5EF4-FFF2-40B4-BE49-F238E27FC236}">
                <a16:creationId xmlns:a16="http://schemas.microsoft.com/office/drawing/2014/main" id="{BEB96693-1976-4D92-8970-706D0880EF1B}"/>
              </a:ext>
            </a:extLst>
          </p:cNvPr>
          <p:cNvSpPr>
            <a:spLocks noGrp="1"/>
          </p:cNvSpPr>
          <p:nvPr>
            <p:ph idx="1"/>
          </p:nvPr>
        </p:nvSpPr>
        <p:spPr>
          <a:xfrm>
            <a:off x="838200" y="1825625"/>
            <a:ext cx="10515600" cy="4813300"/>
          </a:xfrm>
        </p:spPr>
        <p:txBody>
          <a:bodyPr/>
          <a:lstStyle/>
          <a:p>
            <a:r>
              <a:rPr lang="en-US" dirty="0"/>
              <a:t>Solution: Mask out K% of the input words and then predict the masked words.</a:t>
            </a:r>
          </a:p>
          <a:p>
            <a:pPr lvl="1"/>
            <a:r>
              <a:rPr lang="en-US" dirty="0"/>
              <a:t>K=15%</a:t>
            </a:r>
          </a:p>
          <a:p>
            <a:endParaRPr lang="en-US" dirty="0"/>
          </a:p>
          <a:p>
            <a:pPr lvl="1"/>
            <a:endParaRPr lang="en-US" dirty="0">
              <a:solidFill>
                <a:schemeClr val="accent1">
                  <a:lumMod val="75000"/>
                </a:schemeClr>
              </a:solidFill>
            </a:endParaRPr>
          </a:p>
          <a:p>
            <a:pPr lvl="1"/>
            <a:r>
              <a:rPr lang="en-US" dirty="0">
                <a:solidFill>
                  <a:schemeClr val="accent1">
                    <a:lumMod val="75000"/>
                  </a:schemeClr>
                </a:solidFill>
              </a:rPr>
              <a:t>The man went to the </a:t>
            </a:r>
            <a:r>
              <a:rPr lang="en-US" dirty="0">
                <a:solidFill>
                  <a:srgbClr val="C00000"/>
                </a:solidFill>
              </a:rPr>
              <a:t>[MASK] </a:t>
            </a:r>
            <a:r>
              <a:rPr lang="en-US" dirty="0">
                <a:solidFill>
                  <a:schemeClr val="accent1">
                    <a:lumMod val="75000"/>
                  </a:schemeClr>
                </a:solidFill>
              </a:rPr>
              <a:t>to buy a </a:t>
            </a:r>
            <a:r>
              <a:rPr lang="en-US" dirty="0">
                <a:solidFill>
                  <a:srgbClr val="C00000"/>
                </a:solidFill>
              </a:rPr>
              <a:t>[MASK] </a:t>
            </a:r>
            <a:r>
              <a:rPr lang="en-US" dirty="0">
                <a:solidFill>
                  <a:schemeClr val="accent1">
                    <a:lumMod val="75000"/>
                  </a:schemeClr>
                </a:solidFill>
              </a:rPr>
              <a:t>of milk</a:t>
            </a:r>
          </a:p>
          <a:p>
            <a:endParaRPr lang="en-US" dirty="0"/>
          </a:p>
          <a:p>
            <a:endParaRPr lang="en-US" dirty="0"/>
          </a:p>
          <a:p>
            <a:r>
              <a:rPr lang="en-US" dirty="0"/>
              <a:t>Too little masking</a:t>
            </a:r>
            <a:r>
              <a:rPr lang="en-US" dirty="0">
                <a:sym typeface="Wingdings" panose="05000000000000000000" pitchFamily="2" charset="2"/>
              </a:rPr>
              <a:t> expensive to train</a:t>
            </a:r>
          </a:p>
          <a:p>
            <a:r>
              <a:rPr lang="en-US" dirty="0">
                <a:sym typeface="Wingdings" panose="05000000000000000000" pitchFamily="2" charset="2"/>
              </a:rPr>
              <a:t>Too much masking  Not enough context</a:t>
            </a:r>
            <a:endParaRPr lang="en-US" dirty="0"/>
          </a:p>
          <a:p>
            <a:endParaRPr lang="en-IN" dirty="0"/>
          </a:p>
        </p:txBody>
      </p:sp>
      <p:grpSp>
        <p:nvGrpSpPr>
          <p:cNvPr id="10" name="Group 9">
            <a:extLst>
              <a:ext uri="{FF2B5EF4-FFF2-40B4-BE49-F238E27FC236}">
                <a16:creationId xmlns:a16="http://schemas.microsoft.com/office/drawing/2014/main" id="{8D987018-E6B5-4F83-AE8A-5881AA6110AD}"/>
              </a:ext>
            </a:extLst>
          </p:cNvPr>
          <p:cNvGrpSpPr/>
          <p:nvPr/>
        </p:nvGrpSpPr>
        <p:grpSpPr>
          <a:xfrm>
            <a:off x="4401571" y="3326368"/>
            <a:ext cx="2781393" cy="683658"/>
            <a:chOff x="4401571" y="3326368"/>
            <a:chExt cx="2781393" cy="683658"/>
          </a:xfrm>
        </p:grpSpPr>
        <p:cxnSp>
          <p:nvCxnSpPr>
            <p:cNvPr id="5" name="Straight Arrow Connector 4">
              <a:extLst>
                <a:ext uri="{FF2B5EF4-FFF2-40B4-BE49-F238E27FC236}">
                  <a16:creationId xmlns:a16="http://schemas.microsoft.com/office/drawing/2014/main" id="{CE4DF677-0AFE-4320-86E8-D22817F521EB}"/>
                </a:ext>
              </a:extLst>
            </p:cNvPr>
            <p:cNvCxnSpPr>
              <a:cxnSpLocks/>
            </p:cNvCxnSpPr>
            <p:nvPr/>
          </p:nvCxnSpPr>
          <p:spPr>
            <a:xfrm flipV="1">
              <a:off x="4705350" y="3705225"/>
              <a:ext cx="0" cy="30480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8F7A28-05F2-4394-8BD8-E458B0B590BE}"/>
                </a:ext>
              </a:extLst>
            </p:cNvPr>
            <p:cNvCxnSpPr>
              <a:cxnSpLocks/>
            </p:cNvCxnSpPr>
            <p:nvPr/>
          </p:nvCxnSpPr>
          <p:spPr>
            <a:xfrm flipV="1">
              <a:off x="6772275" y="3695700"/>
              <a:ext cx="0" cy="304801"/>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45F82C4-7EBC-454F-AAAF-6FA76EFBF51B}"/>
                </a:ext>
              </a:extLst>
            </p:cNvPr>
            <p:cNvSpPr/>
            <p:nvPr/>
          </p:nvSpPr>
          <p:spPr>
            <a:xfrm>
              <a:off x="4401571" y="3326368"/>
              <a:ext cx="679545" cy="369332"/>
            </a:xfrm>
            <a:prstGeom prst="rect">
              <a:avLst/>
            </a:prstGeom>
          </p:spPr>
          <p:txBody>
            <a:bodyPr wrap="none">
              <a:spAutoFit/>
            </a:bodyPr>
            <a:lstStyle/>
            <a:p>
              <a:r>
                <a:rPr lang="en-US" dirty="0">
                  <a:solidFill>
                    <a:schemeClr val="accent1">
                      <a:lumMod val="75000"/>
                    </a:schemeClr>
                  </a:solidFill>
                </a:rPr>
                <a:t>Store</a:t>
              </a:r>
              <a:endParaRPr lang="en-IN" dirty="0">
                <a:solidFill>
                  <a:schemeClr val="accent1">
                    <a:lumMod val="75000"/>
                  </a:schemeClr>
                </a:solidFill>
              </a:endParaRPr>
            </a:p>
          </p:txBody>
        </p:sp>
        <p:sp>
          <p:nvSpPr>
            <p:cNvPr id="9" name="Rectangle 8">
              <a:extLst>
                <a:ext uri="{FF2B5EF4-FFF2-40B4-BE49-F238E27FC236}">
                  <a16:creationId xmlns:a16="http://schemas.microsoft.com/office/drawing/2014/main" id="{D407F1ED-F481-44A6-88B0-DB2372008916}"/>
                </a:ext>
              </a:extLst>
            </p:cNvPr>
            <p:cNvSpPr/>
            <p:nvPr/>
          </p:nvSpPr>
          <p:spPr>
            <a:xfrm>
              <a:off x="6432502" y="3376097"/>
              <a:ext cx="750462" cy="369332"/>
            </a:xfrm>
            <a:prstGeom prst="rect">
              <a:avLst/>
            </a:prstGeom>
          </p:spPr>
          <p:txBody>
            <a:bodyPr wrap="none">
              <a:spAutoFit/>
            </a:bodyPr>
            <a:lstStyle/>
            <a:p>
              <a:r>
                <a:rPr lang="en-US" dirty="0">
                  <a:solidFill>
                    <a:schemeClr val="accent1">
                      <a:lumMod val="75000"/>
                    </a:schemeClr>
                  </a:solidFill>
                </a:rPr>
                <a:t>bottle</a:t>
              </a:r>
              <a:endParaRPr lang="en-IN" dirty="0">
                <a:solidFill>
                  <a:schemeClr val="accent1">
                    <a:lumMod val="75000"/>
                  </a:schemeClr>
                </a:solidFill>
              </a:endParaRPr>
            </a:p>
          </p:txBody>
        </p:sp>
      </p:grpSp>
    </p:spTree>
    <p:extLst>
      <p:ext uri="{BB962C8B-B14F-4D97-AF65-F5344CB8AC3E}">
        <p14:creationId xmlns:p14="http://schemas.microsoft.com/office/powerpoint/2010/main" val="33716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E5AA-FE5E-4049-AF88-5753715ED203}"/>
              </a:ext>
            </a:extLst>
          </p:cNvPr>
          <p:cNvSpPr>
            <a:spLocks noGrp="1"/>
          </p:cNvSpPr>
          <p:nvPr>
            <p:ph type="title"/>
          </p:nvPr>
        </p:nvSpPr>
        <p:spPr/>
        <p:txBody>
          <a:bodyPr/>
          <a:lstStyle/>
          <a:p>
            <a:r>
              <a:rPr lang="en-US" dirty="0"/>
              <a:t>Masked LM</a:t>
            </a:r>
            <a:endParaRPr lang="en-IN" dirty="0"/>
          </a:p>
        </p:txBody>
      </p:sp>
      <p:sp>
        <p:nvSpPr>
          <p:cNvPr id="3" name="Content Placeholder 2">
            <a:extLst>
              <a:ext uri="{FF2B5EF4-FFF2-40B4-BE49-F238E27FC236}">
                <a16:creationId xmlns:a16="http://schemas.microsoft.com/office/drawing/2014/main" id="{55A56D1B-7A08-4EE5-AC69-F8C99E4714F1}"/>
              </a:ext>
            </a:extLst>
          </p:cNvPr>
          <p:cNvSpPr>
            <a:spLocks noGrp="1"/>
          </p:cNvSpPr>
          <p:nvPr>
            <p:ph idx="1"/>
          </p:nvPr>
        </p:nvSpPr>
        <p:spPr/>
        <p:txBody>
          <a:bodyPr/>
          <a:lstStyle/>
          <a:p>
            <a:r>
              <a:rPr lang="en-US" dirty="0"/>
              <a:t>Problem: masked token never seen during fine-</a:t>
            </a:r>
            <a:r>
              <a:rPr lang="en-US" dirty="0" err="1"/>
              <a:t>tuining</a:t>
            </a:r>
            <a:endParaRPr lang="en-US" dirty="0"/>
          </a:p>
          <a:p>
            <a:r>
              <a:rPr lang="en-US" dirty="0"/>
              <a:t>Solution: </a:t>
            </a:r>
          </a:p>
          <a:p>
            <a:pPr lvl="1"/>
            <a:r>
              <a:rPr lang="en-US" dirty="0"/>
              <a:t>15% of the words to predict, but don’t replace by [MASK] 100% of time.</a:t>
            </a:r>
          </a:p>
          <a:p>
            <a:pPr lvl="1"/>
            <a:r>
              <a:rPr lang="en-US" dirty="0"/>
              <a:t>Instead:</a:t>
            </a:r>
          </a:p>
          <a:p>
            <a:pPr lvl="2"/>
            <a:r>
              <a:rPr lang="en-US" dirty="0"/>
              <a:t>80% of the time replace with [MASK]</a:t>
            </a:r>
          </a:p>
          <a:p>
            <a:pPr lvl="3"/>
            <a:r>
              <a:rPr lang="en-US" dirty="0">
                <a:solidFill>
                  <a:schemeClr val="accent1">
                    <a:lumMod val="75000"/>
                  </a:schemeClr>
                </a:solidFill>
              </a:rPr>
              <a:t>Went to the store </a:t>
            </a:r>
            <a:r>
              <a:rPr lang="en-US" dirty="0">
                <a:solidFill>
                  <a:schemeClr val="accent1">
                    <a:lumMod val="75000"/>
                  </a:schemeClr>
                </a:solidFill>
                <a:sym typeface="Wingdings" panose="05000000000000000000" pitchFamily="2" charset="2"/>
              </a:rPr>
              <a:t> </a:t>
            </a:r>
            <a:r>
              <a:rPr lang="en-US" dirty="0">
                <a:solidFill>
                  <a:schemeClr val="accent1">
                    <a:lumMod val="75000"/>
                  </a:schemeClr>
                </a:solidFill>
              </a:rPr>
              <a:t>Went to the </a:t>
            </a:r>
            <a:r>
              <a:rPr lang="en-US" dirty="0">
                <a:solidFill>
                  <a:schemeClr val="accent6">
                    <a:lumMod val="75000"/>
                  </a:schemeClr>
                </a:solidFill>
              </a:rPr>
              <a:t>[MASK]</a:t>
            </a:r>
          </a:p>
          <a:p>
            <a:pPr lvl="2"/>
            <a:r>
              <a:rPr lang="en-US" dirty="0"/>
              <a:t>10% of the time replace with random words</a:t>
            </a:r>
          </a:p>
          <a:p>
            <a:pPr lvl="3"/>
            <a:r>
              <a:rPr lang="en-US" dirty="0">
                <a:solidFill>
                  <a:schemeClr val="accent1">
                    <a:lumMod val="75000"/>
                  </a:schemeClr>
                </a:solidFill>
              </a:rPr>
              <a:t>Went to the store </a:t>
            </a:r>
            <a:r>
              <a:rPr lang="en-US" dirty="0">
                <a:solidFill>
                  <a:schemeClr val="accent1">
                    <a:lumMod val="75000"/>
                  </a:schemeClr>
                </a:solidFill>
                <a:sym typeface="Wingdings" panose="05000000000000000000" pitchFamily="2" charset="2"/>
              </a:rPr>
              <a:t> </a:t>
            </a:r>
            <a:r>
              <a:rPr lang="en-US" dirty="0">
                <a:solidFill>
                  <a:schemeClr val="accent1">
                    <a:lumMod val="75000"/>
                  </a:schemeClr>
                </a:solidFill>
              </a:rPr>
              <a:t>Went to the </a:t>
            </a:r>
            <a:r>
              <a:rPr lang="en-US" i="1" dirty="0">
                <a:solidFill>
                  <a:schemeClr val="accent6">
                    <a:lumMod val="75000"/>
                  </a:schemeClr>
                </a:solidFill>
              </a:rPr>
              <a:t>bottle</a:t>
            </a:r>
          </a:p>
          <a:p>
            <a:pPr lvl="2"/>
            <a:r>
              <a:rPr lang="en-US" dirty="0"/>
              <a:t>10% of the time, keep same</a:t>
            </a:r>
          </a:p>
          <a:p>
            <a:pPr lvl="3"/>
            <a:r>
              <a:rPr lang="en-US" dirty="0">
                <a:solidFill>
                  <a:schemeClr val="accent1">
                    <a:lumMod val="75000"/>
                  </a:schemeClr>
                </a:solidFill>
              </a:rPr>
              <a:t>Went to the store </a:t>
            </a:r>
            <a:r>
              <a:rPr lang="en-US" dirty="0">
                <a:solidFill>
                  <a:schemeClr val="accent1">
                    <a:lumMod val="75000"/>
                  </a:schemeClr>
                </a:solidFill>
                <a:sym typeface="Wingdings" panose="05000000000000000000" pitchFamily="2" charset="2"/>
              </a:rPr>
              <a:t> </a:t>
            </a:r>
            <a:r>
              <a:rPr lang="en-US" dirty="0">
                <a:solidFill>
                  <a:schemeClr val="accent1">
                    <a:lumMod val="75000"/>
                  </a:schemeClr>
                </a:solidFill>
              </a:rPr>
              <a:t>Went to the store</a:t>
            </a:r>
            <a:endParaRPr lang="en-US" dirty="0"/>
          </a:p>
        </p:txBody>
      </p:sp>
    </p:spTree>
    <p:extLst>
      <p:ext uri="{BB962C8B-B14F-4D97-AF65-F5344CB8AC3E}">
        <p14:creationId xmlns:p14="http://schemas.microsoft.com/office/powerpoint/2010/main" val="70348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8EE4-0628-45D6-9E21-7B8B18CECDA8}"/>
              </a:ext>
            </a:extLst>
          </p:cNvPr>
          <p:cNvSpPr>
            <a:spLocks noGrp="1"/>
          </p:cNvSpPr>
          <p:nvPr>
            <p:ph type="title"/>
          </p:nvPr>
        </p:nvSpPr>
        <p:spPr/>
        <p:txBody>
          <a:bodyPr/>
          <a:lstStyle/>
          <a:p>
            <a:r>
              <a:rPr lang="en-US" dirty="0"/>
              <a:t>Next Sentence Prediction</a:t>
            </a:r>
            <a:endParaRPr lang="en-IN" dirty="0"/>
          </a:p>
        </p:txBody>
      </p:sp>
      <p:sp>
        <p:nvSpPr>
          <p:cNvPr id="3" name="Content Placeholder 2">
            <a:extLst>
              <a:ext uri="{FF2B5EF4-FFF2-40B4-BE49-F238E27FC236}">
                <a16:creationId xmlns:a16="http://schemas.microsoft.com/office/drawing/2014/main" id="{91B12B71-D477-4282-A7F7-B68BAC19ABC0}"/>
              </a:ext>
            </a:extLst>
          </p:cNvPr>
          <p:cNvSpPr>
            <a:spLocks noGrp="1"/>
          </p:cNvSpPr>
          <p:nvPr>
            <p:ph idx="1"/>
          </p:nvPr>
        </p:nvSpPr>
        <p:spPr/>
        <p:txBody>
          <a:bodyPr/>
          <a:lstStyle/>
          <a:p>
            <a:r>
              <a:rPr lang="en-US" dirty="0"/>
              <a:t>To learn relationships between sentences, predict whether sentence B is actual sentence that proceeds sentence A, or a random sentence.</a:t>
            </a:r>
          </a:p>
          <a:p>
            <a:endParaRPr lang="en-US" dirty="0"/>
          </a:p>
          <a:p>
            <a:endParaRPr lang="en-US" dirty="0"/>
          </a:p>
          <a:p>
            <a:r>
              <a:rPr lang="en-US" sz="2000" b="1" dirty="0"/>
              <a:t>Sent-1:</a:t>
            </a:r>
            <a:r>
              <a:rPr lang="en-US" sz="2000" dirty="0"/>
              <a:t> The man went to the store.		</a:t>
            </a:r>
            <a:r>
              <a:rPr lang="en-US" sz="2000" b="1" dirty="0"/>
              <a:t>Sent-1:</a:t>
            </a:r>
            <a:r>
              <a:rPr lang="en-US" sz="2000" dirty="0"/>
              <a:t> The man went to the store.</a:t>
            </a:r>
          </a:p>
          <a:p>
            <a:r>
              <a:rPr lang="en-US" sz="2000" b="1" dirty="0"/>
              <a:t>Sent-2:</a:t>
            </a:r>
            <a:r>
              <a:rPr lang="en-US" sz="2000" dirty="0"/>
              <a:t> He brought a bottle of milk		</a:t>
            </a:r>
            <a:r>
              <a:rPr lang="en-US" sz="2000" b="1" dirty="0"/>
              <a:t>Sent-2:</a:t>
            </a:r>
            <a:r>
              <a:rPr lang="en-US" sz="2000" dirty="0"/>
              <a:t> penguins are flightless</a:t>
            </a:r>
          </a:p>
          <a:p>
            <a:r>
              <a:rPr lang="en-US" sz="2000" b="1" dirty="0">
                <a:solidFill>
                  <a:schemeClr val="accent6">
                    <a:lumMod val="75000"/>
                  </a:schemeClr>
                </a:solidFill>
              </a:rPr>
              <a:t>Label</a:t>
            </a:r>
            <a:r>
              <a:rPr lang="en-US" sz="2000" dirty="0">
                <a:solidFill>
                  <a:schemeClr val="accent6">
                    <a:lumMod val="75000"/>
                  </a:schemeClr>
                </a:solidFill>
              </a:rPr>
              <a:t>: </a:t>
            </a:r>
            <a:r>
              <a:rPr lang="en-US" sz="2000" dirty="0" err="1">
                <a:solidFill>
                  <a:schemeClr val="accent6">
                    <a:lumMod val="75000"/>
                  </a:schemeClr>
                </a:solidFill>
              </a:rPr>
              <a:t>isNextSentence</a:t>
            </a:r>
            <a:r>
              <a:rPr lang="en-US" sz="2000" dirty="0">
                <a:solidFill>
                  <a:schemeClr val="accent6">
                    <a:lumMod val="75000"/>
                  </a:schemeClr>
                </a:solidFill>
              </a:rPr>
              <a:t>				</a:t>
            </a:r>
            <a:r>
              <a:rPr lang="en-US" sz="2000" b="1" dirty="0">
                <a:solidFill>
                  <a:schemeClr val="accent6">
                    <a:lumMod val="75000"/>
                  </a:schemeClr>
                </a:solidFill>
              </a:rPr>
              <a:t>Label</a:t>
            </a:r>
            <a:r>
              <a:rPr lang="en-US" sz="2000" dirty="0">
                <a:solidFill>
                  <a:schemeClr val="accent6">
                    <a:lumMod val="75000"/>
                  </a:schemeClr>
                </a:solidFill>
              </a:rPr>
              <a:t>: </a:t>
            </a:r>
            <a:r>
              <a:rPr lang="en-US" sz="2000" dirty="0" err="1">
                <a:solidFill>
                  <a:schemeClr val="accent6">
                    <a:lumMod val="75000"/>
                  </a:schemeClr>
                </a:solidFill>
              </a:rPr>
              <a:t>notNextSentence</a:t>
            </a:r>
            <a:endParaRPr lang="en-IN" sz="2000" dirty="0">
              <a:solidFill>
                <a:schemeClr val="accent6">
                  <a:lumMod val="75000"/>
                </a:schemeClr>
              </a:solidFill>
            </a:endParaRPr>
          </a:p>
          <a:p>
            <a:endParaRPr lang="en-IN" sz="2000" dirty="0"/>
          </a:p>
          <a:p>
            <a:endParaRPr lang="en-IN" sz="2000" dirty="0"/>
          </a:p>
        </p:txBody>
      </p:sp>
    </p:spTree>
    <p:extLst>
      <p:ext uri="{BB962C8B-B14F-4D97-AF65-F5344CB8AC3E}">
        <p14:creationId xmlns:p14="http://schemas.microsoft.com/office/powerpoint/2010/main" val="129822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5C70-D59F-482C-801E-DD6CAD597325}"/>
              </a:ext>
            </a:extLst>
          </p:cNvPr>
          <p:cNvSpPr>
            <a:spLocks noGrp="1"/>
          </p:cNvSpPr>
          <p:nvPr>
            <p:ph type="title"/>
          </p:nvPr>
        </p:nvSpPr>
        <p:spPr/>
        <p:txBody>
          <a:bodyPr/>
          <a:lstStyle/>
          <a:p>
            <a:r>
              <a:rPr lang="en-US" dirty="0"/>
              <a:t>Input representation</a:t>
            </a:r>
            <a:endParaRPr lang="en-IN" dirty="0"/>
          </a:p>
        </p:txBody>
      </p:sp>
      <p:sp>
        <p:nvSpPr>
          <p:cNvPr id="3" name="Content Placeholder 2">
            <a:extLst>
              <a:ext uri="{FF2B5EF4-FFF2-40B4-BE49-F238E27FC236}">
                <a16:creationId xmlns:a16="http://schemas.microsoft.com/office/drawing/2014/main" id="{0B2CDA65-A131-4511-A0C1-BFD63A422769}"/>
              </a:ext>
            </a:extLst>
          </p:cNvPr>
          <p:cNvSpPr>
            <a:spLocks noGrp="1"/>
          </p:cNvSpPr>
          <p:nvPr>
            <p:ph idx="1"/>
          </p:nvPr>
        </p:nvSpPr>
        <p:spPr>
          <a:xfrm>
            <a:off x="838200" y="1825626"/>
            <a:ext cx="10515600" cy="1277938"/>
          </a:xfrm>
        </p:spPr>
        <p:txBody>
          <a:bodyPr/>
          <a:lstStyle/>
          <a:p>
            <a:r>
              <a:rPr lang="en-US" dirty="0"/>
              <a:t>Uses 30K word piece vocabulary</a:t>
            </a:r>
          </a:p>
          <a:p>
            <a:r>
              <a:rPr lang="en-US" dirty="0"/>
              <a:t>Each token is sum of the 3 embeddings</a:t>
            </a:r>
          </a:p>
          <a:p>
            <a:endParaRPr lang="en-IN" dirty="0"/>
          </a:p>
        </p:txBody>
      </p:sp>
      <p:pic>
        <p:nvPicPr>
          <p:cNvPr id="5" name="Picture 4">
            <a:extLst>
              <a:ext uri="{FF2B5EF4-FFF2-40B4-BE49-F238E27FC236}">
                <a16:creationId xmlns:a16="http://schemas.microsoft.com/office/drawing/2014/main" id="{54DC1BDC-5FB0-4319-BB89-CEF6ECFF168D}"/>
              </a:ext>
            </a:extLst>
          </p:cNvPr>
          <p:cNvPicPr>
            <a:picLocks noChangeAspect="1"/>
          </p:cNvPicPr>
          <p:nvPr/>
        </p:nvPicPr>
        <p:blipFill>
          <a:blip r:embed="rId2"/>
          <a:stretch>
            <a:fillRect/>
          </a:stretch>
        </p:blipFill>
        <p:spPr>
          <a:xfrm>
            <a:off x="1366837" y="3103564"/>
            <a:ext cx="9305925" cy="3000375"/>
          </a:xfrm>
          <a:prstGeom prst="rect">
            <a:avLst/>
          </a:prstGeom>
        </p:spPr>
      </p:pic>
    </p:spTree>
    <p:extLst>
      <p:ext uri="{BB962C8B-B14F-4D97-AF65-F5344CB8AC3E}">
        <p14:creationId xmlns:p14="http://schemas.microsoft.com/office/powerpoint/2010/main" val="332922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D9C9-6491-4268-A8B1-852BE9BE642A}"/>
              </a:ext>
            </a:extLst>
          </p:cNvPr>
          <p:cNvSpPr>
            <a:spLocks noGrp="1"/>
          </p:cNvSpPr>
          <p:nvPr>
            <p:ph type="title"/>
          </p:nvPr>
        </p:nvSpPr>
        <p:spPr/>
        <p:txBody>
          <a:bodyPr/>
          <a:lstStyle/>
          <a:p>
            <a:r>
              <a:rPr lang="en-US" dirty="0"/>
              <a:t>Model Details</a:t>
            </a:r>
            <a:endParaRPr lang="en-IN" dirty="0"/>
          </a:p>
        </p:txBody>
      </p:sp>
      <p:sp>
        <p:nvSpPr>
          <p:cNvPr id="3" name="Content Placeholder 2">
            <a:extLst>
              <a:ext uri="{FF2B5EF4-FFF2-40B4-BE49-F238E27FC236}">
                <a16:creationId xmlns:a16="http://schemas.microsoft.com/office/drawing/2014/main" id="{5D5AFB9A-9014-4730-8A2B-C609BB2BA5CB}"/>
              </a:ext>
            </a:extLst>
          </p:cNvPr>
          <p:cNvSpPr>
            <a:spLocks noGrp="1"/>
          </p:cNvSpPr>
          <p:nvPr>
            <p:ph idx="1"/>
          </p:nvPr>
        </p:nvSpPr>
        <p:spPr/>
        <p:txBody>
          <a:bodyPr/>
          <a:lstStyle/>
          <a:p>
            <a:r>
              <a:rPr lang="en-US" dirty="0"/>
              <a:t>Data: Wikipedia (2.5B) words, Book Corpus (800M) words.</a:t>
            </a:r>
          </a:p>
          <a:p>
            <a:r>
              <a:rPr lang="en-US" dirty="0"/>
              <a:t>Batch Size: 131,072 words (1024 sequence *128 length or 256 sequence * 512 length)</a:t>
            </a:r>
          </a:p>
          <a:p>
            <a:r>
              <a:rPr lang="en-US" dirty="0"/>
              <a:t>Training Time: 1M steps (~40 epochs)</a:t>
            </a:r>
          </a:p>
          <a:p>
            <a:r>
              <a:rPr lang="en-US" dirty="0"/>
              <a:t>Optimizer: </a:t>
            </a:r>
            <a:r>
              <a:rPr lang="en-US" dirty="0" err="1"/>
              <a:t>AdamW</a:t>
            </a:r>
            <a:r>
              <a:rPr lang="en-US" dirty="0"/>
              <a:t>, 1e-4 learning rate, linear decay</a:t>
            </a:r>
          </a:p>
          <a:p>
            <a:r>
              <a:rPr lang="en-US" dirty="0"/>
              <a:t>BERT-Base: 12 layer, 768-hidden states, 12-head</a:t>
            </a:r>
          </a:p>
          <a:p>
            <a:r>
              <a:rPr lang="en-US" dirty="0"/>
              <a:t>BERT-Large: 24-layer, 1024 hidden states, 16-head</a:t>
            </a:r>
          </a:p>
          <a:p>
            <a:r>
              <a:rPr lang="en-US" dirty="0"/>
              <a:t>Trained on 4x4 or 8x8 TPU slice for 4 days</a:t>
            </a:r>
            <a:endParaRPr lang="en-IN" dirty="0"/>
          </a:p>
        </p:txBody>
      </p:sp>
    </p:spTree>
    <p:extLst>
      <p:ext uri="{BB962C8B-B14F-4D97-AF65-F5344CB8AC3E}">
        <p14:creationId xmlns:p14="http://schemas.microsoft.com/office/powerpoint/2010/main" val="371511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957</Words>
  <Application>Microsoft Office PowerPoint</Application>
  <PresentationFormat>Widescreen</PresentationFormat>
  <Paragraphs>155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-apple-system</vt:lpstr>
      <vt:lpstr>Arial</vt:lpstr>
      <vt:lpstr>Calibri</vt:lpstr>
      <vt:lpstr>Calibri Light</vt:lpstr>
      <vt:lpstr>Cambria Math</vt:lpstr>
      <vt:lpstr>Wingdings</vt:lpstr>
      <vt:lpstr>Office Theme</vt:lpstr>
      <vt:lpstr>BERT: Bidirectional Encoder Representations from Transformers</vt:lpstr>
      <vt:lpstr>PowerPoint Presentation</vt:lpstr>
      <vt:lpstr>Contextual Representation</vt:lpstr>
      <vt:lpstr>Contextual Representation</vt:lpstr>
      <vt:lpstr>Masked LM</vt:lpstr>
      <vt:lpstr>Masked LM</vt:lpstr>
      <vt:lpstr>Next Sentence Prediction</vt:lpstr>
      <vt:lpstr>Input representation</vt:lpstr>
      <vt:lpstr>Model Details</vt:lpstr>
      <vt:lpstr>Fine-Tuining Procedure</vt:lpstr>
      <vt:lpstr>Input representation</vt:lpstr>
      <vt:lpstr>Fine-Tuining Procedure</vt:lpstr>
      <vt:lpstr>PowerPoint Presentation</vt:lpstr>
      <vt:lpstr>PowerPoint Presentation</vt:lpstr>
      <vt:lpstr>PowerPoint Presentation</vt:lpstr>
      <vt:lpstr>POST BERT Pre-training Advancements</vt:lpstr>
      <vt:lpstr>RoBERTa</vt:lpstr>
      <vt:lpstr>RoBERTa</vt:lpstr>
      <vt:lpstr>XLNet: Generalized Autoregressive Pretraining for Language Understanding</vt:lpstr>
      <vt:lpstr>XLNet</vt:lpstr>
      <vt:lpstr>XLNet</vt:lpstr>
      <vt:lpstr>XLNet: Formalization</vt:lpstr>
      <vt:lpstr>XLNet: Permutation Language Modelling</vt:lpstr>
      <vt:lpstr>XLNet</vt:lpstr>
      <vt:lpstr>XLNet</vt:lpstr>
      <vt:lpstr>ALBERT: A lite BERT for self supervised learning of language representation (2019)</vt:lpstr>
      <vt:lpstr>T5 (2019)</vt:lpstr>
      <vt:lpstr>Electra- 2020</vt:lpstr>
      <vt:lpstr>Applying models to production Services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Tirthankar Dasgupta</dc:creator>
  <cp:lastModifiedBy>Tirthankar Dasgupta</cp:lastModifiedBy>
  <cp:revision>2</cp:revision>
  <dcterms:created xsi:type="dcterms:W3CDTF">2024-03-02T15:12:41Z</dcterms:created>
  <dcterms:modified xsi:type="dcterms:W3CDTF">2024-03-09T10:00:49Z</dcterms:modified>
</cp:coreProperties>
</file>