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4803ED-F665-4E5B-857F-B15AA9B28D4F}">
  <a:tblStyle styleId="{064803ED-F665-4E5B-857F-B15AA9B28D4F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EDED"/>
          </a:solidFill>
        </a:fill>
      </a:tcStyle>
    </a:wholeTbl>
    <a:band1H>
      <a:tcTxStyle/>
      <a:tcStyle>
        <a:fill>
          <a:solidFill>
            <a:srgbClr val="DADAD8"/>
          </a:solidFill>
        </a:fill>
      </a:tcStyle>
    </a:band1H>
    <a:band2H>
      <a:tcTxStyle/>
    </a:band2H>
    <a:band1V>
      <a:tcTxStyle/>
      <a:tcStyle>
        <a:fill>
          <a:solidFill>
            <a:srgbClr val="DADAD8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f756e7c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f756e7c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5f756e7c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65f756e7c9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5f756e7c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65f756e7c9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5f756e7c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65f756e7c9_0_3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5f756e7c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5f756e7c9_0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5f756e7c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65f756e7c9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5f756e7c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65f756e7c9_0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5f756e7c9_0_3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5f756e7c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5f756e7c9_0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5f756e7c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5f756e7c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65f756e7c9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5f756e7c9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65f756e7c9_0_3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f756e7c9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f756e7c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5f756e7c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65f756e7c9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5f756e7c9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65f756e7c9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f756e7c9_0_2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5f756e7c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5f756e7c9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5f756e7c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5f756e7c9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5f756e7c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5f756e7c9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5f756e7c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5f756e7c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65f756e7c9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f756e7c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65f756e7c9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f756e7c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5f756e7c9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436346" y="1341340"/>
            <a:ext cx="6270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eorgia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009930" y="2967209"/>
            <a:ext cx="51237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rtl="0" algn="ctr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rtl="0" algn="ctr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64644" y="4840039"/>
            <a:ext cx="12060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1938040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64635" y="558343"/>
            <a:ext cx="8005605" cy="4012271"/>
            <a:chOff x="752846" y="744457"/>
            <a:chExt cx="10674141" cy="5349695"/>
          </a:xfrm>
        </p:grpSpPr>
        <p:sp>
          <p:nvSpPr>
            <p:cNvPr id="64" name="Google Shape;64;p14"/>
            <p:cNvSpPr/>
            <p:nvPr/>
          </p:nvSpPr>
          <p:spPr>
            <a:xfrm>
              <a:off x="8151962" y="1685652"/>
              <a:ext cx="3275025" cy="44085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 rot="10800000">
              <a:off x="752846" y="744457"/>
              <a:ext cx="3275680" cy="44085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73769" y="976020"/>
            <a:ext cx="7209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eorgia"/>
              <a:buNone/>
              <a:defRPr sz="5400" cap="none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73769" y="3162246"/>
            <a:ext cx="72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554181" y="4840039"/>
            <a:ext cx="1216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938234" y="4840039"/>
            <a:ext cx="5267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737301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8" title="Crop Mark"/>
          <p:cNvSpPr/>
          <p:nvPr/>
        </p:nvSpPr>
        <p:spPr>
          <a:xfrm>
            <a:off x="6113971" y="1264239"/>
            <a:ext cx="2456262" cy="3306366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028700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94052" y="1714499"/>
            <a:ext cx="3336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028700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1028700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4893761" y="1755648"/>
            <a:ext cx="3333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b="0" sz="23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20"/>
          <p:cNvSpPr txBox="1"/>
          <p:nvPr>
            <p:ph idx="4" type="body"/>
          </p:nvPr>
        </p:nvSpPr>
        <p:spPr>
          <a:xfrm>
            <a:off x="4893761" y="2478905"/>
            <a:ext cx="3333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>
                <a:solidFill>
                  <a:schemeClr val="dk2"/>
                </a:solidFill>
              </a:defRPr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92015" y="514351"/>
            <a:ext cx="39093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 sz="1400"/>
            </a:lvl4pPr>
            <a:lvl5pPr indent="-3048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542925" y="2142258"/>
            <a:ext cx="2891700" cy="22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" name="Google Shape;112;p21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 title="Background Shape"/>
          <p:cNvSpPr/>
          <p:nvPr/>
        </p:nvSpPr>
        <p:spPr>
          <a:xfrm>
            <a:off x="0" y="282"/>
            <a:ext cx="3977700" cy="51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542925" y="514350"/>
            <a:ext cx="28917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4149090" y="0"/>
            <a:ext cx="4995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None/>
              <a:defRPr b="0" i="1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500"/>
              <a:buFont typeface="Libre Franklin"/>
              <a:buNone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42925" y="2141976"/>
            <a:ext cx="2891700" cy="2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542925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1654459" y="4840039"/>
            <a:ext cx="1780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412355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" name="Google Shape;121;p22" title="Divider Bar"/>
          <p:cNvSpPr/>
          <p:nvPr/>
        </p:nvSpPr>
        <p:spPr>
          <a:xfrm>
            <a:off x="3977640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3289650" y="-539306"/>
            <a:ext cx="26790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5818446" y="1847217"/>
            <a:ext cx="3932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2129880" y="-633033"/>
            <a:ext cx="3932400" cy="6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–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■"/>
              <a:defRPr b="0" i="0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3850" lvl="1" marL="914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ibre Franklin"/>
              <a:buChar char="–"/>
              <a:defRPr b="0" i="1" sz="15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17500" lvl="2" marL="1371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04800" lvl="4" marL="22860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■"/>
              <a:defRPr b="0" i="0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04800" lvl="5" marL="27432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bre Franklin"/>
              <a:buChar char="–"/>
              <a:defRPr b="0" i="1" sz="1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98450" lvl="6" marL="32004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98450" lvl="7" marL="3657600" marR="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ibre Franklin"/>
              <a:buChar char="–"/>
              <a:defRPr b="0" i="1" sz="1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98450" lvl="8" marL="4114800" marR="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Libre Franklin"/>
              <a:buChar char="■"/>
              <a:defRPr b="0" i="0" sz="1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 title="Side bar"/>
          <p:cNvSpPr/>
          <p:nvPr/>
        </p:nvSpPr>
        <p:spPr>
          <a:xfrm>
            <a:off x="358571" y="282"/>
            <a:ext cx="171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026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orient="horz" pos="2772">
          <p15:clr>
            <a:srgbClr val="F26B43"/>
          </p15:clr>
        </p15:guide>
        <p15:guide id="4" orient="horz" pos="324">
          <p15:clr>
            <a:srgbClr val="F26B43"/>
          </p15:clr>
        </p15:guide>
        <p15:guide id="5" orient="horz" pos="1134">
          <p15:clr>
            <a:srgbClr val="F26B43"/>
          </p15:clr>
        </p15:guide>
        <p15:guide id="6" pos="5184">
          <p15:clr>
            <a:srgbClr val="F26B43"/>
          </p15:clr>
        </p15:guide>
        <p15:guide id="7" pos="702">
          <p15:clr>
            <a:srgbClr val="F26B43"/>
          </p15:clr>
        </p15:guide>
        <p15:guide id="8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oneycontrol.com/india/stockpricequote/computers-software/tataconsultancyservices/T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028700" y="514350"/>
            <a:ext cx="7200900" cy="6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makes NLP difficult - Word Sense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028700" y="1208925"/>
            <a:ext cx="7200900" cy="319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 Polysemy</a:t>
            </a:r>
            <a:r>
              <a:rPr lang="en-GB" sz="1700"/>
              <a:t> - </a:t>
            </a:r>
            <a:r>
              <a:rPr lang="en-GB"/>
              <a:t>Same words can mean different things! </a:t>
            </a:r>
            <a:endParaRPr b="1" i="1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/>
              <a:t>I have </a:t>
            </a:r>
            <a:r>
              <a:rPr i="1" lang="en-GB">
                <a:highlight>
                  <a:srgbClr val="FFFF00"/>
                </a:highlight>
              </a:rPr>
              <a:t>watered</a:t>
            </a:r>
            <a:r>
              <a:rPr i="1" lang="en-GB"/>
              <a:t> the plants</a:t>
            </a:r>
            <a:endParaRPr i="1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GB"/>
              <a:t>This course is </a:t>
            </a:r>
            <a:r>
              <a:rPr i="1" lang="en-GB">
                <a:highlight>
                  <a:srgbClr val="FFFF00"/>
                </a:highlight>
              </a:rPr>
              <a:t>watered</a:t>
            </a:r>
            <a:r>
              <a:rPr i="1" lang="en-GB"/>
              <a:t> down.</a:t>
            </a:r>
            <a:endParaRPr i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Synonyms - </a:t>
            </a:r>
            <a:r>
              <a:rPr lang="en-GB"/>
              <a:t>Find me all News on “astronauts”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Metonyms</a:t>
            </a:r>
            <a:r>
              <a:rPr lang="en-GB" sz="1700"/>
              <a:t> - </a:t>
            </a:r>
            <a:r>
              <a:rPr lang="en-GB">
                <a:solidFill>
                  <a:srgbClr val="001D35"/>
                </a:solidFill>
              </a:rPr>
              <a:t>figure of speech that replaces the </a:t>
            </a:r>
            <a:endParaRPr>
              <a:solidFill>
                <a:srgbClr val="001D3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1D35"/>
                </a:solidFill>
              </a:rPr>
              <a:t>name of an object or concept with a closely related word</a:t>
            </a:r>
            <a:endParaRPr/>
          </a:p>
          <a:p>
            <a:pPr indent="3429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This </a:t>
            </a:r>
            <a:r>
              <a:rPr b="1" lang="en-GB">
                <a:highlight>
                  <a:srgbClr val="FFFF00"/>
                </a:highlight>
              </a:rPr>
              <a:t>dish</a:t>
            </a:r>
            <a:r>
              <a:rPr lang="en-GB"/>
              <a:t> tastes good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/>
              <a:t>Hyponyms / Hypernyms</a:t>
            </a:r>
            <a:r>
              <a:rPr lang="en-GB"/>
              <a:t> -  general / specific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-GB"/>
              <a:t>	I love </a:t>
            </a:r>
            <a:r>
              <a:rPr b="1" lang="en-GB"/>
              <a:t>Chinese food</a:t>
            </a:r>
            <a:r>
              <a:rPr lang="en-GB"/>
              <a:t> → I love </a:t>
            </a:r>
            <a:r>
              <a:rPr b="1" lang="en-GB"/>
              <a:t>Chow Mein</a:t>
            </a:r>
            <a:endParaRPr sz="1700"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181" y="1912200"/>
            <a:ext cx="3087112" cy="23080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5"/>
          <p:cNvSpPr txBox="1"/>
          <p:nvPr/>
        </p:nvSpPr>
        <p:spPr>
          <a:xfrm>
            <a:off x="6561600" y="1594800"/>
            <a:ext cx="2418000" cy="4110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00000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Is this relevant?</a:t>
            </a:r>
            <a:endParaRPr b="1" sz="1500">
              <a:solidFill>
                <a:srgbClr val="C00000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861884" y="180718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Computing Similarity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7337" l="14275" r="17548" t="20797"/>
          <a:stretch/>
        </p:blipFill>
        <p:spPr>
          <a:xfrm>
            <a:off x="1695965" y="856385"/>
            <a:ext cx="6925260" cy="410639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6697362" y="4388193"/>
            <a:ext cx="2125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Cosine Similarity of Documents 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14265" l="13992" r="15300" t="55538"/>
          <a:stretch/>
        </p:blipFill>
        <p:spPr>
          <a:xfrm>
            <a:off x="588231" y="1601012"/>
            <a:ext cx="8081828" cy="194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928144" y="3666769"/>
            <a:ext cx="7200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Cosine Similarity = 1 implies one document is a complete subset of another 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Implies angle between d1 and d2 = 0  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971551" y="736600"/>
            <a:ext cx="7200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None/>
            </a:pPr>
            <a:r>
              <a:rPr lang="en-GB"/>
              <a:t>Binary vector-based Similarity - example</a:t>
            </a:r>
            <a:endParaRPr/>
          </a:p>
        </p:txBody>
      </p:sp>
      <p:graphicFrame>
        <p:nvGraphicFramePr>
          <p:cNvPr id="210" name="Google Shape;210;p36"/>
          <p:cNvGraphicFramePr/>
          <p:nvPr/>
        </p:nvGraphicFramePr>
        <p:xfrm>
          <a:off x="1028701" y="1527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{064803ED-F665-4E5B-857F-B15AA9B28D4F}</a:tableStyleId>
              </a:tblPr>
              <a:tblGrid>
                <a:gridCol w="987875"/>
                <a:gridCol w="791950"/>
                <a:gridCol w="824600"/>
                <a:gridCol w="914400"/>
                <a:gridCol w="514350"/>
                <a:gridCol w="685800"/>
                <a:gridCol w="637400"/>
                <a:gridCol w="922275"/>
                <a:gridCol w="9222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Document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Ants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cows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animals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eat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salt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sugar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they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Length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9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9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9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6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aphicFrame>
        <p:nvGraphicFramePr>
          <p:cNvPr id="211" name="Google Shape;211;p36"/>
          <p:cNvGraphicFramePr/>
          <p:nvPr/>
        </p:nvGraphicFramePr>
        <p:xfrm>
          <a:off x="971551" y="3250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{064803ED-F665-4E5B-857F-B15AA9B28D4F}</a:tableStyleId>
              </a:tblPr>
              <a:tblGrid>
                <a:gridCol w="1757375"/>
                <a:gridCol w="1757375"/>
                <a:gridCol w="1757375"/>
                <a:gridCol w="17573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D3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93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0.66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0.66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0.47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0.4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971551" y="736600"/>
            <a:ext cx="7200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None/>
            </a:pPr>
            <a:r>
              <a:rPr lang="en-GB"/>
              <a:t>Term-frequency based approach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3">
            <a:alphaModFix/>
          </a:blip>
          <a:srcRect b="54592" l="15848" r="18030" t="17733"/>
          <a:stretch/>
        </p:blipFill>
        <p:spPr>
          <a:xfrm>
            <a:off x="1094007" y="1628783"/>
            <a:ext cx="6450320" cy="151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 txBox="1"/>
          <p:nvPr/>
        </p:nvSpPr>
        <p:spPr>
          <a:xfrm>
            <a:off x="972075" y="3397767"/>
            <a:ext cx="6694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Words are repeated within a document – do they play a different role than the non-repeated ones?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971551" y="736599"/>
            <a:ext cx="72009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Relatively important terms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971551" y="1469572"/>
            <a:ext cx="72009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GB" sz="1700"/>
              <a:t>Corpus – collection of documents</a:t>
            </a:r>
            <a:endParaRPr sz="1700"/>
          </a:p>
          <a:p>
            <a:pPr indent="-2984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GB" sz="1700"/>
              <a:t>Frequent terms within a document are important indicators of their content</a:t>
            </a:r>
            <a:endParaRPr sz="1700"/>
          </a:p>
          <a:p>
            <a:pPr indent="-2984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GB" sz="1700"/>
              <a:t>But most frequent terms are usually stop words</a:t>
            </a:r>
            <a:endParaRPr sz="1700"/>
          </a:p>
          <a:p>
            <a:pPr indent="-2984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00"/>
              <a:buChar char="–"/>
            </a:pPr>
            <a:r>
              <a:rPr lang="en-GB" sz="1700"/>
              <a:t>Their weightage needs to be reduced</a:t>
            </a:r>
            <a:endParaRPr sz="1700"/>
          </a:p>
          <a:p>
            <a:pPr indent="-2984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GB" sz="1700"/>
              <a:t>Term Frequency</a:t>
            </a:r>
            <a:endParaRPr sz="1700"/>
          </a:p>
          <a:p>
            <a:pPr indent="-2984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00"/>
              <a:buChar char="–"/>
            </a:pPr>
            <a:r>
              <a:rPr lang="en-GB" sz="1700"/>
              <a:t>Weight of term within a document and corpus</a:t>
            </a:r>
            <a:endParaRPr sz="1700"/>
          </a:p>
          <a:p>
            <a:pPr indent="-2984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-GB" sz="1700"/>
              <a:t>Inverse Document Frequency</a:t>
            </a:r>
            <a:endParaRPr sz="1700"/>
          </a:p>
          <a:p>
            <a:pPr indent="-2984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700"/>
              <a:buChar char="–"/>
            </a:pPr>
            <a:r>
              <a:rPr lang="en-GB" sz="1700"/>
              <a:t>Can distinguish between frequent terms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26904" l="26575" r="39401" t="33065"/>
          <a:stretch/>
        </p:blipFill>
        <p:spPr>
          <a:xfrm>
            <a:off x="4714870" y="2285550"/>
            <a:ext cx="3796472" cy="2359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 rotWithShape="1">
          <a:blip r:embed="rId4">
            <a:alphaModFix/>
          </a:blip>
          <a:srcRect b="8731" l="15848" r="18030" t="43290"/>
          <a:stretch/>
        </p:blipFill>
        <p:spPr>
          <a:xfrm>
            <a:off x="4897195" y="484612"/>
            <a:ext cx="4093440" cy="167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 rotWithShape="1">
          <a:blip r:embed="rId5">
            <a:alphaModFix/>
          </a:blip>
          <a:srcRect b="22670" l="27329" r="40495" t="39066"/>
          <a:stretch/>
        </p:blipFill>
        <p:spPr>
          <a:xfrm>
            <a:off x="726622" y="2409890"/>
            <a:ext cx="3494312" cy="233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 rotWithShape="1">
          <a:blip r:embed="rId6">
            <a:alphaModFix/>
          </a:blip>
          <a:srcRect b="17201" l="17126" r="19041" t="45599"/>
          <a:stretch/>
        </p:blipFill>
        <p:spPr>
          <a:xfrm>
            <a:off x="726619" y="484613"/>
            <a:ext cx="3988256" cy="138500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9"/>
          <p:cNvSpPr txBox="1"/>
          <p:nvPr/>
        </p:nvSpPr>
        <p:spPr>
          <a:xfrm>
            <a:off x="1322614" y="1993093"/>
            <a:ext cx="1067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Binary Vector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and Cosine Similarity</a:t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Given a search query - from a large collection of documents </a:t>
            </a:r>
            <a:r>
              <a:rPr b="1" i="1" lang="en-GB" sz="1700"/>
              <a:t>those that contain most words from the query most often</a:t>
            </a:r>
            <a:r>
              <a:rPr lang="en-GB" sz="1700"/>
              <a:t> can be found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But is that enough?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700"/>
              <a:t>How to differentiate which is “more relevant”?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frequent terms cannot always differentiate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981825" y="2150203"/>
            <a:ext cx="7533600" cy="1000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science and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 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analytics </a:t>
            </a:r>
            <a:r>
              <a:rPr b="1" lang="en-GB" sz="1400">
                <a:solidFill>
                  <a:srgbClr val="54565A"/>
                </a:solidFill>
                <a:highlight>
                  <a:srgbClr val="F6F7F8"/>
                </a:highlight>
              </a:rPr>
              <a:t>are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closely related but there </a:t>
            </a:r>
            <a:r>
              <a:rPr b="1" lang="en-GB" sz="1400">
                <a:solidFill>
                  <a:srgbClr val="54565A"/>
                </a:solidFill>
                <a:highlight>
                  <a:srgbClr val="F6F7F8"/>
                </a:highlight>
              </a:rPr>
              <a:t>are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key differences. While both fields involve working with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to gain insights,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science often involves using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to build models that can predict future outcomes, while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 analytics tends to focus more on analyzing past </a:t>
            </a:r>
            <a:r>
              <a:rPr b="1" lang="en-GB" sz="1400">
                <a:solidFill>
                  <a:srgbClr val="C00000"/>
                </a:solidFill>
                <a:highlight>
                  <a:srgbClr val="F6F7F8"/>
                </a:highlight>
              </a:rPr>
              <a:t>data </a:t>
            </a:r>
            <a:r>
              <a:rPr lang="en-GB" sz="1400">
                <a:solidFill>
                  <a:srgbClr val="54565A"/>
                </a:solidFill>
                <a:highlight>
                  <a:srgbClr val="F6F7F8"/>
                </a:highlight>
              </a:rPr>
              <a:t>to inform decisions in the present.</a:t>
            </a:r>
            <a:endParaRPr sz="1400"/>
          </a:p>
        </p:txBody>
      </p:sp>
      <p:sp>
        <p:nvSpPr>
          <p:cNvPr id="246" name="Google Shape;246;p41"/>
          <p:cNvSpPr txBox="1"/>
          <p:nvPr/>
        </p:nvSpPr>
        <p:spPr>
          <a:xfrm>
            <a:off x="981825" y="3429994"/>
            <a:ext cx="7533600" cy="1062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blessing and curse of this world is that we have tons of </a:t>
            </a:r>
            <a:r>
              <a:rPr b="1" lang="en-GB" sz="15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but not enough </a:t>
            </a:r>
            <a:r>
              <a:rPr b="1" lang="en-GB" sz="1500">
                <a:solidFill>
                  <a:srgbClr val="FF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insight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and not enough people who care about extracting that </a:t>
            </a:r>
            <a:r>
              <a:rPr b="1" lang="en-GB" sz="1500">
                <a:solidFill>
                  <a:srgbClr val="FF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insight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And that’s what </a:t>
            </a:r>
            <a:r>
              <a:rPr b="1" lang="en-GB" sz="15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GB" sz="1500">
                <a:solidFill>
                  <a:srgbClr val="00FF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scientists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do: they extract meaning from </a:t>
            </a:r>
            <a:r>
              <a:rPr b="1" lang="en-GB" sz="15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data.</a:t>
            </a:r>
            <a:r>
              <a:rPr lang="en-GB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They help us understand the world and discover new things.</a:t>
            </a:r>
            <a:endParaRPr sz="1700"/>
          </a:p>
        </p:txBody>
      </p:sp>
      <p:sp>
        <p:nvSpPr>
          <p:cNvPr id="247" name="Google Shape;247;p41"/>
          <p:cNvSpPr txBox="1"/>
          <p:nvPr/>
        </p:nvSpPr>
        <p:spPr>
          <a:xfrm>
            <a:off x="796706" y="1616869"/>
            <a:ext cx="3315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Query - what do Data scientists do?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883763" y="326888"/>
            <a:ext cx="7200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Computing TF-IDF</a:t>
            </a:r>
            <a:endParaRPr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883763" y="996370"/>
            <a:ext cx="7200900" cy="341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39" r="-1329" t="-21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 </a:t>
            </a:r>
            <a:endParaRPr/>
          </a:p>
        </p:txBody>
      </p:sp>
      <p:graphicFrame>
        <p:nvGraphicFramePr>
          <p:cNvPr id="254" name="Google Shape;254;p42"/>
          <p:cNvGraphicFramePr/>
          <p:nvPr/>
        </p:nvGraphicFramePr>
        <p:xfrm>
          <a:off x="883766" y="2818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{064803ED-F665-4E5B-857F-B15AA9B28D4F}</a:tableStyleId>
              </a:tblPr>
              <a:tblGrid>
                <a:gridCol w="444450"/>
                <a:gridCol w="1942450"/>
                <a:gridCol w="1193450"/>
                <a:gridCol w="1193450"/>
                <a:gridCol w="656750"/>
                <a:gridCol w="453150"/>
                <a:gridCol w="16883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wn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</a:t>
                      </a:r>
                      <a:r>
                        <a:rPr baseline="-25000"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) *IDF(w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) *IDF(w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</a:t>
                      </a:r>
                      <a:r>
                        <a:rPr baseline="-25000" lang="en-GB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2</a:t>
                      </a:r>
                      <a:r>
                        <a:rPr lang="en-GB" sz="1400"/>
                        <a:t>)*IDF(w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2</a:t>
                      </a:r>
                      <a:r>
                        <a:rPr lang="en-GB" sz="1400"/>
                        <a:t>) *IDF(w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</a:t>
                      </a:r>
                      <a:r>
                        <a:rPr baseline="-25000" lang="en-GB" sz="1400"/>
                        <a:t>N</a:t>
                      </a:r>
                      <a:endParaRPr baseline="-25000"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)</a:t>
                      </a:r>
                      <a:r>
                        <a:rPr lang="en-GB" sz="1400"/>
                        <a:t>*IDF(w</a:t>
                      </a:r>
                      <a:r>
                        <a:rPr baseline="-25000" lang="en-GB" sz="1400"/>
                        <a:t>1</a:t>
                      </a:r>
                      <a:r>
                        <a:rPr lang="en-GB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Georgia"/>
                        <a:buNone/>
                      </a:pPr>
                      <a:r>
                        <a:rPr lang="en-GB" sz="1400"/>
                        <a:t>Tf(w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,d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) *IDF(w</a:t>
                      </a:r>
                      <a:r>
                        <a:rPr baseline="-25000" lang="en-GB" sz="1400"/>
                        <a:t>n</a:t>
                      </a:r>
                      <a:r>
                        <a:rPr lang="en-GB" sz="1400"/>
                        <a:t>)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687769" y="192563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Massaging text inputs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972469" y="949031"/>
            <a:ext cx="76641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GB"/>
              <a:t>Should we take all words?</a:t>
            </a:r>
            <a:endParaRPr/>
          </a:p>
          <a:p>
            <a:pPr indent="-19050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t/>
            </a:r>
            <a:endParaRPr/>
          </a:p>
          <a:p>
            <a:pPr indent="-2857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GB"/>
              <a:t>Top words</a:t>
            </a:r>
            <a:endParaRPr/>
          </a:p>
          <a:p>
            <a:pPr indent="-2857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GB"/>
              <a:t>TF – Idf </a:t>
            </a:r>
            <a:endParaRPr/>
          </a:p>
          <a:p>
            <a:pPr indent="-19050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950" y="1306978"/>
            <a:ext cx="2507307" cy="159414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3"/>
          <p:cNvSpPr/>
          <p:nvPr/>
        </p:nvSpPr>
        <p:spPr>
          <a:xfrm>
            <a:off x="5448752" y="1926142"/>
            <a:ext cx="1585332" cy="929880"/>
          </a:xfrm>
          <a:prstGeom prst="flowChartMultidocument">
            <a:avLst/>
          </a:prstGeom>
          <a:solidFill>
            <a:schemeClr val="accent1"/>
          </a:solidFill>
          <a:ln cap="flat" cmpd="sng" w="34925">
            <a:solidFill>
              <a:srgbClr val="6666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5478742" y="2433250"/>
            <a:ext cx="931500" cy="500100"/>
          </a:xfrm>
          <a:prstGeom prst="rect">
            <a:avLst/>
          </a:prstGeom>
          <a:gradFill>
            <a:gsLst>
              <a:gs pos="0">
                <a:srgbClr val="C9C5BC"/>
              </a:gs>
              <a:gs pos="50000">
                <a:srgbClr val="B9B3A8"/>
              </a:gs>
              <a:gs pos="100000">
                <a:srgbClr val="AEA696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Fox – 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- 3</a:t>
            </a:r>
            <a:endParaRPr sz="1100"/>
          </a:p>
        </p:txBody>
      </p:sp>
      <p:sp>
        <p:nvSpPr>
          <p:cNvPr id="264" name="Google Shape;264;p43"/>
          <p:cNvSpPr txBox="1"/>
          <p:nvPr/>
        </p:nvSpPr>
        <p:spPr>
          <a:xfrm>
            <a:off x="6880235" y="2294751"/>
            <a:ext cx="931500" cy="500100"/>
          </a:xfrm>
          <a:prstGeom prst="rect">
            <a:avLst/>
          </a:prstGeom>
          <a:gradFill>
            <a:gsLst>
              <a:gs pos="0">
                <a:srgbClr val="C9C5BC"/>
              </a:gs>
              <a:gs pos="50000">
                <a:srgbClr val="B9B3A8"/>
              </a:gs>
              <a:gs pos="100000">
                <a:srgbClr val="AEA696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Fox –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- 5</a:t>
            </a:r>
            <a:endParaRPr sz="1100"/>
          </a:p>
        </p:txBody>
      </p:sp>
      <p:sp>
        <p:nvSpPr>
          <p:cNvPr id="265" name="Google Shape;265;p43"/>
          <p:cNvSpPr txBox="1"/>
          <p:nvPr/>
        </p:nvSpPr>
        <p:spPr>
          <a:xfrm>
            <a:off x="6957160" y="1660760"/>
            <a:ext cx="931500" cy="500100"/>
          </a:xfrm>
          <a:prstGeom prst="rect">
            <a:avLst/>
          </a:prstGeom>
          <a:gradFill>
            <a:gsLst>
              <a:gs pos="0">
                <a:srgbClr val="C9C5BC"/>
              </a:gs>
              <a:gs pos="50000">
                <a:srgbClr val="B9B3A8"/>
              </a:gs>
              <a:gs pos="100000">
                <a:srgbClr val="AEA696"/>
              </a:gs>
            </a:gsLst>
            <a:lin ang="5400012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Fox –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- 7</a:t>
            </a:r>
            <a:endParaRPr sz="1100"/>
          </a:p>
        </p:txBody>
      </p:sp>
      <p:graphicFrame>
        <p:nvGraphicFramePr>
          <p:cNvPr id="266" name="Google Shape;266;p43"/>
          <p:cNvGraphicFramePr/>
          <p:nvPr/>
        </p:nvGraphicFramePr>
        <p:xfrm>
          <a:off x="1816894" y="3621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{064803ED-F665-4E5B-857F-B15AA9B28D4F}</a:tableStyleId>
              </a:tblPr>
              <a:tblGrid>
                <a:gridCol w="1148350"/>
                <a:gridCol w="1148350"/>
                <a:gridCol w="229670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Doc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Fox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As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 * log(3/2)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3*log(3/3) = 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3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0*log(3/2)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5*log(3/3) = 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3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1*log(3/2)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7*log(3/3) = 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67" name="Google Shape;267;p43"/>
          <p:cNvSpPr txBox="1"/>
          <p:nvPr/>
        </p:nvSpPr>
        <p:spPr>
          <a:xfrm>
            <a:off x="5113264" y="3344894"/>
            <a:ext cx="3427800" cy="284700"/>
          </a:xfrm>
          <a:prstGeom prst="rect">
            <a:avLst/>
          </a:prstGeom>
          <a:gradFill>
            <a:gsLst>
              <a:gs pos="0">
                <a:srgbClr val="CAD9E1"/>
              </a:gs>
              <a:gs pos="50000">
                <a:srgbClr val="B4C9D6"/>
              </a:gs>
              <a:gs pos="100000">
                <a:srgbClr val="A4C0D1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doesn’t make it to the list of top words</a:t>
            </a:r>
            <a:endParaRPr sz="1100"/>
          </a:p>
        </p:txBody>
      </p:sp>
      <p:sp>
        <p:nvSpPr>
          <p:cNvPr id="268" name="Google Shape;268;p43"/>
          <p:cNvSpPr txBox="1"/>
          <p:nvPr/>
        </p:nvSpPr>
        <p:spPr>
          <a:xfrm>
            <a:off x="1297332" y="3225231"/>
            <a:ext cx="2141700" cy="5001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349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Dimensionality Reduction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D5156"/>
                </a:solidFill>
                <a:highlight>
                  <a:schemeClr val="lt1"/>
                </a:highlight>
              </a:rPr>
              <a:t>World knowledge is important</a:t>
            </a:r>
            <a:r>
              <a:rPr lang="en-GB"/>
              <a:t> to make Sense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1028700" y="2015419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-GB"/>
              <a:t>Hyponyms / Hypernyms</a:t>
            </a:r>
            <a:r>
              <a:rPr lang="en-GB"/>
              <a:t> -  general / specific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	I love </a:t>
            </a:r>
            <a:r>
              <a:rPr b="1" lang="en-GB"/>
              <a:t>Chinese food</a:t>
            </a:r>
            <a:r>
              <a:rPr lang="en-GB"/>
              <a:t> → I love </a:t>
            </a:r>
            <a:r>
              <a:rPr b="1" lang="en-GB"/>
              <a:t>Chow Mein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Meronyms</a:t>
            </a:r>
            <a:r>
              <a:rPr lang="en-GB" sz="1700"/>
              <a:t> - Part - whole relationship </a:t>
            </a:r>
            <a:r>
              <a:rPr lang="en-GB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254000" lvl="0" marL="3429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highlight>
                  <a:srgbClr val="FFFFFF"/>
                </a:highlight>
              </a:rPr>
              <a:t>The car is blue → Its doors are blue</a:t>
            </a:r>
            <a:endParaRPr>
              <a:highlight>
                <a:srgbClr val="FFFFFF"/>
              </a:highlight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>
                <a:highlight>
                  <a:srgbClr val="FFFFFF"/>
                </a:highlight>
              </a:rPr>
              <a:t>The wheels are not blue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FFFFF"/>
                </a:highlight>
              </a:rPr>
              <a:t>Antonyms - </a:t>
            </a:r>
            <a:r>
              <a:rPr lang="en-GB">
                <a:highlight>
                  <a:srgbClr val="FFFFFF"/>
                </a:highlight>
              </a:rPr>
              <a:t>Opposites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-GB">
                <a:highlight>
                  <a:srgbClr val="FFFFFF"/>
                </a:highlight>
              </a:rPr>
              <a:t>	He said the movie is </a:t>
            </a:r>
            <a:r>
              <a:rPr b="1" lang="en-GB">
                <a:highlight>
                  <a:srgbClr val="FFFFFF"/>
                </a:highlight>
              </a:rPr>
              <a:t>good</a:t>
            </a:r>
            <a:r>
              <a:rPr lang="en-GB">
                <a:highlight>
                  <a:srgbClr val="FFFFFF"/>
                </a:highlight>
              </a:rPr>
              <a:t> while she said it’s </a:t>
            </a:r>
            <a:r>
              <a:rPr b="1" lang="en-GB">
                <a:highlight>
                  <a:srgbClr val="FFFFFF"/>
                </a:highlight>
              </a:rPr>
              <a:t>bad</a:t>
            </a:r>
            <a:r>
              <a:rPr lang="en-GB">
                <a:highlight>
                  <a:srgbClr val="FFFFFF"/>
                </a:highlight>
              </a:rPr>
              <a:t> → Opposite sentiments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923250" y="291731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How it makes a difference</a:t>
            </a:r>
            <a:endParaRPr/>
          </a:p>
        </p:txBody>
      </p:sp>
      <p:pic>
        <p:nvPicPr>
          <p:cNvPr id="274" name="Google Shape;274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2307" l="26345" r="26809" t="22340"/>
          <a:stretch/>
        </p:blipFill>
        <p:spPr>
          <a:xfrm>
            <a:off x="1242075" y="1077525"/>
            <a:ext cx="6563400" cy="3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971551" y="736599"/>
            <a:ext cx="7200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Georgia"/>
              <a:buNone/>
            </a:pPr>
            <a:r>
              <a:rPr lang="en-GB"/>
              <a:t>Other Similarity Measures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971551" y="1281793"/>
            <a:ext cx="7200900" cy="312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39" r="0" t="-23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826088" y="28890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 - interpretation can be contextual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028700" y="1352213"/>
            <a:ext cx="7200900" cy="365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Citing high fuel prices, United Airlines  said on Friday it has   increased fares by $6 per round trip on flights to some cities also served by lower-cost carriers. </a:t>
            </a:r>
            <a:endParaRPr/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-GB"/>
              <a:t>American Airlines, a unit of AMR Corp., immediately  matched the move, spokesman Tim Wagner  said. </a:t>
            </a:r>
            <a:endParaRPr/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■"/>
            </a:pPr>
            <a:r>
              <a:rPr lang="en-GB"/>
              <a:t>United, a unit of UAL Corp., said the increase took effect Thursday and  applies] to most routes where it  competes  against discount carriers, such as Chicago to Dallas and Denver to San Francisco.</a:t>
            </a:r>
            <a:endParaRPr/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India’s largest IT services company Tata Consultancy Services (</a:t>
            </a:r>
            <a:r>
              <a:rPr lang="en-GB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TCS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 on January 11 reported that its deal total contract value (TCV) for the third quarter ended December 31, came in at $8.1 billion, missing the company’s quarterly deal win guidance of $9-10 billion.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■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Infosys announced an agreement to acquire InSemi, a semiconductor design and embedded services provider.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028700" y="514350"/>
            <a:ext cx="72009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Discourse Analysis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028700" y="1171575"/>
            <a:ext cx="7200900" cy="322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John took a train from Paris to Istanbul. He likes spinach.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Jane took a train from Paris to Istanbul. She had to attend a conference.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/>
              <a:t>Are these two sentences equally coherent?</a:t>
            </a:r>
            <a:endParaRPr b="1" i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GB" sz="1800"/>
              <a:t>Reason?</a:t>
            </a:r>
            <a:endParaRPr b="1" i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b="1" i="1" lang="en-GB" sz="1800"/>
              <a:t>How to measure coherence?</a:t>
            </a:r>
            <a:endParaRPr b="1"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incoherence indicate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1028700" y="1385888"/>
            <a:ext cx="7200900" cy="301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/>
              <a:t>Mental Health Issues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 sz="1800"/>
              <a:t>Incoherent text messages used to identify stroke</a:t>
            </a:r>
            <a:endParaRPr sz="18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 sz="1800"/>
              <a:t>I am very happy. She didn’t drink the milk today</a:t>
            </a:r>
            <a:endParaRPr sz="1800"/>
          </a:p>
          <a:p>
            <a:pPr indent="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2E4F"/>
              </a:solidFill>
              <a:highlight>
                <a:srgbClr val="FFFFFF"/>
              </a:highlight>
            </a:endParaRPr>
          </a:p>
          <a:p>
            <a:pPr indent="-279400" lvl="0" marL="342900" rtl="0" algn="l">
              <a:spcBef>
                <a:spcPts val="80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GB" sz="1800">
                <a:solidFill>
                  <a:srgbClr val="0D2E4F"/>
                </a:solidFill>
                <a:highlight>
                  <a:srgbClr val="FFFFFF"/>
                </a:highlight>
              </a:rPr>
              <a:t>Tjhe Doctor nddds a new bb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2101125" y="1842872"/>
            <a:ext cx="61287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Similarity Measure</a:t>
            </a:r>
            <a:endParaRPr sz="3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886292" y="279863"/>
            <a:ext cx="66252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Georgia"/>
              <a:buNone/>
            </a:pPr>
            <a:r>
              <a:rPr lang="en-GB" sz="2700"/>
              <a:t>  Information Retrieval  - an example task that uses similarity of document to a query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886300" y="1371450"/>
            <a:ext cx="44505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❖"/>
            </a:pPr>
            <a:r>
              <a:rPr lang="en-GB"/>
              <a:t>Given a query - retrieve relevant Documents - </a:t>
            </a:r>
            <a:endParaRPr i="0"/>
          </a:p>
          <a:p>
            <a:pPr indent="-298450" lvl="1" marL="6858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➢"/>
            </a:pPr>
            <a:r>
              <a:rPr lang="en-GB"/>
              <a:t>Query to document mapping</a:t>
            </a:r>
            <a:endParaRPr/>
          </a:p>
          <a:p>
            <a:pPr indent="-292100" lvl="1" marL="6858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Establishing Similarity - </a:t>
            </a:r>
            <a:endParaRPr/>
          </a:p>
          <a:p>
            <a:pPr indent="-292100" lvl="2" marL="10287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 to measure similarity between two text documents?</a:t>
            </a:r>
            <a:endParaRPr/>
          </a:p>
          <a:p>
            <a:pPr indent="-292100" lvl="1" marL="6858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Handling Synonyms, Homonyms</a:t>
            </a:r>
            <a:endParaRPr/>
          </a:p>
          <a:p>
            <a:pPr indent="-292100" lvl="2" marL="10287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nearest hospital?</a:t>
            </a:r>
            <a:endParaRPr/>
          </a:p>
          <a:p>
            <a:pPr indent="-292100" lvl="2" marL="10287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■"/>
            </a:pPr>
            <a:r>
              <a:rPr i="1" lang="en-GB">
                <a:solidFill>
                  <a:srgbClr val="8C1515"/>
                </a:solidFill>
              </a:rPr>
              <a:t>There is  a “Pain management clinic” 5 miles from here </a:t>
            </a:r>
            <a:r>
              <a:rPr i="1" lang="en-GB"/>
              <a:t> </a:t>
            </a:r>
            <a:endParaRPr i="1"/>
          </a:p>
          <a:p>
            <a:pPr indent="-292100" lvl="2" marL="10287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cricket news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Vector Space Model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85750" lvl="0" marL="2921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GB"/>
              <a:t>Term vector space is a n-dimensional space, where n is the number of different terms/tokens used to represent a set of documents</a:t>
            </a:r>
            <a:endParaRPr/>
          </a:p>
          <a:p>
            <a:pPr indent="-2857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GB"/>
              <a:t>Vector for document I is d</a:t>
            </a:r>
            <a:r>
              <a:rPr baseline="-25000" lang="en-GB"/>
              <a:t>i</a:t>
            </a:r>
            <a:r>
              <a:rPr lang="en-GB"/>
              <a:t> , represented by a vector w</a:t>
            </a:r>
            <a:r>
              <a:rPr baseline="-25000" lang="en-GB"/>
              <a:t>ij</a:t>
            </a:r>
            <a:endParaRPr baseline="-25000"/>
          </a:p>
          <a:p>
            <a:pPr indent="-285750" lvl="0" marL="292100" rtl="0" algn="l">
              <a:lnSpc>
                <a:spcPct val="94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</a:pPr>
            <a:r>
              <a:rPr lang="en-GB"/>
              <a:t>Binary vector</a:t>
            </a:r>
            <a:endParaRPr/>
          </a:p>
          <a:p>
            <a:pPr indent="-2857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GB"/>
              <a:t>w</a:t>
            </a:r>
            <a:r>
              <a:rPr baseline="-25000" lang="en-GB"/>
              <a:t>ij</a:t>
            </a:r>
            <a:r>
              <a:rPr lang="en-GB"/>
              <a:t> &gt; 0 if term j occurs in document i </a:t>
            </a:r>
            <a:endParaRPr/>
          </a:p>
          <a:p>
            <a:pPr indent="-285750" lvl="1" marL="685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</a:pPr>
            <a:r>
              <a:rPr lang="en-GB"/>
              <a:t>w</a:t>
            </a:r>
            <a:r>
              <a:rPr baseline="-25000" lang="en-GB"/>
              <a:t>ij </a:t>
            </a:r>
            <a:r>
              <a:rPr lang="en-GB"/>
              <a:t>= 0 otherwise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971551" y="736599"/>
            <a:ext cx="72009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Georgia"/>
              <a:buNone/>
            </a:pPr>
            <a:r>
              <a:rPr lang="en-GB"/>
              <a:t>Similarity in Vector space</a:t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19115" l="14191" r="17084" t="19654"/>
          <a:stretch/>
        </p:blipFill>
        <p:spPr>
          <a:xfrm>
            <a:off x="2881993" y="1804307"/>
            <a:ext cx="5510484" cy="2890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33"/>
          <p:cNvGraphicFramePr/>
          <p:nvPr/>
        </p:nvGraphicFramePr>
        <p:xfrm>
          <a:off x="582386" y="3353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{064803ED-F665-4E5B-857F-B15AA9B28D4F}</a:tableStyleId>
              </a:tblPr>
              <a:tblGrid>
                <a:gridCol w="521450"/>
                <a:gridCol w="591925"/>
                <a:gridCol w="744125"/>
                <a:gridCol w="405875"/>
                <a:gridCol w="456625"/>
                <a:gridCol w="684925"/>
                <a:gridCol w="11725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cap="none" strike="noStrike"/>
                        <a:t>Ants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cows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animals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eat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salt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sugar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they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90" name="Google Shape;190;p33"/>
          <p:cNvSpPr txBox="1"/>
          <p:nvPr/>
        </p:nvSpPr>
        <p:spPr>
          <a:xfrm>
            <a:off x="489858" y="1942850"/>
            <a:ext cx="2302500" cy="1454700"/>
          </a:xfrm>
          <a:prstGeom prst="rect">
            <a:avLst/>
          </a:prstGeom>
          <a:solidFill>
            <a:schemeClr val="lt1"/>
          </a:solidFill>
          <a:ln cap="flat" cmpd="sng" w="349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D1 – Ants eat sugar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D2 – Cows eat salt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D3 – Cows and ants are animals. They eat sugar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