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8" r:id="rId1"/>
  </p:sldMasterIdLst>
  <p:sldIdLst>
    <p:sldId id="256" r:id="rId2"/>
    <p:sldId id="257" r:id="rId3"/>
    <p:sldId id="259" r:id="rId4"/>
    <p:sldId id="258" r:id="rId5"/>
    <p:sldId id="260" r:id="rId6"/>
    <p:sldId id="261" r:id="rId7"/>
    <p:sldId id="266" r:id="rId8"/>
    <p:sldId id="267" r:id="rId9"/>
    <p:sldId id="269" r:id="rId10"/>
    <p:sldId id="268" r:id="rId11"/>
    <p:sldId id="270" r:id="rId12"/>
    <p:sldId id="262" r:id="rId13"/>
    <p:sldId id="263" r:id="rId14"/>
    <p:sldId id="264" r:id="rId15"/>
    <p:sldId id="265" r:id="rId16"/>
    <p:sldId id="275" r:id="rId17"/>
    <p:sldId id="271" r:id="rId18"/>
    <p:sldId id="276"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916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33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4088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5985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200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5450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2950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619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185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23519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489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83902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849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7804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2324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8243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37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4/22/2023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45066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0391-D31C-3741-E7A8-6BCF6406D33C}"/>
              </a:ext>
            </a:extLst>
          </p:cNvPr>
          <p:cNvSpPr>
            <a:spLocks noGrp="1"/>
          </p:cNvSpPr>
          <p:nvPr>
            <p:ph type="ctrTitle"/>
          </p:nvPr>
        </p:nvSpPr>
        <p:spPr>
          <a:xfrm>
            <a:off x="2692398" y="1871131"/>
            <a:ext cx="7608598" cy="1767807"/>
          </a:xfrm>
        </p:spPr>
        <p:txBody>
          <a:bodyPr>
            <a:normAutofit/>
          </a:bodyPr>
          <a:lstStyle/>
          <a:p>
            <a:pPr algn="ctr"/>
            <a:r>
              <a:rPr lang="en-US" sz="4400" b="1" i="0" u="none" strike="noStrike" baseline="0" dirty="0">
                <a:latin typeface="Times New Roman" panose="02020603050405020304" pitchFamily="18" charset="0"/>
                <a:cs typeface="Times New Roman" panose="02020603050405020304" pitchFamily="18" charset="0"/>
              </a:rPr>
              <a:t>Can we learn from eugenics? </a:t>
            </a:r>
            <a:br>
              <a:rPr lang="en-US" sz="2400" b="0" i="0" u="none" strike="noStrike" baseline="0" dirty="0">
                <a:latin typeface="Times New Roman" panose="02020603050405020304" pitchFamily="18" charset="0"/>
                <a:cs typeface="Times New Roman" panose="02020603050405020304" pitchFamily="18" charset="0"/>
              </a:rPr>
            </a:br>
            <a:r>
              <a:rPr lang="en-US" sz="2000" b="0" i="0" u="none" strike="noStrike" baseline="0" dirty="0">
                <a:latin typeface="Times New Roman" panose="02020603050405020304" pitchFamily="18" charset="0"/>
                <a:cs typeface="Times New Roman" panose="02020603050405020304" pitchFamily="18" charset="0"/>
              </a:rPr>
              <a:t>Daniel </a:t>
            </a:r>
            <a:r>
              <a:rPr lang="en-US" sz="2000" b="0" i="0" u="none" strike="noStrike" baseline="0" dirty="0" err="1">
                <a:latin typeface="Times New Roman" panose="02020603050405020304" pitchFamily="18" charset="0"/>
                <a:cs typeface="Times New Roman" panose="02020603050405020304" pitchFamily="18" charset="0"/>
              </a:rPr>
              <a:t>Wikler</a:t>
            </a:r>
            <a:r>
              <a:rPr lang="en-US" sz="2000" b="0" i="0" u="none" strike="noStrike" baseline="0" dirty="0">
                <a:latin typeface="Times New Roman" panose="02020603050405020304" pitchFamily="18" charset="0"/>
                <a:cs typeface="Times New Roman" panose="02020603050405020304" pitchFamily="18" charset="0"/>
              </a:rPr>
              <a:t> </a:t>
            </a:r>
            <a:br>
              <a:rPr lang="en-US" sz="2000" b="0" i="0" u="none" strike="noStrike" baseline="0" dirty="0">
                <a:latin typeface="Times New Roman" panose="02020603050405020304" pitchFamily="18" charset="0"/>
                <a:cs typeface="Times New Roman" panose="02020603050405020304" pitchFamily="18" charset="0"/>
              </a:rPr>
            </a:br>
            <a:r>
              <a:rPr lang="en-US" sz="2000" b="0" i="0" u="none" strike="noStrike" baseline="0" dirty="0">
                <a:latin typeface="Times New Roman" panose="02020603050405020304" pitchFamily="18" charset="0"/>
                <a:cs typeface="Times New Roman" panose="02020603050405020304" pitchFamily="18" charset="0"/>
              </a:rPr>
              <a:t>University of Wisconsin, USA </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1643F65-4475-8313-BA9B-FB7A32786B98}"/>
              </a:ext>
            </a:extLst>
          </p:cNvPr>
          <p:cNvSpPr>
            <a:spLocks noGrp="1"/>
          </p:cNvSpPr>
          <p:nvPr>
            <p:ph type="subTitle" idx="1"/>
          </p:nvPr>
        </p:nvSpPr>
        <p:spPr>
          <a:xfrm>
            <a:off x="4036006" y="4264949"/>
            <a:ext cx="6815669" cy="1077343"/>
          </a:xfrm>
        </p:spPr>
        <p:txBody>
          <a:bodyPr/>
          <a:lstStyle/>
          <a:p>
            <a:r>
              <a:rPr lang="en-US" dirty="0">
                <a:latin typeface="Times New Roman" panose="02020603050405020304" pitchFamily="18" charset="0"/>
                <a:cs typeface="Times New Roman" panose="02020603050405020304" pitchFamily="18" charset="0"/>
              </a:rPr>
              <a:t>By Dattatreyo Roy</a:t>
            </a:r>
          </a:p>
          <a:p>
            <a:r>
              <a:rPr lang="en-US" dirty="0">
                <a:latin typeface="Times New Roman" panose="02020603050405020304" pitchFamily="18" charset="0"/>
                <a:cs typeface="Times New Roman" panose="02020603050405020304" pitchFamily="18" charset="0"/>
              </a:rPr>
              <a:t>M22CS060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916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E354CA-25C5-4872-8C10-E0FBF47CBB8B}"/>
              </a:ext>
            </a:extLst>
          </p:cNvPr>
          <p:cNvSpPr>
            <a:spLocks noGrp="1"/>
          </p:cNvSpPr>
          <p:nvPr>
            <p:ph type="title"/>
          </p:nvPr>
        </p:nvSpPr>
        <p:spPr>
          <a:xfrm>
            <a:off x="1484311" y="121299"/>
            <a:ext cx="10018713" cy="709126"/>
          </a:xfrm>
        </p:spPr>
        <p:txBody>
          <a:bodyPr>
            <a:normAutofit/>
          </a:bodyPr>
          <a:lstStyle/>
          <a:p>
            <a:r>
              <a:rPr lang="en-US" dirty="0"/>
              <a:t>Eugenics from the Past</a:t>
            </a:r>
            <a:endParaRPr lang="en-IN" dirty="0"/>
          </a:p>
        </p:txBody>
      </p:sp>
      <p:sp>
        <p:nvSpPr>
          <p:cNvPr id="5" name="Text Placeholder 4">
            <a:extLst>
              <a:ext uri="{FF2B5EF4-FFF2-40B4-BE49-F238E27FC236}">
                <a16:creationId xmlns:a16="http://schemas.microsoft.com/office/drawing/2014/main" id="{0A4AB444-CEE9-3CD9-9806-4DDB12AA8397}"/>
              </a:ext>
            </a:extLst>
          </p:cNvPr>
          <p:cNvSpPr>
            <a:spLocks noGrp="1"/>
          </p:cNvSpPr>
          <p:nvPr>
            <p:ph type="body" idx="1"/>
          </p:nvPr>
        </p:nvSpPr>
        <p:spPr>
          <a:xfrm>
            <a:off x="1260375" y="763556"/>
            <a:ext cx="3191069" cy="606489"/>
          </a:xfrm>
        </p:spPr>
        <p:txBody>
          <a:bodyPr/>
          <a:lstStyle/>
          <a:p>
            <a:pPr algn="just"/>
            <a:r>
              <a:rPr lang="en-US" sz="2400" dirty="0">
                <a:solidFill>
                  <a:schemeClr val="tx1"/>
                </a:solidFill>
                <a:latin typeface="Times New Roman" panose="02020603050405020304" pitchFamily="18" charset="0"/>
                <a:cs typeface="Times New Roman" panose="02020603050405020304" pitchFamily="18" charset="0"/>
              </a:rPr>
              <a:t>DECLINE AND FALL</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E8E7E463-0736-922C-DFE6-AD8730FB1DEE}"/>
              </a:ext>
            </a:extLst>
          </p:cNvPr>
          <p:cNvSpPr>
            <a:spLocks noGrp="1"/>
          </p:cNvSpPr>
          <p:nvPr>
            <p:ph sz="half" idx="2"/>
          </p:nvPr>
        </p:nvSpPr>
        <p:spPr>
          <a:xfrm>
            <a:off x="979714" y="1782147"/>
            <a:ext cx="10664889" cy="4758612"/>
          </a:xfrm>
        </p:spPr>
        <p:txBody>
          <a:bodyPr>
            <a:normAutofit/>
          </a:bodyPr>
          <a:lstStyle/>
          <a:p>
            <a:r>
              <a:rPr lang="en-US" dirty="0"/>
              <a:t>At the starting, we see that the Nazi eugenics gained support from US eugenic leaders, who were impressed by their programs and legislation.</a:t>
            </a:r>
          </a:p>
          <a:p>
            <a:r>
              <a:rPr lang="en-US" dirty="0"/>
              <a:t>After the Holocaust and Germany's defeat, eugenics fell into disrepute globally and the </a:t>
            </a:r>
            <a:r>
              <a:rPr lang="en-US" b="0" i="0" dirty="0">
                <a:solidFill>
                  <a:srgbClr val="374151"/>
                </a:solidFill>
                <a:effectLst/>
                <a:latin typeface="Söhne"/>
              </a:rPr>
              <a:t>eugenicists distanced themselves from German eugenics.</a:t>
            </a:r>
            <a:endParaRPr lang="en-US" dirty="0"/>
          </a:p>
          <a:p>
            <a:r>
              <a:rPr lang="en-US" dirty="0"/>
              <a:t>It caused the American eugenics organizations to lose followers and shut down offices.</a:t>
            </a:r>
          </a:p>
          <a:p>
            <a:r>
              <a:rPr lang="en-US" dirty="0"/>
              <a:t>The Rockefellers and other funding sources shifted their focus to other concerns such as world population control, the prevention of birth defects, and genetics and molecular biology.</a:t>
            </a:r>
          </a:p>
          <a:p>
            <a:r>
              <a:rPr lang="en-US" dirty="0"/>
              <a:t>The reasons for eugenics' sudden disappearance are controversial.</a:t>
            </a:r>
          </a:p>
          <a:p>
            <a:r>
              <a:rPr lang="en-US" dirty="0"/>
              <a:t>Some suggests that eugenics was abandoned as the science of genetics progressed</a:t>
            </a:r>
          </a:p>
          <a:p>
            <a:r>
              <a:rPr lang="en-US" dirty="0"/>
              <a:t>Others suggests that geneticists distanced themselves from eugenics to avoid association with the Nazis.</a:t>
            </a:r>
          </a:p>
          <a:p>
            <a:endParaRPr lang="en-IN" dirty="0"/>
          </a:p>
        </p:txBody>
      </p:sp>
    </p:spTree>
    <p:extLst>
      <p:ext uri="{BB962C8B-B14F-4D97-AF65-F5344CB8AC3E}">
        <p14:creationId xmlns:p14="http://schemas.microsoft.com/office/powerpoint/2010/main" val="226207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8F67683-5519-6A4B-F0FC-22720B3548CD}"/>
              </a:ext>
            </a:extLst>
          </p:cNvPr>
          <p:cNvSpPr>
            <a:spLocks noGrp="1"/>
          </p:cNvSpPr>
          <p:nvPr>
            <p:ph idx="1"/>
          </p:nvPr>
        </p:nvSpPr>
        <p:spPr>
          <a:xfrm>
            <a:off x="1484310" y="1698171"/>
            <a:ext cx="10018713" cy="4093029"/>
          </a:xfrm>
        </p:spPr>
        <p:txBody>
          <a:bodyPr>
            <a:normAutofit/>
          </a:bodyPr>
          <a:lstStyle/>
          <a:p>
            <a:r>
              <a:rPr lang="en-US" dirty="0"/>
              <a:t>Thus, we need to carefully consider the ethical implications of using genetic information and technology to improve human health and well-being. </a:t>
            </a:r>
          </a:p>
          <a:p>
            <a:r>
              <a:rPr lang="en-US" dirty="0"/>
              <a:t>We need to ensure that any practices involving genetic testing, gene editing, or other interventions are based on sound ethical principles, such as respect for individual autonomy, non-maleficence, beneficence, and justice.</a:t>
            </a:r>
          </a:p>
          <a:p>
            <a:r>
              <a:rPr lang="en-US" dirty="0"/>
              <a:t> We must also be aware of the historical context of eugenics and its association with Nazi atrocities, and ensure that our use of genetic information and technology is not used to perpetrate discrimination or harm against any particular group or individual.</a:t>
            </a:r>
            <a:endParaRPr lang="en-IN" dirty="0"/>
          </a:p>
        </p:txBody>
      </p:sp>
    </p:spTree>
    <p:extLst>
      <p:ext uri="{BB962C8B-B14F-4D97-AF65-F5344CB8AC3E}">
        <p14:creationId xmlns:p14="http://schemas.microsoft.com/office/powerpoint/2010/main" val="176123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8C2C-8841-2C71-6394-986E6B86638C}"/>
              </a:ext>
            </a:extLst>
          </p:cNvPr>
          <p:cNvSpPr>
            <a:spLocks noGrp="1"/>
          </p:cNvSpPr>
          <p:nvPr>
            <p:ph type="title"/>
          </p:nvPr>
        </p:nvSpPr>
        <p:spPr>
          <a:xfrm>
            <a:off x="1484309" y="485970"/>
            <a:ext cx="10018713" cy="475084"/>
          </a:xfrm>
        </p:spPr>
        <p:txBody>
          <a:bodyPr>
            <a:normAutofit fontScale="90000"/>
          </a:bodyPr>
          <a:lstStyle/>
          <a:p>
            <a:r>
              <a:rPr lang="en-US" sz="2800" b="1" i="0" u="none" strike="noStrike" baseline="0" dirty="0">
                <a:latin typeface="Times New Roman" panose="02020603050405020304" pitchFamily="18" charset="0"/>
                <a:cs typeface="Times New Roman" panose="02020603050405020304" pitchFamily="18" charset="0"/>
              </a:rPr>
              <a:t>Is eugenic doctrine inherently evil? </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EE5D17-D21E-1366-FD22-0D8654ABB6F9}"/>
              </a:ext>
            </a:extLst>
          </p:cNvPr>
          <p:cNvSpPr>
            <a:spLocks noGrp="1"/>
          </p:cNvSpPr>
          <p:nvPr>
            <p:ph idx="1"/>
          </p:nvPr>
        </p:nvSpPr>
        <p:spPr>
          <a:xfrm>
            <a:off x="1484310" y="1035698"/>
            <a:ext cx="10018713" cy="5066522"/>
          </a:xfrm>
        </p:spPr>
        <p:txBody>
          <a:bodyPr>
            <a:normAutofit fontScale="85000" lnSpcReduction="10000"/>
          </a:bodyPr>
          <a:lstStyle/>
          <a:p>
            <a:pPr algn="just"/>
            <a:r>
              <a:rPr lang="en-US" dirty="0"/>
              <a:t>Eugenics movement had a history of pseudoscience, prejudice, bias, and mass murder in the Nazi version.</a:t>
            </a:r>
          </a:p>
          <a:p>
            <a:pPr algn="just"/>
            <a:r>
              <a:rPr lang="en-US" dirty="0"/>
              <a:t>So, we got to know that </a:t>
            </a:r>
            <a:r>
              <a:rPr lang="en-US" dirty="0" err="1"/>
              <a:t>atleast</a:t>
            </a:r>
            <a:r>
              <a:rPr lang="en-US" dirty="0"/>
              <a:t> one movement dedicated to the betterment of human kind through genetic improvement led to terrible wrong results for the society.</a:t>
            </a:r>
          </a:p>
          <a:p>
            <a:pPr algn="just"/>
            <a:r>
              <a:rPr lang="en-US" dirty="0"/>
              <a:t>This history presents an opportunity to assess moral misjudgments and inherent wrongs in eugenic doctrine. Understanding the errors and sins of the eugenics movement is necessary to avoid similar mistakes in the future.</a:t>
            </a:r>
          </a:p>
          <a:p>
            <a:pPr algn="just"/>
            <a:r>
              <a:rPr lang="en-US" dirty="0"/>
              <a:t>This inquiry combines history and moral philosophy to identify where the shadow of eugenics falls.</a:t>
            </a:r>
          </a:p>
          <a:p>
            <a:pPr algn="just"/>
            <a:r>
              <a:rPr lang="en-US" dirty="0"/>
              <a:t>To comment on the applicability of eugenic beliefs, goals, and values, we must find themes that apply to our own time.</a:t>
            </a:r>
          </a:p>
          <a:p>
            <a:pPr algn="just"/>
            <a:r>
              <a:rPr lang="en-US" dirty="0"/>
              <a:t>The analysis involves abstracting from historical context to identify lessons for the future.</a:t>
            </a:r>
          </a:p>
          <a:p>
            <a:pPr algn="just"/>
            <a:r>
              <a:rPr lang="en-US" dirty="0"/>
              <a:t>Avoiding the converse danger of refraining from justifiable remedies and interventions requires understanding the morality of both eugenics and clinical genetics.</a:t>
            </a:r>
            <a:endParaRPr lang="en-IN" dirty="0"/>
          </a:p>
        </p:txBody>
      </p:sp>
    </p:spTree>
    <p:extLst>
      <p:ext uri="{BB962C8B-B14F-4D97-AF65-F5344CB8AC3E}">
        <p14:creationId xmlns:p14="http://schemas.microsoft.com/office/powerpoint/2010/main" val="405415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C14286-63AE-3671-9C7B-1089D760DC64}"/>
              </a:ext>
            </a:extLst>
          </p:cNvPr>
          <p:cNvSpPr>
            <a:spLocks noGrp="1"/>
          </p:cNvSpPr>
          <p:nvPr>
            <p:ph type="title"/>
          </p:nvPr>
        </p:nvSpPr>
        <p:spPr>
          <a:xfrm>
            <a:off x="1484310" y="335902"/>
            <a:ext cx="10018713" cy="730899"/>
          </a:xfrm>
        </p:spPr>
        <p:txBody>
          <a:bodyPr>
            <a:normAutofit/>
          </a:bodyPr>
          <a:lstStyle/>
          <a:p>
            <a:r>
              <a:rPr lang="en-US" sz="4000" b="1" i="0" u="none" strike="noStrike" baseline="0" dirty="0">
                <a:latin typeface="Times New Roman" panose="02020603050405020304" pitchFamily="18" charset="0"/>
                <a:cs typeface="Times New Roman" panose="02020603050405020304" pitchFamily="18" charset="0"/>
              </a:rPr>
              <a:t>Is eugenic doctrine inherently evil? </a:t>
            </a:r>
            <a:endParaRPr lang="en-IN" dirty="0"/>
          </a:p>
        </p:txBody>
      </p:sp>
      <p:sp>
        <p:nvSpPr>
          <p:cNvPr id="5" name="Text Placeholder 4">
            <a:extLst>
              <a:ext uri="{FF2B5EF4-FFF2-40B4-BE49-F238E27FC236}">
                <a16:creationId xmlns:a16="http://schemas.microsoft.com/office/drawing/2014/main" id="{2C618846-E43A-23DE-A850-458544AADB13}"/>
              </a:ext>
            </a:extLst>
          </p:cNvPr>
          <p:cNvSpPr>
            <a:spLocks noGrp="1"/>
          </p:cNvSpPr>
          <p:nvPr>
            <p:ph type="body" idx="1"/>
          </p:nvPr>
        </p:nvSpPr>
        <p:spPr>
          <a:xfrm>
            <a:off x="1772178" y="1268963"/>
            <a:ext cx="9730845" cy="522515"/>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Easy Targets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EB02504F-7197-7160-9CF5-E8C47B903531}"/>
              </a:ext>
            </a:extLst>
          </p:cNvPr>
          <p:cNvSpPr>
            <a:spLocks noGrp="1"/>
          </p:cNvSpPr>
          <p:nvPr>
            <p:ph sz="half" idx="2"/>
          </p:nvPr>
        </p:nvSpPr>
        <p:spPr>
          <a:xfrm>
            <a:off x="1484310" y="1993640"/>
            <a:ext cx="10216277" cy="4864360"/>
          </a:xfrm>
        </p:spPr>
        <p:txBody>
          <a:bodyPr>
            <a:normAutofit lnSpcReduction="10000"/>
          </a:bodyPr>
          <a:lstStyle/>
          <a:p>
            <a:r>
              <a:rPr lang="en-US" dirty="0"/>
              <a:t>The eugenicists' scientific claims and pretensions, particularly regarding the genetic basis of personality traits, are largely seen as erroneous in present times.</a:t>
            </a:r>
          </a:p>
          <a:p>
            <a:r>
              <a:rPr lang="en-US" dirty="0"/>
              <a:t>Violations of reproductive rights and bodily integrity, such as eugenic involuntary sterilization and euthanasia, are no longer defended or practiced.</a:t>
            </a:r>
          </a:p>
          <a:p>
            <a:r>
              <a:rPr lang="en-US" dirty="0"/>
              <a:t>The development of strong guarantees of reproductive autonomy is a key difference between the present era and that of the eugenicists, which would preclude the kind of artificial selection proposed by eugenicists.</a:t>
            </a:r>
          </a:p>
          <a:p>
            <a:r>
              <a:rPr lang="en-US" dirty="0"/>
              <a:t>Class biases and racism were prevalent in the mainstream eugenics movements in the US and UK, but anyone openly advocating for a eugenic program endorsing such attitudes would be quickly reprimanded in modern society.</a:t>
            </a:r>
          </a:p>
          <a:p>
            <a:r>
              <a:rPr lang="en-US" dirty="0"/>
              <a:t>Eugenics is defined by genetic determinism, disregard for individual rights, and racial and class bias, and warnings of a return of eugenics often refer to one of these fallacies and wrongs.</a:t>
            </a:r>
          </a:p>
          <a:p>
            <a:r>
              <a:rPr lang="en-US" b="0" i="0" dirty="0">
                <a:solidFill>
                  <a:srgbClr val="374151"/>
                </a:solidFill>
                <a:effectLst/>
                <a:latin typeface="Söhne"/>
              </a:rPr>
              <a:t>Galton's core notion of using our understanding of the laws of heredity to improve the stock of humankind, in itself, is not necessarily committed to genetic determinism, violations of reproductive liberty, class bias or racism, but these beliefs and attitudes affected the discourse of educated classes in that era.</a:t>
            </a:r>
          </a:p>
          <a:p>
            <a:endParaRPr lang="en-IN" dirty="0"/>
          </a:p>
        </p:txBody>
      </p:sp>
    </p:spTree>
    <p:extLst>
      <p:ext uri="{BB962C8B-B14F-4D97-AF65-F5344CB8AC3E}">
        <p14:creationId xmlns:p14="http://schemas.microsoft.com/office/powerpoint/2010/main" val="268703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432D-AD3E-6C50-3CB9-FCA06F40F8CE}"/>
              </a:ext>
            </a:extLst>
          </p:cNvPr>
          <p:cNvSpPr>
            <a:spLocks noGrp="1"/>
          </p:cNvSpPr>
          <p:nvPr>
            <p:ph type="title"/>
          </p:nvPr>
        </p:nvSpPr>
        <p:spPr>
          <a:xfrm>
            <a:off x="1297699" y="1066800"/>
            <a:ext cx="10018713" cy="1460241"/>
          </a:xfrm>
        </p:spPr>
        <p:txBody>
          <a:bodyPr/>
          <a:lstStyle/>
          <a:p>
            <a:r>
              <a:rPr lang="en-US" dirty="0"/>
              <a:t>Five Candidate wrongs</a:t>
            </a:r>
            <a:endParaRPr lang="en-IN" dirty="0"/>
          </a:p>
        </p:txBody>
      </p:sp>
      <p:sp>
        <p:nvSpPr>
          <p:cNvPr id="3" name="Content Placeholder 2">
            <a:extLst>
              <a:ext uri="{FF2B5EF4-FFF2-40B4-BE49-F238E27FC236}">
                <a16:creationId xmlns:a16="http://schemas.microsoft.com/office/drawing/2014/main" id="{7F4D145C-A8F6-38D1-3D9A-7081496812FC}"/>
              </a:ext>
            </a:extLst>
          </p:cNvPr>
          <p:cNvSpPr>
            <a:spLocks noGrp="1"/>
          </p:cNvSpPr>
          <p:nvPr>
            <p:ph idx="1"/>
          </p:nvPr>
        </p:nvSpPr>
        <p:spPr>
          <a:xfrm>
            <a:off x="1484310" y="2146041"/>
            <a:ext cx="10018713" cy="3645159"/>
          </a:xfrm>
        </p:spPr>
        <p:txBody>
          <a:bodyPr/>
          <a:lstStyle/>
          <a:p>
            <a:r>
              <a:rPr lang="en-US" dirty="0"/>
              <a:t>The author has surveyed five wrongs which might be or have been alleged to be inherent in the core eugenic doctrine of improving the stock of humankind by application of the science of human heredity. </a:t>
            </a:r>
            <a:endParaRPr lang="en-IN" dirty="0"/>
          </a:p>
        </p:txBody>
      </p:sp>
    </p:spTree>
    <p:extLst>
      <p:ext uri="{BB962C8B-B14F-4D97-AF65-F5344CB8AC3E}">
        <p14:creationId xmlns:p14="http://schemas.microsoft.com/office/powerpoint/2010/main" val="3240969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ABA0-9164-E9CF-87A4-BFF0271B965C}"/>
              </a:ext>
            </a:extLst>
          </p:cNvPr>
          <p:cNvSpPr>
            <a:spLocks noGrp="1"/>
          </p:cNvSpPr>
          <p:nvPr>
            <p:ph type="title"/>
          </p:nvPr>
        </p:nvSpPr>
        <p:spPr>
          <a:xfrm>
            <a:off x="1484311" y="307910"/>
            <a:ext cx="10018714" cy="625151"/>
          </a:xfrm>
        </p:spPr>
        <p:txBody>
          <a:bodyPr>
            <a:normAutofit fontScale="90000"/>
          </a:bodyPr>
          <a:lstStyle/>
          <a:p>
            <a:r>
              <a:rPr lang="en-US" dirty="0"/>
              <a:t>Replacement</a:t>
            </a:r>
            <a:endParaRPr lang="en-IN" dirty="0"/>
          </a:p>
        </p:txBody>
      </p:sp>
      <p:sp>
        <p:nvSpPr>
          <p:cNvPr id="3" name="Content Placeholder 2">
            <a:extLst>
              <a:ext uri="{FF2B5EF4-FFF2-40B4-BE49-F238E27FC236}">
                <a16:creationId xmlns:a16="http://schemas.microsoft.com/office/drawing/2014/main" id="{B5537135-7657-593E-0307-09E2368D4381}"/>
              </a:ext>
            </a:extLst>
          </p:cNvPr>
          <p:cNvSpPr>
            <a:spLocks noGrp="1"/>
          </p:cNvSpPr>
          <p:nvPr>
            <p:ph idx="1"/>
          </p:nvPr>
        </p:nvSpPr>
        <p:spPr>
          <a:xfrm>
            <a:off x="951722" y="1212980"/>
            <a:ext cx="10870164" cy="5337110"/>
          </a:xfrm>
        </p:spPr>
        <p:txBody>
          <a:bodyPr>
            <a:normAutofit/>
          </a:bodyPr>
          <a:lstStyle/>
          <a:p>
            <a:pPr algn="just"/>
            <a:r>
              <a:rPr lang="en-US" sz="1800" dirty="0">
                <a:latin typeface="Times New Roman" panose="02020603050405020304" pitchFamily="18" charset="0"/>
                <a:cs typeface="Times New Roman" panose="02020603050405020304" pitchFamily="18" charset="0"/>
              </a:rPr>
              <a:t>The author discusses the critique of eugenics which faults the doctrine for seeking better people instead of making people better. The argument is that Eugenics creates a population of healthy, intelligent individuals, not improves them.</a:t>
            </a:r>
          </a:p>
          <a:p>
            <a:pPr algn="just"/>
            <a:r>
              <a:rPr lang="en-US" sz="1800" dirty="0">
                <a:latin typeface="Times New Roman" panose="02020603050405020304" pitchFamily="18" charset="0"/>
                <a:cs typeface="Times New Roman" panose="02020603050405020304" pitchFamily="18" charset="0"/>
              </a:rPr>
              <a:t>The author discusses that just because eugenics involves selecting certain traits in people, it doesn't automatically make it bad or wrong. So, we should consider eugenics more carefully and not just dismiss it because it involves selection.</a:t>
            </a:r>
          </a:p>
          <a:p>
            <a:pPr algn="just"/>
            <a:r>
              <a:rPr lang="en-US" sz="1800" dirty="0">
                <a:latin typeface="Times New Roman" panose="02020603050405020304" pitchFamily="18" charset="0"/>
                <a:cs typeface="Times New Roman" panose="02020603050405020304" pitchFamily="18" charset="0"/>
              </a:rPr>
              <a:t>The critique of eugenics is too broad and would find fault with many common choices such as a woman choosing to marry one suitor over another based on his potential as a parent or a parent choosing to delay having a child until they are financially and emotionally ready.</a:t>
            </a:r>
          </a:p>
          <a:p>
            <a:pPr algn="just"/>
            <a:r>
              <a:rPr lang="en-US" sz="1800" dirty="0">
                <a:latin typeface="Times New Roman" panose="02020603050405020304" pitchFamily="18" charset="0"/>
                <a:cs typeface="Times New Roman" panose="02020603050405020304" pitchFamily="18" charset="0"/>
              </a:rPr>
              <a:t>If the critique of eugenics applies to these common choices as well, it cannot be considered a serious moral flaw in the doctrine just like a company selecting an employee or parents selecting stable spouse for their children.</a:t>
            </a:r>
          </a:p>
          <a:p>
            <a:pPr algn="just"/>
            <a:r>
              <a:rPr lang="en-US" sz="1800" dirty="0">
                <a:latin typeface="Times New Roman" panose="02020603050405020304" pitchFamily="18" charset="0"/>
                <a:cs typeface="Times New Roman" panose="02020603050405020304" pitchFamily="18" charset="0"/>
              </a:rPr>
              <a:t>Eugenics is faulted for seeking better people, but the author argues that there may be other ways to make people better that do not involve selection.</a:t>
            </a:r>
          </a:p>
          <a:p>
            <a:pPr algn="just"/>
            <a:r>
              <a:rPr lang="en-US" sz="1800" dirty="0">
                <a:latin typeface="Times New Roman" panose="02020603050405020304" pitchFamily="18" charset="0"/>
                <a:cs typeface="Times New Roman" panose="02020603050405020304" pitchFamily="18" charset="0"/>
              </a:rPr>
              <a:t>It is essentially pointing out that if we are going to criticize eugenics for favoring certain traits, we should also consider whether other choices that favor certain traits are equally problematic.</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643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3075-8A9F-FEBA-0810-85E136EA57C8}"/>
              </a:ext>
            </a:extLst>
          </p:cNvPr>
          <p:cNvSpPr>
            <a:spLocks noGrp="1"/>
          </p:cNvSpPr>
          <p:nvPr>
            <p:ph type="title"/>
          </p:nvPr>
        </p:nvSpPr>
        <p:spPr>
          <a:xfrm>
            <a:off x="1484311" y="685801"/>
            <a:ext cx="10018713" cy="53651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EE8D20C-7C22-C3BF-3A43-BC665A22322B}"/>
              </a:ext>
            </a:extLst>
          </p:cNvPr>
          <p:cNvSpPr>
            <a:spLocks noGrp="1"/>
          </p:cNvSpPr>
          <p:nvPr>
            <p:ph idx="1"/>
          </p:nvPr>
        </p:nvSpPr>
        <p:spPr>
          <a:xfrm>
            <a:off x="1484310" y="1530221"/>
            <a:ext cx="10018713" cy="4260980"/>
          </a:xfrm>
        </p:spPr>
        <p:txBody>
          <a:bodyPr>
            <a:normAutofit/>
          </a:bodyPr>
          <a:lstStyle/>
          <a:p>
            <a:r>
              <a:rPr lang="en-US" dirty="0"/>
              <a:t>The passage argues that if the same "replacement" complaint against eugenics (i.e., that it seeks to create a population of "better" people rather than making people "better") can also be applied to other common choices, such as choosing a partner based on their parenting potential or delaying having a child until one is financially stable, then the critique against eugenics cannot be considered a serious moral flaw. The passage suggests that these common choices are defensible, and if we reject them, we must also reject the claim that eugenics is morally flawed for seeking to create a better population. The passage is essentially pointing out that if we are going to criticize eugenics for favoring certain traits, we should also consider whether other choices that favor certain traits are equally problematic.</a:t>
            </a:r>
            <a:endParaRPr lang="en-IN" dirty="0"/>
          </a:p>
        </p:txBody>
      </p:sp>
    </p:spTree>
    <p:extLst>
      <p:ext uri="{BB962C8B-B14F-4D97-AF65-F5344CB8AC3E}">
        <p14:creationId xmlns:p14="http://schemas.microsoft.com/office/powerpoint/2010/main" val="29207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97B7-7CE0-5E14-92DA-56FB52C894F6}"/>
              </a:ext>
            </a:extLst>
          </p:cNvPr>
          <p:cNvSpPr>
            <a:spLocks noGrp="1"/>
          </p:cNvSpPr>
          <p:nvPr>
            <p:ph type="title"/>
          </p:nvPr>
        </p:nvSpPr>
        <p:spPr>
          <a:xfrm>
            <a:off x="1484310" y="190501"/>
            <a:ext cx="10018713" cy="723900"/>
          </a:xfrm>
        </p:spPr>
        <p:txBody>
          <a:bodyPr/>
          <a:lstStyle/>
          <a:p>
            <a:r>
              <a:rPr lang="en-US" dirty="0"/>
              <a:t>Value Pluralism</a:t>
            </a:r>
            <a:endParaRPr lang="en-IN" dirty="0"/>
          </a:p>
        </p:txBody>
      </p:sp>
      <p:sp>
        <p:nvSpPr>
          <p:cNvPr id="3" name="Content Placeholder 2">
            <a:extLst>
              <a:ext uri="{FF2B5EF4-FFF2-40B4-BE49-F238E27FC236}">
                <a16:creationId xmlns:a16="http://schemas.microsoft.com/office/drawing/2014/main" id="{6737930C-99C7-1B32-464A-B29A1D627253}"/>
              </a:ext>
            </a:extLst>
          </p:cNvPr>
          <p:cNvSpPr>
            <a:spLocks noGrp="1"/>
          </p:cNvSpPr>
          <p:nvPr>
            <p:ph idx="1"/>
          </p:nvPr>
        </p:nvSpPr>
        <p:spPr>
          <a:xfrm>
            <a:off x="1250302" y="1436913"/>
            <a:ext cx="10786188" cy="5230585"/>
          </a:xfrm>
        </p:spPr>
        <p:txBody>
          <a:bodyPr>
            <a:normAutofit lnSpcReduction="10000"/>
          </a:bodyPr>
          <a:lstStyle/>
          <a:p>
            <a:r>
              <a:rPr lang="en-US" dirty="0"/>
              <a:t>The author says that it is impossible to set the criteria for ideal man. The complexity of the society makes it impossible that one single human </a:t>
            </a:r>
            <a:r>
              <a:rPr lang="en-US" dirty="0" err="1"/>
              <a:t>typw</a:t>
            </a:r>
            <a:r>
              <a:rPr lang="en-US" dirty="0"/>
              <a:t> is the best. The ideal human would be similar to themselves or those they admired.</a:t>
            </a:r>
          </a:p>
          <a:p>
            <a:r>
              <a:rPr lang="en-US" dirty="0"/>
              <a:t>The eugenics are found to be blamed for promoting a particular type of human perfection where they fail to appreciate the essential plurality of values.</a:t>
            </a:r>
          </a:p>
          <a:p>
            <a:r>
              <a:rPr lang="en-US" dirty="0"/>
              <a:t>Mainline eugenicists in the UK and US hoped for a society where each person would attain their level of virtue, and they looked down on those who failed to display proper bourgeois values.</a:t>
            </a:r>
          </a:p>
          <a:p>
            <a:r>
              <a:rPr lang="en-US" dirty="0"/>
              <a:t>Nazi racial hygienists valued the Nordic type, while socialist geneticist Hermann </a:t>
            </a:r>
            <a:r>
              <a:rPr lang="en-US" dirty="0" err="1"/>
              <a:t>M?ller</a:t>
            </a:r>
            <a:r>
              <a:rPr lang="en-US" dirty="0"/>
              <a:t> extolled a wide range of models.</a:t>
            </a:r>
          </a:p>
          <a:p>
            <a:r>
              <a:rPr lang="en-US" dirty="0"/>
              <a:t>The eugenicists showed a limitation of moral understanding and failed to recognize the diversity of cultural traditions and moral reasoning. This limitation denied self-respect to people whose fertility the eugenicists wished to curb.</a:t>
            </a:r>
          </a:p>
          <a:p>
            <a:endParaRPr lang="en-IN" dirty="0"/>
          </a:p>
        </p:txBody>
      </p:sp>
    </p:spTree>
    <p:extLst>
      <p:ext uri="{BB962C8B-B14F-4D97-AF65-F5344CB8AC3E}">
        <p14:creationId xmlns:p14="http://schemas.microsoft.com/office/powerpoint/2010/main" val="1927917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97B7-7CE0-5E14-92DA-56FB52C894F6}"/>
              </a:ext>
            </a:extLst>
          </p:cNvPr>
          <p:cNvSpPr>
            <a:spLocks noGrp="1"/>
          </p:cNvSpPr>
          <p:nvPr>
            <p:ph type="title"/>
          </p:nvPr>
        </p:nvSpPr>
        <p:spPr>
          <a:xfrm>
            <a:off x="1484310" y="190501"/>
            <a:ext cx="10018713" cy="723900"/>
          </a:xfrm>
        </p:spPr>
        <p:txBody>
          <a:bodyPr/>
          <a:lstStyle/>
          <a:p>
            <a:r>
              <a:rPr lang="en-US" dirty="0"/>
              <a:t>Value Pluralism</a:t>
            </a:r>
            <a:endParaRPr lang="en-IN" dirty="0"/>
          </a:p>
        </p:txBody>
      </p:sp>
      <p:sp>
        <p:nvSpPr>
          <p:cNvPr id="3" name="Content Placeholder 2">
            <a:extLst>
              <a:ext uri="{FF2B5EF4-FFF2-40B4-BE49-F238E27FC236}">
                <a16:creationId xmlns:a16="http://schemas.microsoft.com/office/drawing/2014/main" id="{6737930C-99C7-1B32-464A-B29A1D627253}"/>
              </a:ext>
            </a:extLst>
          </p:cNvPr>
          <p:cNvSpPr>
            <a:spLocks noGrp="1"/>
          </p:cNvSpPr>
          <p:nvPr>
            <p:ph idx="1"/>
          </p:nvPr>
        </p:nvSpPr>
        <p:spPr>
          <a:xfrm>
            <a:off x="671804" y="1474237"/>
            <a:ext cx="11364686" cy="4683967"/>
          </a:xfrm>
        </p:spPr>
        <p:txBody>
          <a:bodyPr>
            <a:normAutofit/>
          </a:bodyPr>
          <a:lstStyle/>
          <a:p>
            <a:r>
              <a:rPr lang="en-US" dirty="0"/>
              <a:t> The author partially agrees with this complaint in regards to the historical eugenics movement, where mainline eugenicists were intolerant of personal and social ideals that differed from their own, and some even celebrated the death of certain individuals. </a:t>
            </a:r>
          </a:p>
          <a:p>
            <a:r>
              <a:rPr lang="en-US" dirty="0"/>
              <a:t>However, the author believes that the complaint is mostly wrong when directed towards the pure Galtonian ideal of eugenics, which focuses on cultivating all-purpose talents such as intelligence and self-control, rather than a specific vision of human perfection.</a:t>
            </a:r>
          </a:p>
          <a:p>
            <a:r>
              <a:rPr lang="en-US" dirty="0"/>
              <a:t> Value pluralism need not be an issue in a future eugenics program based on Galton's core idea.</a:t>
            </a:r>
          </a:p>
          <a:p>
            <a:endParaRPr lang="en-IN" dirty="0"/>
          </a:p>
        </p:txBody>
      </p:sp>
    </p:spTree>
    <p:extLst>
      <p:ext uri="{BB962C8B-B14F-4D97-AF65-F5344CB8AC3E}">
        <p14:creationId xmlns:p14="http://schemas.microsoft.com/office/powerpoint/2010/main" val="4165599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79D2-D6AD-8C5F-0C6C-648DF09F04D8}"/>
              </a:ext>
            </a:extLst>
          </p:cNvPr>
          <p:cNvSpPr>
            <a:spLocks noGrp="1"/>
          </p:cNvSpPr>
          <p:nvPr>
            <p:ph type="title"/>
          </p:nvPr>
        </p:nvSpPr>
        <p:spPr>
          <a:xfrm>
            <a:off x="1484311" y="317241"/>
            <a:ext cx="10018713" cy="749559"/>
          </a:xfrm>
        </p:spPr>
        <p:txBody>
          <a:bodyPr>
            <a:normAutofit/>
          </a:bodyPr>
          <a:lstStyle/>
          <a:p>
            <a:r>
              <a:rPr lang="en-US" dirty="0"/>
              <a:t>Statism</a:t>
            </a:r>
            <a:endParaRPr lang="en-IN" dirty="0"/>
          </a:p>
        </p:txBody>
      </p:sp>
      <p:sp>
        <p:nvSpPr>
          <p:cNvPr id="4" name="Content Placeholder 2">
            <a:extLst>
              <a:ext uri="{FF2B5EF4-FFF2-40B4-BE49-F238E27FC236}">
                <a16:creationId xmlns:a16="http://schemas.microsoft.com/office/drawing/2014/main" id="{601FD808-E466-0C1F-2975-FAC8EEA17E42}"/>
              </a:ext>
            </a:extLst>
          </p:cNvPr>
          <p:cNvSpPr>
            <a:spLocks noGrp="1"/>
          </p:cNvSpPr>
          <p:nvPr>
            <p:ph idx="1"/>
          </p:nvPr>
        </p:nvSpPr>
        <p:spPr>
          <a:xfrm>
            <a:off x="1484310" y="1306287"/>
            <a:ext cx="10018713" cy="4484914"/>
          </a:xfrm>
        </p:spPr>
        <p:txBody>
          <a:bodyPr/>
          <a:lstStyle/>
          <a:p>
            <a:endParaRPr lang="en-IN" dirty="0"/>
          </a:p>
        </p:txBody>
      </p:sp>
    </p:spTree>
    <p:extLst>
      <p:ext uri="{BB962C8B-B14F-4D97-AF65-F5344CB8AC3E}">
        <p14:creationId xmlns:p14="http://schemas.microsoft.com/office/powerpoint/2010/main" val="105538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A24D-DD71-6C72-DD72-53CD6028EA70}"/>
              </a:ext>
            </a:extLst>
          </p:cNvPr>
          <p:cNvSpPr>
            <a:spLocks noGrp="1"/>
          </p:cNvSpPr>
          <p:nvPr>
            <p:ph type="title"/>
          </p:nvPr>
        </p:nvSpPr>
        <p:spPr>
          <a:xfrm>
            <a:off x="1295402" y="737119"/>
            <a:ext cx="9601196" cy="886408"/>
          </a:xfrm>
        </p:spPr>
        <p:txBody>
          <a:bodyPr/>
          <a:lstStyle/>
          <a:p>
            <a:r>
              <a:rPr lang="en-US" dirty="0"/>
              <a:t>What is Eugenics?</a:t>
            </a:r>
            <a:endParaRPr lang="en-IN" dirty="0"/>
          </a:p>
        </p:txBody>
      </p:sp>
      <p:sp>
        <p:nvSpPr>
          <p:cNvPr id="3" name="Content Placeholder 2">
            <a:extLst>
              <a:ext uri="{FF2B5EF4-FFF2-40B4-BE49-F238E27FC236}">
                <a16:creationId xmlns:a16="http://schemas.microsoft.com/office/drawing/2014/main" id="{03A924DF-841C-6E06-FE06-BF15CEAE39E2}"/>
              </a:ext>
            </a:extLst>
          </p:cNvPr>
          <p:cNvSpPr>
            <a:spLocks noGrp="1"/>
          </p:cNvSpPr>
          <p:nvPr>
            <p:ph idx="1"/>
          </p:nvPr>
        </p:nvSpPr>
        <p:spPr>
          <a:xfrm>
            <a:off x="1295401" y="1623527"/>
            <a:ext cx="9601196" cy="4786604"/>
          </a:xfrm>
        </p:spPr>
        <p:txBody>
          <a:bodyPr>
            <a:normAutofit/>
          </a:bodyPr>
          <a:lstStyle/>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Eugenics is a movement that emerged in the late 19th century and gained popularity in the early 20th century.</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The term "eugenics" comes from the Greek words "</a:t>
            </a:r>
            <a:r>
              <a:rPr lang="en-US" sz="2000" b="0" i="0" dirty="0" err="1">
                <a:solidFill>
                  <a:srgbClr val="374151"/>
                </a:solidFill>
                <a:effectLst/>
                <a:latin typeface="Times New Roman" panose="02020603050405020304" pitchFamily="18" charset="0"/>
                <a:cs typeface="Times New Roman" panose="02020603050405020304" pitchFamily="18" charset="0"/>
              </a:rPr>
              <a:t>eu</a:t>
            </a:r>
            <a:r>
              <a:rPr lang="en-US" sz="2000" b="0" i="0" dirty="0">
                <a:solidFill>
                  <a:srgbClr val="374151"/>
                </a:solidFill>
                <a:effectLst/>
                <a:latin typeface="Times New Roman" panose="02020603050405020304" pitchFamily="18" charset="0"/>
                <a:cs typeface="Times New Roman" panose="02020603050405020304" pitchFamily="18" charset="0"/>
              </a:rPr>
              <a:t>" (meaning good) and "</a:t>
            </a:r>
            <a:r>
              <a:rPr lang="en-US" sz="2000" b="0" i="0" dirty="0" err="1">
                <a:solidFill>
                  <a:srgbClr val="374151"/>
                </a:solidFill>
                <a:effectLst/>
                <a:latin typeface="Times New Roman" panose="02020603050405020304" pitchFamily="18" charset="0"/>
                <a:cs typeface="Times New Roman" panose="02020603050405020304" pitchFamily="18" charset="0"/>
              </a:rPr>
              <a:t>genēs</a:t>
            </a:r>
            <a:r>
              <a:rPr lang="en-US" sz="2000" b="0" i="0" dirty="0">
                <a:solidFill>
                  <a:srgbClr val="374151"/>
                </a:solidFill>
                <a:effectLst/>
                <a:latin typeface="Times New Roman" panose="02020603050405020304" pitchFamily="18" charset="0"/>
                <a:cs typeface="Times New Roman" panose="02020603050405020304" pitchFamily="18" charset="0"/>
              </a:rPr>
              <a:t>" (meaning born or of noble birth).</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Eugenics is the study of or belief in the possibility of improving the human race by selectively breeding individuals with desirable traits and eliminating those with undesirable traits.</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Eugenicists believe that human traits, such as intelligence and morality, are inherited and that they can be improved by controlling reproduction.</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Eugenics has often been associated with the idea of social Darwinism, which holds that the laws of natural selection also apply to human society.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301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3733-F4E7-9BD5-ABAB-13390070BC60}"/>
              </a:ext>
            </a:extLst>
          </p:cNvPr>
          <p:cNvSpPr>
            <a:spLocks noGrp="1"/>
          </p:cNvSpPr>
          <p:nvPr>
            <p:ph type="title"/>
          </p:nvPr>
        </p:nvSpPr>
        <p:spPr>
          <a:xfrm>
            <a:off x="1493642" y="79310"/>
            <a:ext cx="10018713" cy="947057"/>
          </a:xfrm>
        </p:spPr>
        <p:txBody>
          <a:bodyPr/>
          <a:lstStyle/>
          <a:p>
            <a:r>
              <a:rPr lang="en-US" dirty="0"/>
              <a:t>Collectivism</a:t>
            </a:r>
            <a:endParaRPr lang="en-IN" dirty="0"/>
          </a:p>
        </p:txBody>
      </p:sp>
      <p:sp>
        <p:nvSpPr>
          <p:cNvPr id="4" name="Content Placeholder 2">
            <a:extLst>
              <a:ext uri="{FF2B5EF4-FFF2-40B4-BE49-F238E27FC236}">
                <a16:creationId xmlns:a16="http://schemas.microsoft.com/office/drawing/2014/main" id="{25E0D46F-D3CF-87C3-DCF2-5CA711C13095}"/>
              </a:ext>
            </a:extLst>
          </p:cNvPr>
          <p:cNvSpPr>
            <a:spLocks noGrp="1"/>
          </p:cNvSpPr>
          <p:nvPr>
            <p:ph idx="1"/>
          </p:nvPr>
        </p:nvSpPr>
        <p:spPr>
          <a:xfrm>
            <a:off x="1493641" y="1129005"/>
            <a:ext cx="10018713" cy="4991876"/>
          </a:xfrm>
        </p:spPr>
        <p:txBody>
          <a:bodyPr/>
          <a:lstStyle/>
          <a:p>
            <a:endParaRPr lang="en-IN" dirty="0"/>
          </a:p>
        </p:txBody>
      </p:sp>
    </p:spTree>
    <p:extLst>
      <p:ext uri="{BB962C8B-B14F-4D97-AF65-F5344CB8AC3E}">
        <p14:creationId xmlns:p14="http://schemas.microsoft.com/office/powerpoint/2010/main" val="463885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0F00-6B7D-4F47-9C97-09F7B9B4118C}"/>
              </a:ext>
            </a:extLst>
          </p:cNvPr>
          <p:cNvSpPr>
            <a:spLocks noGrp="1"/>
          </p:cNvSpPr>
          <p:nvPr>
            <p:ph type="title"/>
          </p:nvPr>
        </p:nvSpPr>
        <p:spPr>
          <a:xfrm>
            <a:off x="1484310" y="461866"/>
            <a:ext cx="10018713" cy="779106"/>
          </a:xfrm>
        </p:spPr>
        <p:txBody>
          <a:bodyPr/>
          <a:lstStyle/>
          <a:p>
            <a:r>
              <a:rPr lang="en-US" dirty="0"/>
              <a:t>Fairness</a:t>
            </a:r>
            <a:endParaRPr lang="en-IN" dirty="0"/>
          </a:p>
        </p:txBody>
      </p:sp>
      <p:sp>
        <p:nvSpPr>
          <p:cNvPr id="3" name="Content Placeholder 2">
            <a:extLst>
              <a:ext uri="{FF2B5EF4-FFF2-40B4-BE49-F238E27FC236}">
                <a16:creationId xmlns:a16="http://schemas.microsoft.com/office/drawing/2014/main" id="{37A68FD9-7A83-D8AB-7658-D09513C321C6}"/>
              </a:ext>
            </a:extLst>
          </p:cNvPr>
          <p:cNvSpPr>
            <a:spLocks noGrp="1"/>
          </p:cNvSpPr>
          <p:nvPr>
            <p:ph idx="1"/>
          </p:nvPr>
        </p:nvSpPr>
        <p:spPr>
          <a:xfrm>
            <a:off x="1484310" y="1502229"/>
            <a:ext cx="10018713" cy="4288971"/>
          </a:xfrm>
        </p:spPr>
        <p:txBody>
          <a:bodyPr/>
          <a:lstStyle/>
          <a:p>
            <a:endParaRPr lang="en-IN" dirty="0"/>
          </a:p>
        </p:txBody>
      </p:sp>
    </p:spTree>
    <p:extLst>
      <p:ext uri="{BB962C8B-B14F-4D97-AF65-F5344CB8AC3E}">
        <p14:creationId xmlns:p14="http://schemas.microsoft.com/office/powerpoint/2010/main" val="199115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793D-11CC-9805-06C7-2AD847199C0D}"/>
              </a:ext>
            </a:extLst>
          </p:cNvPr>
          <p:cNvSpPr>
            <a:spLocks noGrp="1"/>
          </p:cNvSpPr>
          <p:nvPr>
            <p:ph type="title"/>
          </p:nvPr>
        </p:nvSpPr>
        <p:spPr>
          <a:xfrm>
            <a:off x="1484311" y="268941"/>
            <a:ext cx="10018713" cy="797860"/>
          </a:xfrm>
        </p:spPr>
        <p:txBody>
          <a:bodyPr>
            <a:normAutofit/>
          </a:bodyPr>
          <a:lstStyle/>
          <a:p>
            <a:r>
              <a:rPr lang="en-US" dirty="0"/>
              <a:t>Founder of Eugenics – Francis Galton</a:t>
            </a:r>
            <a:endParaRPr lang="en-IN" dirty="0"/>
          </a:p>
        </p:txBody>
      </p:sp>
      <p:sp>
        <p:nvSpPr>
          <p:cNvPr id="3" name="Content Placeholder 2">
            <a:extLst>
              <a:ext uri="{FF2B5EF4-FFF2-40B4-BE49-F238E27FC236}">
                <a16:creationId xmlns:a16="http://schemas.microsoft.com/office/drawing/2014/main" id="{84918603-343D-61EE-5641-CA3E47E75187}"/>
              </a:ext>
            </a:extLst>
          </p:cNvPr>
          <p:cNvSpPr>
            <a:spLocks noGrp="1"/>
          </p:cNvSpPr>
          <p:nvPr>
            <p:ph idx="1"/>
          </p:nvPr>
        </p:nvSpPr>
        <p:spPr>
          <a:xfrm>
            <a:off x="1484310" y="1371600"/>
            <a:ext cx="10456678" cy="5217459"/>
          </a:xfrm>
        </p:spPr>
        <p:txBody>
          <a:bodyPr>
            <a:normAutofit/>
          </a:bodyPr>
          <a:lstStyle/>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Francis Galton was a Victorian scientist who is often called the "father of eugenics.“</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Galton was a cousin of Charles Darwin and was deeply interested in the study of heredity and human improvement.</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He coined the term "eugenics" in 1883 and wrote extensively about the need to improve the human race through selective breeding and other means.</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Galton believed that certain traits, such as intelligence and morality, were heritable and that the human race was in danger of declining due to the "unfit" outbreeding the "fit."</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Galton's ideas were widely influential in the early 20th century and were adopted by eugenicists all over the world.</a:t>
            </a:r>
          </a:p>
          <a:p>
            <a:r>
              <a:rPr lang="en-US" sz="2000" dirty="0">
                <a:latin typeface="Times New Roman" panose="02020603050405020304" pitchFamily="18" charset="0"/>
                <a:cs typeface="Times New Roman" panose="02020603050405020304" pitchFamily="18" charset="0"/>
              </a:rPr>
              <a:t>Galton's ideas were based on the principles of social Darwinism, which held that the laws of natural selection could be applied to human society.</a:t>
            </a:r>
          </a:p>
          <a:p>
            <a:r>
              <a:rPr lang="en-US" sz="2000" dirty="0">
                <a:latin typeface="Times New Roman" panose="02020603050405020304" pitchFamily="18" charset="0"/>
                <a:cs typeface="Times New Roman" panose="02020603050405020304" pitchFamily="18" charset="0"/>
              </a:rPr>
              <a:t>He founded the Eugenics Society in England in 1907 and worked to promote eugenics throughout his life, including through the publication of books such as "Hereditary Genius" and "Inquiries into Human Faculty and Its Development".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18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5852-4555-6B88-BD94-82A01CCDFC30}"/>
              </a:ext>
            </a:extLst>
          </p:cNvPr>
          <p:cNvSpPr>
            <a:spLocks noGrp="1"/>
          </p:cNvSpPr>
          <p:nvPr>
            <p:ph type="title"/>
          </p:nvPr>
        </p:nvSpPr>
        <p:spPr>
          <a:xfrm>
            <a:off x="1360716" y="470157"/>
            <a:ext cx="9601196" cy="1023950"/>
          </a:xfrm>
        </p:spPr>
        <p:txBody>
          <a:bodyPr>
            <a:normAutofit/>
          </a:bodyPr>
          <a:lstStyle/>
          <a:p>
            <a:r>
              <a:rPr lang="en-IN" sz="3600" b="0" i="0" u="none" strike="noStrike" baseline="0" dirty="0">
                <a:latin typeface="Times New Roman" panose="02020603050405020304" pitchFamily="18" charset="0"/>
                <a:cs typeface="Times New Roman" panose="02020603050405020304" pitchFamily="18" charset="0"/>
              </a:rPr>
              <a:t>Eugenics yesterday and toda</a:t>
            </a:r>
            <a:r>
              <a:rPr lang="en-IN" sz="3600" dirty="0">
                <a:latin typeface="Times New Roman" panose="02020603050405020304" pitchFamily="18" charset="0"/>
                <a:cs typeface="Times New Roman" panose="02020603050405020304" pitchFamily="18" charset="0"/>
              </a:rPr>
              <a:t>y</a:t>
            </a:r>
            <a:endParaRPr lang="en-IN" sz="7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54C5D4-2DFB-32FA-3C4A-AE5404EDD74C}"/>
              </a:ext>
            </a:extLst>
          </p:cNvPr>
          <p:cNvSpPr>
            <a:spLocks noGrp="1"/>
          </p:cNvSpPr>
          <p:nvPr>
            <p:ph idx="1"/>
          </p:nvPr>
        </p:nvSpPr>
        <p:spPr>
          <a:xfrm>
            <a:off x="1295401" y="1586204"/>
            <a:ext cx="9601196" cy="4655975"/>
          </a:xfrm>
        </p:spPr>
        <p:txBody>
          <a:bodyPr>
            <a:normAutofit/>
          </a:bodyPr>
          <a:lstStyle/>
          <a:p>
            <a:r>
              <a:rPr lang="en-US" sz="2000" dirty="0">
                <a:latin typeface="Times New Roman" panose="02020603050405020304" pitchFamily="18" charset="0"/>
                <a:cs typeface="Times New Roman" panose="02020603050405020304" pitchFamily="18" charset="0"/>
              </a:rPr>
              <a:t>Eugenics was a movement that claimed to improve society through selective breeding and was seen as a progressive and scientific idea for many years.</a:t>
            </a:r>
          </a:p>
          <a:p>
            <a:r>
              <a:rPr lang="en-US" sz="2000" dirty="0">
                <a:latin typeface="Times New Roman" panose="02020603050405020304" pitchFamily="18" charset="0"/>
                <a:cs typeface="Times New Roman" panose="02020603050405020304" pitchFamily="18" charset="0"/>
              </a:rPr>
              <a:t>It drew support from many different political ideologies and most genetic scientists of the time.</a:t>
            </a:r>
          </a:p>
          <a:p>
            <a:r>
              <a:rPr lang="en-US" sz="2000" dirty="0">
                <a:latin typeface="Times New Roman" panose="02020603050405020304" pitchFamily="18" charset="0"/>
                <a:cs typeface="Times New Roman" panose="02020603050405020304" pitchFamily="18" charset="0"/>
              </a:rPr>
              <a:t>However, the association with Hitler and Nazi Germany led to the tarnishing of its name and reputation, making it a taboo subject in the United States and Europe.</a:t>
            </a:r>
          </a:p>
          <a:p>
            <a:r>
              <a:rPr lang="en-US" sz="2000" dirty="0">
                <a:latin typeface="Times New Roman" panose="02020603050405020304" pitchFamily="18" charset="0"/>
                <a:cs typeface="Times New Roman" panose="02020603050405020304" pitchFamily="18" charset="0"/>
              </a:rPr>
              <a:t>Despite this, eugenics still casts a shadow over the use of genetics in our era, with questions about its potential to be used for discriminatory purposes.</a:t>
            </a:r>
          </a:p>
          <a:p>
            <a:r>
              <a:rPr lang="en-US" sz="2000" dirty="0">
                <a:latin typeface="Times New Roman" panose="02020603050405020304" pitchFamily="18" charset="0"/>
                <a:cs typeface="Times New Roman" panose="02020603050405020304" pitchFamily="18" charset="0"/>
              </a:rPr>
              <a:t>Studying the history of eugenics and engaging in careful moral analysis can help us understand and avoid repeating the mistakes of the past.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56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9F10-DB4B-8F39-FC75-F66E71126F8E}"/>
              </a:ext>
            </a:extLst>
          </p:cNvPr>
          <p:cNvSpPr>
            <a:spLocks noGrp="1"/>
          </p:cNvSpPr>
          <p:nvPr>
            <p:ph type="title"/>
          </p:nvPr>
        </p:nvSpPr>
        <p:spPr>
          <a:xfrm>
            <a:off x="1484311" y="391886"/>
            <a:ext cx="10018713" cy="783771"/>
          </a:xfrm>
        </p:spPr>
        <p:txBody>
          <a:bodyPr/>
          <a:lstStyle/>
          <a:p>
            <a:r>
              <a:rPr lang="en-US" b="0" i="0" dirty="0">
                <a:solidFill>
                  <a:srgbClr val="374151"/>
                </a:solidFill>
                <a:effectLst/>
                <a:latin typeface="Söhne"/>
              </a:rPr>
              <a:t>Lessons from the Eugenics Movement</a:t>
            </a:r>
            <a:endParaRPr lang="en-IN" dirty="0"/>
          </a:p>
        </p:txBody>
      </p:sp>
      <p:sp>
        <p:nvSpPr>
          <p:cNvPr id="3" name="Content Placeholder 2">
            <a:extLst>
              <a:ext uri="{FF2B5EF4-FFF2-40B4-BE49-F238E27FC236}">
                <a16:creationId xmlns:a16="http://schemas.microsoft.com/office/drawing/2014/main" id="{20A452ED-84A7-CD78-AB6C-3AEC85BCA429}"/>
              </a:ext>
            </a:extLst>
          </p:cNvPr>
          <p:cNvSpPr>
            <a:spLocks noGrp="1"/>
          </p:cNvSpPr>
          <p:nvPr>
            <p:ph idx="1"/>
          </p:nvPr>
        </p:nvSpPr>
        <p:spPr>
          <a:xfrm>
            <a:off x="1484310" y="1175657"/>
            <a:ext cx="10018713" cy="4996545"/>
          </a:xfrm>
        </p:spPr>
        <p:txBody>
          <a:bodyPr>
            <a:normAutofit/>
          </a:bodyPr>
          <a:lstStyle/>
          <a:p>
            <a:pPr algn="just">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The eugenics movement in the past used the prestige of science to hide their underlying moral premises and biases, leading to harmful consequences.</a:t>
            </a:r>
          </a:p>
          <a:p>
            <a:pPr algn="just">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We are now in a new era where genetic technology can potentially reshape society, but we need to be cautious and learn from the mistakes of the past.</a:t>
            </a:r>
          </a:p>
          <a:p>
            <a:pPr algn="just">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Not all eugenic thoughts or values are necessarily bad, and we need to analyze which ones are problematic and why.</a:t>
            </a:r>
          </a:p>
          <a:p>
            <a:pPr algn="just">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Some questions raised by eugenicists may still be relevant today and deserve more attention, but we need to be careful not to associate them with the harmful aspects of the eugenics movement.</a:t>
            </a:r>
          </a:p>
          <a:p>
            <a:pPr algn="just">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It is important to be aware of potential biases and moral premises underlying scientific movements, and to critically evaluate them to avoid harmful consequences.</a:t>
            </a:r>
          </a:p>
          <a:p>
            <a:pPr algn="just">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We need to approach the topic of eugenics with a nuanced and thoughtful perspective, recognizing the complex history and potential implications of the field.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33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E354CA-25C5-4872-8C10-E0FBF47CBB8B}"/>
              </a:ext>
            </a:extLst>
          </p:cNvPr>
          <p:cNvSpPr>
            <a:spLocks noGrp="1"/>
          </p:cNvSpPr>
          <p:nvPr>
            <p:ph type="title"/>
          </p:nvPr>
        </p:nvSpPr>
        <p:spPr>
          <a:xfrm>
            <a:off x="1484311" y="121299"/>
            <a:ext cx="10018713" cy="709126"/>
          </a:xfrm>
        </p:spPr>
        <p:txBody>
          <a:bodyPr>
            <a:normAutofit/>
          </a:bodyPr>
          <a:lstStyle/>
          <a:p>
            <a:r>
              <a:rPr lang="en-US" dirty="0"/>
              <a:t>Eugenics from the Past</a:t>
            </a:r>
            <a:endParaRPr lang="en-IN" dirty="0"/>
          </a:p>
        </p:txBody>
      </p:sp>
      <p:sp>
        <p:nvSpPr>
          <p:cNvPr id="5" name="Text Placeholder 4">
            <a:extLst>
              <a:ext uri="{FF2B5EF4-FFF2-40B4-BE49-F238E27FC236}">
                <a16:creationId xmlns:a16="http://schemas.microsoft.com/office/drawing/2014/main" id="{0A4AB444-CEE9-3CD9-9806-4DDB12AA8397}"/>
              </a:ext>
            </a:extLst>
          </p:cNvPr>
          <p:cNvSpPr>
            <a:spLocks noGrp="1"/>
          </p:cNvSpPr>
          <p:nvPr>
            <p:ph type="body" idx="1"/>
          </p:nvPr>
        </p:nvSpPr>
        <p:spPr>
          <a:xfrm>
            <a:off x="1484310" y="763556"/>
            <a:ext cx="3191069" cy="606489"/>
          </a:xfrm>
        </p:spPr>
        <p:txBody>
          <a:bodyPr/>
          <a:lstStyle/>
          <a:p>
            <a:pPr algn="just"/>
            <a:r>
              <a:rPr lang="en-US" sz="2400" dirty="0">
                <a:solidFill>
                  <a:schemeClr val="tx1"/>
                </a:solidFill>
                <a:latin typeface="Times New Roman" panose="02020603050405020304" pitchFamily="18" charset="0"/>
                <a:cs typeface="Times New Roman" panose="02020603050405020304" pitchFamily="18" charset="0"/>
              </a:rPr>
              <a:t>Rise of Eugenics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E8E7E463-0736-922C-DFE6-AD8730FB1DEE}"/>
              </a:ext>
            </a:extLst>
          </p:cNvPr>
          <p:cNvSpPr>
            <a:spLocks noGrp="1"/>
          </p:cNvSpPr>
          <p:nvPr>
            <p:ph sz="half" idx="2"/>
          </p:nvPr>
        </p:nvSpPr>
        <p:spPr>
          <a:xfrm>
            <a:off x="1484310" y="1436914"/>
            <a:ext cx="10160293" cy="4354285"/>
          </a:xfrm>
        </p:spPr>
        <p:txBody>
          <a:bodyPr/>
          <a:lstStyle/>
          <a:p>
            <a:r>
              <a:rPr lang="en-US" b="0" i="0" dirty="0">
                <a:solidFill>
                  <a:srgbClr val="374151"/>
                </a:solidFill>
                <a:effectLst/>
                <a:latin typeface="Söhne"/>
              </a:rPr>
              <a:t>The modern eugenics movement was influenced by Darwin's theory of natural selection and Mendelian genetics.</a:t>
            </a:r>
          </a:p>
          <a:p>
            <a:r>
              <a:rPr lang="en-US" b="0" i="0" dirty="0">
                <a:solidFill>
                  <a:srgbClr val="374151"/>
                </a:solidFill>
                <a:effectLst/>
                <a:latin typeface="Söhne"/>
              </a:rPr>
              <a:t>Francis Galton coined the term "eugenics" and believed that talents and virtues of character and personality were inherited along with other traits, offering their bearers advantages in natural selection. </a:t>
            </a:r>
          </a:p>
          <a:p>
            <a:r>
              <a:rPr lang="en-US" b="0" i="0" dirty="0">
                <a:solidFill>
                  <a:srgbClr val="374151"/>
                </a:solidFill>
                <a:effectLst/>
                <a:latin typeface="Söhne"/>
              </a:rPr>
              <a:t>Galton's ideas attracted a number of distinguished disciples, including Darwin.</a:t>
            </a:r>
          </a:p>
          <a:p>
            <a:r>
              <a:rPr lang="en-US" b="0" i="0" dirty="0">
                <a:solidFill>
                  <a:srgbClr val="374151"/>
                </a:solidFill>
                <a:effectLst/>
                <a:latin typeface="Söhne"/>
              </a:rPr>
              <a:t>Galton believe that society's stock of talent could be greatly enlarged through "positive eugenics," or encouraging members of favored families to increase their rate of childbearing.</a:t>
            </a:r>
          </a:p>
          <a:p>
            <a:r>
              <a:rPr lang="en-US" b="0" i="0" dirty="0">
                <a:solidFill>
                  <a:srgbClr val="374151"/>
                </a:solidFill>
                <a:effectLst/>
                <a:latin typeface="Söhne"/>
              </a:rPr>
              <a:t>He also believed that the balance should be further improved by discouraging those who had less to offer from reproducing, known as "negative eugenics.“</a:t>
            </a:r>
          </a:p>
          <a:p>
            <a:r>
              <a:rPr lang="en-US" b="0" i="0" dirty="0">
                <a:solidFill>
                  <a:srgbClr val="374151"/>
                </a:solidFill>
                <a:effectLst/>
                <a:latin typeface="Söhne"/>
              </a:rPr>
              <a:t>Eugenic ideas were advanced in many countries during the decades 1890-1920, including Norway, Brazil, and the Soviet Union and the taught in leading universities.</a:t>
            </a:r>
          </a:p>
          <a:p>
            <a:endParaRPr lang="en-US" b="0" i="0" dirty="0">
              <a:solidFill>
                <a:srgbClr val="374151"/>
              </a:solidFill>
              <a:effectLst/>
              <a:latin typeface="Söhne"/>
            </a:endParaRPr>
          </a:p>
          <a:p>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10492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E354CA-25C5-4872-8C10-E0FBF47CBB8B}"/>
              </a:ext>
            </a:extLst>
          </p:cNvPr>
          <p:cNvSpPr>
            <a:spLocks noGrp="1"/>
          </p:cNvSpPr>
          <p:nvPr>
            <p:ph type="title"/>
          </p:nvPr>
        </p:nvSpPr>
        <p:spPr>
          <a:xfrm>
            <a:off x="1484311" y="121299"/>
            <a:ext cx="10018713" cy="709126"/>
          </a:xfrm>
        </p:spPr>
        <p:txBody>
          <a:bodyPr>
            <a:normAutofit/>
          </a:bodyPr>
          <a:lstStyle/>
          <a:p>
            <a:r>
              <a:rPr lang="en-US" dirty="0"/>
              <a:t>Eugenics from the Past</a:t>
            </a:r>
            <a:endParaRPr lang="en-IN" dirty="0"/>
          </a:p>
        </p:txBody>
      </p:sp>
      <p:sp>
        <p:nvSpPr>
          <p:cNvPr id="6" name="Content Placeholder 5">
            <a:extLst>
              <a:ext uri="{FF2B5EF4-FFF2-40B4-BE49-F238E27FC236}">
                <a16:creationId xmlns:a16="http://schemas.microsoft.com/office/drawing/2014/main" id="{E8E7E463-0736-922C-DFE6-AD8730FB1DEE}"/>
              </a:ext>
            </a:extLst>
          </p:cNvPr>
          <p:cNvSpPr>
            <a:spLocks noGrp="1"/>
          </p:cNvSpPr>
          <p:nvPr>
            <p:ph sz="half" idx="2"/>
          </p:nvPr>
        </p:nvSpPr>
        <p:spPr>
          <a:xfrm>
            <a:off x="1484310" y="1436914"/>
            <a:ext cx="10160293" cy="4354285"/>
          </a:xfrm>
        </p:spPr>
        <p:txBody>
          <a:bodyPr/>
          <a:lstStyle/>
          <a:p>
            <a:r>
              <a:rPr lang="en-US" dirty="0"/>
              <a:t>Popular eugenics movements introduced eugenic ideas into public discourse, often using accounts of generations of misfits in "white trash" family lines as examples.</a:t>
            </a:r>
          </a:p>
          <a:p>
            <a:r>
              <a:rPr lang="en-US" dirty="0"/>
              <a:t>American eugenic organizations maintained exhibits and events at state fairs and public expositions, including "Fitter Families" competitions.</a:t>
            </a:r>
          </a:p>
          <a:p>
            <a:r>
              <a:rPr lang="en-US" dirty="0"/>
              <a:t>Eugenicists differed over both the cause and remedy for the perceived decline of the human race, but tended to draw the implication that medical care frustrated evolution by permitting the unfit to survive and reproduce.</a:t>
            </a:r>
          </a:p>
          <a:p>
            <a:r>
              <a:rPr lang="en-US" dirty="0"/>
              <a:t>Eugenicists differed also in their practical proposals and legislative aims, with some calling for coercive measures such as sexual </a:t>
            </a:r>
            <a:r>
              <a:rPr lang="en-US" dirty="0" err="1"/>
              <a:t>segregateion</a:t>
            </a:r>
            <a:r>
              <a:rPr lang="en-US" dirty="0"/>
              <a:t> or involuntary </a:t>
            </a:r>
            <a:r>
              <a:rPr lang="en-US" dirty="0" err="1"/>
              <a:t>sterilisation</a:t>
            </a:r>
            <a:r>
              <a:rPr lang="en-US" dirty="0"/>
              <a:t>.</a:t>
            </a:r>
          </a:p>
          <a:p>
            <a:endParaRPr lang="en-IN" dirty="0"/>
          </a:p>
        </p:txBody>
      </p:sp>
    </p:spTree>
    <p:extLst>
      <p:ext uri="{BB962C8B-B14F-4D97-AF65-F5344CB8AC3E}">
        <p14:creationId xmlns:p14="http://schemas.microsoft.com/office/powerpoint/2010/main" val="4152629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E354CA-25C5-4872-8C10-E0FBF47CBB8B}"/>
              </a:ext>
            </a:extLst>
          </p:cNvPr>
          <p:cNvSpPr>
            <a:spLocks noGrp="1"/>
          </p:cNvSpPr>
          <p:nvPr>
            <p:ph type="title"/>
          </p:nvPr>
        </p:nvSpPr>
        <p:spPr>
          <a:xfrm>
            <a:off x="1484311" y="121299"/>
            <a:ext cx="10018713" cy="709126"/>
          </a:xfrm>
        </p:spPr>
        <p:txBody>
          <a:bodyPr>
            <a:normAutofit/>
          </a:bodyPr>
          <a:lstStyle/>
          <a:p>
            <a:r>
              <a:rPr lang="en-US" dirty="0"/>
              <a:t>Eugenics from the Past</a:t>
            </a:r>
            <a:endParaRPr lang="en-IN" dirty="0"/>
          </a:p>
        </p:txBody>
      </p:sp>
      <p:sp>
        <p:nvSpPr>
          <p:cNvPr id="5" name="Text Placeholder 4">
            <a:extLst>
              <a:ext uri="{FF2B5EF4-FFF2-40B4-BE49-F238E27FC236}">
                <a16:creationId xmlns:a16="http://schemas.microsoft.com/office/drawing/2014/main" id="{0A4AB444-CEE9-3CD9-9806-4DDB12AA8397}"/>
              </a:ext>
            </a:extLst>
          </p:cNvPr>
          <p:cNvSpPr>
            <a:spLocks noGrp="1"/>
          </p:cNvSpPr>
          <p:nvPr>
            <p:ph type="body" idx="1"/>
          </p:nvPr>
        </p:nvSpPr>
        <p:spPr>
          <a:xfrm>
            <a:off x="1260375" y="763556"/>
            <a:ext cx="3191069" cy="606489"/>
          </a:xfrm>
        </p:spPr>
        <p:txBody>
          <a:bodyPr/>
          <a:lstStyle/>
          <a:p>
            <a:pPr algn="just"/>
            <a:r>
              <a:rPr lang="en-US" sz="2400" dirty="0">
                <a:solidFill>
                  <a:schemeClr val="tx1"/>
                </a:solidFill>
                <a:latin typeface="Times New Roman" panose="02020603050405020304" pitchFamily="18" charset="0"/>
                <a:cs typeface="Times New Roman" panose="02020603050405020304" pitchFamily="18" charset="0"/>
              </a:rPr>
              <a:t>The Nazi Debacle</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E8E7E463-0736-922C-DFE6-AD8730FB1DEE}"/>
              </a:ext>
            </a:extLst>
          </p:cNvPr>
          <p:cNvSpPr>
            <a:spLocks noGrp="1"/>
          </p:cNvSpPr>
          <p:nvPr>
            <p:ph sz="half" idx="2"/>
          </p:nvPr>
        </p:nvSpPr>
        <p:spPr>
          <a:xfrm>
            <a:off x="1017038" y="1436914"/>
            <a:ext cx="10898154" cy="4851919"/>
          </a:xfrm>
        </p:spPr>
        <p:txBody>
          <a:bodyPr>
            <a:normAutofit lnSpcReduction="10000"/>
          </a:bodyPr>
          <a:lstStyle/>
          <a:p>
            <a:r>
              <a:rPr lang="en-US" dirty="0"/>
              <a:t>Eugenics in Germany had divergences of opinion, with some eugenicists being racist, and anti-Semitic while some being anti-racist and some standing on the political left.</a:t>
            </a:r>
          </a:p>
          <a:p>
            <a:r>
              <a:rPr lang="en-US" dirty="0"/>
              <a:t>The Nazis imposed a uniformity of viewpoint and implemented a thoroughly racist, nationalist eugenic </a:t>
            </a:r>
            <a:r>
              <a:rPr lang="en-US" dirty="0" err="1"/>
              <a:t>programme</a:t>
            </a:r>
            <a:r>
              <a:rPr lang="en-US" dirty="0"/>
              <a:t> with no limits in pursuit of "racial hygiene".</a:t>
            </a:r>
          </a:p>
          <a:p>
            <a:r>
              <a:rPr lang="en-US" dirty="0"/>
              <a:t>Eugenics was central to the entire Nazi enterprise, joined with romantic nativist and racist myths of the pure-bred Nordic.</a:t>
            </a:r>
          </a:p>
          <a:p>
            <a:r>
              <a:rPr lang="en-US" dirty="0"/>
              <a:t>The paper tells that there was emphasis on "blood" called for a purifying of the nation's gene pool to regain the nobility and greatness of genetically pure forbears.</a:t>
            </a:r>
          </a:p>
          <a:p>
            <a:r>
              <a:rPr lang="en-US" dirty="0"/>
              <a:t>The sterilization and "euthanasia" programs were an exercise in negative eugenics, aimed at improving the native German stock from its degenerated condition.</a:t>
            </a:r>
          </a:p>
          <a:p>
            <a:r>
              <a:rPr lang="en-US" dirty="0"/>
              <a:t>To prevent the adulteration of the “racially pure” genes, the Nazis implemented legislation prohibiting sexual relations between Jews and non-Jewish Germans, and ultimately, they carried out the Holocaust, which aimed to eliminate the Jewish population. </a:t>
            </a:r>
          </a:p>
          <a:p>
            <a:r>
              <a:rPr lang="en-US" dirty="0"/>
              <a:t>Jews and others who contributed evil genes were seen as the disease afflicting the German nation by </a:t>
            </a:r>
            <a:r>
              <a:rPr lang="en-US" dirty="0" err="1"/>
              <a:t>Hiilter</a:t>
            </a:r>
            <a:r>
              <a:rPr lang="en-US" dirty="0"/>
              <a:t> and he wanted to eliminate this groups, purifying the German gene Pool.</a:t>
            </a:r>
          </a:p>
          <a:p>
            <a:endParaRPr lang="en-US" dirty="0"/>
          </a:p>
        </p:txBody>
      </p:sp>
    </p:spTree>
    <p:extLst>
      <p:ext uri="{BB962C8B-B14F-4D97-AF65-F5344CB8AC3E}">
        <p14:creationId xmlns:p14="http://schemas.microsoft.com/office/powerpoint/2010/main" val="104269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DFCA83C-13CA-AA5F-AD57-6767D38029C0}"/>
              </a:ext>
            </a:extLst>
          </p:cNvPr>
          <p:cNvSpPr>
            <a:spLocks noGrp="1"/>
          </p:cNvSpPr>
          <p:nvPr>
            <p:ph idx="1"/>
          </p:nvPr>
        </p:nvSpPr>
        <p:spPr>
          <a:xfrm>
            <a:off x="1465649" y="1156996"/>
            <a:ext cx="10018713" cy="3458547"/>
          </a:xfrm>
        </p:spPr>
        <p:txBody>
          <a:bodyPr/>
          <a:lstStyle/>
          <a:p>
            <a:pPr algn="just"/>
            <a:r>
              <a:rPr lang="en-US" dirty="0">
                <a:solidFill>
                  <a:srgbClr val="374151"/>
                </a:solidFill>
                <a:latin typeface="Söhne"/>
              </a:rPr>
              <a:t>So, we can say that t</a:t>
            </a:r>
            <a:r>
              <a:rPr lang="en-US" b="0" i="0" dirty="0">
                <a:solidFill>
                  <a:srgbClr val="374151"/>
                </a:solidFill>
                <a:effectLst/>
                <a:latin typeface="Söhne"/>
              </a:rPr>
              <a:t>he Nazis wanted to create a racially pure nation through eugenics and genetic interventions. </a:t>
            </a:r>
          </a:p>
          <a:p>
            <a:pPr algn="just"/>
            <a:r>
              <a:rPr lang="en-US" dirty="0">
                <a:solidFill>
                  <a:srgbClr val="374151"/>
                </a:solidFill>
                <a:latin typeface="Söhne"/>
              </a:rPr>
              <a:t>But t</a:t>
            </a:r>
            <a:r>
              <a:rPr lang="en-US" b="0" i="0" dirty="0">
                <a:solidFill>
                  <a:srgbClr val="374151"/>
                </a:solidFill>
                <a:effectLst/>
                <a:latin typeface="Söhne"/>
              </a:rPr>
              <a:t>hese beliefs were based on pseudoscience and discriminatory ideology and resulted in some of the most heinous crimes committed in modern history.</a:t>
            </a:r>
          </a:p>
        </p:txBody>
      </p:sp>
    </p:spTree>
    <p:extLst>
      <p:ext uri="{BB962C8B-B14F-4D97-AF65-F5344CB8AC3E}">
        <p14:creationId xmlns:p14="http://schemas.microsoft.com/office/powerpoint/2010/main" val="3478525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469</TotalTime>
  <Words>2479</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Corbel</vt:lpstr>
      <vt:lpstr>Söhne</vt:lpstr>
      <vt:lpstr>Times New Roman</vt:lpstr>
      <vt:lpstr>Parallax</vt:lpstr>
      <vt:lpstr>Can we learn from eugenics?  Daniel Wikler  University of Wisconsin, USA </vt:lpstr>
      <vt:lpstr>What is Eugenics?</vt:lpstr>
      <vt:lpstr>Founder of Eugenics – Francis Galton</vt:lpstr>
      <vt:lpstr>Eugenics yesterday and today</vt:lpstr>
      <vt:lpstr>Lessons from the Eugenics Movement</vt:lpstr>
      <vt:lpstr>Eugenics from the Past</vt:lpstr>
      <vt:lpstr>Eugenics from the Past</vt:lpstr>
      <vt:lpstr>Eugenics from the Past</vt:lpstr>
      <vt:lpstr>PowerPoint Presentation</vt:lpstr>
      <vt:lpstr>Eugenics from the Past</vt:lpstr>
      <vt:lpstr>PowerPoint Presentation</vt:lpstr>
      <vt:lpstr>Is eugenic doctrine inherently evil? </vt:lpstr>
      <vt:lpstr>Is eugenic doctrine inherently evil? </vt:lpstr>
      <vt:lpstr>Five Candidate wrongs</vt:lpstr>
      <vt:lpstr>Replacement</vt:lpstr>
      <vt:lpstr>PowerPoint Presentation</vt:lpstr>
      <vt:lpstr>Value Pluralism</vt:lpstr>
      <vt:lpstr>Value Pluralism</vt:lpstr>
      <vt:lpstr>Statism</vt:lpstr>
      <vt:lpstr>Collectivism</vt:lpstr>
      <vt:lpstr>Fairness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Can we learn from eugenics?  Daniel Wikler University of Wisconsin, USA </dc:title>
  <dc:creator>Dattatreyo Roy</dc:creator>
  <cp:lastModifiedBy>Dattatreyo Roy</cp:lastModifiedBy>
  <cp:revision>9</cp:revision>
  <dcterms:created xsi:type="dcterms:W3CDTF">2023-04-22T04:46:23Z</dcterms:created>
  <dcterms:modified xsi:type="dcterms:W3CDTF">2023-04-22T18:00:35Z</dcterms:modified>
</cp:coreProperties>
</file>