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Black"/>
      <p:bold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lack-bold.fntdata"/><Relationship Id="rId25" Type="http://schemas.openxmlformats.org/officeDocument/2006/relationships/font" Target="fonts/Raleway-boldItalic.fntdata"/><Relationship Id="rId28" Type="http://schemas.openxmlformats.org/officeDocument/2006/relationships/font" Target="fonts/Roboto-regular.fntdata"/><Relationship Id="rId27" Type="http://schemas.openxmlformats.org/officeDocument/2006/relationships/font" Target="fonts/Robo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d1a71a5ee_0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d1a71a5ee_0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d1a71a5ee_0_2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d1a71a5ee_0_2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d1a71a5ee_0_2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d1a71a5ee_0_2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d1a71a5ee_0_2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d1a71a5ee_0_2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d1a71a5ee_0_2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d1a71a5ee_0_2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d1a71a5ee_0_2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d1a71a5ee_0_2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d1a71a5ee_0_2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d1a71a5ee_0_2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d1a71a5e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d1a71a5e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d1a71a5ee_0_2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d1a71a5ee_0_2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d1a71a5ee_0_2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d1a71a5ee_0_2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d1a71a5ee_0_2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d1a71a5ee_0_2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d1a71a5ee_0_2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d1a71a5ee_0_2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d1a71a5ee_0_2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d1a71a5ee_0_2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d1a71a5e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d1a71a5e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d1a71a5ee_0_2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d1a71a5ee_0_2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859700" cy="18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solidFill>
                  <a:srgbClr val="374151"/>
                </a:solidFill>
                <a:highlight>
                  <a:schemeClr val="lt2"/>
                </a:highlight>
                <a:latin typeface="Roboto"/>
                <a:ea typeface="Roboto"/>
                <a:cs typeface="Roboto"/>
                <a:sym typeface="Roboto"/>
              </a:rPr>
              <a:t>Human Nature by Friedrich Nietzsche</a:t>
            </a:r>
            <a:endParaRPr sz="3500">
              <a:solidFill>
                <a:srgbClr val="374151"/>
              </a:solidFill>
              <a:highlight>
                <a:schemeClr val="lt2"/>
              </a:highlight>
              <a:latin typeface="Roboto"/>
              <a:ea typeface="Roboto"/>
              <a:cs typeface="Roboto"/>
              <a:sym typeface="Roboto"/>
            </a:endParaRPr>
          </a:p>
          <a:p>
            <a:pPr indent="0" lvl="0" marL="0" rtl="0" algn="l">
              <a:spcBef>
                <a:spcPts val="0"/>
              </a:spcBef>
              <a:spcAft>
                <a:spcPts val="0"/>
              </a:spcAft>
              <a:buNone/>
            </a:pPr>
            <a:r>
              <a:rPr b="0" i="1" lang="en" sz="2300">
                <a:solidFill>
                  <a:srgbClr val="2D3E45"/>
                </a:solidFill>
                <a:highlight>
                  <a:schemeClr val="lt2"/>
                </a:highlight>
                <a:latin typeface="Georgia"/>
                <a:ea typeface="Georgia"/>
                <a:cs typeface="Georgia"/>
                <a:sym typeface="Georgia"/>
              </a:rPr>
              <a:t>“What doesn’t kill you makes you stronger”</a:t>
            </a:r>
            <a:r>
              <a:rPr b="0" i="1" lang="en" sz="4300">
                <a:solidFill>
                  <a:srgbClr val="374151"/>
                </a:solidFill>
                <a:highlight>
                  <a:schemeClr val="lt2"/>
                </a:highlight>
                <a:latin typeface="Roboto"/>
                <a:ea typeface="Roboto"/>
                <a:cs typeface="Roboto"/>
                <a:sym typeface="Roboto"/>
              </a:rPr>
              <a:t> </a:t>
            </a:r>
            <a:endParaRPr b="0" i="1" sz="7300">
              <a:highlight>
                <a:schemeClr val="lt2"/>
              </a:highlight>
            </a:endParaRPr>
          </a:p>
        </p:txBody>
      </p:sp>
      <p:sp>
        <p:nvSpPr>
          <p:cNvPr id="87" name="Google Shape;87;p13"/>
          <p:cNvSpPr txBox="1"/>
          <p:nvPr>
            <p:ph idx="1" type="subTitle"/>
          </p:nvPr>
        </p:nvSpPr>
        <p:spPr>
          <a:xfrm>
            <a:off x="729625" y="3457925"/>
            <a:ext cx="7933800" cy="12393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605"/>
              <a:buNone/>
            </a:pPr>
            <a:r>
              <a:rPr b="1" lang="en" sz="2180"/>
              <a:t>-Presented by </a:t>
            </a:r>
            <a:endParaRPr b="1" sz="2180"/>
          </a:p>
          <a:p>
            <a:pPr indent="0" lvl="0" marL="0" rtl="0" algn="r">
              <a:lnSpc>
                <a:spcPct val="80000"/>
              </a:lnSpc>
              <a:spcBef>
                <a:spcPts val="0"/>
              </a:spcBef>
              <a:spcAft>
                <a:spcPts val="0"/>
              </a:spcAft>
              <a:buSzPts val="605"/>
              <a:buNone/>
            </a:pPr>
            <a:r>
              <a:rPr lang="en" sz="1879"/>
              <a:t>Vijaya Rawat</a:t>
            </a:r>
            <a:endParaRPr sz="1879"/>
          </a:p>
          <a:p>
            <a:pPr indent="0" lvl="0" marL="0" rtl="0" algn="r">
              <a:lnSpc>
                <a:spcPct val="80000"/>
              </a:lnSpc>
              <a:spcBef>
                <a:spcPts val="0"/>
              </a:spcBef>
              <a:spcAft>
                <a:spcPts val="0"/>
              </a:spcAft>
              <a:buSzPts val="605"/>
              <a:buNone/>
            </a:pPr>
            <a:r>
              <a:rPr lang="en" sz="1879"/>
              <a:t>M22CS014</a:t>
            </a:r>
            <a:endParaRPr sz="18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580725" y="376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i="1" lang="en" sz="3700">
                <a:solidFill>
                  <a:srgbClr val="374151"/>
                </a:solidFill>
                <a:highlight>
                  <a:schemeClr val="lt1"/>
                </a:highlight>
                <a:latin typeface="Roboto"/>
                <a:ea typeface="Roboto"/>
                <a:cs typeface="Roboto"/>
                <a:sym typeface="Roboto"/>
              </a:rPr>
              <a:t>The will to power</a:t>
            </a:r>
            <a:endParaRPr baseline="30000" i="1" sz="3700">
              <a:highlight>
                <a:schemeClr val="lt1"/>
              </a:highlight>
              <a:latin typeface="Roboto"/>
              <a:ea typeface="Roboto"/>
              <a:cs typeface="Roboto"/>
              <a:sym typeface="Roboto"/>
            </a:endParaRPr>
          </a:p>
        </p:txBody>
      </p:sp>
      <p:sp>
        <p:nvSpPr>
          <p:cNvPr id="140" name="Google Shape;140;p22"/>
          <p:cNvSpPr txBox="1"/>
          <p:nvPr>
            <p:ph idx="1" type="body"/>
          </p:nvPr>
        </p:nvSpPr>
        <p:spPr>
          <a:xfrm>
            <a:off x="656875" y="911925"/>
            <a:ext cx="7870200" cy="3884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374151"/>
              </a:buClr>
              <a:buSzPts val="1700"/>
              <a:buFont typeface="Roboto"/>
              <a:buChar char="●"/>
            </a:pPr>
            <a:r>
              <a:rPr lang="en" sz="1700">
                <a:solidFill>
                  <a:srgbClr val="374151"/>
                </a:solidFill>
                <a:highlight>
                  <a:schemeClr val="lt1"/>
                </a:highlight>
                <a:latin typeface="Roboto"/>
                <a:ea typeface="Roboto"/>
                <a:cs typeface="Roboto"/>
                <a:sym typeface="Roboto"/>
              </a:rPr>
              <a:t>Nietzsche saw the will to power as a fundamental aspect of human nature that could inspire individuals to achieve great things.</a:t>
            </a:r>
            <a:endParaRPr sz="1700">
              <a:solidFill>
                <a:srgbClr val="374151"/>
              </a:solidFill>
              <a:highlight>
                <a:schemeClr val="lt1"/>
              </a:highlight>
              <a:latin typeface="Roboto"/>
              <a:ea typeface="Roboto"/>
              <a:cs typeface="Roboto"/>
              <a:sym typeface="Roboto"/>
            </a:endParaRPr>
          </a:p>
          <a:p>
            <a:pPr indent="-336550" lvl="0" marL="457200" rtl="0" algn="l">
              <a:spcBef>
                <a:spcPts val="1000"/>
              </a:spcBef>
              <a:spcAft>
                <a:spcPts val="0"/>
              </a:spcAft>
              <a:buClr>
                <a:srgbClr val="374151"/>
              </a:buClr>
              <a:buSzPts val="1700"/>
              <a:buFont typeface="Roboto"/>
              <a:buChar char="●"/>
            </a:pPr>
            <a:r>
              <a:rPr lang="en" sz="1700">
                <a:solidFill>
                  <a:srgbClr val="374151"/>
                </a:solidFill>
                <a:highlight>
                  <a:schemeClr val="lt1"/>
                </a:highlight>
                <a:latin typeface="Roboto"/>
                <a:ea typeface="Roboto"/>
                <a:cs typeface="Roboto"/>
                <a:sym typeface="Roboto"/>
              </a:rPr>
              <a:t>This drive is not necessarily selfish or aggressive, but rather reflects the natural desire for growth and self-realization that is common to all living beings.</a:t>
            </a:r>
            <a:endParaRPr sz="1700">
              <a:solidFill>
                <a:srgbClr val="374151"/>
              </a:solidFill>
              <a:highlight>
                <a:schemeClr val="lt1"/>
              </a:highlight>
              <a:latin typeface="Roboto"/>
              <a:ea typeface="Roboto"/>
              <a:cs typeface="Roboto"/>
              <a:sym typeface="Roboto"/>
            </a:endParaRPr>
          </a:p>
          <a:p>
            <a:pPr indent="-336550" lvl="0" marL="457200" rtl="0" algn="l">
              <a:spcBef>
                <a:spcPts val="1000"/>
              </a:spcBef>
              <a:spcAft>
                <a:spcPts val="0"/>
              </a:spcAft>
              <a:buClr>
                <a:srgbClr val="374151"/>
              </a:buClr>
              <a:buSzPts val="1700"/>
              <a:buFont typeface="Roboto"/>
              <a:buChar char="●"/>
            </a:pPr>
            <a:r>
              <a:rPr lang="en" sz="1700">
                <a:solidFill>
                  <a:srgbClr val="374151"/>
                </a:solidFill>
                <a:highlight>
                  <a:schemeClr val="lt1"/>
                </a:highlight>
                <a:latin typeface="Roboto"/>
                <a:ea typeface="Roboto"/>
                <a:cs typeface="Roboto"/>
                <a:sym typeface="Roboto"/>
              </a:rPr>
              <a:t>He saw this drive as a positive force that could inspire individuals to create new values and overcome obstacles in their lives.</a:t>
            </a:r>
            <a:endParaRPr sz="1700">
              <a:solidFill>
                <a:srgbClr val="374151"/>
              </a:solidFill>
              <a:highlight>
                <a:schemeClr val="lt1"/>
              </a:highlight>
              <a:latin typeface="Roboto"/>
              <a:ea typeface="Roboto"/>
              <a:cs typeface="Roboto"/>
              <a:sym typeface="Roboto"/>
            </a:endParaRPr>
          </a:p>
          <a:p>
            <a:pPr indent="-336550" lvl="0" marL="457200" rtl="0" algn="l">
              <a:spcBef>
                <a:spcPts val="1000"/>
              </a:spcBef>
              <a:spcAft>
                <a:spcPts val="1000"/>
              </a:spcAft>
              <a:buClr>
                <a:srgbClr val="374151"/>
              </a:buClr>
              <a:buSzPts val="1700"/>
              <a:buFont typeface="Roboto"/>
              <a:buChar char="●"/>
            </a:pPr>
            <a:r>
              <a:rPr lang="en" sz="1700">
                <a:solidFill>
                  <a:srgbClr val="374151"/>
                </a:solidFill>
                <a:highlight>
                  <a:schemeClr val="lt1"/>
                </a:highlight>
                <a:latin typeface="Roboto"/>
                <a:ea typeface="Roboto"/>
                <a:cs typeface="Roboto"/>
                <a:sym typeface="Roboto"/>
              </a:rPr>
              <a:t>Nietzsche also recognized that the will to power could be a dangerous force if it became disconnected from ethical and moral constraints. </a:t>
            </a:r>
            <a:endParaRPr sz="1700">
              <a:solidFill>
                <a:srgbClr val="37415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630300" y="339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rgbClr val="374151"/>
                </a:solidFill>
                <a:highlight>
                  <a:schemeClr val="lt1"/>
                </a:highlight>
                <a:latin typeface="Roboto"/>
                <a:ea typeface="Roboto"/>
                <a:cs typeface="Roboto"/>
                <a:sym typeface="Roboto"/>
              </a:rPr>
              <a:t>The superman:</a:t>
            </a:r>
            <a:r>
              <a:rPr i="1" lang="en" sz="2200">
                <a:solidFill>
                  <a:srgbClr val="343541"/>
                </a:solidFill>
                <a:highlight>
                  <a:schemeClr val="lt1"/>
                </a:highlight>
                <a:latin typeface="Roboto"/>
                <a:ea typeface="Roboto"/>
                <a:cs typeface="Roboto"/>
                <a:sym typeface="Roboto"/>
              </a:rPr>
              <a:t>Man as Bridge Between Animal and Overman</a:t>
            </a:r>
            <a:endParaRPr i="1" sz="2200">
              <a:highlight>
                <a:schemeClr val="lt1"/>
              </a:highlight>
              <a:latin typeface="Roboto"/>
              <a:ea typeface="Roboto"/>
              <a:cs typeface="Roboto"/>
              <a:sym typeface="Roboto"/>
            </a:endParaRPr>
          </a:p>
        </p:txBody>
      </p:sp>
      <p:sp>
        <p:nvSpPr>
          <p:cNvPr id="146" name="Google Shape;146;p23"/>
          <p:cNvSpPr txBox="1"/>
          <p:nvPr>
            <p:ph idx="1" type="body"/>
          </p:nvPr>
        </p:nvSpPr>
        <p:spPr>
          <a:xfrm>
            <a:off x="630300" y="874725"/>
            <a:ext cx="8070300" cy="3921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74151"/>
              </a:buClr>
              <a:buSzPts val="1500"/>
              <a:buFont typeface="Roboto"/>
              <a:buChar char="●"/>
            </a:pPr>
            <a:r>
              <a:rPr lang="en" sz="1500">
                <a:solidFill>
                  <a:srgbClr val="374151"/>
                </a:solidFill>
                <a:highlight>
                  <a:schemeClr val="lt1"/>
                </a:highlight>
                <a:latin typeface="Roboto"/>
                <a:ea typeface="Roboto"/>
                <a:cs typeface="Roboto"/>
                <a:sym typeface="Roboto"/>
              </a:rPr>
              <a:t>Nietzsche saw human beings as a bridge between the animal and the overman, which he also referred to as the Superman or the Ubermensch. </a:t>
            </a:r>
            <a:endParaRPr sz="1500">
              <a:solidFill>
                <a:srgbClr val="374151"/>
              </a:solidFill>
              <a:highlight>
                <a:schemeClr val="lt1"/>
              </a:highlight>
              <a:latin typeface="Roboto"/>
              <a:ea typeface="Roboto"/>
              <a:cs typeface="Roboto"/>
              <a:sym typeface="Roboto"/>
            </a:endParaRPr>
          </a:p>
          <a:p>
            <a:pPr indent="-323850" lvl="0" marL="457200" rtl="0" algn="l">
              <a:spcBef>
                <a:spcPts val="1000"/>
              </a:spcBef>
              <a:spcAft>
                <a:spcPts val="0"/>
              </a:spcAft>
              <a:buClr>
                <a:srgbClr val="374151"/>
              </a:buClr>
              <a:buSzPts val="1500"/>
              <a:buFont typeface="Roboto"/>
              <a:buChar char="●"/>
            </a:pPr>
            <a:r>
              <a:rPr lang="en" sz="1500">
                <a:solidFill>
                  <a:srgbClr val="374151"/>
                </a:solidFill>
                <a:highlight>
                  <a:schemeClr val="lt1"/>
                </a:highlight>
                <a:latin typeface="Roboto"/>
                <a:ea typeface="Roboto"/>
                <a:cs typeface="Roboto"/>
                <a:sym typeface="Roboto"/>
              </a:rPr>
              <a:t>According to Nietzsche, human beings are unique in their ability to transcend their animal nature and create new values and interpretations of the world based on their own will to power.</a:t>
            </a:r>
            <a:endParaRPr sz="1500">
              <a:solidFill>
                <a:srgbClr val="374151"/>
              </a:solidFill>
              <a:highlight>
                <a:schemeClr val="lt1"/>
              </a:highlight>
              <a:latin typeface="Roboto"/>
              <a:ea typeface="Roboto"/>
              <a:cs typeface="Roboto"/>
              <a:sym typeface="Roboto"/>
            </a:endParaRPr>
          </a:p>
          <a:p>
            <a:pPr indent="-323850" lvl="0" marL="457200" rtl="0" algn="l">
              <a:spcBef>
                <a:spcPts val="1000"/>
              </a:spcBef>
              <a:spcAft>
                <a:spcPts val="0"/>
              </a:spcAft>
              <a:buClr>
                <a:srgbClr val="374151"/>
              </a:buClr>
              <a:buSzPts val="1500"/>
              <a:buFont typeface="Roboto"/>
              <a:buChar char="●"/>
            </a:pPr>
            <a:r>
              <a:rPr lang="en" sz="1500">
                <a:solidFill>
                  <a:srgbClr val="374151"/>
                </a:solidFill>
                <a:highlight>
                  <a:schemeClr val="lt1"/>
                </a:highlight>
                <a:latin typeface="Roboto"/>
                <a:ea typeface="Roboto"/>
                <a:cs typeface="Roboto"/>
                <a:sym typeface="Roboto"/>
              </a:rPr>
              <a:t>Nietzsche believed that human beings were not fixed entities but were instead constantly evolving and developing towards the overman, a higher form of human being who embodied the values of creativity, individualism, and self-expression. The overman was not a fixed ideal but rather an ideal that individuals should strive towards through the creative use of their will to power.</a:t>
            </a:r>
            <a:endParaRPr sz="1500">
              <a:solidFill>
                <a:srgbClr val="374151"/>
              </a:solidFill>
              <a:highlight>
                <a:schemeClr val="lt1"/>
              </a:highlight>
              <a:latin typeface="Roboto"/>
              <a:ea typeface="Roboto"/>
              <a:cs typeface="Roboto"/>
              <a:sym typeface="Roboto"/>
            </a:endParaRPr>
          </a:p>
          <a:p>
            <a:pPr indent="-323850" lvl="0" marL="457200" rtl="0" algn="l">
              <a:spcBef>
                <a:spcPts val="1000"/>
              </a:spcBef>
              <a:spcAft>
                <a:spcPts val="1000"/>
              </a:spcAft>
              <a:buClr>
                <a:srgbClr val="374151"/>
              </a:buClr>
              <a:buSzPts val="1500"/>
              <a:buFont typeface="Roboto"/>
              <a:buChar char="●"/>
            </a:pPr>
            <a:r>
              <a:rPr lang="en" sz="1500">
                <a:solidFill>
                  <a:srgbClr val="374151"/>
                </a:solidFill>
                <a:highlight>
                  <a:schemeClr val="lt1"/>
                </a:highlight>
                <a:latin typeface="Roboto"/>
                <a:ea typeface="Roboto"/>
                <a:cs typeface="Roboto"/>
                <a:sym typeface="Roboto"/>
              </a:rPr>
              <a:t>Nietzsche saw the human condition as a struggle between the individual's animal instincts and their higher, creative nature.</a:t>
            </a:r>
            <a:endParaRPr sz="1500">
              <a:solidFill>
                <a:srgbClr val="37415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446175"/>
            <a:ext cx="7688700" cy="5331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000"/>
              </a:spcAft>
              <a:buNone/>
            </a:pPr>
            <a:r>
              <a:rPr i="1" lang="en">
                <a:solidFill>
                  <a:srgbClr val="374151"/>
                </a:solidFill>
                <a:highlight>
                  <a:schemeClr val="lt1"/>
                </a:highlight>
                <a:latin typeface="Roboto"/>
                <a:ea typeface="Roboto"/>
                <a:cs typeface="Roboto"/>
                <a:sym typeface="Roboto"/>
              </a:rPr>
              <a:t>Life-affirmation</a:t>
            </a:r>
            <a:endParaRPr i="1">
              <a:highlight>
                <a:schemeClr val="lt1"/>
              </a:highlight>
              <a:latin typeface="Roboto"/>
              <a:ea typeface="Roboto"/>
              <a:cs typeface="Roboto"/>
              <a:sym typeface="Roboto"/>
            </a:endParaRPr>
          </a:p>
        </p:txBody>
      </p:sp>
      <p:sp>
        <p:nvSpPr>
          <p:cNvPr id="152" name="Google Shape;152;p24"/>
          <p:cNvSpPr txBox="1"/>
          <p:nvPr>
            <p:ph idx="1" type="body"/>
          </p:nvPr>
        </p:nvSpPr>
        <p:spPr>
          <a:xfrm>
            <a:off x="729450" y="1276575"/>
            <a:ext cx="7688700" cy="3063300"/>
          </a:xfrm>
          <a:prstGeom prst="rect">
            <a:avLst/>
          </a:prstGeom>
        </p:spPr>
        <p:txBody>
          <a:bodyPr anchorCtr="0" anchor="t" bIns="91425" lIns="91425" spcFirstLastPara="1" rIns="91425" wrap="square" tIns="91425">
            <a:normAutofit/>
          </a:bodyPr>
          <a:lstStyle/>
          <a:p>
            <a:pPr indent="-336550" lvl="0" marL="457200" rtl="0" algn="l">
              <a:spcBef>
                <a:spcPts val="1500"/>
              </a:spcBef>
              <a:spcAft>
                <a:spcPts val="0"/>
              </a:spcAft>
              <a:buClr>
                <a:srgbClr val="374151"/>
              </a:buClr>
              <a:buSzPts val="1700"/>
              <a:buFont typeface="Roboto"/>
              <a:buChar char="●"/>
            </a:pPr>
            <a:r>
              <a:rPr lang="en" sz="1700">
                <a:solidFill>
                  <a:srgbClr val="374151"/>
                </a:solidFill>
                <a:highlight>
                  <a:schemeClr val="lt1"/>
                </a:highlight>
                <a:latin typeface="Roboto"/>
                <a:ea typeface="Roboto"/>
                <a:cs typeface="Roboto"/>
                <a:sym typeface="Roboto"/>
              </a:rPr>
              <a:t>Nietzsche believed that individuals should affirm life and embrace their own desires and instincts. </a:t>
            </a:r>
            <a:endParaRPr sz="1700">
              <a:solidFill>
                <a:srgbClr val="374151"/>
              </a:solidFill>
              <a:highlight>
                <a:schemeClr val="lt1"/>
              </a:highlight>
              <a:latin typeface="Roboto"/>
              <a:ea typeface="Roboto"/>
              <a:cs typeface="Roboto"/>
              <a:sym typeface="Roboto"/>
            </a:endParaRPr>
          </a:p>
          <a:p>
            <a:pPr indent="-336550" lvl="0" marL="457200" rtl="0" algn="l">
              <a:spcBef>
                <a:spcPts val="1000"/>
              </a:spcBef>
              <a:spcAft>
                <a:spcPts val="1000"/>
              </a:spcAft>
              <a:buClr>
                <a:srgbClr val="374151"/>
              </a:buClr>
              <a:buSzPts val="1700"/>
              <a:buFont typeface="Roboto"/>
              <a:buChar char="●"/>
            </a:pPr>
            <a:r>
              <a:rPr lang="en" sz="1700">
                <a:solidFill>
                  <a:srgbClr val="374151"/>
                </a:solidFill>
                <a:highlight>
                  <a:schemeClr val="lt1"/>
                </a:highlight>
                <a:latin typeface="Roboto"/>
                <a:ea typeface="Roboto"/>
                <a:cs typeface="Roboto"/>
                <a:sym typeface="Roboto"/>
              </a:rPr>
              <a:t>He saw traditional values and beliefs as life-denying and believed that individuals should create their own values and interpretations of the world based on their own experience and will to power.</a:t>
            </a:r>
            <a:endParaRPr sz="1700">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265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374151"/>
                </a:solidFill>
                <a:highlight>
                  <a:schemeClr val="lt1"/>
                </a:highlight>
                <a:latin typeface="Roboto"/>
                <a:ea typeface="Roboto"/>
                <a:cs typeface="Roboto"/>
                <a:sym typeface="Roboto"/>
              </a:rPr>
              <a:t>Perspectivism</a:t>
            </a:r>
            <a:endParaRPr i="1">
              <a:highlight>
                <a:schemeClr val="lt1"/>
              </a:highlight>
            </a:endParaRPr>
          </a:p>
        </p:txBody>
      </p:sp>
      <p:sp>
        <p:nvSpPr>
          <p:cNvPr id="158" name="Google Shape;158;p25"/>
          <p:cNvSpPr txBox="1"/>
          <p:nvPr>
            <p:ph idx="1" type="body"/>
          </p:nvPr>
        </p:nvSpPr>
        <p:spPr>
          <a:xfrm>
            <a:off x="729450" y="904750"/>
            <a:ext cx="8268600" cy="405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Nietzsche believed that truth was subjective and dependent on the perspectives of the individual or group.</a:t>
            </a:r>
            <a:endParaRPr sz="1600">
              <a:solidFill>
                <a:srgbClr val="000000"/>
              </a:solidFill>
              <a:latin typeface="Roboto"/>
              <a:ea typeface="Roboto"/>
              <a:cs typeface="Roboto"/>
              <a:sym typeface="Roboto"/>
            </a:endParaRPr>
          </a:p>
          <a:p>
            <a:pPr indent="-330200" lvl="0" marL="457200" rtl="0" algn="l">
              <a:lnSpc>
                <a:spcPct val="115000"/>
              </a:lnSpc>
              <a:spcBef>
                <a:spcPts val="100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According to Nietzsche, there is not only one objective of truth , but rather multiple truths that are shaped by different perspectives, experiences, and values. </a:t>
            </a:r>
            <a:endParaRPr sz="1600">
              <a:solidFill>
                <a:srgbClr val="000000"/>
              </a:solidFill>
              <a:latin typeface="Roboto"/>
              <a:ea typeface="Roboto"/>
              <a:cs typeface="Roboto"/>
              <a:sym typeface="Roboto"/>
            </a:endParaRPr>
          </a:p>
          <a:p>
            <a:pPr indent="-330200" lvl="0" marL="457200" rtl="0" algn="l">
              <a:lnSpc>
                <a:spcPct val="115000"/>
              </a:lnSpc>
              <a:spcBef>
                <a:spcPts val="100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Nietzsche saw this conception of truth as liberating, as it allowed individuals to recognize the subjectivity of their beliefs .This perspective could lead to greater creativity, individualism, and self-expression.</a:t>
            </a:r>
            <a:endParaRPr sz="1600">
              <a:solidFill>
                <a:srgbClr val="000000"/>
              </a:solidFill>
              <a:latin typeface="Roboto"/>
              <a:ea typeface="Roboto"/>
              <a:cs typeface="Roboto"/>
              <a:sym typeface="Roboto"/>
            </a:endParaRPr>
          </a:p>
          <a:p>
            <a:pPr indent="-330200" lvl="0" marL="457200" rtl="0" algn="l">
              <a:lnSpc>
                <a:spcPct val="115000"/>
              </a:lnSpc>
              <a:spcBef>
                <a:spcPts val="1000"/>
              </a:spcBef>
              <a:spcAft>
                <a:spcPts val="1000"/>
              </a:spcAft>
              <a:buClr>
                <a:srgbClr val="000000"/>
              </a:buClr>
              <a:buSzPts val="1600"/>
              <a:buFont typeface="Roboto"/>
              <a:buChar char="●"/>
            </a:pPr>
            <a:r>
              <a:rPr lang="en" sz="1600">
                <a:solidFill>
                  <a:srgbClr val="000000"/>
                </a:solidFill>
                <a:latin typeface="Roboto"/>
                <a:ea typeface="Roboto"/>
                <a:cs typeface="Roboto"/>
                <a:sym typeface="Roboto"/>
              </a:rPr>
              <a:t> Nietzsche also recognized the dangers of this perspectivism, particularly the potential for individuals to become trapped in their own perspectives and to deny the validity of other perspectives. He believed that individuals needed to be aware of the subjectivity of their own beliefs.</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93950" y="265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500">
                <a:latin typeface="Roboto"/>
                <a:ea typeface="Roboto"/>
                <a:cs typeface="Roboto"/>
                <a:sym typeface="Roboto"/>
              </a:rPr>
              <a:t>Some other beliefs of </a:t>
            </a:r>
            <a:r>
              <a:rPr i="1" lang="en" sz="2500">
                <a:solidFill>
                  <a:srgbClr val="000000"/>
                </a:solidFill>
                <a:latin typeface="Roboto"/>
                <a:ea typeface="Roboto"/>
                <a:cs typeface="Roboto"/>
                <a:sym typeface="Roboto"/>
              </a:rPr>
              <a:t>Nietzsche</a:t>
            </a:r>
            <a:endParaRPr i="1" sz="2500">
              <a:latin typeface="Roboto"/>
              <a:ea typeface="Roboto"/>
              <a:cs typeface="Roboto"/>
              <a:sym typeface="Roboto"/>
            </a:endParaRPr>
          </a:p>
        </p:txBody>
      </p:sp>
      <p:sp>
        <p:nvSpPr>
          <p:cNvPr id="164" name="Google Shape;164;p26"/>
          <p:cNvSpPr txBox="1"/>
          <p:nvPr>
            <p:ph idx="1" type="body"/>
          </p:nvPr>
        </p:nvSpPr>
        <p:spPr>
          <a:xfrm>
            <a:off x="493950" y="855175"/>
            <a:ext cx="8355300" cy="4077600"/>
          </a:xfrm>
          <a:prstGeom prst="rect">
            <a:avLst/>
          </a:prstGeom>
        </p:spPr>
        <p:txBody>
          <a:bodyPr anchorCtr="0" anchor="t" bIns="91425" lIns="91425" spcFirstLastPara="1" rIns="91425" wrap="square" tIns="91425">
            <a:noAutofit/>
          </a:bodyPr>
          <a:lstStyle/>
          <a:p>
            <a:pPr indent="-323850" lvl="0" marL="457200" rtl="0" algn="l">
              <a:spcBef>
                <a:spcPts val="1500"/>
              </a:spcBef>
              <a:spcAft>
                <a:spcPts val="0"/>
              </a:spcAft>
              <a:buClr>
                <a:srgbClr val="374151"/>
              </a:buClr>
              <a:buSzPts val="1500"/>
              <a:buFont typeface="Roboto"/>
              <a:buAutoNum type="arabicPeriod"/>
            </a:pPr>
            <a:r>
              <a:rPr b="1" lang="en" sz="1500">
                <a:solidFill>
                  <a:srgbClr val="374151"/>
                </a:solidFill>
                <a:highlight>
                  <a:schemeClr val="lt1"/>
                </a:highlight>
                <a:latin typeface="Roboto"/>
                <a:ea typeface="Roboto"/>
                <a:cs typeface="Roboto"/>
                <a:sym typeface="Roboto"/>
              </a:rPr>
              <a:t>The importance of suffering: </a:t>
            </a:r>
            <a:r>
              <a:rPr lang="en" sz="1500">
                <a:solidFill>
                  <a:srgbClr val="374151"/>
                </a:solidFill>
                <a:highlight>
                  <a:schemeClr val="lt1"/>
                </a:highlight>
                <a:latin typeface="Roboto"/>
                <a:ea typeface="Roboto"/>
                <a:cs typeface="Roboto"/>
                <a:sym typeface="Roboto"/>
              </a:rPr>
              <a:t>Nietzsche believed that suffering was an essential part of the human experience and that individuals should embrace their suffering as a means of personal growth and development.</a:t>
            </a:r>
            <a:endParaRPr sz="1500">
              <a:solidFill>
                <a:srgbClr val="374151"/>
              </a:solidFill>
              <a:highlight>
                <a:schemeClr val="lt1"/>
              </a:highlight>
              <a:latin typeface="Roboto"/>
              <a:ea typeface="Roboto"/>
              <a:cs typeface="Roboto"/>
              <a:sym typeface="Roboto"/>
            </a:endParaRPr>
          </a:p>
          <a:p>
            <a:pPr indent="-323850" lvl="0" marL="457200" rtl="0" algn="l">
              <a:spcBef>
                <a:spcPts val="1000"/>
              </a:spcBef>
              <a:spcAft>
                <a:spcPts val="0"/>
              </a:spcAft>
              <a:buClr>
                <a:srgbClr val="374151"/>
              </a:buClr>
              <a:buSzPts val="1500"/>
              <a:buFont typeface="Roboto"/>
              <a:buAutoNum type="arabicPeriod"/>
            </a:pPr>
            <a:r>
              <a:rPr b="1" lang="en" sz="1500">
                <a:solidFill>
                  <a:srgbClr val="374151"/>
                </a:solidFill>
                <a:highlight>
                  <a:schemeClr val="lt1"/>
                </a:highlight>
                <a:latin typeface="Roboto"/>
                <a:ea typeface="Roboto"/>
                <a:cs typeface="Roboto"/>
                <a:sym typeface="Roboto"/>
              </a:rPr>
              <a:t>The transvaluation of values: </a:t>
            </a:r>
            <a:r>
              <a:rPr lang="en" sz="1500">
                <a:solidFill>
                  <a:srgbClr val="374151"/>
                </a:solidFill>
                <a:highlight>
                  <a:schemeClr val="lt1"/>
                </a:highlight>
                <a:latin typeface="Roboto"/>
                <a:ea typeface="Roboto"/>
                <a:cs typeface="Roboto"/>
                <a:sym typeface="Roboto"/>
              </a:rPr>
              <a:t>The process of re-evaluating traditional values and beliefs in order to create new ones that better reflect the individual will to power.</a:t>
            </a:r>
            <a:endParaRPr sz="1500">
              <a:solidFill>
                <a:srgbClr val="374151"/>
              </a:solidFill>
              <a:highlight>
                <a:schemeClr val="lt1"/>
              </a:highlight>
              <a:latin typeface="Roboto"/>
              <a:ea typeface="Roboto"/>
              <a:cs typeface="Roboto"/>
              <a:sym typeface="Roboto"/>
            </a:endParaRPr>
          </a:p>
          <a:p>
            <a:pPr indent="-323850" lvl="0" marL="457200" rtl="0" algn="l">
              <a:spcBef>
                <a:spcPts val="1000"/>
              </a:spcBef>
              <a:spcAft>
                <a:spcPts val="0"/>
              </a:spcAft>
              <a:buClr>
                <a:srgbClr val="374151"/>
              </a:buClr>
              <a:buSzPts val="1500"/>
              <a:buFont typeface="Roboto"/>
              <a:buAutoNum type="arabicPeriod"/>
            </a:pPr>
            <a:r>
              <a:rPr b="1" lang="en" sz="1500">
                <a:solidFill>
                  <a:srgbClr val="374151"/>
                </a:solidFill>
                <a:highlight>
                  <a:schemeClr val="lt1"/>
                </a:highlight>
                <a:latin typeface="Roboto"/>
                <a:ea typeface="Roboto"/>
                <a:cs typeface="Roboto"/>
                <a:sym typeface="Roboto"/>
              </a:rPr>
              <a:t>The herd mentality:</a:t>
            </a:r>
            <a:r>
              <a:rPr lang="en" sz="1500">
                <a:solidFill>
                  <a:srgbClr val="374151"/>
                </a:solidFill>
                <a:highlight>
                  <a:schemeClr val="lt1"/>
                </a:highlight>
                <a:latin typeface="Roboto"/>
                <a:ea typeface="Roboto"/>
                <a:cs typeface="Roboto"/>
                <a:sym typeface="Roboto"/>
              </a:rPr>
              <a:t> Nietzsche criticized the herd mentality of the masses, arguing that individuals should resist conforming to society's norms and instead embrace their own individuality and uniqueness.</a:t>
            </a:r>
            <a:endParaRPr sz="1500">
              <a:solidFill>
                <a:srgbClr val="374151"/>
              </a:solidFill>
              <a:highlight>
                <a:schemeClr val="lt1"/>
              </a:highlight>
              <a:latin typeface="Roboto"/>
              <a:ea typeface="Roboto"/>
              <a:cs typeface="Roboto"/>
              <a:sym typeface="Roboto"/>
            </a:endParaRPr>
          </a:p>
          <a:p>
            <a:pPr indent="-323850" lvl="0" marL="457200" rtl="0" algn="l">
              <a:spcBef>
                <a:spcPts val="1500"/>
              </a:spcBef>
              <a:spcAft>
                <a:spcPts val="0"/>
              </a:spcAft>
              <a:buClr>
                <a:srgbClr val="374151"/>
              </a:buClr>
              <a:buSzPts val="1500"/>
              <a:buFont typeface="Roboto"/>
              <a:buAutoNum type="arabicPeriod"/>
            </a:pPr>
            <a:r>
              <a:rPr b="1" lang="en" sz="1500">
                <a:solidFill>
                  <a:srgbClr val="374151"/>
                </a:solidFill>
                <a:highlight>
                  <a:schemeClr val="lt1"/>
                </a:highlight>
                <a:latin typeface="Roboto"/>
                <a:ea typeface="Roboto"/>
                <a:cs typeface="Roboto"/>
                <a:sym typeface="Roboto"/>
              </a:rPr>
              <a:t>Individualism:</a:t>
            </a:r>
            <a:r>
              <a:rPr lang="en" sz="1500">
                <a:solidFill>
                  <a:srgbClr val="374151"/>
                </a:solidFill>
                <a:highlight>
                  <a:schemeClr val="lt1"/>
                </a:highlight>
                <a:latin typeface="Roboto"/>
                <a:ea typeface="Roboto"/>
                <a:cs typeface="Roboto"/>
                <a:sym typeface="Roboto"/>
              </a:rPr>
              <a:t>Nietzsche placed great importance on individualism in his philosophy. He believed that individuals should be free to create their own values and live according to their own will to power, rather than being bound by tradition, societal norms, or the opinions of others. He saw individualism as a way for individuals to achieve greatness and self-realization, rather than being constrained by the limitations of the herd mentality.</a:t>
            </a:r>
            <a:endParaRPr sz="1500">
              <a:solidFill>
                <a:srgbClr val="374151"/>
              </a:solidFill>
              <a:highlight>
                <a:schemeClr val="lt1"/>
              </a:highlight>
              <a:latin typeface="Roboto"/>
              <a:ea typeface="Roboto"/>
              <a:cs typeface="Roboto"/>
              <a:sym typeface="Roboto"/>
            </a:endParaRPr>
          </a:p>
          <a:p>
            <a:pPr indent="0" lvl="0" marL="0" rtl="0" algn="l">
              <a:spcBef>
                <a:spcPts val="1000"/>
              </a:spcBef>
              <a:spcAft>
                <a:spcPts val="1000"/>
              </a:spcAft>
              <a:buNone/>
            </a:pPr>
            <a:r>
              <a:t/>
            </a:r>
            <a:endParaRPr sz="1600">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655075" y="463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2640"/>
              <a:t>Conclusion </a:t>
            </a:r>
            <a:endParaRPr i="1" sz="2640"/>
          </a:p>
        </p:txBody>
      </p:sp>
      <p:sp>
        <p:nvSpPr>
          <p:cNvPr id="170" name="Google Shape;170;p27"/>
          <p:cNvSpPr txBox="1"/>
          <p:nvPr>
            <p:ph idx="1" type="body"/>
          </p:nvPr>
        </p:nvSpPr>
        <p:spPr>
          <a:xfrm>
            <a:off x="729450" y="998675"/>
            <a:ext cx="7688700" cy="334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Friedrich Nietzsche was a highly influential philosopher </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His ideas continue to shape modern thought and culture.</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 His rejection of traditional values and emphasis on individualism, creativity, and the will to power challenged conventional wisdom and sparked controversy and debate during his lifetime and beyond. </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Nietzsche's philosophy encourages individuals to pursue their own path to greatness and self-realization.</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100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Hiis works continue to inspire readers around the world to think critically about their place in society and the nature of human existence.</a:t>
            </a:r>
            <a:endParaRPr sz="1700">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4" name="Shape 174"/>
        <p:cNvGrpSpPr/>
        <p:nvPr/>
      </p:nvGrpSpPr>
      <p:grpSpPr>
        <a:xfrm>
          <a:off x="0" y="0"/>
          <a:ext cx="0" cy="0"/>
          <a:chOff x="0" y="0"/>
          <a:chExt cx="0" cy="0"/>
        </a:xfrm>
      </p:grpSpPr>
      <p:sp>
        <p:nvSpPr>
          <p:cNvPr id="175" name="Google Shape;175;p28"/>
          <p:cNvSpPr txBox="1"/>
          <p:nvPr>
            <p:ph idx="1" type="body"/>
          </p:nvPr>
        </p:nvSpPr>
        <p:spPr>
          <a:xfrm>
            <a:off x="729450" y="0"/>
            <a:ext cx="76887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i="1" lang="en" sz="9100">
                <a:solidFill>
                  <a:schemeClr val="dk2"/>
                </a:solidFill>
                <a:highlight>
                  <a:schemeClr val="lt2"/>
                </a:highlight>
              </a:rPr>
              <a:t>Thank You </a:t>
            </a:r>
            <a:endParaRPr i="1" sz="9100">
              <a:solidFill>
                <a:schemeClr val="dk2"/>
              </a:solidFill>
              <a:highlight>
                <a:schemeClr val="l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03825" y="247875"/>
            <a:ext cx="7688700" cy="8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700"/>
              <a:t>About </a:t>
            </a:r>
            <a:endParaRPr i="1" sz="2700"/>
          </a:p>
        </p:txBody>
      </p:sp>
      <p:sp>
        <p:nvSpPr>
          <p:cNvPr id="93" name="Google Shape;93;p14"/>
          <p:cNvSpPr txBox="1"/>
          <p:nvPr>
            <p:ph idx="1" type="body"/>
          </p:nvPr>
        </p:nvSpPr>
        <p:spPr>
          <a:xfrm>
            <a:off x="803825" y="818000"/>
            <a:ext cx="7847100" cy="425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Friedrich Nietzsche (1844-1900) was a German philosopher, cultural critic, and poet </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He was born in a quiet village in the eastern part of Germany where his father was the priest’</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He did exceptionally well at school and in his academics that he was appointed as a professor at the University of Basel.In his mid 20’s he got fed up and gave up </a:t>
            </a:r>
            <a:r>
              <a:rPr lang="en" sz="1600">
                <a:solidFill>
                  <a:srgbClr val="374151"/>
                </a:solidFill>
                <a:highlight>
                  <a:schemeClr val="lt1"/>
                </a:highlight>
                <a:latin typeface="Roboto"/>
                <a:ea typeface="Roboto"/>
                <a:cs typeface="Roboto"/>
                <a:sym typeface="Roboto"/>
              </a:rPr>
              <a:t>his</a:t>
            </a:r>
            <a:r>
              <a:rPr lang="en" sz="1600">
                <a:solidFill>
                  <a:srgbClr val="374151"/>
                </a:solidFill>
                <a:highlight>
                  <a:schemeClr val="lt1"/>
                </a:highlight>
                <a:latin typeface="Roboto"/>
                <a:ea typeface="Roboto"/>
                <a:cs typeface="Roboto"/>
                <a:sym typeface="Roboto"/>
              </a:rPr>
              <a:t> job and moved to the quiet place.</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He had a lot of problems and did not get on with his family.</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In his early age he was traumatized by an incident and never recoverd and died due to the mental breakdown.</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He is widely regarded as one of the most important and influential thinkers of the modern era.</a:t>
            </a:r>
            <a:endParaRPr sz="1600">
              <a:solidFill>
                <a:srgbClr val="374151"/>
              </a:solidFill>
              <a:highlight>
                <a:schemeClr val="lt1"/>
              </a:highlight>
              <a:latin typeface="Roboto"/>
              <a:ea typeface="Roboto"/>
              <a:cs typeface="Roboto"/>
              <a:sym typeface="Roboto"/>
            </a:endParaRPr>
          </a:p>
          <a:p>
            <a:pPr indent="0" lvl="0" marL="0" rtl="0" algn="l">
              <a:spcBef>
                <a:spcPts val="1000"/>
              </a:spcBef>
              <a:spcAft>
                <a:spcPts val="1000"/>
              </a:spcAft>
              <a:buNone/>
            </a:pPr>
            <a:r>
              <a:t/>
            </a:r>
            <a:endParaRPr sz="1600">
              <a:solidFill>
                <a:srgbClr val="374151"/>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389125"/>
            <a:ext cx="76887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1970">
                <a:solidFill>
                  <a:srgbClr val="2D3E45"/>
                </a:solidFill>
                <a:highlight>
                  <a:schemeClr val="lt1"/>
                </a:highlight>
                <a:latin typeface="Georgia"/>
                <a:ea typeface="Georgia"/>
                <a:cs typeface="Georgia"/>
                <a:sym typeface="Georgia"/>
              </a:rPr>
              <a:t>“What doesn’t kill you makes you stronger”</a:t>
            </a:r>
            <a:r>
              <a:rPr i="1" lang="en" sz="3770">
                <a:solidFill>
                  <a:srgbClr val="374151"/>
                </a:solidFill>
                <a:highlight>
                  <a:schemeClr val="lt1"/>
                </a:highlight>
                <a:latin typeface="Roboto"/>
                <a:ea typeface="Roboto"/>
                <a:cs typeface="Roboto"/>
                <a:sym typeface="Roboto"/>
              </a:rPr>
              <a:t> </a:t>
            </a:r>
            <a:endParaRPr sz="3570">
              <a:highlight>
                <a:schemeClr val="lt1"/>
              </a:highlight>
            </a:endParaRPr>
          </a:p>
        </p:txBody>
      </p:sp>
      <p:sp>
        <p:nvSpPr>
          <p:cNvPr id="99" name="Google Shape;99;p15"/>
          <p:cNvSpPr txBox="1"/>
          <p:nvPr>
            <p:ph idx="1" type="body"/>
          </p:nvPr>
        </p:nvSpPr>
        <p:spPr>
          <a:xfrm>
            <a:off x="729450" y="1524450"/>
            <a:ext cx="7688700" cy="2815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The phrase "what doesn't kill you makes you stronger" means that going through difficult or challenging experiences can help you become stronger and more resilient. </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But, it's important to remember that not everyone responds to challenges the same way, and sometimes difficult experiences can have negative effects on mental and physical health. So, while overcoming challenges can help you become stronger, it's not always easy and everyone's experience is different.</a:t>
            </a:r>
            <a:endParaRPr sz="1600">
              <a:solidFill>
                <a:srgbClr val="374151"/>
              </a:solidFill>
              <a:highlight>
                <a:schemeClr val="lt1"/>
              </a:highlight>
              <a:latin typeface="Roboto"/>
              <a:ea typeface="Roboto"/>
              <a:cs typeface="Roboto"/>
              <a:sym typeface="Roboto"/>
            </a:endParaRPr>
          </a:p>
          <a:p>
            <a:pPr indent="0" lvl="0" marL="457200" rtl="0" algn="l">
              <a:spcBef>
                <a:spcPts val="1000"/>
              </a:spcBef>
              <a:spcAft>
                <a:spcPts val="1000"/>
              </a:spcAft>
              <a:buNone/>
            </a:pPr>
            <a:r>
              <a:t/>
            </a:r>
            <a:endParaRPr sz="1600">
              <a:solidFill>
                <a:srgbClr val="37415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70975" y="51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2440"/>
              <a:t>Selstuberwindung(German term)</a:t>
            </a:r>
            <a:endParaRPr i="1" sz="2440"/>
          </a:p>
        </p:txBody>
      </p:sp>
      <p:sp>
        <p:nvSpPr>
          <p:cNvPr id="105" name="Google Shape;105;p16"/>
          <p:cNvSpPr txBox="1"/>
          <p:nvPr>
            <p:ph idx="1" type="body"/>
          </p:nvPr>
        </p:nvSpPr>
        <p:spPr>
          <a:xfrm>
            <a:off x="729450" y="1537200"/>
            <a:ext cx="7688700" cy="280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Roboto"/>
              <a:buChar char="●"/>
            </a:pPr>
            <a:r>
              <a:rPr lang="en" sz="1900">
                <a:latin typeface="Roboto"/>
                <a:ea typeface="Roboto"/>
                <a:cs typeface="Roboto"/>
                <a:sym typeface="Roboto"/>
              </a:rPr>
              <a:t>This term is defined by Nietzsche</a:t>
            </a:r>
            <a:r>
              <a:rPr lang="en" sz="1200">
                <a:solidFill>
                  <a:srgbClr val="374151"/>
                </a:solidFill>
                <a:highlight>
                  <a:schemeClr val="lt1"/>
                </a:highlight>
                <a:latin typeface="Roboto"/>
                <a:ea typeface="Roboto"/>
                <a:cs typeface="Roboto"/>
                <a:sym typeface="Roboto"/>
              </a:rPr>
              <a:t> </a:t>
            </a:r>
            <a:r>
              <a:rPr lang="en" sz="1200">
                <a:solidFill>
                  <a:srgbClr val="374151"/>
                </a:solidFill>
                <a:highlight>
                  <a:schemeClr val="lt1"/>
                </a:highlight>
                <a:latin typeface="Roboto"/>
                <a:ea typeface="Roboto"/>
                <a:cs typeface="Roboto"/>
                <a:sym typeface="Roboto"/>
              </a:rPr>
              <a:t> </a:t>
            </a:r>
            <a:r>
              <a:rPr lang="en" sz="1900">
                <a:latin typeface="Roboto"/>
                <a:ea typeface="Roboto"/>
                <a:cs typeface="Roboto"/>
                <a:sym typeface="Roboto"/>
              </a:rPr>
              <a:t>as the </a:t>
            </a:r>
            <a:r>
              <a:rPr lang="en" sz="1900">
                <a:latin typeface="Roboto"/>
                <a:ea typeface="Roboto"/>
                <a:cs typeface="Roboto"/>
                <a:sym typeface="Roboto"/>
              </a:rPr>
              <a:t>over-coming</a:t>
            </a:r>
            <a:r>
              <a:rPr lang="en" sz="1900">
                <a:latin typeface="Roboto"/>
                <a:ea typeface="Roboto"/>
                <a:cs typeface="Roboto"/>
                <a:sym typeface="Roboto"/>
              </a:rPr>
              <a:t> (translated to indian term ) which is the process by which a Ubermensch(German term) meaning the person (translated to Indian term) rise above their circumstances and difficulties to embrace  whatever life throws at them.</a:t>
            </a:r>
            <a:endParaRPr sz="1900">
              <a:latin typeface="Roboto"/>
              <a:ea typeface="Roboto"/>
              <a:cs typeface="Roboto"/>
              <a:sym typeface="Roboto"/>
            </a:endParaRPr>
          </a:p>
          <a:p>
            <a:pPr indent="-349250" lvl="0" marL="457200" rtl="0" algn="l">
              <a:spcBef>
                <a:spcPts val="1000"/>
              </a:spcBef>
              <a:spcAft>
                <a:spcPts val="1000"/>
              </a:spcAft>
              <a:buSzPts val="1900"/>
              <a:buFont typeface="Roboto"/>
              <a:buChar char="●"/>
            </a:pPr>
            <a:r>
              <a:rPr lang="en" sz="1900">
                <a:latin typeface="Roboto"/>
                <a:ea typeface="Roboto"/>
                <a:cs typeface="Roboto"/>
                <a:sym typeface="Roboto"/>
              </a:rPr>
              <a:t>He wanted his work to </a:t>
            </a:r>
            <a:r>
              <a:rPr lang="en" sz="1900">
                <a:latin typeface="Roboto"/>
                <a:ea typeface="Roboto"/>
                <a:cs typeface="Roboto"/>
                <a:sym typeface="Roboto"/>
              </a:rPr>
              <a:t>teach</a:t>
            </a:r>
            <a:r>
              <a:rPr lang="en" sz="1900">
                <a:latin typeface="Roboto"/>
                <a:ea typeface="Roboto"/>
                <a:cs typeface="Roboto"/>
                <a:sym typeface="Roboto"/>
              </a:rPr>
              <a:t> us -”to </a:t>
            </a:r>
            <a:r>
              <a:rPr lang="en" sz="1900">
                <a:latin typeface="Roboto"/>
                <a:ea typeface="Roboto"/>
                <a:cs typeface="Roboto"/>
                <a:sym typeface="Roboto"/>
              </a:rPr>
              <a:t>become who we really are”.</a:t>
            </a:r>
            <a:endParaRPr sz="19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67475" y="513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sz="2500">
                <a:highlight>
                  <a:schemeClr val="lt1"/>
                </a:highlight>
                <a:latin typeface="Roboto Black"/>
                <a:ea typeface="Roboto Black"/>
                <a:cs typeface="Roboto Black"/>
                <a:sym typeface="Roboto Black"/>
              </a:rPr>
              <a:t>4 basic ideas of </a:t>
            </a:r>
            <a:r>
              <a:rPr b="0" i="1" lang="en" sz="2500">
                <a:solidFill>
                  <a:srgbClr val="374151"/>
                </a:solidFill>
                <a:highlight>
                  <a:schemeClr val="lt1"/>
                </a:highlight>
                <a:latin typeface="Roboto Black"/>
                <a:ea typeface="Roboto Black"/>
                <a:cs typeface="Roboto Black"/>
                <a:sym typeface="Roboto Black"/>
              </a:rPr>
              <a:t>Nietzsche</a:t>
            </a:r>
            <a:endParaRPr b="0" i="1" sz="2500">
              <a:solidFill>
                <a:srgbClr val="374151"/>
              </a:solidFill>
              <a:highlight>
                <a:schemeClr val="lt1"/>
              </a:highlight>
              <a:latin typeface="Roboto Black"/>
              <a:ea typeface="Roboto Black"/>
              <a:cs typeface="Roboto Black"/>
              <a:sym typeface="Roboto Black"/>
            </a:endParaRPr>
          </a:p>
          <a:p>
            <a:pPr indent="0" lvl="0" marL="0" rtl="0" algn="l">
              <a:spcBef>
                <a:spcPts val="0"/>
              </a:spcBef>
              <a:spcAft>
                <a:spcPts val="0"/>
              </a:spcAft>
              <a:buNone/>
            </a:pPr>
            <a:r>
              <a:t/>
            </a:r>
            <a:endParaRPr b="0" i="1" sz="2500">
              <a:highlight>
                <a:schemeClr val="lt1"/>
              </a:highlight>
              <a:latin typeface="Roboto Black"/>
              <a:ea typeface="Roboto Black"/>
              <a:cs typeface="Roboto Black"/>
              <a:sym typeface="Roboto Black"/>
            </a:endParaRPr>
          </a:p>
        </p:txBody>
      </p:sp>
      <p:sp>
        <p:nvSpPr>
          <p:cNvPr id="111" name="Google Shape;111;p17"/>
          <p:cNvSpPr txBox="1"/>
          <p:nvPr>
            <p:ph idx="1" type="body"/>
          </p:nvPr>
        </p:nvSpPr>
        <p:spPr>
          <a:xfrm>
            <a:off x="729450" y="1462500"/>
            <a:ext cx="7688700" cy="2877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AutoNum type="arabicPeriod"/>
            </a:pPr>
            <a:r>
              <a:rPr lang="en" sz="2000">
                <a:solidFill>
                  <a:schemeClr val="dk2"/>
                </a:solidFill>
              </a:rPr>
              <a:t>Own up to envy </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Never be a christian </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Don't</a:t>
            </a:r>
            <a:r>
              <a:rPr lang="en" sz="2000">
                <a:solidFill>
                  <a:schemeClr val="dk2"/>
                </a:solidFill>
              </a:rPr>
              <a:t> drink alcohol</a:t>
            </a:r>
            <a:endParaRPr sz="2000">
              <a:solidFill>
                <a:schemeClr val="dk2"/>
              </a:solidFill>
            </a:endParaRPr>
          </a:p>
          <a:p>
            <a:pPr indent="-355600" lvl="0" marL="457200" rtl="0" algn="l">
              <a:spcBef>
                <a:spcPts val="1000"/>
              </a:spcBef>
              <a:spcAft>
                <a:spcPts val="1000"/>
              </a:spcAft>
              <a:buClr>
                <a:schemeClr val="dk2"/>
              </a:buClr>
              <a:buSzPts val="2000"/>
              <a:buAutoNum type="arabicPeriod"/>
            </a:pPr>
            <a:r>
              <a:rPr lang="en" sz="2000">
                <a:solidFill>
                  <a:schemeClr val="dk2"/>
                </a:solidFill>
              </a:rPr>
              <a:t>God is Dead</a:t>
            </a:r>
            <a:endParaRPr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31150" y="215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2640">
                <a:latin typeface="Roboto"/>
                <a:ea typeface="Roboto"/>
                <a:cs typeface="Roboto"/>
                <a:sym typeface="Roboto"/>
              </a:rPr>
              <a:t>Own up to Envy </a:t>
            </a:r>
            <a:endParaRPr i="1" sz="2640">
              <a:latin typeface="Roboto"/>
              <a:ea typeface="Roboto"/>
              <a:cs typeface="Roboto"/>
              <a:sym typeface="Roboto"/>
            </a:endParaRPr>
          </a:p>
        </p:txBody>
      </p:sp>
      <p:sp>
        <p:nvSpPr>
          <p:cNvPr id="117" name="Google Shape;117;p18"/>
          <p:cNvSpPr txBox="1"/>
          <p:nvPr>
            <p:ph idx="1" type="body"/>
          </p:nvPr>
        </p:nvSpPr>
        <p:spPr>
          <a:xfrm>
            <a:off x="582525" y="750800"/>
            <a:ext cx="8366100" cy="4330800"/>
          </a:xfrm>
          <a:prstGeom prst="rect">
            <a:avLst/>
          </a:prstGeom>
        </p:spPr>
        <p:txBody>
          <a:bodyPr anchorCtr="0" anchor="t" bIns="91425" lIns="91425" spcFirstLastPara="1" rIns="91425" wrap="square" tIns="91425">
            <a:noAutofit/>
          </a:bodyPr>
          <a:lstStyle/>
          <a:p>
            <a:pPr indent="-320119" lvl="0" marL="457200" rtl="0" algn="l">
              <a:lnSpc>
                <a:spcPct val="100000"/>
              </a:lnSpc>
              <a:spcBef>
                <a:spcPts val="0"/>
              </a:spcBef>
              <a:spcAft>
                <a:spcPts val="0"/>
              </a:spcAft>
              <a:buClr>
                <a:srgbClr val="2D3E45"/>
              </a:buClr>
              <a:buSzPts val="1441"/>
              <a:buFont typeface="Roboto"/>
              <a:buChar char="●"/>
            </a:pPr>
            <a:r>
              <a:rPr lang="en" sz="1441">
                <a:solidFill>
                  <a:srgbClr val="2D3E45"/>
                </a:solidFill>
                <a:highlight>
                  <a:schemeClr val="lt1"/>
                </a:highlight>
                <a:latin typeface="Roboto"/>
                <a:ea typeface="Roboto"/>
                <a:cs typeface="Roboto"/>
                <a:sym typeface="Roboto"/>
              </a:rPr>
              <a:t>Nietzsche also focussed more on owning up the feeling of envy rather than hiding it- contrary to common Christian belief to suppress and hide it.</a:t>
            </a:r>
            <a:endParaRPr sz="1441">
              <a:solidFill>
                <a:srgbClr val="2D3E45"/>
              </a:solidFill>
              <a:highlight>
                <a:schemeClr val="lt1"/>
              </a:highlight>
              <a:latin typeface="Roboto"/>
              <a:ea typeface="Roboto"/>
              <a:cs typeface="Roboto"/>
              <a:sym typeface="Roboto"/>
            </a:endParaRPr>
          </a:p>
          <a:p>
            <a:pPr indent="-320119" lvl="0" marL="457200" rtl="0" algn="l">
              <a:lnSpc>
                <a:spcPct val="100000"/>
              </a:lnSpc>
              <a:spcBef>
                <a:spcPts val="1000"/>
              </a:spcBef>
              <a:spcAft>
                <a:spcPts val="0"/>
              </a:spcAft>
              <a:buClr>
                <a:srgbClr val="2D3E45"/>
              </a:buClr>
              <a:buSzPts val="1441"/>
              <a:buFont typeface="Roboto"/>
              <a:buChar char="●"/>
            </a:pPr>
            <a:r>
              <a:rPr lang="en" sz="1441">
                <a:solidFill>
                  <a:srgbClr val="2D3E45"/>
                </a:solidFill>
                <a:highlight>
                  <a:schemeClr val="lt1"/>
                </a:highlight>
                <a:latin typeface="Roboto"/>
                <a:ea typeface="Roboto"/>
                <a:cs typeface="Roboto"/>
                <a:sym typeface="Roboto"/>
              </a:rPr>
              <a:t>According to Nietzsche, envy is nothing to be ashamed of because it is inherently inside us. There are quite a lot of people who envy others a lot but show just the opposite saying, “I don’t envy anyone”. </a:t>
            </a:r>
            <a:endParaRPr sz="1441">
              <a:solidFill>
                <a:srgbClr val="2D3E45"/>
              </a:solidFill>
              <a:highlight>
                <a:schemeClr val="lt1"/>
              </a:highlight>
              <a:latin typeface="Roboto"/>
              <a:ea typeface="Roboto"/>
              <a:cs typeface="Roboto"/>
              <a:sym typeface="Roboto"/>
            </a:endParaRPr>
          </a:p>
          <a:p>
            <a:pPr indent="-320119" lvl="0" marL="457200" rtl="0" algn="l">
              <a:lnSpc>
                <a:spcPct val="100000"/>
              </a:lnSpc>
              <a:spcBef>
                <a:spcPts val="1000"/>
              </a:spcBef>
              <a:spcAft>
                <a:spcPts val="0"/>
              </a:spcAft>
              <a:buClr>
                <a:srgbClr val="2D3E45"/>
              </a:buClr>
              <a:buSzPts val="1441"/>
              <a:buFont typeface="Roboto"/>
              <a:buChar char="●"/>
            </a:pPr>
            <a:r>
              <a:rPr lang="en" sz="1441">
                <a:solidFill>
                  <a:srgbClr val="2D3E45"/>
                </a:solidFill>
                <a:highlight>
                  <a:schemeClr val="lt1"/>
                </a:highlight>
                <a:latin typeface="Roboto"/>
                <a:ea typeface="Roboto"/>
                <a:cs typeface="Roboto"/>
                <a:sym typeface="Roboto"/>
              </a:rPr>
              <a:t>Envy is an indication of ‘how you want your life to be’. We almost always envy those who are living a life or following the principles we have always dreamed to live and follow. It is an indication that there is a lot more to achieve yet. What matters more than envy itself is the way an individual deals with envy.</a:t>
            </a:r>
            <a:endParaRPr sz="1441">
              <a:solidFill>
                <a:srgbClr val="2D3E45"/>
              </a:solidFill>
              <a:highlight>
                <a:schemeClr val="lt1"/>
              </a:highlight>
              <a:latin typeface="Roboto"/>
              <a:ea typeface="Roboto"/>
              <a:cs typeface="Roboto"/>
              <a:sym typeface="Roboto"/>
            </a:endParaRPr>
          </a:p>
          <a:p>
            <a:pPr indent="-320119" lvl="0" marL="457200" rtl="0" algn="l">
              <a:lnSpc>
                <a:spcPct val="100000"/>
              </a:lnSpc>
              <a:spcBef>
                <a:spcPts val="1000"/>
              </a:spcBef>
              <a:spcAft>
                <a:spcPts val="0"/>
              </a:spcAft>
              <a:buClr>
                <a:srgbClr val="2D3E45"/>
              </a:buClr>
              <a:buSzPts val="1441"/>
              <a:buFont typeface="Roboto"/>
              <a:buChar char="●"/>
            </a:pPr>
            <a:r>
              <a:rPr lang="en" sz="1441">
                <a:solidFill>
                  <a:srgbClr val="2D3E45"/>
                </a:solidFill>
                <a:highlight>
                  <a:schemeClr val="lt1"/>
                </a:highlight>
                <a:latin typeface="Roboto"/>
                <a:ea typeface="Roboto"/>
                <a:cs typeface="Roboto"/>
                <a:sym typeface="Roboto"/>
              </a:rPr>
              <a:t>Envy gives us a better insight into ‘who we really are’ and ‘who we aspire to become’. Therefore, instead thinking of it as a ‘sin’ we should use it constructively for self-development.</a:t>
            </a:r>
            <a:endParaRPr sz="1441">
              <a:solidFill>
                <a:srgbClr val="2D3E45"/>
              </a:solidFill>
              <a:highlight>
                <a:schemeClr val="lt1"/>
              </a:highlight>
              <a:latin typeface="Roboto"/>
              <a:ea typeface="Roboto"/>
              <a:cs typeface="Roboto"/>
              <a:sym typeface="Roboto"/>
            </a:endParaRPr>
          </a:p>
          <a:p>
            <a:pPr indent="-320119" lvl="0" marL="457200" rtl="0" algn="l">
              <a:lnSpc>
                <a:spcPct val="100000"/>
              </a:lnSpc>
              <a:spcBef>
                <a:spcPts val="1000"/>
              </a:spcBef>
              <a:spcAft>
                <a:spcPts val="0"/>
              </a:spcAft>
              <a:buClr>
                <a:srgbClr val="2D3E45"/>
              </a:buClr>
              <a:buSzPts val="1441"/>
              <a:buFont typeface="Roboto"/>
              <a:buChar char="●"/>
            </a:pPr>
            <a:r>
              <a:rPr lang="en" sz="1441">
                <a:solidFill>
                  <a:srgbClr val="2D3E45"/>
                </a:solidFill>
                <a:highlight>
                  <a:schemeClr val="lt1"/>
                </a:highlight>
                <a:latin typeface="Roboto"/>
                <a:ea typeface="Roboto"/>
                <a:cs typeface="Roboto"/>
                <a:sym typeface="Roboto"/>
              </a:rPr>
              <a:t>It is true that we don’t always get what we want in our lives, but we must, at all costs, struggle enough to find our true potential, value it, and when failure comes we should be able to face it with dignity.</a:t>
            </a:r>
            <a:endParaRPr sz="1441">
              <a:solidFill>
                <a:srgbClr val="2D3E45"/>
              </a:solidFill>
              <a:highlight>
                <a:schemeClr val="lt1"/>
              </a:highlight>
              <a:latin typeface="Roboto"/>
              <a:ea typeface="Roboto"/>
              <a:cs typeface="Roboto"/>
              <a:sym typeface="Roboto"/>
            </a:endParaRPr>
          </a:p>
          <a:p>
            <a:pPr indent="-320119" lvl="0" marL="457200" rtl="0" algn="l">
              <a:lnSpc>
                <a:spcPct val="100000"/>
              </a:lnSpc>
              <a:spcBef>
                <a:spcPts val="1000"/>
              </a:spcBef>
              <a:spcAft>
                <a:spcPts val="0"/>
              </a:spcAft>
              <a:buClr>
                <a:srgbClr val="2D3E45"/>
              </a:buClr>
              <a:buSzPts val="1441"/>
              <a:buFont typeface="Roboto"/>
              <a:buChar char="●"/>
            </a:pPr>
            <a:r>
              <a:rPr lang="en" sz="1441">
                <a:solidFill>
                  <a:srgbClr val="2D3E45"/>
                </a:solidFill>
                <a:highlight>
                  <a:schemeClr val="lt1"/>
                </a:highlight>
                <a:latin typeface="Roboto"/>
                <a:ea typeface="Roboto"/>
                <a:cs typeface="Roboto"/>
                <a:sym typeface="Roboto"/>
              </a:rPr>
              <a:t>It is true that if there were no envy, a few people would never have succeeded.</a:t>
            </a:r>
            <a:endParaRPr sz="1441">
              <a:solidFill>
                <a:srgbClr val="2D3E45"/>
              </a:solidFill>
              <a:highlight>
                <a:schemeClr val="lt1"/>
              </a:highlight>
              <a:latin typeface="Roboto"/>
              <a:ea typeface="Roboto"/>
              <a:cs typeface="Roboto"/>
              <a:sym typeface="Roboto"/>
            </a:endParaRPr>
          </a:p>
          <a:p>
            <a:pPr indent="0" lvl="0" marL="457200" rtl="0" algn="l">
              <a:lnSpc>
                <a:spcPct val="100000"/>
              </a:lnSpc>
              <a:spcBef>
                <a:spcPts val="1000"/>
              </a:spcBef>
              <a:spcAft>
                <a:spcPts val="1000"/>
              </a:spcAft>
              <a:buNone/>
            </a:pPr>
            <a:r>
              <a:t/>
            </a:r>
            <a:endParaRPr sz="1441">
              <a:solidFill>
                <a:srgbClr val="2D3E45"/>
              </a:solidFill>
              <a:highlight>
                <a:schemeClr val="lt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55950" y="4634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a:latin typeface="Roboto"/>
                <a:ea typeface="Roboto"/>
                <a:cs typeface="Roboto"/>
                <a:sym typeface="Roboto"/>
              </a:rPr>
              <a:t>Never be a Christian and don't drink alcohol</a:t>
            </a:r>
            <a:endParaRPr i="1">
              <a:latin typeface="Roboto"/>
              <a:ea typeface="Roboto"/>
              <a:cs typeface="Roboto"/>
              <a:sym typeface="Roboto"/>
            </a:endParaRPr>
          </a:p>
        </p:txBody>
      </p:sp>
      <p:sp>
        <p:nvSpPr>
          <p:cNvPr id="123" name="Google Shape;123;p19"/>
          <p:cNvSpPr txBox="1"/>
          <p:nvPr>
            <p:ph idx="1" type="body"/>
          </p:nvPr>
        </p:nvSpPr>
        <p:spPr>
          <a:xfrm>
            <a:off x="555950" y="1425300"/>
            <a:ext cx="8318100" cy="34704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Clr>
                <a:srgbClr val="2D3E45"/>
              </a:buClr>
              <a:buSzPts val="1650"/>
              <a:buFont typeface="Roboto"/>
              <a:buChar char="●"/>
            </a:pPr>
            <a:r>
              <a:rPr lang="en" sz="1650">
                <a:solidFill>
                  <a:srgbClr val="2D3E45"/>
                </a:solidFill>
                <a:highlight>
                  <a:schemeClr val="lt1"/>
                </a:highlight>
                <a:latin typeface="Roboto"/>
                <a:ea typeface="Roboto"/>
                <a:cs typeface="Roboto"/>
                <a:sym typeface="Roboto"/>
              </a:rPr>
              <a:t>He openly hated Christianity and alcohol for one reason that they both gave temporary relief from the inner grief we all take with ourselves.</a:t>
            </a:r>
            <a:endParaRPr sz="1650">
              <a:solidFill>
                <a:srgbClr val="2D3E45"/>
              </a:solidFill>
              <a:highlight>
                <a:schemeClr val="lt1"/>
              </a:highlight>
              <a:latin typeface="Roboto"/>
              <a:ea typeface="Roboto"/>
              <a:cs typeface="Roboto"/>
              <a:sym typeface="Roboto"/>
            </a:endParaRPr>
          </a:p>
          <a:p>
            <a:pPr indent="-333375" lvl="0" marL="457200" rtl="0" algn="l">
              <a:spcBef>
                <a:spcPts val="1000"/>
              </a:spcBef>
              <a:spcAft>
                <a:spcPts val="0"/>
              </a:spcAft>
              <a:buClr>
                <a:srgbClr val="2D3E45"/>
              </a:buClr>
              <a:buSzPts val="1650"/>
              <a:buFont typeface="Roboto"/>
              <a:buChar char="●"/>
            </a:pPr>
            <a:r>
              <a:rPr lang="en" sz="1650">
                <a:solidFill>
                  <a:srgbClr val="2D3E45"/>
                </a:solidFill>
                <a:highlight>
                  <a:schemeClr val="lt1"/>
                </a:highlight>
                <a:latin typeface="Roboto"/>
                <a:ea typeface="Roboto"/>
                <a:cs typeface="Roboto"/>
                <a:sym typeface="Roboto"/>
              </a:rPr>
              <a:t>Both numb pain and both reassure us that things are just fine as they are sapping us of the will to change our lives as we actually wanted.</a:t>
            </a:r>
            <a:endParaRPr sz="1650">
              <a:solidFill>
                <a:srgbClr val="2D3E45"/>
              </a:solidFill>
              <a:highlight>
                <a:schemeClr val="lt1"/>
              </a:highlight>
              <a:latin typeface="Roboto"/>
              <a:ea typeface="Roboto"/>
              <a:cs typeface="Roboto"/>
              <a:sym typeface="Roboto"/>
            </a:endParaRPr>
          </a:p>
          <a:p>
            <a:pPr indent="-333375" lvl="0" marL="457200" rtl="0" algn="l">
              <a:spcBef>
                <a:spcPts val="1000"/>
              </a:spcBef>
              <a:spcAft>
                <a:spcPts val="0"/>
              </a:spcAft>
              <a:buClr>
                <a:srgbClr val="2D3E45"/>
              </a:buClr>
              <a:buSzPts val="1650"/>
              <a:buFont typeface="Roboto"/>
              <a:buChar char="●"/>
            </a:pPr>
            <a:r>
              <a:rPr lang="en" sz="1650">
                <a:solidFill>
                  <a:srgbClr val="2D3E45"/>
                </a:solidFill>
                <a:highlight>
                  <a:schemeClr val="lt1"/>
                </a:highlight>
                <a:latin typeface="Roboto"/>
                <a:ea typeface="Roboto"/>
                <a:cs typeface="Roboto"/>
                <a:sym typeface="Roboto"/>
              </a:rPr>
              <a:t>A few drinks can satisfy the way of taking the steps necessary to improve our lives.</a:t>
            </a:r>
            <a:endParaRPr sz="1650">
              <a:solidFill>
                <a:srgbClr val="2D3E45"/>
              </a:solidFill>
              <a:highlight>
                <a:schemeClr val="lt1"/>
              </a:highlight>
              <a:latin typeface="Roboto"/>
              <a:ea typeface="Roboto"/>
              <a:cs typeface="Roboto"/>
              <a:sym typeface="Roboto"/>
            </a:endParaRPr>
          </a:p>
          <a:p>
            <a:pPr indent="-333375" lvl="0" marL="457200" rtl="0" algn="l">
              <a:spcBef>
                <a:spcPts val="1000"/>
              </a:spcBef>
              <a:spcAft>
                <a:spcPts val="1000"/>
              </a:spcAft>
              <a:buClr>
                <a:srgbClr val="2D3E45"/>
              </a:buClr>
              <a:buSzPts val="1650"/>
              <a:buFont typeface="Roboto"/>
              <a:buChar char="●"/>
            </a:pPr>
            <a:r>
              <a:rPr lang="en" sz="1650">
                <a:solidFill>
                  <a:srgbClr val="2D3E45"/>
                </a:solidFill>
                <a:highlight>
                  <a:schemeClr val="lt1"/>
                </a:highlight>
                <a:latin typeface="Roboto"/>
                <a:ea typeface="Roboto"/>
                <a:cs typeface="Roboto"/>
                <a:sym typeface="Roboto"/>
              </a:rPr>
              <a:t>Like envy is one of the seven greatest sins of Christianity and the religion takes envy for a hideous thing. According to the religion it is bad to have some sourness for another person, be it for any reason.</a:t>
            </a:r>
            <a:endParaRPr sz="1650">
              <a:solidFill>
                <a:srgbClr val="2D3E45"/>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9450" y="1375725"/>
            <a:ext cx="7688700" cy="29643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2D3E45"/>
              </a:buClr>
              <a:buSzPts val="1550"/>
              <a:buFont typeface="Roboto"/>
              <a:buChar char="●"/>
            </a:pPr>
            <a:r>
              <a:rPr lang="en" sz="1550">
                <a:solidFill>
                  <a:srgbClr val="2D3E45"/>
                </a:solidFill>
                <a:highlight>
                  <a:schemeClr val="lt1"/>
                </a:highlight>
                <a:latin typeface="Roboto"/>
                <a:ea typeface="Roboto"/>
                <a:cs typeface="Roboto"/>
                <a:sym typeface="Roboto"/>
              </a:rPr>
              <a:t>Christianity therefore fashioned a hypocritical creed for what they wanted but were too weak to fight for-while praising what they don't want to have but happened to have.</a:t>
            </a:r>
            <a:endParaRPr sz="1550">
              <a:solidFill>
                <a:srgbClr val="2D3E45"/>
              </a:solidFill>
              <a:highlight>
                <a:schemeClr val="lt1"/>
              </a:highlight>
              <a:latin typeface="Roboto"/>
              <a:ea typeface="Roboto"/>
              <a:cs typeface="Roboto"/>
              <a:sym typeface="Roboto"/>
            </a:endParaRPr>
          </a:p>
          <a:p>
            <a:pPr indent="-327025" lvl="0" marL="457200" rtl="0" algn="l">
              <a:spcBef>
                <a:spcPts val="1000"/>
              </a:spcBef>
              <a:spcAft>
                <a:spcPts val="0"/>
              </a:spcAft>
              <a:buClr>
                <a:srgbClr val="2D3E45"/>
              </a:buClr>
              <a:buSzPts val="1550"/>
              <a:buFont typeface="Roboto"/>
              <a:buChar char="●"/>
            </a:pPr>
            <a:r>
              <a:rPr lang="en" sz="1550">
                <a:solidFill>
                  <a:srgbClr val="2D3E45"/>
                </a:solidFill>
                <a:highlight>
                  <a:schemeClr val="lt1"/>
                </a:highlight>
                <a:latin typeface="Roboto"/>
                <a:ea typeface="Roboto"/>
                <a:cs typeface="Roboto"/>
                <a:sym typeface="Roboto"/>
              </a:rPr>
              <a:t>Like in Christian value system :</a:t>
            </a:r>
            <a:endParaRPr sz="1550">
              <a:solidFill>
                <a:srgbClr val="2D3E45"/>
              </a:solidFill>
              <a:highlight>
                <a:schemeClr val="lt1"/>
              </a:highlight>
              <a:latin typeface="Roboto"/>
              <a:ea typeface="Roboto"/>
              <a:cs typeface="Roboto"/>
              <a:sym typeface="Roboto"/>
            </a:endParaRPr>
          </a:p>
          <a:p>
            <a:pPr indent="-327025" lvl="1" marL="914400" rtl="0" algn="l">
              <a:spcBef>
                <a:spcPts val="1000"/>
              </a:spcBef>
              <a:spcAft>
                <a:spcPts val="0"/>
              </a:spcAft>
              <a:buClr>
                <a:srgbClr val="2D3E45"/>
              </a:buClr>
              <a:buSzPts val="1550"/>
              <a:buFont typeface="Roboto"/>
              <a:buChar char="○"/>
            </a:pPr>
            <a:r>
              <a:rPr lang="en" sz="1550">
                <a:solidFill>
                  <a:srgbClr val="2D3E45"/>
                </a:solidFill>
                <a:highlight>
                  <a:schemeClr val="lt1"/>
                </a:highlight>
                <a:latin typeface="Roboto"/>
                <a:ea typeface="Roboto"/>
                <a:cs typeface="Roboto"/>
                <a:sym typeface="Roboto"/>
              </a:rPr>
              <a:t>Weakness became goodness</a:t>
            </a:r>
            <a:endParaRPr sz="1550">
              <a:solidFill>
                <a:srgbClr val="2D3E45"/>
              </a:solidFill>
              <a:highlight>
                <a:schemeClr val="lt1"/>
              </a:highlight>
              <a:latin typeface="Roboto"/>
              <a:ea typeface="Roboto"/>
              <a:cs typeface="Roboto"/>
              <a:sym typeface="Roboto"/>
            </a:endParaRPr>
          </a:p>
          <a:p>
            <a:pPr indent="-327025" lvl="1" marL="914400" rtl="0" algn="l">
              <a:spcBef>
                <a:spcPts val="1000"/>
              </a:spcBef>
              <a:spcAft>
                <a:spcPts val="0"/>
              </a:spcAft>
              <a:buClr>
                <a:srgbClr val="2D3E45"/>
              </a:buClr>
              <a:buSzPts val="1550"/>
              <a:buFont typeface="Roboto"/>
              <a:buChar char="○"/>
            </a:pPr>
            <a:r>
              <a:rPr lang="en" sz="1550">
                <a:solidFill>
                  <a:srgbClr val="2D3E45"/>
                </a:solidFill>
                <a:highlight>
                  <a:schemeClr val="lt1"/>
                </a:highlight>
                <a:latin typeface="Roboto"/>
                <a:ea typeface="Roboto"/>
                <a:cs typeface="Roboto"/>
                <a:sym typeface="Roboto"/>
              </a:rPr>
              <a:t>Submission to people one hates  became obedience </a:t>
            </a:r>
            <a:endParaRPr sz="1550">
              <a:solidFill>
                <a:srgbClr val="2D3E45"/>
              </a:solidFill>
              <a:highlight>
                <a:schemeClr val="lt1"/>
              </a:highlight>
              <a:latin typeface="Roboto"/>
              <a:ea typeface="Roboto"/>
              <a:cs typeface="Roboto"/>
              <a:sym typeface="Roboto"/>
            </a:endParaRPr>
          </a:p>
          <a:p>
            <a:pPr indent="-327025" lvl="1" marL="914400" rtl="0" algn="l">
              <a:spcBef>
                <a:spcPts val="1000"/>
              </a:spcBef>
              <a:spcAft>
                <a:spcPts val="1000"/>
              </a:spcAft>
              <a:buClr>
                <a:srgbClr val="2D3E45"/>
              </a:buClr>
              <a:buSzPts val="1550"/>
              <a:buFont typeface="Roboto"/>
              <a:buChar char="○"/>
            </a:pPr>
            <a:r>
              <a:rPr lang="en" sz="1550">
                <a:solidFill>
                  <a:srgbClr val="2D3E45"/>
                </a:solidFill>
                <a:highlight>
                  <a:schemeClr val="lt1"/>
                </a:highlight>
                <a:latin typeface="Roboto"/>
                <a:ea typeface="Roboto"/>
                <a:cs typeface="Roboto"/>
                <a:sym typeface="Roboto"/>
              </a:rPr>
              <a:t>Not being able to take revenge became forgiveness. </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543550" y="240375"/>
            <a:ext cx="7946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2540">
                <a:latin typeface="Roboto"/>
                <a:ea typeface="Roboto"/>
                <a:cs typeface="Roboto"/>
                <a:sym typeface="Roboto"/>
              </a:rPr>
              <a:t>God is Dead </a:t>
            </a:r>
            <a:endParaRPr i="1" sz="2540">
              <a:latin typeface="Roboto"/>
              <a:ea typeface="Roboto"/>
              <a:cs typeface="Roboto"/>
              <a:sym typeface="Roboto"/>
            </a:endParaRPr>
          </a:p>
        </p:txBody>
      </p:sp>
      <p:sp>
        <p:nvSpPr>
          <p:cNvPr id="134" name="Google Shape;134;p21"/>
          <p:cNvSpPr txBox="1"/>
          <p:nvPr>
            <p:ph idx="1" type="body"/>
          </p:nvPr>
        </p:nvSpPr>
        <p:spPr>
          <a:xfrm>
            <a:off x="607300" y="830400"/>
            <a:ext cx="8019000" cy="394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By this statement, he did not mean that God literally existed and had died, but rather that the idea of God as a metaphysical concept was no longer a meaningful or relevant concept.</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Nietzsche believed that the science offered alternative explanations for natural phenomena that had previously been attributed to the divine, leading to a decline in the authority of religion.</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As societies became more secular and focused on material progress and individual freedom, religious institutions lost their grip on people's lives. Nietzsche saw this as evidence of a cultural shift away from traditional religious values.</a:t>
            </a:r>
            <a:endParaRPr sz="1600">
              <a:solidFill>
                <a:srgbClr val="374151"/>
              </a:solidFill>
              <a:highlight>
                <a:schemeClr val="lt1"/>
              </a:highlight>
              <a:latin typeface="Roboto"/>
              <a:ea typeface="Roboto"/>
              <a:cs typeface="Roboto"/>
              <a:sym typeface="Roboto"/>
            </a:endParaRPr>
          </a:p>
          <a:p>
            <a:pPr indent="-330200" lvl="0" marL="457200" rtl="0" algn="l">
              <a:spcBef>
                <a:spcPts val="1000"/>
              </a:spcBef>
              <a:spcAft>
                <a:spcPts val="0"/>
              </a:spcAft>
              <a:buClr>
                <a:srgbClr val="374151"/>
              </a:buClr>
              <a:buSzPts val="1600"/>
              <a:buFont typeface="Roboto"/>
              <a:buChar char="●"/>
            </a:pPr>
            <a:r>
              <a:rPr lang="en" sz="1600">
                <a:solidFill>
                  <a:srgbClr val="374151"/>
                </a:solidFill>
                <a:highlight>
                  <a:schemeClr val="lt1"/>
                </a:highlight>
                <a:latin typeface="Roboto"/>
                <a:ea typeface="Roboto"/>
                <a:cs typeface="Roboto"/>
                <a:sym typeface="Roboto"/>
              </a:rPr>
              <a:t>Nietzsche believed that the death of God as an opportunity for individuals to create their own values .</a:t>
            </a:r>
            <a:endParaRPr sz="1600">
              <a:solidFill>
                <a:srgbClr val="374151"/>
              </a:solidFill>
              <a:highlight>
                <a:schemeClr val="lt1"/>
              </a:highlight>
              <a:latin typeface="Roboto"/>
              <a:ea typeface="Roboto"/>
              <a:cs typeface="Roboto"/>
              <a:sym typeface="Roboto"/>
            </a:endParaRPr>
          </a:p>
          <a:p>
            <a:pPr indent="0" lvl="0" marL="457200" rtl="0" algn="l">
              <a:spcBef>
                <a:spcPts val="1000"/>
              </a:spcBef>
              <a:spcAft>
                <a:spcPts val="1000"/>
              </a:spcAft>
              <a:buNone/>
            </a:pPr>
            <a:r>
              <a:t/>
            </a:r>
            <a:endParaRPr sz="1600">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