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Lst>
  <p:notesMasterIdLst>
    <p:notesMasterId r:id="rId23"/>
  </p:notesMasterIdLst>
  <p:sldIdLst>
    <p:sldId id="278" r:id="rId2"/>
    <p:sldId id="279" r:id="rId3"/>
    <p:sldId id="280" r:id="rId4"/>
    <p:sldId id="311" r:id="rId5"/>
    <p:sldId id="281" r:id="rId6"/>
    <p:sldId id="312" r:id="rId7"/>
    <p:sldId id="298" r:id="rId8"/>
    <p:sldId id="315" r:id="rId9"/>
    <p:sldId id="307" r:id="rId10"/>
    <p:sldId id="308" r:id="rId11"/>
    <p:sldId id="319" r:id="rId12"/>
    <p:sldId id="323" r:id="rId13"/>
    <p:sldId id="317" r:id="rId14"/>
    <p:sldId id="309" r:id="rId15"/>
    <p:sldId id="318" r:id="rId16"/>
    <p:sldId id="320" r:id="rId17"/>
    <p:sldId id="310" r:id="rId18"/>
    <p:sldId id="321" r:id="rId19"/>
    <p:sldId id="322" r:id="rId20"/>
    <p:sldId id="293" r:id="rId21"/>
    <p:sldId id="313"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1" d="100"/>
          <a:sy n="81" d="100"/>
        </p:scale>
        <p:origin x="754"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7" name="Freeform: Shape 6">
            <a:extLst>
              <a:ext uri="{FF2B5EF4-FFF2-40B4-BE49-F238E27FC236}">
                <a16:creationId xmlns:a16="http://schemas.microsoft.com/office/drawing/2014/main" id="{7262B384-981F-76DD-8C76-AB1A0282ED31}"/>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31F63222-37B9-6BCE-2B6B-2BD12D9010BA}"/>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8297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0155481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9407253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611222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4933410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920103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4/17/2023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7915115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4/17/2023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59041402"/>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4/17/2023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1691073"/>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6206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9145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4/17/2023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5728928"/>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77433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4273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7" name="Freeform: Shape 6">
            <a:extLst>
              <a:ext uri="{FF2B5EF4-FFF2-40B4-BE49-F238E27FC236}">
                <a16:creationId xmlns:a16="http://schemas.microsoft.com/office/drawing/2014/main" id="{3A2F1397-38E3-1E4C-CB64-AF8D7DDD3996}"/>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3A5A3487-029B-77D1-1922-4BA66DA1370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B1F93317-CFD5-40F2-29FF-F669EA1A9C5C}"/>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043DBC3D-FC7D-3E1A-7633-74F35C47F879}"/>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9AF48015-E104-C9FC-959A-E6E2422EA170}"/>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A07EF040-008B-75BE-AF0E-4D7E34758443}"/>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20826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4/17/2023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4764444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C5A2E432-2AC1-A1A3-C50D-9C43941A8608}"/>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12E6A7B6-8D4B-612C-C356-BC890FD59F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CB541AC8-F695-92CE-7C3E-11100762F062}"/>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ACD6C8CE-664C-18DD-529C-173E4014BDB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39408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4/17/2023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F46501EA-052B-FB29-C6D9-2B32613E3FCF}"/>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4F7033EC-58EA-9833-0B8C-02EDB8A305C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62221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4/17/2023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8C015A29-0313-E800-CB71-E73DAFC44444}"/>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FE982EF8-3D9F-1346-01E8-391BF0DEEE2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452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4/17/2023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5CCBD4BD-30AB-4A2D-C455-F96B60EB978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99007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4/17/2023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03A66A41-01D3-6B63-B825-05EF9D69787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6686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E36636D-D922-432D-A958-524484B5923D}" type="datetimeFigureOut">
              <a:rPr lang="en-US" smtClean="0"/>
              <a:pPr/>
              <a:t>4/17/2023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9099756"/>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655" r:id="rId22"/>
    <p:sldLayoutId id="2147483654" r:id="rId23"/>
  </p:sldLayoutIdLst>
  <p:hf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130459" y="1984248"/>
            <a:ext cx="8107050" cy="1225296"/>
          </a:xfrm>
        </p:spPr>
        <p:txBody>
          <a:bodyPr>
            <a:normAutofit fontScale="90000"/>
          </a:bodyPr>
          <a:lstStyle/>
          <a:p>
            <a:r>
              <a:rPr lang="en-US" dirty="0"/>
              <a:t>Physicalist view of human nature</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1595269" y="3602038"/>
            <a:ext cx="9001462" cy="2421690"/>
          </a:xfrm>
        </p:spPr>
        <p:txBody>
          <a:bodyPr>
            <a:normAutofit/>
          </a:bodyPr>
          <a:lstStyle/>
          <a:p>
            <a:r>
              <a:rPr lang="en-US" dirty="0"/>
              <a:t>From Stanford Encyclopedia of Philosophy: Physicalism</a:t>
            </a:r>
          </a:p>
          <a:p>
            <a:endParaRPr lang="en-US" dirty="0"/>
          </a:p>
          <a:p>
            <a:r>
              <a:rPr lang="en-US" dirty="0"/>
              <a:t>Presented by, </a:t>
            </a:r>
          </a:p>
          <a:p>
            <a:r>
              <a:rPr lang="en-US" dirty="0"/>
              <a:t>Avanti Varude</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71478-B493-8D3A-CE58-DB524F4EDDD4}"/>
              </a:ext>
            </a:extLst>
          </p:cNvPr>
          <p:cNvSpPr>
            <a:spLocks noGrp="1"/>
          </p:cNvSpPr>
          <p:nvPr>
            <p:ph sz="half" idx="1"/>
          </p:nvPr>
        </p:nvSpPr>
        <p:spPr>
          <a:xfrm>
            <a:off x="869025" y="1226568"/>
            <a:ext cx="10254604" cy="4404864"/>
          </a:xfrm>
        </p:spPr>
        <p:txBody>
          <a:bodyPr/>
          <a:lstStyle/>
          <a:p>
            <a:pPr marL="0" indent="0">
              <a:buNone/>
            </a:pPr>
            <a:r>
              <a:rPr lang="en-US" sz="1600" dirty="0">
                <a:solidFill>
                  <a:srgbClr val="FFC000"/>
                </a:solidFill>
              </a:rPr>
              <a:t>The theory and object conceptions of the physical:</a:t>
            </a:r>
          </a:p>
          <a:p>
            <a:pPr marL="457200" lvl="1" indent="0">
              <a:buNone/>
            </a:pPr>
            <a:r>
              <a:rPr lang="en-US" dirty="0">
                <a:solidFill>
                  <a:srgbClr val="FFC000"/>
                </a:solidFill>
              </a:rPr>
              <a:t>Theory based conception</a:t>
            </a:r>
          </a:p>
          <a:p>
            <a:pPr lvl="2"/>
            <a:r>
              <a:rPr lang="en-US" sz="1600" dirty="0"/>
              <a:t>A property is physical </a:t>
            </a:r>
            <a:r>
              <a:rPr lang="en-US" sz="1600" dirty="0" err="1"/>
              <a:t>iff</a:t>
            </a:r>
            <a:r>
              <a:rPr lang="en-US" sz="1600" dirty="0"/>
              <a:t> it is the sort of property that physical theory tells us about.</a:t>
            </a:r>
          </a:p>
          <a:p>
            <a:pPr marL="457200" lvl="1" indent="0">
              <a:buNone/>
            </a:pPr>
            <a:r>
              <a:rPr lang="en-US" dirty="0">
                <a:solidFill>
                  <a:srgbClr val="FFC000"/>
                </a:solidFill>
              </a:rPr>
              <a:t>The object- based conception</a:t>
            </a:r>
          </a:p>
          <a:p>
            <a:pPr lvl="2"/>
            <a:r>
              <a:rPr lang="en-US" sz="1600" dirty="0"/>
              <a:t>A property is physical </a:t>
            </a:r>
            <a:r>
              <a:rPr lang="en-US" sz="1600" dirty="0" err="1"/>
              <a:t>iff</a:t>
            </a:r>
            <a:r>
              <a:rPr lang="en-US" sz="1600" dirty="0"/>
              <a:t> it is the sort of property had by paradigmatic physical objects and their constituents.</a:t>
            </a:r>
          </a:p>
          <a:p>
            <a:pPr marL="0" indent="0">
              <a:buNone/>
            </a:pPr>
            <a:r>
              <a:rPr lang="en-US" sz="1600" dirty="0">
                <a:solidFill>
                  <a:srgbClr val="FFC000"/>
                </a:solidFill>
              </a:rPr>
              <a:t>Circularity:</a:t>
            </a:r>
          </a:p>
          <a:p>
            <a:pPr lvl="1"/>
            <a:r>
              <a:rPr lang="en-US" dirty="0"/>
              <a:t>Circularity in philosophy refers to a logical fallacy that occurs when a person's argument presupposes the truth of the conclusion they are attempting to prove. </a:t>
            </a:r>
          </a:p>
          <a:p>
            <a:pPr lvl="1"/>
            <a:r>
              <a:rPr lang="en-US" dirty="0"/>
              <a:t>In other words, the argument is circular because the conclusion is used as a premise to support itself</a:t>
            </a:r>
          </a:p>
        </p:txBody>
      </p:sp>
      <p:sp>
        <p:nvSpPr>
          <p:cNvPr id="5" name="Slide Number Placeholder 4">
            <a:extLst>
              <a:ext uri="{FF2B5EF4-FFF2-40B4-BE49-F238E27FC236}">
                <a16:creationId xmlns:a16="http://schemas.microsoft.com/office/drawing/2014/main" id="{32513B05-CD9D-4943-A776-2BCD2D474319}"/>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2" name="Footer Placeholder 13">
            <a:extLst>
              <a:ext uri="{FF2B5EF4-FFF2-40B4-BE49-F238E27FC236}">
                <a16:creationId xmlns:a16="http://schemas.microsoft.com/office/drawing/2014/main" id="{374869C0-28F1-ED7C-E633-C2AD0416D289}"/>
              </a:ext>
            </a:extLst>
          </p:cNvPr>
          <p:cNvSpPr txBox="1">
            <a:spLocks/>
          </p:cNvSpPr>
          <p:nvPr/>
        </p:nvSpPr>
        <p:spPr>
          <a:xfrm>
            <a:off x="1066194" y="60356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Physicalist view of human nature</a:t>
            </a:r>
          </a:p>
        </p:txBody>
      </p:sp>
    </p:spTree>
    <p:extLst>
      <p:ext uri="{BB962C8B-B14F-4D97-AF65-F5344CB8AC3E}">
        <p14:creationId xmlns:p14="http://schemas.microsoft.com/office/powerpoint/2010/main" val="3368637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31A8E-AFA8-5FD3-F6DB-CC18BC8AD030}"/>
              </a:ext>
            </a:extLst>
          </p:cNvPr>
          <p:cNvSpPr>
            <a:spLocks noGrp="1"/>
          </p:cNvSpPr>
          <p:nvPr>
            <p:ph sz="half" idx="1"/>
          </p:nvPr>
        </p:nvSpPr>
        <p:spPr>
          <a:xfrm>
            <a:off x="913794" y="1074630"/>
            <a:ext cx="10219262" cy="5052793"/>
          </a:xfrm>
        </p:spPr>
        <p:txBody>
          <a:bodyPr/>
          <a:lstStyle/>
          <a:p>
            <a:pPr marL="0" indent="0">
              <a:buNone/>
            </a:pPr>
            <a:r>
              <a:rPr lang="en-US" dirty="0">
                <a:solidFill>
                  <a:srgbClr val="FFC000"/>
                </a:solidFill>
              </a:rPr>
              <a:t>Hempel’s dilemma:</a:t>
            </a:r>
          </a:p>
          <a:p>
            <a:pPr lvl="1"/>
            <a:r>
              <a:rPr lang="en-US" sz="1800" dirty="0"/>
              <a:t>Hempel's dilemma is a problem in the philosophy of science that concerns the problem of induction and the justification of scientific theories</a:t>
            </a:r>
          </a:p>
          <a:p>
            <a:pPr lvl="1"/>
            <a:endParaRPr lang="en-US" sz="1800" dirty="0"/>
          </a:p>
          <a:p>
            <a:pPr lvl="1"/>
            <a:r>
              <a:rPr lang="en-US" sz="1800" dirty="0"/>
              <a:t>The dilemma arises from the fact that scientific theories are based on observations and evidence, but no amount of observations or evidence can conclusively prove a theory to be true. </a:t>
            </a:r>
          </a:p>
          <a:p>
            <a:pPr lvl="1"/>
            <a:r>
              <a:rPr lang="en-US" sz="1800" dirty="0"/>
              <a:t>This is because the scientific method relies on induction, which is the process of inferring general principles from specific observations. </a:t>
            </a:r>
          </a:p>
          <a:p>
            <a:pPr marL="457200" lvl="1" indent="0">
              <a:buNone/>
            </a:pPr>
            <a:endParaRPr lang="en-US" sz="1800" dirty="0"/>
          </a:p>
          <a:p>
            <a:pPr lvl="1"/>
            <a:r>
              <a:rPr lang="en-IN" sz="1800" dirty="0"/>
              <a:t>Hempel's dilemma is essentially a choice between two options</a:t>
            </a:r>
            <a:endParaRPr lang="en-US" sz="1800" dirty="0"/>
          </a:p>
          <a:p>
            <a:pPr lvl="2"/>
            <a:r>
              <a:rPr lang="en-IN" sz="1800" dirty="0"/>
              <a:t>The first option is to adopt a strict, deductive approach to scientific reasoning</a:t>
            </a:r>
          </a:p>
          <a:p>
            <a:pPr lvl="2"/>
            <a:r>
              <a:rPr lang="en-IN" sz="1800" dirty="0"/>
              <a:t>The second option is to adopt a looser, probabilistic approach to scientific reasoning</a:t>
            </a:r>
          </a:p>
          <a:p>
            <a:endParaRPr lang="en-IN" dirty="0"/>
          </a:p>
        </p:txBody>
      </p:sp>
      <p:sp>
        <p:nvSpPr>
          <p:cNvPr id="5" name="Slide Number Placeholder 4">
            <a:extLst>
              <a:ext uri="{FF2B5EF4-FFF2-40B4-BE49-F238E27FC236}">
                <a16:creationId xmlns:a16="http://schemas.microsoft.com/office/drawing/2014/main" id="{86521DB3-D920-5E20-876C-FA46CD1FAB06}"/>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894485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33FA8-090C-591D-AA4E-8412B1497931}"/>
              </a:ext>
            </a:extLst>
          </p:cNvPr>
          <p:cNvSpPr>
            <a:spLocks noGrp="1"/>
          </p:cNvSpPr>
          <p:nvPr>
            <p:ph sz="half" idx="1"/>
          </p:nvPr>
        </p:nvSpPr>
        <p:spPr>
          <a:xfrm>
            <a:off x="1378764" y="2011680"/>
            <a:ext cx="9434471" cy="3455866"/>
          </a:xfrm>
        </p:spPr>
        <p:txBody>
          <a:bodyPr/>
          <a:lstStyle/>
          <a:p>
            <a:pPr marL="0" indent="0">
              <a:buNone/>
            </a:pPr>
            <a:r>
              <a:rPr lang="en-US" dirty="0">
                <a:solidFill>
                  <a:srgbClr val="FFC000"/>
                </a:solidFill>
              </a:rPr>
              <a:t>The via negative:</a:t>
            </a:r>
          </a:p>
          <a:p>
            <a:pPr lvl="1"/>
            <a:r>
              <a:rPr lang="en-US" sz="1800" dirty="0"/>
              <a:t>F is a physical property if and only if F is a non-mental property</a:t>
            </a:r>
          </a:p>
          <a:p>
            <a:pPr lvl="1"/>
            <a:r>
              <a:rPr lang="en-US" sz="1800" dirty="0"/>
              <a:t>So imagine a world in which plants and animals instantiate the key property associated with vitalism, It seems reasonable to say that in that case plants and animals instantiate a property that is non-physical. </a:t>
            </a:r>
          </a:p>
          <a:p>
            <a:pPr lvl="1"/>
            <a:r>
              <a:rPr lang="en-US" sz="1800" dirty="0"/>
              <a:t>That is life force is not physical.  And yet one should not say on this account that plants and animals instantiate a mental property. élan vital (vital force) is neither mental nor physical. </a:t>
            </a:r>
          </a:p>
          <a:p>
            <a:pPr lvl="1"/>
            <a:r>
              <a:rPr lang="en-US" sz="1800" dirty="0"/>
              <a:t>But the Via </a:t>
            </a:r>
            <a:r>
              <a:rPr lang="en-US" sz="1800" dirty="0" err="1"/>
              <a:t>Negativa</a:t>
            </a:r>
            <a:r>
              <a:rPr lang="en-US" sz="1800" dirty="0"/>
              <a:t> as stated cannot accommodate that fact.</a:t>
            </a:r>
          </a:p>
          <a:p>
            <a:endParaRPr lang="en-IN" dirty="0"/>
          </a:p>
        </p:txBody>
      </p:sp>
      <p:sp>
        <p:nvSpPr>
          <p:cNvPr id="5" name="Slide Number Placeholder 4">
            <a:extLst>
              <a:ext uri="{FF2B5EF4-FFF2-40B4-BE49-F238E27FC236}">
                <a16:creationId xmlns:a16="http://schemas.microsoft.com/office/drawing/2014/main" id="{D4972FAE-11EE-3B04-AD63-46A39F0D8EBA}"/>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12312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94E959-8402-45F7-9E6F-B17BEE6A9B80}"/>
              </a:ext>
            </a:extLst>
          </p:cNvPr>
          <p:cNvSpPr>
            <a:spLocks noGrp="1"/>
          </p:cNvSpPr>
          <p:nvPr>
            <p:ph sz="half" idx="1"/>
          </p:nvPr>
        </p:nvSpPr>
        <p:spPr>
          <a:xfrm>
            <a:off x="750579" y="320511"/>
            <a:ext cx="10680192" cy="6334813"/>
          </a:xfrm>
        </p:spPr>
        <p:txBody>
          <a:bodyPr/>
          <a:lstStyle/>
          <a:p>
            <a:pPr marL="0" indent="0">
              <a:buNone/>
            </a:pPr>
            <a:r>
              <a:rPr lang="en-US" dirty="0">
                <a:solidFill>
                  <a:srgbClr val="FFC000"/>
                </a:solidFill>
              </a:rPr>
              <a:t>Structuralist approaches:</a:t>
            </a:r>
          </a:p>
          <a:p>
            <a:pPr lvl="1"/>
            <a:r>
              <a:rPr lang="en-US" dirty="0"/>
              <a:t>A property is physical just in case it is tied in the right way to a physical theory.</a:t>
            </a:r>
          </a:p>
          <a:p>
            <a:pPr lvl="1"/>
            <a:r>
              <a:rPr lang="en-US" dirty="0"/>
              <a:t>For the structuralist, a physical theory is one that employs a restricted vocabulary. On this view, the vocabulary in question is restricted to logical or mathematical vocabulary.</a:t>
            </a:r>
          </a:p>
          <a:p>
            <a:pPr marL="685800" lvl="2">
              <a:spcBef>
                <a:spcPts val="1000"/>
              </a:spcBef>
            </a:pPr>
            <a:r>
              <a:rPr lang="en-US" sz="1600" dirty="0"/>
              <a:t>Structuralist approaches to condition questions in philosophy and linguistics involve analyzing the underlying structure and relationships between different elements of a condition or proposition. </a:t>
            </a:r>
          </a:p>
          <a:p>
            <a:pPr marL="685800" lvl="2">
              <a:spcBef>
                <a:spcPts val="1000"/>
              </a:spcBef>
            </a:pPr>
            <a:r>
              <a:rPr lang="en-US" sz="1600" dirty="0"/>
              <a:t>In other words, structuralism seeks to understand the deeper patterns and connections that give rise to the meaning and function of a condition.</a:t>
            </a:r>
            <a:endParaRPr lang="en-US" dirty="0"/>
          </a:p>
          <a:p>
            <a:pPr marL="914400" lvl="2" indent="0">
              <a:buNone/>
            </a:pPr>
            <a:endParaRPr lang="en-US" dirty="0"/>
          </a:p>
          <a:p>
            <a:pPr marL="0" indent="0">
              <a:buNone/>
            </a:pPr>
            <a:r>
              <a:rPr lang="en-US" dirty="0">
                <a:solidFill>
                  <a:srgbClr val="FFC000"/>
                </a:solidFill>
              </a:rPr>
              <a:t>The panpsychism problem:</a:t>
            </a:r>
          </a:p>
          <a:p>
            <a:pPr lvl="1"/>
            <a:r>
              <a:rPr lang="en-US" dirty="0"/>
              <a:t>The problem with panpsychism is that it seems to be difficult to explain how objects, such as rocks or tables, could have any form of consciousness.</a:t>
            </a:r>
            <a:r>
              <a:rPr lang="en-IN" b="0" i="0" dirty="0">
                <a:effectLst/>
                <a:latin typeface="Calibri" panose="020F0502020204030204" pitchFamily="34" charset="0"/>
                <a:cs typeface="Times New Roman" panose="02020603050405020304" pitchFamily="18" charset="0"/>
              </a:rPr>
              <a:t>	</a:t>
            </a:r>
          </a:p>
          <a:p>
            <a:pPr lvl="1"/>
            <a:r>
              <a:rPr lang="en-US" dirty="0"/>
              <a:t>It is not clear how the individual conscious experiences of particles could be integrated into a single, unified conscious experience.</a:t>
            </a:r>
          </a:p>
          <a:p>
            <a:pPr lvl="1"/>
            <a:r>
              <a:rPr lang="en-US" dirty="0"/>
              <a:t>Despite these challenges, some philosophers have proposed solutions to the problems of panpsychism such as consciousness is a basic feature of the universe, and that it cannot be explained in terms of other properties or processes.</a:t>
            </a:r>
          </a:p>
        </p:txBody>
      </p:sp>
      <p:sp>
        <p:nvSpPr>
          <p:cNvPr id="5" name="Slide Number Placeholder 4">
            <a:extLst>
              <a:ext uri="{FF2B5EF4-FFF2-40B4-BE49-F238E27FC236}">
                <a16:creationId xmlns:a16="http://schemas.microsoft.com/office/drawing/2014/main" id="{C81C2441-A604-1DBB-285C-BC2551714A06}"/>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039204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60752-CFB3-6F34-A973-FE0269CCF074}"/>
              </a:ext>
            </a:extLst>
          </p:cNvPr>
          <p:cNvSpPr>
            <a:spLocks noGrp="1"/>
          </p:cNvSpPr>
          <p:nvPr>
            <p:ph type="title"/>
          </p:nvPr>
        </p:nvSpPr>
        <p:spPr>
          <a:xfrm>
            <a:off x="3854890" y="2626936"/>
            <a:ext cx="7768337" cy="1325563"/>
          </a:xfrm>
        </p:spPr>
        <p:txBody>
          <a:bodyPr/>
          <a:lstStyle/>
          <a:p>
            <a:r>
              <a:rPr lang="en-US" dirty="0"/>
              <a:t>The case against Physicalism</a:t>
            </a:r>
            <a:endParaRPr lang="en-IN" dirty="0"/>
          </a:p>
        </p:txBody>
      </p:sp>
      <p:sp>
        <p:nvSpPr>
          <p:cNvPr id="8" name="Slide Number Placeholder 7">
            <a:extLst>
              <a:ext uri="{FF2B5EF4-FFF2-40B4-BE49-F238E27FC236}">
                <a16:creationId xmlns:a16="http://schemas.microsoft.com/office/drawing/2014/main" id="{0147BD27-40A5-C685-7DC7-D16FDEE31B61}"/>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9" name="Footer Placeholder 13">
            <a:extLst>
              <a:ext uri="{FF2B5EF4-FFF2-40B4-BE49-F238E27FC236}">
                <a16:creationId xmlns:a16="http://schemas.microsoft.com/office/drawing/2014/main" id="{1222F73A-3BB3-0EF6-6434-0D819B1F1DA3}"/>
              </a:ext>
            </a:extLst>
          </p:cNvPr>
          <p:cNvSpPr txBox="1">
            <a:spLocks/>
          </p:cNvSpPr>
          <p:nvPr/>
        </p:nvSpPr>
        <p:spPr>
          <a:xfrm>
            <a:off x="1066194" y="60356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Physicalist view of human nature</a:t>
            </a:r>
          </a:p>
        </p:txBody>
      </p:sp>
    </p:spTree>
    <p:extLst>
      <p:ext uri="{BB962C8B-B14F-4D97-AF65-F5344CB8AC3E}">
        <p14:creationId xmlns:p14="http://schemas.microsoft.com/office/powerpoint/2010/main" val="2626258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0CF74-C9C6-0113-F021-F0DBC05D3D59}"/>
              </a:ext>
            </a:extLst>
          </p:cNvPr>
          <p:cNvSpPr>
            <a:spLocks noGrp="1"/>
          </p:cNvSpPr>
          <p:nvPr>
            <p:ph sz="half" idx="1"/>
          </p:nvPr>
        </p:nvSpPr>
        <p:spPr>
          <a:xfrm>
            <a:off x="587364" y="515927"/>
            <a:ext cx="10680192" cy="5732473"/>
          </a:xfrm>
        </p:spPr>
        <p:txBody>
          <a:bodyPr/>
          <a:lstStyle/>
          <a:p>
            <a:pPr marL="0" indent="0">
              <a:buNone/>
            </a:pPr>
            <a:r>
              <a:rPr lang="en-US" sz="1600" dirty="0">
                <a:solidFill>
                  <a:srgbClr val="FFC000"/>
                </a:solidFill>
              </a:rPr>
              <a:t>Qualia and consciousness</a:t>
            </a:r>
          </a:p>
          <a:p>
            <a:pPr lvl="1"/>
            <a:r>
              <a:rPr lang="en-US" dirty="0"/>
              <a:t>Qualia refer to the subjective, first-person experiences of sensation or perception, such as the taste of chocolate or the feeling of pain. These experiences are often described as "raw feels" that cannot be fully captured by physical descriptions or explanations.</a:t>
            </a:r>
          </a:p>
          <a:p>
            <a:pPr marL="685800" lvl="2">
              <a:spcBef>
                <a:spcPts val="1000"/>
              </a:spcBef>
            </a:pPr>
            <a:r>
              <a:rPr lang="en-US" sz="1600" dirty="0"/>
              <a:t>Imagine that two people have inverted color experiences, so that what one person perceives as "red" is perceived by the other person as "green" and vice versa. If both individuals had the same physical processes and properties associated with their color experiences, physicalism would suggest that they are experiencing the same thing, despite the fact that their subjective experiences are fundamentally different. </a:t>
            </a:r>
          </a:p>
          <a:p>
            <a:pPr marL="685800" lvl="2">
              <a:spcBef>
                <a:spcPts val="1000"/>
              </a:spcBef>
            </a:pPr>
            <a:r>
              <a:rPr lang="en-US" sz="1600" dirty="0"/>
              <a:t>This suggests that physicalism cannot fully account for the experience of consciousness.</a:t>
            </a:r>
          </a:p>
          <a:p>
            <a:pPr marL="0" indent="0">
              <a:buNone/>
            </a:pPr>
            <a:r>
              <a:rPr lang="en-US" sz="1600" dirty="0">
                <a:solidFill>
                  <a:srgbClr val="FFC000"/>
                </a:solidFill>
              </a:rPr>
              <a:t>Meaning and intentionality:</a:t>
            </a:r>
          </a:p>
          <a:p>
            <a:pPr marL="685800" lvl="2">
              <a:spcBef>
                <a:spcPts val="1000"/>
              </a:spcBef>
            </a:pPr>
            <a:r>
              <a:rPr lang="en-US" sz="1600" dirty="0"/>
              <a:t>It refer to the ability of language and thought to represent or refer to objects and concepts in the world eg.cat</a:t>
            </a:r>
          </a:p>
          <a:p>
            <a:pPr marL="685800" lvl="2">
              <a:spcBef>
                <a:spcPts val="1000"/>
              </a:spcBef>
            </a:pPr>
            <a:r>
              <a:rPr lang="en-US" sz="1600" dirty="0"/>
              <a:t>One argument against physicalism is that physical processes and properties alone cannot fully account for the aboutness or intentionality of language and thought </a:t>
            </a:r>
            <a:r>
              <a:rPr lang="en-US" sz="1600" dirty="0" err="1"/>
              <a:t>eg.</a:t>
            </a:r>
            <a:r>
              <a:rPr lang="en-US" sz="1600" dirty="0"/>
              <a:t> ink and paper</a:t>
            </a:r>
          </a:p>
          <a:p>
            <a:pPr marL="685800" lvl="2">
              <a:spcBef>
                <a:spcPts val="1000"/>
              </a:spcBef>
            </a:pPr>
            <a:r>
              <a:rPr lang="en-US" sz="1600" dirty="0"/>
              <a:t>Overall, the case against physicalism is that it cannot fully account for the phenomenon of meaning and intentionality.</a:t>
            </a:r>
            <a:endParaRPr lang="en-IN" sz="1600" dirty="0"/>
          </a:p>
        </p:txBody>
      </p:sp>
      <p:sp>
        <p:nvSpPr>
          <p:cNvPr id="5" name="Slide Number Placeholder 4">
            <a:extLst>
              <a:ext uri="{FF2B5EF4-FFF2-40B4-BE49-F238E27FC236}">
                <a16:creationId xmlns:a16="http://schemas.microsoft.com/office/drawing/2014/main" id="{CCC5B3DB-D47A-652A-3E74-746F2FB78345}"/>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245199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4DC6A-5419-7F3E-A2A8-47E4E62ABA1D}"/>
              </a:ext>
            </a:extLst>
          </p:cNvPr>
          <p:cNvSpPr>
            <a:spLocks noGrp="1"/>
          </p:cNvSpPr>
          <p:nvPr>
            <p:ph sz="half" idx="1"/>
          </p:nvPr>
        </p:nvSpPr>
        <p:spPr>
          <a:xfrm>
            <a:off x="755904" y="609600"/>
            <a:ext cx="10680192" cy="5876041"/>
          </a:xfrm>
        </p:spPr>
        <p:txBody>
          <a:bodyPr/>
          <a:lstStyle/>
          <a:p>
            <a:pPr marL="0" indent="0">
              <a:buNone/>
            </a:pPr>
            <a:r>
              <a:rPr lang="en-US" dirty="0">
                <a:solidFill>
                  <a:srgbClr val="FFC000"/>
                </a:solidFill>
              </a:rPr>
              <a:t>Numbers and Abstracta:</a:t>
            </a:r>
          </a:p>
          <a:p>
            <a:pPr lvl="1"/>
            <a:r>
              <a:rPr lang="en-US" sz="1800" dirty="0"/>
              <a:t>This concerns the status within physicalism of abstract objects, i.e., entities apparently not located in space and time, such as numbers, properties and relations, or propositions.</a:t>
            </a:r>
          </a:p>
          <a:p>
            <a:pPr lvl="1"/>
            <a:r>
              <a:rPr lang="en-US" sz="1800" dirty="0"/>
              <a:t>For example, we can know that the number two is greater than one, even though this knowledge does not depend on any physical objects or processes.</a:t>
            </a:r>
          </a:p>
          <a:p>
            <a:pPr lvl="1"/>
            <a:r>
              <a:rPr lang="en-US" sz="1800" dirty="0"/>
              <a:t>Overall, the case against physicalism in relation to mathematics and abstract objects is that it cannot fully account for the existence and nature of these entities and concepts, which seem to exist independently of physical objects and processes.</a:t>
            </a:r>
          </a:p>
          <a:p>
            <a:pPr marL="457200" lvl="1" indent="0">
              <a:buNone/>
            </a:pPr>
            <a:endParaRPr lang="en-US" sz="1800" dirty="0"/>
          </a:p>
          <a:p>
            <a:pPr marL="0" indent="0">
              <a:buNone/>
            </a:pPr>
            <a:r>
              <a:rPr lang="en-US" dirty="0">
                <a:solidFill>
                  <a:srgbClr val="FFC000"/>
                </a:solidFill>
              </a:rPr>
              <a:t>Methodological Issues:</a:t>
            </a:r>
          </a:p>
          <a:p>
            <a:pPr lvl="1"/>
            <a:r>
              <a:rPr lang="en-US" sz="1800" dirty="0"/>
              <a:t>One concern is that the methods and assumptions of physical science may not be adequate for understanding or investigating certain phenomena, such as consciousness, subjective experience, or free will.</a:t>
            </a:r>
          </a:p>
          <a:p>
            <a:pPr lvl="1"/>
            <a:r>
              <a:rPr lang="en-US" sz="1800" dirty="0"/>
              <a:t>For example, the scientific method typically involves observation, measurement, and experimentation, which may not be sufficient for understanding subjective experiences such as pain or love.</a:t>
            </a:r>
            <a:endParaRPr lang="en-IN" sz="1800" dirty="0"/>
          </a:p>
        </p:txBody>
      </p:sp>
      <p:sp>
        <p:nvSpPr>
          <p:cNvPr id="5" name="Slide Number Placeholder 4">
            <a:extLst>
              <a:ext uri="{FF2B5EF4-FFF2-40B4-BE49-F238E27FC236}">
                <a16:creationId xmlns:a16="http://schemas.microsoft.com/office/drawing/2014/main" id="{78FD318D-595C-B289-D87D-C19865DB4066}"/>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3927719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BCCC-2032-D48D-D306-BFF4E89D09C7}"/>
              </a:ext>
            </a:extLst>
          </p:cNvPr>
          <p:cNvSpPr>
            <a:spLocks noGrp="1"/>
          </p:cNvSpPr>
          <p:nvPr>
            <p:ph type="title"/>
          </p:nvPr>
        </p:nvSpPr>
        <p:spPr/>
        <p:txBody>
          <a:bodyPr/>
          <a:lstStyle/>
          <a:p>
            <a:r>
              <a:rPr lang="en-US" dirty="0"/>
              <a:t>The case for physicalism</a:t>
            </a:r>
            <a:endParaRPr lang="en-IN" dirty="0"/>
          </a:p>
        </p:txBody>
      </p:sp>
      <p:sp>
        <p:nvSpPr>
          <p:cNvPr id="6" name="Slide Number Placeholder 5">
            <a:extLst>
              <a:ext uri="{FF2B5EF4-FFF2-40B4-BE49-F238E27FC236}">
                <a16:creationId xmlns:a16="http://schemas.microsoft.com/office/drawing/2014/main" id="{EFFDAC6A-3392-B1FF-747A-669ADE3C12A5}"/>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3" name="Footer Placeholder 13">
            <a:extLst>
              <a:ext uri="{FF2B5EF4-FFF2-40B4-BE49-F238E27FC236}">
                <a16:creationId xmlns:a16="http://schemas.microsoft.com/office/drawing/2014/main" id="{07B1245E-33F4-182C-285D-1B6B221A8773}"/>
              </a:ext>
            </a:extLst>
          </p:cNvPr>
          <p:cNvSpPr txBox="1">
            <a:spLocks/>
          </p:cNvSpPr>
          <p:nvPr/>
        </p:nvSpPr>
        <p:spPr>
          <a:xfrm>
            <a:off x="1066194" y="60356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Physicalist view of human nature</a:t>
            </a:r>
          </a:p>
        </p:txBody>
      </p:sp>
    </p:spTree>
    <p:extLst>
      <p:ext uri="{BB962C8B-B14F-4D97-AF65-F5344CB8AC3E}">
        <p14:creationId xmlns:p14="http://schemas.microsoft.com/office/powerpoint/2010/main" val="2618773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4DC6A-5419-7F3E-A2A8-47E4E62ABA1D}"/>
              </a:ext>
            </a:extLst>
          </p:cNvPr>
          <p:cNvSpPr>
            <a:spLocks noGrp="1"/>
          </p:cNvSpPr>
          <p:nvPr>
            <p:ph sz="half" idx="1"/>
          </p:nvPr>
        </p:nvSpPr>
        <p:spPr>
          <a:xfrm>
            <a:off x="913794" y="879459"/>
            <a:ext cx="10056641" cy="5356969"/>
          </a:xfrm>
        </p:spPr>
        <p:txBody>
          <a:bodyPr/>
          <a:lstStyle/>
          <a:p>
            <a:pPr marL="0" indent="0">
              <a:buNone/>
            </a:pPr>
            <a:r>
              <a:rPr lang="en-US" dirty="0">
                <a:solidFill>
                  <a:srgbClr val="FFC000"/>
                </a:solidFill>
              </a:rPr>
              <a:t>What reason is there for believing that physicalism is true?</a:t>
            </a:r>
          </a:p>
          <a:p>
            <a:r>
              <a:rPr lang="fr-FR" dirty="0"/>
              <a:t>mental </a:t>
            </a:r>
            <a:r>
              <a:rPr lang="fr-FR" dirty="0" err="1"/>
              <a:t>events</a:t>
            </a:r>
            <a:r>
              <a:rPr lang="fr-FR" dirty="0"/>
              <a:t> cause </a:t>
            </a:r>
            <a:r>
              <a:rPr lang="fr-FR" dirty="0" err="1"/>
              <a:t>physical</a:t>
            </a:r>
            <a:r>
              <a:rPr lang="fr-FR" dirty="0"/>
              <a:t> </a:t>
            </a:r>
            <a:r>
              <a:rPr lang="fr-FR" dirty="0" err="1"/>
              <a:t>events</a:t>
            </a:r>
            <a:endParaRPr lang="en-US" dirty="0"/>
          </a:p>
          <a:p>
            <a:r>
              <a:rPr lang="en-US" dirty="0"/>
              <a:t>Example, for example we normally think that events such as wanting to raise your arm, cause events such as the raising of your arm.</a:t>
            </a:r>
          </a:p>
          <a:p>
            <a:r>
              <a:rPr lang="en-US" dirty="0">
                <a:solidFill>
                  <a:srgbClr val="FFC000"/>
                </a:solidFill>
              </a:rPr>
              <a:t>Exclusion Principle:</a:t>
            </a:r>
          </a:p>
          <a:p>
            <a:pPr lvl="1"/>
            <a:r>
              <a:rPr lang="en-US" sz="1800" dirty="0"/>
              <a:t> If an event e causes event e*, then there is no event e# such that e# is non-supervenient on e and e# causes e*.</a:t>
            </a:r>
          </a:p>
          <a:p>
            <a:pPr lvl="1"/>
            <a:r>
              <a:rPr lang="en-US" sz="1800" dirty="0"/>
              <a:t>In simpler terms, this principle suggests that every effect has a cause, and that this cause is sufficient to explain the effect. If an event e causes another event e*, then there cannot be another event e# that is not directly related to e but that also causes e*. This means that the causal chain leading up to e* must be fully accounted for by the events that preceded it.</a:t>
            </a:r>
          </a:p>
        </p:txBody>
      </p:sp>
      <p:sp>
        <p:nvSpPr>
          <p:cNvPr id="5" name="Slide Number Placeholder 4">
            <a:extLst>
              <a:ext uri="{FF2B5EF4-FFF2-40B4-BE49-F238E27FC236}">
                <a16:creationId xmlns:a16="http://schemas.microsoft.com/office/drawing/2014/main" id="{78FD318D-595C-B289-D87D-C19865DB4066}"/>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465801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8E6A-00C9-EAB8-CAD2-79F6E60BE139}"/>
              </a:ext>
            </a:extLst>
          </p:cNvPr>
          <p:cNvSpPr>
            <a:spLocks noGrp="1"/>
          </p:cNvSpPr>
          <p:nvPr>
            <p:ph type="title"/>
          </p:nvPr>
        </p:nvSpPr>
        <p:spPr/>
        <p:txBody>
          <a:bodyPr/>
          <a:lstStyle/>
          <a:p>
            <a:r>
              <a:rPr lang="en-US" dirty="0">
                <a:solidFill>
                  <a:srgbClr val="FFC000"/>
                </a:solidFill>
              </a:rPr>
              <a:t>Conclusion</a:t>
            </a:r>
            <a:endParaRPr lang="en-IN" dirty="0">
              <a:solidFill>
                <a:srgbClr val="FFC000"/>
              </a:solidFill>
            </a:endParaRPr>
          </a:p>
        </p:txBody>
      </p:sp>
      <p:sp>
        <p:nvSpPr>
          <p:cNvPr id="3" name="Content Placeholder 2">
            <a:extLst>
              <a:ext uri="{FF2B5EF4-FFF2-40B4-BE49-F238E27FC236}">
                <a16:creationId xmlns:a16="http://schemas.microsoft.com/office/drawing/2014/main" id="{F4D3E1EF-C9BA-CFC9-B909-0A3D78231C37}"/>
              </a:ext>
            </a:extLst>
          </p:cNvPr>
          <p:cNvSpPr>
            <a:spLocks noGrp="1"/>
          </p:cNvSpPr>
          <p:nvPr>
            <p:ph idx="1"/>
          </p:nvPr>
        </p:nvSpPr>
        <p:spPr>
          <a:xfrm>
            <a:off x="913795" y="1850967"/>
            <a:ext cx="10353762" cy="4032307"/>
          </a:xfrm>
        </p:spPr>
        <p:txBody>
          <a:bodyPr>
            <a:noAutofit/>
          </a:bodyPr>
          <a:lstStyle/>
          <a:p>
            <a:pPr marL="0" indent="0">
              <a:lnSpc>
                <a:spcPct val="130000"/>
              </a:lnSpc>
              <a:buNone/>
            </a:pPr>
            <a:r>
              <a:rPr lang="en-US" sz="1800" dirty="0">
                <a:solidFill>
                  <a:srgbClr val="FFC000"/>
                </a:solidFill>
              </a:rPr>
              <a:t>Arguments for physicalism being true:</a:t>
            </a:r>
          </a:p>
          <a:p>
            <a:pPr lvl="1">
              <a:lnSpc>
                <a:spcPct val="130000"/>
              </a:lnSpc>
            </a:pPr>
            <a:r>
              <a:rPr lang="en-US" dirty="0"/>
              <a:t>Physicalism is consistent with modern scientific findings, which suggest that everything in the universe is made up of physical particles and fields.</a:t>
            </a:r>
          </a:p>
          <a:p>
            <a:pPr lvl="1">
              <a:lnSpc>
                <a:spcPct val="130000"/>
              </a:lnSpc>
            </a:pPr>
            <a:r>
              <a:rPr lang="en-US" dirty="0"/>
              <a:t>The problem of mental causation, which is a challenge for non-physicalist views of the mind, can be resolved within a physicalist framework.</a:t>
            </a:r>
          </a:p>
          <a:p>
            <a:pPr marL="0" indent="0">
              <a:lnSpc>
                <a:spcPct val="130000"/>
              </a:lnSpc>
              <a:buNone/>
            </a:pPr>
            <a:r>
              <a:rPr lang="en-US" sz="1800" dirty="0">
                <a:solidFill>
                  <a:srgbClr val="FFC000"/>
                </a:solidFill>
              </a:rPr>
              <a:t>Arguments against physicalism being true:</a:t>
            </a:r>
          </a:p>
          <a:p>
            <a:pPr lvl="1">
              <a:lnSpc>
                <a:spcPct val="130000"/>
              </a:lnSpc>
            </a:pPr>
            <a:r>
              <a:rPr lang="en-US" dirty="0"/>
              <a:t>Physicalism cannot fully account for subjective experiences, such as pain or the feeling of redness, which seem to be non-physical in nature.</a:t>
            </a:r>
          </a:p>
          <a:p>
            <a:pPr lvl="1">
              <a:lnSpc>
                <a:spcPct val="130000"/>
              </a:lnSpc>
            </a:pPr>
            <a:r>
              <a:rPr lang="en-US" dirty="0"/>
              <a:t>There may be irreducible mental properties, such as intentionality or qualia, that cannot be reduced to physical properties.</a:t>
            </a:r>
            <a:endParaRPr lang="en-IN" dirty="0"/>
          </a:p>
        </p:txBody>
      </p:sp>
      <p:sp>
        <p:nvSpPr>
          <p:cNvPr id="5" name="Slide Number Placeholder 4">
            <a:extLst>
              <a:ext uri="{FF2B5EF4-FFF2-40B4-BE49-F238E27FC236}">
                <a16:creationId xmlns:a16="http://schemas.microsoft.com/office/drawing/2014/main" id="{DED58361-AE2B-FC57-5979-3C10DAE058C7}"/>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265003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58115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554574"/>
            <a:ext cx="5693664" cy="4591702"/>
          </a:xfrm>
        </p:spPr>
        <p:txBody>
          <a:bodyPr/>
          <a:lstStyle/>
          <a:p>
            <a:r>
              <a:rPr lang="en-US" dirty="0"/>
              <a:t>Introduction​</a:t>
            </a:r>
          </a:p>
          <a:p>
            <a:r>
              <a:rPr lang="en-US" dirty="0"/>
              <a:t>Frameworks of discussion</a:t>
            </a:r>
          </a:p>
          <a:p>
            <a:r>
              <a:rPr lang="en-US" dirty="0"/>
              <a:t>​The completeness Question</a:t>
            </a:r>
          </a:p>
          <a:p>
            <a:r>
              <a:rPr lang="en-US" dirty="0"/>
              <a:t>​The condition question</a:t>
            </a:r>
          </a:p>
          <a:p>
            <a:r>
              <a:rPr lang="en-US" dirty="0"/>
              <a:t>The case against physicalism</a:t>
            </a:r>
          </a:p>
          <a:p>
            <a:r>
              <a:rPr lang="en-US" dirty="0"/>
              <a:t>The case for physicalism</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normAutofit/>
          </a:bodyPr>
          <a:lstStyle/>
          <a:p>
            <a:r>
              <a:rPr lang="en-US" dirty="0"/>
              <a:t>Any Questions?</a:t>
            </a:r>
          </a:p>
        </p:txBody>
      </p:sp>
    </p:spTree>
    <p:extLst>
      <p:ext uri="{BB962C8B-B14F-4D97-AF65-F5344CB8AC3E}">
        <p14:creationId xmlns:p14="http://schemas.microsoft.com/office/powerpoint/2010/main" val="2200629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33ED-5F36-394B-16A4-CFFC7BA0871C}"/>
              </a:ext>
            </a:extLst>
          </p:cNvPr>
          <p:cNvSpPr>
            <a:spLocks noGrp="1"/>
          </p:cNvSpPr>
          <p:nvPr>
            <p:ph type="title"/>
          </p:nvPr>
        </p:nvSpPr>
        <p:spPr/>
        <p:txBody>
          <a:bodyPr/>
          <a:lstStyle/>
          <a:p>
            <a:r>
              <a:rPr lang="en-US" dirty="0"/>
              <a:t>One Question</a:t>
            </a:r>
            <a:endParaRPr lang="en-IN" dirty="0"/>
          </a:p>
        </p:txBody>
      </p:sp>
      <p:sp>
        <p:nvSpPr>
          <p:cNvPr id="3" name="Content Placeholder 2">
            <a:extLst>
              <a:ext uri="{FF2B5EF4-FFF2-40B4-BE49-F238E27FC236}">
                <a16:creationId xmlns:a16="http://schemas.microsoft.com/office/drawing/2014/main" id="{E568F17D-1991-2AC6-3EEE-F9B910A462C2}"/>
              </a:ext>
            </a:extLst>
          </p:cNvPr>
          <p:cNvSpPr>
            <a:spLocks noGrp="1"/>
          </p:cNvSpPr>
          <p:nvPr>
            <p:ph idx="1"/>
          </p:nvPr>
        </p:nvSpPr>
        <p:spPr/>
        <p:txBody>
          <a:bodyPr/>
          <a:lstStyle/>
          <a:p>
            <a:r>
              <a:rPr lang="en-US" dirty="0"/>
              <a:t>While discussing the completeness question, (Considering physicalism is true) we discussed the modal and non-modal notions. In which non modal notions focus on the relationship between physical and non-physical entities or phenomena, and how they relate to each other. </a:t>
            </a:r>
          </a:p>
          <a:p>
            <a:r>
              <a:rPr lang="en-US" dirty="0"/>
              <a:t>But the question is, as we are considering </a:t>
            </a:r>
            <a:r>
              <a:rPr lang="en-US" dirty="0">
                <a:solidFill>
                  <a:srgbClr val="FFC000"/>
                </a:solidFill>
              </a:rPr>
              <a:t>physicalism is true</a:t>
            </a:r>
            <a:r>
              <a:rPr lang="en-US" dirty="0"/>
              <a:t> then how can we find the relationship between physical and non-physical entities??</a:t>
            </a:r>
            <a:endParaRPr lang="en-IN" dirty="0"/>
          </a:p>
        </p:txBody>
      </p:sp>
      <p:sp>
        <p:nvSpPr>
          <p:cNvPr id="5" name="Slide Number Placeholder 4">
            <a:extLst>
              <a:ext uri="{FF2B5EF4-FFF2-40B4-BE49-F238E27FC236}">
                <a16:creationId xmlns:a16="http://schemas.microsoft.com/office/drawing/2014/main" id="{E869D9AF-E3C0-EE99-5C03-30687F8F12E0}"/>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413500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solidFill>
                  <a:srgbClr val="FFC000"/>
                </a:solidFill>
              </a:rPr>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normAutofit lnSpcReduction="10000"/>
          </a:bodyPr>
          <a:lstStyle/>
          <a:p>
            <a:r>
              <a:rPr lang="en-US" dirty="0"/>
              <a:t>Physicalism is sometimes known as ‘materialism’.</a:t>
            </a:r>
          </a:p>
          <a:p>
            <a:r>
              <a:rPr lang="en-US" dirty="0"/>
              <a:t>The word ‘materialism’ appears in English towards the end of the 17th century, but the word ‘physicalism’ was introduced into philosophy only in the 1930s by Otto </a:t>
            </a:r>
            <a:r>
              <a:rPr lang="en-US" dirty="0" err="1"/>
              <a:t>Neurath</a:t>
            </a:r>
            <a:r>
              <a:rPr lang="en-US" dirty="0"/>
              <a:t> (1931) and Rudolf Carnap</a:t>
            </a:r>
          </a:p>
          <a:p>
            <a:pPr>
              <a:lnSpc>
                <a:spcPct val="130000"/>
              </a:lnSpc>
            </a:pPr>
            <a:r>
              <a:rPr lang="en-US" dirty="0"/>
              <a:t>physicalism is the metaphysical thesis that "everything is physical", that there is "nothing over and above" the physical.</a:t>
            </a:r>
          </a:p>
          <a:p>
            <a:pPr>
              <a:lnSpc>
                <a:spcPct val="130000"/>
              </a:lnSpc>
            </a:pPr>
            <a:r>
              <a:rPr lang="en-US" dirty="0"/>
              <a:t>The two primary and opposing beliefs are that of dualism, the idea that the mind and body are separate entities, and physicalism, the idea that mind and body belong to the same physical entity.</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Footer Placeholder 13">
            <a:extLst>
              <a:ext uri="{FF2B5EF4-FFF2-40B4-BE49-F238E27FC236}">
                <a16:creationId xmlns:a16="http://schemas.microsoft.com/office/drawing/2014/main" id="{6D32A164-AB6C-1562-F135-4556D757354C}"/>
              </a:ext>
            </a:extLst>
          </p:cNvPr>
          <p:cNvSpPr txBox="1">
            <a:spLocks/>
          </p:cNvSpPr>
          <p:nvPr/>
        </p:nvSpPr>
        <p:spPr>
          <a:xfrm>
            <a:off x="1000572" y="6452336"/>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Physicalist view of human nature</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FE038-BB7C-19DA-415F-2D1739A9C3BC}"/>
              </a:ext>
            </a:extLst>
          </p:cNvPr>
          <p:cNvSpPr>
            <a:spLocks noGrp="1"/>
          </p:cNvSpPr>
          <p:nvPr>
            <p:ph sz="half" idx="1"/>
          </p:nvPr>
        </p:nvSpPr>
        <p:spPr>
          <a:xfrm>
            <a:off x="1272014" y="1230164"/>
            <a:ext cx="10006192" cy="5138876"/>
          </a:xfrm>
        </p:spPr>
        <p:txBody>
          <a:bodyPr/>
          <a:lstStyle/>
          <a:p>
            <a:pPr marL="0" indent="0">
              <a:buFont typeface="Arial" panose="020B0604020202020204" pitchFamily="34" charset="0"/>
              <a:buNone/>
            </a:pPr>
            <a:r>
              <a:rPr lang="en-IN" dirty="0">
                <a:solidFill>
                  <a:srgbClr val="FFC000"/>
                </a:solidFill>
              </a:rPr>
              <a:t>When discussing the concept of physicalism, it is important to differentiate between the types of question</a:t>
            </a:r>
          </a:p>
          <a:p>
            <a:pPr marL="0" indent="0" algn="l">
              <a:buNone/>
            </a:pPr>
            <a:r>
              <a:rPr lang="en-US" dirty="0">
                <a:solidFill>
                  <a:srgbClr val="FFC000"/>
                </a:solidFill>
              </a:rPr>
              <a:t>The interpretation question asks: </a:t>
            </a:r>
          </a:p>
          <a:p>
            <a:pPr lvl="1"/>
            <a:r>
              <a:rPr lang="en-US" dirty="0"/>
              <a:t> What does it mean to say that everything is physical? </a:t>
            </a:r>
          </a:p>
          <a:p>
            <a:pPr marL="0" indent="0">
              <a:buNone/>
            </a:pPr>
            <a:r>
              <a:rPr lang="en-US" dirty="0">
                <a:solidFill>
                  <a:srgbClr val="FFC000"/>
                </a:solidFill>
              </a:rPr>
              <a:t>The truth question asks: </a:t>
            </a:r>
          </a:p>
          <a:p>
            <a:pPr lvl="1"/>
            <a:r>
              <a:rPr lang="en-US" dirty="0"/>
              <a:t>Is it true to say that everything is physical?</a:t>
            </a:r>
          </a:p>
          <a:p>
            <a:pPr marL="0" indent="0" algn="l">
              <a:buNone/>
            </a:pPr>
            <a:r>
              <a:rPr lang="en-US" dirty="0"/>
              <a:t>The interpretation question itself divides into two sub-questions, namely the condition question and the completeness question. </a:t>
            </a:r>
          </a:p>
          <a:p>
            <a:pPr marL="0" indent="0">
              <a:buNone/>
            </a:pPr>
            <a:r>
              <a:rPr lang="en-US" dirty="0">
                <a:solidFill>
                  <a:srgbClr val="FFC000"/>
                </a:solidFill>
              </a:rPr>
              <a:t>The condition question asks: </a:t>
            </a:r>
          </a:p>
          <a:p>
            <a:pPr lvl="1"/>
            <a:r>
              <a:rPr lang="en-US" dirty="0"/>
              <a:t> What does it mean to for something to be physical?</a:t>
            </a:r>
          </a:p>
          <a:p>
            <a:pPr marL="0" indent="0" algn="l">
              <a:buNone/>
            </a:pPr>
            <a:r>
              <a:rPr lang="en-US" dirty="0">
                <a:solidFill>
                  <a:srgbClr val="FFC000"/>
                </a:solidFill>
              </a:rPr>
              <a:t>The completeness question asks: </a:t>
            </a:r>
          </a:p>
          <a:p>
            <a:pPr lvl="1"/>
            <a:r>
              <a:rPr lang="en-US" dirty="0"/>
              <a:t>What relation or relations must obtain between everything and the physical if physicalism is to be true?</a:t>
            </a:r>
            <a:endParaRPr lang="en-IN" dirty="0"/>
          </a:p>
        </p:txBody>
      </p:sp>
      <p:sp>
        <p:nvSpPr>
          <p:cNvPr id="5" name="Slide Number Placeholder 4">
            <a:extLst>
              <a:ext uri="{FF2B5EF4-FFF2-40B4-BE49-F238E27FC236}">
                <a16:creationId xmlns:a16="http://schemas.microsoft.com/office/drawing/2014/main" id="{1E76346F-63BE-1A53-5FC6-A8D04DAE2E29}"/>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8" name="Footer Placeholder 13">
            <a:extLst>
              <a:ext uri="{FF2B5EF4-FFF2-40B4-BE49-F238E27FC236}">
                <a16:creationId xmlns:a16="http://schemas.microsoft.com/office/drawing/2014/main" id="{41E0C195-47FF-4D05-B3F0-C29861B98820}"/>
              </a:ext>
            </a:extLst>
          </p:cNvPr>
          <p:cNvSpPr txBox="1">
            <a:spLocks/>
          </p:cNvSpPr>
          <p:nvPr/>
        </p:nvSpPr>
        <p:spPr>
          <a:xfrm>
            <a:off x="1000572" y="6452336"/>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Physicalist view of human nature</a:t>
            </a:r>
          </a:p>
        </p:txBody>
      </p:sp>
      <p:sp>
        <p:nvSpPr>
          <p:cNvPr id="2" name="Title 1">
            <a:extLst>
              <a:ext uri="{FF2B5EF4-FFF2-40B4-BE49-F238E27FC236}">
                <a16:creationId xmlns:a16="http://schemas.microsoft.com/office/drawing/2014/main" id="{1055ACDB-D7F9-5EA8-7466-B196BEBFBEEF}"/>
              </a:ext>
            </a:extLst>
          </p:cNvPr>
          <p:cNvSpPr>
            <a:spLocks noGrp="1"/>
          </p:cNvSpPr>
          <p:nvPr>
            <p:ph type="title"/>
          </p:nvPr>
        </p:nvSpPr>
        <p:spPr>
          <a:xfrm>
            <a:off x="913795" y="223101"/>
            <a:ext cx="10353761" cy="1326321"/>
          </a:xfrm>
        </p:spPr>
        <p:txBody>
          <a:bodyPr/>
          <a:lstStyle/>
          <a:p>
            <a:r>
              <a:rPr lang="en-US" dirty="0"/>
              <a:t>Frameworks of discussion</a:t>
            </a:r>
            <a:endParaRPr lang="en-IN" dirty="0"/>
          </a:p>
        </p:txBody>
      </p:sp>
    </p:spTree>
    <p:extLst>
      <p:ext uri="{BB962C8B-B14F-4D97-AF65-F5344CB8AC3E}">
        <p14:creationId xmlns:p14="http://schemas.microsoft.com/office/powerpoint/2010/main" val="336899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934065" y="3532694"/>
            <a:ext cx="7973506" cy="650450"/>
          </a:xfrm>
        </p:spPr>
        <p:txBody>
          <a:bodyPr>
            <a:normAutofit/>
          </a:bodyPr>
          <a:lstStyle/>
          <a:p>
            <a:r>
              <a:rPr lang="en-US" dirty="0">
                <a:solidFill>
                  <a:schemeClr val="bg1"/>
                </a:solidFill>
              </a:rPr>
              <a:t>The completeness Question</a:t>
            </a:r>
          </a:p>
        </p:txBody>
      </p:sp>
      <p:sp>
        <p:nvSpPr>
          <p:cNvPr id="6" name="Footer Placeholder 13">
            <a:extLst>
              <a:ext uri="{FF2B5EF4-FFF2-40B4-BE49-F238E27FC236}">
                <a16:creationId xmlns:a16="http://schemas.microsoft.com/office/drawing/2014/main" id="{E4A748C1-A7C5-028C-DC32-42015DD96D0D}"/>
              </a:ext>
            </a:extLst>
          </p:cNvPr>
          <p:cNvSpPr txBox="1">
            <a:spLocks/>
          </p:cNvSpPr>
          <p:nvPr/>
        </p:nvSpPr>
        <p:spPr>
          <a:xfrm>
            <a:off x="1066194" y="60356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Physicalist view of human nature</a:t>
            </a: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50B94-1988-D3C4-1355-1B1E92EE0BD2}"/>
              </a:ext>
            </a:extLst>
          </p:cNvPr>
          <p:cNvSpPr>
            <a:spLocks noGrp="1"/>
          </p:cNvSpPr>
          <p:nvPr>
            <p:ph sz="half" idx="1"/>
          </p:nvPr>
        </p:nvSpPr>
        <p:spPr>
          <a:xfrm>
            <a:off x="1555423" y="1393284"/>
            <a:ext cx="9351389" cy="4564455"/>
          </a:xfrm>
        </p:spPr>
        <p:txBody>
          <a:bodyPr/>
          <a:lstStyle/>
          <a:p>
            <a:pPr marL="0" indent="0">
              <a:buNone/>
            </a:pPr>
            <a:r>
              <a:rPr lang="en-US" dirty="0">
                <a:solidFill>
                  <a:srgbClr val="FFC000"/>
                </a:solidFill>
              </a:rPr>
              <a:t>In the history, to answer completeness question, people have tended to adopt one of two strategies. </a:t>
            </a:r>
          </a:p>
          <a:p>
            <a:pPr marL="0" indent="0">
              <a:buNone/>
            </a:pPr>
            <a:endParaRPr lang="en-US" dirty="0">
              <a:solidFill>
                <a:srgbClr val="FFC000"/>
              </a:solidFill>
            </a:endParaRPr>
          </a:p>
          <a:p>
            <a:pPr marL="0" indent="0">
              <a:buNone/>
            </a:pPr>
            <a:r>
              <a:rPr lang="en-US" dirty="0">
                <a:solidFill>
                  <a:srgbClr val="FFC000"/>
                </a:solidFill>
              </a:rPr>
              <a:t>Modal notions:</a:t>
            </a:r>
          </a:p>
          <a:p>
            <a:r>
              <a:rPr lang="en-US" dirty="0"/>
              <a:t>A modal notion means a notion connected to possibility and necessity, to what might or must be the case. </a:t>
            </a:r>
          </a:p>
          <a:p>
            <a:pPr marL="0" indent="0">
              <a:buNone/>
            </a:pPr>
            <a:endParaRPr lang="en-US" dirty="0"/>
          </a:p>
          <a:p>
            <a:pPr marL="0" indent="0">
              <a:buNone/>
            </a:pPr>
            <a:r>
              <a:rPr lang="en-US" dirty="0">
                <a:solidFill>
                  <a:srgbClr val="FFC000"/>
                </a:solidFill>
              </a:rPr>
              <a:t>No-modal notions:</a:t>
            </a:r>
          </a:p>
          <a:p>
            <a:r>
              <a:rPr lang="en-US" dirty="0"/>
              <a:t>No-modal notions distinct from ideas about possibility and necessity. </a:t>
            </a:r>
          </a:p>
          <a:p>
            <a:r>
              <a:rPr lang="en-US" dirty="0"/>
              <a:t>Identity in the logical sense, according to which if x is identical to y, then every property of x is a property of y.  </a:t>
            </a:r>
            <a:endParaRPr lang="en-IN" dirty="0"/>
          </a:p>
        </p:txBody>
      </p:sp>
      <p:sp>
        <p:nvSpPr>
          <p:cNvPr id="5" name="Slide Number Placeholder 4">
            <a:extLst>
              <a:ext uri="{FF2B5EF4-FFF2-40B4-BE49-F238E27FC236}">
                <a16:creationId xmlns:a16="http://schemas.microsoft.com/office/drawing/2014/main" id="{2E4B6F62-EC8C-8977-DB04-1A20B30CF2F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56812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FE038-BB7C-19DA-415F-2D1739A9C3BC}"/>
              </a:ext>
            </a:extLst>
          </p:cNvPr>
          <p:cNvSpPr>
            <a:spLocks noGrp="1"/>
          </p:cNvSpPr>
          <p:nvPr>
            <p:ph sz="half" idx="1"/>
          </p:nvPr>
        </p:nvSpPr>
        <p:spPr>
          <a:xfrm>
            <a:off x="1735298" y="993249"/>
            <a:ext cx="9155485" cy="5129131"/>
          </a:xfrm>
        </p:spPr>
        <p:txBody>
          <a:bodyPr/>
          <a:lstStyle/>
          <a:p>
            <a:pPr marL="0" indent="0">
              <a:buNone/>
            </a:pPr>
            <a:r>
              <a:rPr lang="en-US" dirty="0">
                <a:solidFill>
                  <a:srgbClr val="FFC000"/>
                </a:solidFill>
              </a:rPr>
              <a:t>Supervenience and necessity physicalism:</a:t>
            </a:r>
          </a:p>
          <a:p>
            <a:pPr marL="0" indent="0">
              <a:buNone/>
            </a:pPr>
            <a:r>
              <a:rPr lang="en-US" dirty="0"/>
              <a:t>No two possible worlds can be identical in their physical properties but differ, somewhere, in their mental, social or biological properties. </a:t>
            </a:r>
          </a:p>
          <a:p>
            <a:pPr marL="0" indent="0">
              <a:buNone/>
            </a:pPr>
            <a:endParaRPr lang="en-IN" dirty="0"/>
          </a:p>
          <a:p>
            <a:pPr marL="342900" indent="-342900">
              <a:lnSpc>
                <a:spcPct val="107000"/>
              </a:lnSpc>
              <a:spcAft>
                <a:spcPts val="800"/>
              </a:spcAft>
              <a:buAutoNum type="arabicParenBoth"/>
            </a:pPr>
            <a:r>
              <a:rPr lang="en-IN" dirty="0">
                <a:solidFill>
                  <a:srgbClr val="FFC000"/>
                </a:solidFill>
              </a:rPr>
              <a:t>Physicalism is true at a possible world w </a:t>
            </a:r>
            <a:r>
              <a:rPr lang="en-IN" dirty="0" err="1">
                <a:solidFill>
                  <a:srgbClr val="FFC000"/>
                </a:solidFill>
              </a:rPr>
              <a:t>iff</a:t>
            </a:r>
            <a:r>
              <a:rPr lang="en-IN" dirty="0">
                <a:solidFill>
                  <a:srgbClr val="FFC000"/>
                </a:solidFill>
              </a:rPr>
              <a:t> any world which is a physical duplicate of w is a duplicate of w simpliciter</a:t>
            </a:r>
          </a:p>
          <a:p>
            <a:pPr lvl="1">
              <a:lnSpc>
                <a:spcPct val="107000"/>
              </a:lnSpc>
              <a:spcAft>
                <a:spcPts val="800"/>
              </a:spcAft>
            </a:pPr>
            <a:r>
              <a:rPr lang="en-IN" sz="1800" dirty="0"/>
              <a:t>Technically there is no possible world which is identical to our world in every physical respect but which is not identical to it in a biological or social or psychological respect. (Ball Example)</a:t>
            </a:r>
          </a:p>
          <a:p>
            <a:pPr marL="457200" lvl="1" indent="0">
              <a:lnSpc>
                <a:spcPct val="107000"/>
              </a:lnSpc>
              <a:spcAft>
                <a:spcPts val="800"/>
              </a:spcAft>
              <a:buNone/>
            </a:pPr>
            <a:endParaRPr lang="en-IN" sz="1800" dirty="0"/>
          </a:p>
          <a:p>
            <a:pPr marL="0" indent="0">
              <a:lnSpc>
                <a:spcPct val="107000"/>
              </a:lnSpc>
              <a:spcAft>
                <a:spcPts val="800"/>
              </a:spcAft>
              <a:buNone/>
            </a:pPr>
            <a:r>
              <a:rPr lang="en-IN" dirty="0"/>
              <a:t>(2) </a:t>
            </a:r>
            <a:r>
              <a:rPr lang="en-IN" dirty="0">
                <a:solidFill>
                  <a:srgbClr val="FFC000"/>
                </a:solidFill>
              </a:rPr>
              <a:t>Physicalism is true at a possible world w </a:t>
            </a:r>
            <a:r>
              <a:rPr lang="en-IN" dirty="0" err="1">
                <a:solidFill>
                  <a:srgbClr val="FFC000"/>
                </a:solidFill>
              </a:rPr>
              <a:t>iff</a:t>
            </a:r>
            <a:r>
              <a:rPr lang="en-IN" dirty="0">
                <a:solidFill>
                  <a:srgbClr val="FFC000"/>
                </a:solidFill>
              </a:rPr>
              <a:t> every property instantiated at w is necessitated by a physical property. </a:t>
            </a:r>
            <a:r>
              <a:rPr lang="en-IN" dirty="0"/>
              <a:t>(Apple example)</a:t>
            </a:r>
          </a:p>
        </p:txBody>
      </p:sp>
      <p:sp>
        <p:nvSpPr>
          <p:cNvPr id="5" name="Slide Number Placeholder 4">
            <a:extLst>
              <a:ext uri="{FF2B5EF4-FFF2-40B4-BE49-F238E27FC236}">
                <a16:creationId xmlns:a16="http://schemas.microsoft.com/office/drawing/2014/main" id="{1E76346F-63BE-1A53-5FC6-A8D04DAE2E29}"/>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8" name="Footer Placeholder 13">
            <a:extLst>
              <a:ext uri="{FF2B5EF4-FFF2-40B4-BE49-F238E27FC236}">
                <a16:creationId xmlns:a16="http://schemas.microsoft.com/office/drawing/2014/main" id="{41E0C195-47FF-4D05-B3F0-C29861B98820}"/>
              </a:ext>
            </a:extLst>
          </p:cNvPr>
          <p:cNvSpPr txBox="1">
            <a:spLocks/>
          </p:cNvSpPr>
          <p:nvPr/>
        </p:nvSpPr>
        <p:spPr>
          <a:xfrm>
            <a:off x="1066194" y="6437559"/>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Physicalist view of human nature</a:t>
            </a:r>
          </a:p>
        </p:txBody>
      </p:sp>
    </p:spTree>
    <p:extLst>
      <p:ext uri="{BB962C8B-B14F-4D97-AF65-F5344CB8AC3E}">
        <p14:creationId xmlns:p14="http://schemas.microsoft.com/office/powerpoint/2010/main" val="1650304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90875B-D9AA-351A-AA25-717E0E44FF95}"/>
              </a:ext>
            </a:extLst>
          </p:cNvPr>
          <p:cNvSpPr>
            <a:spLocks noGrp="1"/>
          </p:cNvSpPr>
          <p:nvPr>
            <p:ph sz="half" idx="1"/>
          </p:nvPr>
        </p:nvSpPr>
        <p:spPr>
          <a:xfrm>
            <a:off x="1432874" y="601123"/>
            <a:ext cx="9834682" cy="5900230"/>
          </a:xfrm>
        </p:spPr>
        <p:txBody>
          <a:bodyPr/>
          <a:lstStyle/>
          <a:p>
            <a:pPr marL="0" indent="0">
              <a:buNone/>
            </a:pPr>
            <a:r>
              <a:rPr lang="en-IN" dirty="0">
                <a:solidFill>
                  <a:srgbClr val="FFC000"/>
                </a:solidFill>
              </a:rPr>
              <a:t>Identity Physicalism:</a:t>
            </a:r>
          </a:p>
          <a:p>
            <a:pPr marL="457200" lvl="1" indent="0">
              <a:buNone/>
            </a:pPr>
            <a:r>
              <a:rPr lang="en-IN" sz="1800" dirty="0"/>
              <a:t>This view is based on the idea that every mental state has a corresponding physical state in the brain, and that mental properties can be reduced to or identified with physical properties. </a:t>
            </a:r>
          </a:p>
          <a:p>
            <a:pPr marL="457200" lvl="1" indent="0">
              <a:buNone/>
            </a:pPr>
            <a:endParaRPr lang="en-IN" sz="1800" dirty="0"/>
          </a:p>
          <a:p>
            <a:pPr marL="457200" lvl="1" indent="0">
              <a:buNone/>
            </a:pPr>
            <a:r>
              <a:rPr lang="en-IN" sz="1800" dirty="0">
                <a:solidFill>
                  <a:srgbClr val="FFC000"/>
                </a:solidFill>
              </a:rPr>
              <a:t>Token Physicalism:</a:t>
            </a:r>
          </a:p>
          <a:p>
            <a:pPr lvl="2"/>
            <a:r>
              <a:rPr lang="en-US" sz="1800" dirty="0"/>
              <a:t>Physicalism is true at a possible world w </a:t>
            </a:r>
            <a:r>
              <a:rPr lang="en-US" sz="1800" dirty="0" err="1"/>
              <a:t>iff</a:t>
            </a:r>
            <a:r>
              <a:rPr lang="en-US" sz="1800" dirty="0"/>
              <a:t> for every particular (object, event or process) x that exists at w, there is some physical particular y such that x = y</a:t>
            </a:r>
          </a:p>
          <a:p>
            <a:pPr lvl="2"/>
            <a:r>
              <a:rPr lang="en-US" sz="1800" dirty="0"/>
              <a:t>According to token physicalism, mental states are not reducible to physical states in a strict sense, but rather they are correlated with physical states in a way that can be explained by the laws of physics and the functioning of the brain. </a:t>
            </a:r>
          </a:p>
          <a:p>
            <a:pPr lvl="2"/>
            <a:endParaRPr lang="en-US" sz="1800" dirty="0"/>
          </a:p>
          <a:p>
            <a:pPr marL="457200" lvl="1" indent="0">
              <a:buNone/>
            </a:pPr>
            <a:r>
              <a:rPr lang="en-IN" sz="1800" dirty="0">
                <a:solidFill>
                  <a:srgbClr val="FFC000"/>
                </a:solidFill>
              </a:rPr>
              <a:t>Type Physicalism:</a:t>
            </a:r>
          </a:p>
          <a:p>
            <a:pPr lvl="2"/>
            <a:r>
              <a:rPr lang="en-US" sz="1800" dirty="0"/>
              <a:t>Physicalism is true at a possible world w </a:t>
            </a:r>
            <a:r>
              <a:rPr lang="en-US" sz="1800" dirty="0" err="1"/>
              <a:t>iff</a:t>
            </a:r>
            <a:r>
              <a:rPr lang="en-US" sz="1800" dirty="0"/>
              <a:t> every property instantiated at w is identical to a physical property</a:t>
            </a:r>
          </a:p>
          <a:p>
            <a:pPr lvl="2"/>
            <a:r>
              <a:rPr lang="en-US" sz="1800" dirty="0"/>
              <a:t>Example (Certain shape of object)</a:t>
            </a:r>
          </a:p>
        </p:txBody>
      </p:sp>
      <p:sp>
        <p:nvSpPr>
          <p:cNvPr id="5" name="Slide Number Placeholder 4">
            <a:extLst>
              <a:ext uri="{FF2B5EF4-FFF2-40B4-BE49-F238E27FC236}">
                <a16:creationId xmlns:a16="http://schemas.microsoft.com/office/drawing/2014/main" id="{4BA54910-3135-5F03-ACAB-D3FD68650C7E}"/>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830828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934065" y="3532694"/>
            <a:ext cx="7973506" cy="650450"/>
          </a:xfrm>
        </p:spPr>
        <p:txBody>
          <a:bodyPr>
            <a:normAutofit/>
          </a:bodyPr>
          <a:lstStyle/>
          <a:p>
            <a:r>
              <a:rPr lang="en-US" dirty="0">
                <a:solidFill>
                  <a:schemeClr val="bg1"/>
                </a:solidFill>
              </a:rPr>
              <a:t>The condition question</a:t>
            </a:r>
          </a:p>
        </p:txBody>
      </p:sp>
      <p:sp>
        <p:nvSpPr>
          <p:cNvPr id="3" name="Footer Placeholder 13">
            <a:extLst>
              <a:ext uri="{FF2B5EF4-FFF2-40B4-BE49-F238E27FC236}">
                <a16:creationId xmlns:a16="http://schemas.microsoft.com/office/drawing/2014/main" id="{FBD56EC3-8E1E-734B-6DCA-A88E912F831B}"/>
              </a:ext>
            </a:extLst>
          </p:cNvPr>
          <p:cNvSpPr txBox="1">
            <a:spLocks/>
          </p:cNvSpPr>
          <p:nvPr/>
        </p:nvSpPr>
        <p:spPr>
          <a:xfrm>
            <a:off x="1066194" y="60356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Physicalist view of human nature</a:t>
            </a:r>
          </a:p>
        </p:txBody>
      </p:sp>
    </p:spTree>
    <p:extLst>
      <p:ext uri="{BB962C8B-B14F-4D97-AF65-F5344CB8AC3E}">
        <p14:creationId xmlns:p14="http://schemas.microsoft.com/office/powerpoint/2010/main" val="2354902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TM04033921[[fn=Damask]]</Template>
  <TotalTime>857</TotalTime>
  <Words>1919</Words>
  <Application>Microsoft Office PowerPoint</Application>
  <PresentationFormat>Widescreen</PresentationFormat>
  <Paragraphs>147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Bookman Old Style</vt:lpstr>
      <vt:lpstr>Calibri</vt:lpstr>
      <vt:lpstr>Rockwell</vt:lpstr>
      <vt:lpstr>Damask</vt:lpstr>
      <vt:lpstr>Physicalist view of human nature</vt:lpstr>
      <vt:lpstr>AGENDA</vt:lpstr>
      <vt:lpstr>Introduction</vt:lpstr>
      <vt:lpstr>Frameworks of discussion</vt:lpstr>
      <vt:lpstr>The completeness Question</vt:lpstr>
      <vt:lpstr>PowerPoint Presentation</vt:lpstr>
      <vt:lpstr>PowerPoint Presentation</vt:lpstr>
      <vt:lpstr>PowerPoint Presentation</vt:lpstr>
      <vt:lpstr>The condition question</vt:lpstr>
      <vt:lpstr>PowerPoint Presentation</vt:lpstr>
      <vt:lpstr>PowerPoint Presentation</vt:lpstr>
      <vt:lpstr>PowerPoint Presentation</vt:lpstr>
      <vt:lpstr>PowerPoint Presentation</vt:lpstr>
      <vt:lpstr>The case against Physicalism</vt:lpstr>
      <vt:lpstr>PowerPoint Presentation</vt:lpstr>
      <vt:lpstr>PowerPoint Presentation</vt:lpstr>
      <vt:lpstr>The case for physicalism</vt:lpstr>
      <vt:lpstr>PowerPoint Presentation</vt:lpstr>
      <vt:lpstr>Conclusion</vt:lpstr>
      <vt:lpstr>THANK YOU</vt:lpstr>
      <vt:lpstr>One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Physicalist view of human nature</dc:title>
  <dc:subject/>
  <dc:creator>avanti varude</dc:creator>
  <cp:lastModifiedBy>avanti varude</cp:lastModifiedBy>
  <cp:revision>6</cp:revision>
  <dcterms:created xsi:type="dcterms:W3CDTF">2023-04-16T12:32:34Z</dcterms:created>
  <dcterms:modified xsi:type="dcterms:W3CDTF">2023-04-17T10:24:39Z</dcterms:modified>
</cp:coreProperties>
</file>