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7" r:id="rId3"/>
    <p:sldId id="269" r:id="rId4"/>
    <p:sldId id="259" r:id="rId5"/>
    <p:sldId id="262" r:id="rId6"/>
    <p:sldId id="276" r:id="rId7"/>
    <p:sldId id="275" r:id="rId8"/>
    <p:sldId id="277" r:id="rId9"/>
    <p:sldId id="278" r:id="rId10"/>
    <p:sldId id="263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92" r:id="rId19"/>
    <p:sldId id="287" r:id="rId20"/>
    <p:sldId id="290" r:id="rId21"/>
    <p:sldId id="289" r:id="rId22"/>
    <p:sldId id="291" r:id="rId23"/>
    <p:sldId id="274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64" d="100"/>
          <a:sy n="64" d="100"/>
        </p:scale>
        <p:origin x="752" y="3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58B01E-F748-40A9-BC1E-C75441A402D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81768D-1694-4E39-8FFE-FFBCD0C7D163}">
      <dgm:prSet phldrT="[Text]"/>
      <dgm:spPr/>
      <dgm:t>
        <a:bodyPr/>
        <a:lstStyle/>
        <a:p>
          <a:r>
            <a:rPr lang="en-US" dirty="0"/>
            <a:t>H</a:t>
          </a:r>
          <a:r>
            <a:rPr lang="en-US" baseline="-25000" dirty="0"/>
            <a:t>a</a:t>
          </a:r>
          <a:r>
            <a:rPr lang="en-US" baseline="0" dirty="0"/>
            <a:t>: M &lt; µ</a:t>
          </a:r>
          <a:r>
            <a:rPr lang="en-US" baseline="-25000" dirty="0"/>
            <a:t>0</a:t>
          </a:r>
          <a:endParaRPr lang="en-US" dirty="0"/>
        </a:p>
      </dgm:t>
    </dgm:pt>
    <dgm:pt modelId="{A8D9DBF7-C965-4E4D-8F95-DBBF5A902508}" type="parTrans" cxnId="{29AF9259-D267-4E97-87C8-595CC27DFB0C}">
      <dgm:prSet/>
      <dgm:spPr/>
      <dgm:t>
        <a:bodyPr/>
        <a:lstStyle/>
        <a:p>
          <a:endParaRPr lang="en-US"/>
        </a:p>
      </dgm:t>
    </dgm:pt>
    <dgm:pt modelId="{674BDE72-CA36-44C9-99CE-B72F8B028206}" type="sibTrans" cxnId="{29AF9259-D267-4E97-87C8-595CC27DFB0C}">
      <dgm:prSet/>
      <dgm:spPr/>
      <dgm:t>
        <a:bodyPr/>
        <a:lstStyle/>
        <a:p>
          <a:endParaRPr lang="en-US"/>
        </a:p>
      </dgm:t>
    </dgm:pt>
    <dgm:pt modelId="{365F4D70-6254-4586-84AC-17EF52D17C45}">
      <dgm:prSet phldrT="[Text]"/>
      <dgm:spPr/>
      <dgm:t>
        <a:bodyPr/>
        <a:lstStyle/>
        <a:p>
          <a:r>
            <a:rPr lang="en-US" dirty="0"/>
            <a:t>H</a:t>
          </a:r>
          <a:r>
            <a:rPr lang="en-US" baseline="-25000" dirty="0"/>
            <a:t>a</a:t>
          </a:r>
          <a:r>
            <a:rPr lang="en-US" baseline="0" dirty="0"/>
            <a:t>: M ≠ µ</a:t>
          </a:r>
          <a:r>
            <a:rPr lang="en-US" baseline="-25000" dirty="0"/>
            <a:t>0</a:t>
          </a:r>
          <a:endParaRPr lang="en-US" dirty="0"/>
        </a:p>
      </dgm:t>
    </dgm:pt>
    <dgm:pt modelId="{96B06B8C-7B1E-4423-ABAA-2B99C6965CE2}" type="parTrans" cxnId="{4949FAB4-C2DC-4FE8-ACA4-8E959E7BCDED}">
      <dgm:prSet/>
      <dgm:spPr/>
      <dgm:t>
        <a:bodyPr/>
        <a:lstStyle/>
        <a:p>
          <a:endParaRPr lang="en-US"/>
        </a:p>
      </dgm:t>
    </dgm:pt>
    <dgm:pt modelId="{2349AA1D-41B7-4D76-9E74-1BC5CF8885B1}" type="sibTrans" cxnId="{4949FAB4-C2DC-4FE8-ACA4-8E959E7BCDED}">
      <dgm:prSet/>
      <dgm:spPr/>
      <dgm:t>
        <a:bodyPr/>
        <a:lstStyle/>
        <a:p>
          <a:endParaRPr lang="en-US"/>
        </a:p>
      </dgm:t>
    </dgm:pt>
    <dgm:pt modelId="{E507AE73-EDBC-4932-A39B-0F9F1B08D8A6}">
      <dgm:prSet/>
      <dgm:spPr/>
      <dgm:t>
        <a:bodyPr/>
        <a:lstStyle/>
        <a:p>
          <a:r>
            <a:rPr lang="en-US" dirty="0"/>
            <a:t>H</a:t>
          </a:r>
          <a:r>
            <a:rPr lang="en-US" baseline="-25000" dirty="0"/>
            <a:t>a</a:t>
          </a:r>
          <a:r>
            <a:rPr lang="en-US" baseline="0" dirty="0"/>
            <a:t>: M &gt; µ</a:t>
          </a:r>
          <a:r>
            <a:rPr lang="en-US" baseline="-25000" dirty="0"/>
            <a:t>0</a:t>
          </a:r>
          <a:endParaRPr lang="en-US" dirty="0"/>
        </a:p>
      </dgm:t>
    </dgm:pt>
    <dgm:pt modelId="{3E490161-416D-4504-B43B-F3F422F69384}" type="parTrans" cxnId="{8D41EF47-3CBA-402C-AF93-F6A8390B10CB}">
      <dgm:prSet/>
      <dgm:spPr/>
      <dgm:t>
        <a:bodyPr/>
        <a:lstStyle/>
        <a:p>
          <a:endParaRPr lang="en-US"/>
        </a:p>
      </dgm:t>
    </dgm:pt>
    <dgm:pt modelId="{8A5CBDB3-9457-4691-8E67-193331D88499}" type="sibTrans" cxnId="{8D41EF47-3CBA-402C-AF93-F6A8390B10CB}">
      <dgm:prSet/>
      <dgm:spPr/>
      <dgm:t>
        <a:bodyPr/>
        <a:lstStyle/>
        <a:p>
          <a:endParaRPr lang="en-US"/>
        </a:p>
      </dgm:t>
    </dgm:pt>
    <dgm:pt modelId="{A2E58D90-DDBC-4A0C-A8EE-F110220C0F7B}">
      <dgm:prSet phldrT="[Text]"/>
      <dgm:spPr/>
      <dgm:t>
        <a:bodyPr/>
        <a:lstStyle/>
        <a:p>
          <a:r>
            <a:rPr lang="en-US" dirty="0"/>
            <a:t>H</a:t>
          </a:r>
          <a:r>
            <a:rPr lang="en-US" baseline="-25000" dirty="0"/>
            <a:t>0</a:t>
          </a:r>
          <a:r>
            <a:rPr lang="en-US" baseline="0" dirty="0"/>
            <a:t>: M = µ</a:t>
          </a:r>
          <a:r>
            <a:rPr lang="en-US" baseline="-25000" dirty="0"/>
            <a:t>0</a:t>
          </a:r>
          <a:endParaRPr lang="en-US" dirty="0"/>
        </a:p>
      </dgm:t>
    </dgm:pt>
    <dgm:pt modelId="{E1AFE892-F376-46E1-8FAD-DB9486FD1B95}" type="sibTrans" cxnId="{117E610F-3AF6-439C-83CC-4484BBD53108}">
      <dgm:prSet/>
      <dgm:spPr/>
      <dgm:t>
        <a:bodyPr/>
        <a:lstStyle/>
        <a:p>
          <a:endParaRPr lang="en-US"/>
        </a:p>
      </dgm:t>
    </dgm:pt>
    <dgm:pt modelId="{C9978830-C1DB-4A38-96AF-0FDAF86E1C74}" type="parTrans" cxnId="{117E610F-3AF6-439C-83CC-4484BBD53108}">
      <dgm:prSet/>
      <dgm:spPr/>
      <dgm:t>
        <a:bodyPr/>
        <a:lstStyle/>
        <a:p>
          <a:endParaRPr lang="en-US"/>
        </a:p>
      </dgm:t>
    </dgm:pt>
    <dgm:pt modelId="{998F14F0-3BD1-48D9-B258-87E10E6CF8FB}" type="pres">
      <dgm:prSet presAssocID="{F758B01E-F748-40A9-BC1E-C75441A402D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A0715F-42BF-4EA7-835C-79BF725C3FAF}" type="pres">
      <dgm:prSet presAssocID="{A2E58D90-DDBC-4A0C-A8EE-F110220C0F7B}" presName="hierRoot1" presStyleCnt="0"/>
      <dgm:spPr/>
    </dgm:pt>
    <dgm:pt modelId="{CFCCC882-02B8-445F-95D4-EFCD6458AF6A}" type="pres">
      <dgm:prSet presAssocID="{A2E58D90-DDBC-4A0C-A8EE-F110220C0F7B}" presName="composite" presStyleCnt="0"/>
      <dgm:spPr/>
    </dgm:pt>
    <dgm:pt modelId="{2CDF02AD-7812-4E23-8E2F-8676EFE4CD6E}" type="pres">
      <dgm:prSet presAssocID="{A2E58D90-DDBC-4A0C-A8EE-F110220C0F7B}" presName="background" presStyleLbl="node0" presStyleIdx="0" presStyleCnt="1"/>
      <dgm:spPr/>
    </dgm:pt>
    <dgm:pt modelId="{0DDAEF28-5795-4D56-9358-1750C6FF9D97}" type="pres">
      <dgm:prSet presAssocID="{A2E58D90-DDBC-4A0C-A8EE-F110220C0F7B}" presName="text" presStyleLbl="fgAcc0" presStyleIdx="0" presStyleCnt="1" custScaleX="152254">
        <dgm:presLayoutVars>
          <dgm:chPref val="3"/>
        </dgm:presLayoutVars>
      </dgm:prSet>
      <dgm:spPr/>
    </dgm:pt>
    <dgm:pt modelId="{0A82D768-150A-425C-9DE4-C4AD0294A5FF}" type="pres">
      <dgm:prSet presAssocID="{A2E58D90-DDBC-4A0C-A8EE-F110220C0F7B}" presName="hierChild2" presStyleCnt="0"/>
      <dgm:spPr/>
    </dgm:pt>
    <dgm:pt modelId="{AD8C3812-3200-427F-9709-A0FB71B05E8B}" type="pres">
      <dgm:prSet presAssocID="{A8D9DBF7-C965-4E4D-8F95-DBBF5A902508}" presName="Name10" presStyleLbl="parChTrans1D2" presStyleIdx="0" presStyleCnt="3"/>
      <dgm:spPr/>
    </dgm:pt>
    <dgm:pt modelId="{5B45C8F0-F497-44CC-9784-18E20A21AB5D}" type="pres">
      <dgm:prSet presAssocID="{2781768D-1694-4E39-8FFE-FFBCD0C7D163}" presName="hierRoot2" presStyleCnt="0"/>
      <dgm:spPr/>
    </dgm:pt>
    <dgm:pt modelId="{DE0018D0-8DCD-47AC-AF17-91B7F0A1E748}" type="pres">
      <dgm:prSet presAssocID="{2781768D-1694-4E39-8FFE-FFBCD0C7D163}" presName="composite2" presStyleCnt="0"/>
      <dgm:spPr/>
    </dgm:pt>
    <dgm:pt modelId="{4A7E12E0-B8B7-4CD5-9C47-6DCC5FCAF279}" type="pres">
      <dgm:prSet presAssocID="{2781768D-1694-4E39-8FFE-FFBCD0C7D163}" presName="background2" presStyleLbl="node2" presStyleIdx="0" presStyleCnt="3"/>
      <dgm:spPr/>
    </dgm:pt>
    <dgm:pt modelId="{570DB2B7-B27A-4510-876D-8EB25A7210BF}" type="pres">
      <dgm:prSet presAssocID="{2781768D-1694-4E39-8FFE-FFBCD0C7D163}" presName="text2" presStyleLbl="fgAcc2" presStyleIdx="0" presStyleCnt="3" custScaleX="122222">
        <dgm:presLayoutVars>
          <dgm:chPref val="3"/>
        </dgm:presLayoutVars>
      </dgm:prSet>
      <dgm:spPr/>
    </dgm:pt>
    <dgm:pt modelId="{5AC03EA2-26C0-4C70-A8C7-AFB54CABD5B1}" type="pres">
      <dgm:prSet presAssocID="{2781768D-1694-4E39-8FFE-FFBCD0C7D163}" presName="hierChild3" presStyleCnt="0"/>
      <dgm:spPr/>
    </dgm:pt>
    <dgm:pt modelId="{6294ED8B-E5FD-486A-9C4E-F83029AA301F}" type="pres">
      <dgm:prSet presAssocID="{96B06B8C-7B1E-4423-ABAA-2B99C6965CE2}" presName="Name10" presStyleLbl="parChTrans1D2" presStyleIdx="1" presStyleCnt="3"/>
      <dgm:spPr/>
    </dgm:pt>
    <dgm:pt modelId="{E8516C3E-CABB-45D8-8EAB-F04E6615E1CF}" type="pres">
      <dgm:prSet presAssocID="{365F4D70-6254-4586-84AC-17EF52D17C45}" presName="hierRoot2" presStyleCnt="0"/>
      <dgm:spPr/>
    </dgm:pt>
    <dgm:pt modelId="{3C49462E-30F3-49EE-BD16-216C4F8B0D6D}" type="pres">
      <dgm:prSet presAssocID="{365F4D70-6254-4586-84AC-17EF52D17C45}" presName="composite2" presStyleCnt="0"/>
      <dgm:spPr/>
    </dgm:pt>
    <dgm:pt modelId="{57DB01F2-CF54-4922-8699-0601FE8FF54A}" type="pres">
      <dgm:prSet presAssocID="{365F4D70-6254-4586-84AC-17EF52D17C45}" presName="background2" presStyleLbl="node2" presStyleIdx="1" presStyleCnt="3"/>
      <dgm:spPr/>
    </dgm:pt>
    <dgm:pt modelId="{D5EAA8C5-2A75-47F3-BCD5-9203C0491E47}" type="pres">
      <dgm:prSet presAssocID="{365F4D70-6254-4586-84AC-17EF52D17C45}" presName="text2" presStyleLbl="fgAcc2" presStyleIdx="1" presStyleCnt="3" custScaleX="130756">
        <dgm:presLayoutVars>
          <dgm:chPref val="3"/>
        </dgm:presLayoutVars>
      </dgm:prSet>
      <dgm:spPr/>
    </dgm:pt>
    <dgm:pt modelId="{27CEC084-9C40-4307-AA1C-52FC80508AF5}" type="pres">
      <dgm:prSet presAssocID="{365F4D70-6254-4586-84AC-17EF52D17C45}" presName="hierChild3" presStyleCnt="0"/>
      <dgm:spPr/>
    </dgm:pt>
    <dgm:pt modelId="{491AD749-66C6-487A-B032-9AA34CE17366}" type="pres">
      <dgm:prSet presAssocID="{3E490161-416D-4504-B43B-F3F422F69384}" presName="Name10" presStyleLbl="parChTrans1D2" presStyleIdx="2" presStyleCnt="3"/>
      <dgm:spPr/>
    </dgm:pt>
    <dgm:pt modelId="{FE84D681-6070-496B-A981-0762BA9750B1}" type="pres">
      <dgm:prSet presAssocID="{E507AE73-EDBC-4932-A39B-0F9F1B08D8A6}" presName="hierRoot2" presStyleCnt="0"/>
      <dgm:spPr/>
    </dgm:pt>
    <dgm:pt modelId="{834CB90E-0FBA-4110-A1C3-DBD1F706BF1E}" type="pres">
      <dgm:prSet presAssocID="{E507AE73-EDBC-4932-A39B-0F9F1B08D8A6}" presName="composite2" presStyleCnt="0"/>
      <dgm:spPr/>
    </dgm:pt>
    <dgm:pt modelId="{958090A2-257B-4F46-80D1-E3714AABA3CA}" type="pres">
      <dgm:prSet presAssocID="{E507AE73-EDBC-4932-A39B-0F9F1B08D8A6}" presName="background2" presStyleLbl="node2" presStyleIdx="2" presStyleCnt="3"/>
      <dgm:spPr/>
    </dgm:pt>
    <dgm:pt modelId="{8A890F36-6263-438D-9088-93313F23E95D}" type="pres">
      <dgm:prSet presAssocID="{E507AE73-EDBC-4932-A39B-0F9F1B08D8A6}" presName="text2" presStyleLbl="fgAcc2" presStyleIdx="2" presStyleCnt="3" custScaleX="135853">
        <dgm:presLayoutVars>
          <dgm:chPref val="3"/>
        </dgm:presLayoutVars>
      </dgm:prSet>
      <dgm:spPr/>
    </dgm:pt>
    <dgm:pt modelId="{CC324A8C-E102-4056-BEB7-E3F008497439}" type="pres">
      <dgm:prSet presAssocID="{E507AE73-EDBC-4932-A39B-0F9F1B08D8A6}" presName="hierChild3" presStyleCnt="0"/>
      <dgm:spPr/>
    </dgm:pt>
  </dgm:ptLst>
  <dgm:cxnLst>
    <dgm:cxn modelId="{4CC2400B-6593-4626-B441-C41BEC9EEF1A}" type="presOf" srcId="{A8D9DBF7-C965-4E4D-8F95-DBBF5A902508}" destId="{AD8C3812-3200-427F-9709-A0FB71B05E8B}" srcOrd="0" destOrd="0" presId="urn:microsoft.com/office/officeart/2005/8/layout/hierarchy1"/>
    <dgm:cxn modelId="{117E610F-3AF6-439C-83CC-4484BBD53108}" srcId="{F758B01E-F748-40A9-BC1E-C75441A402DE}" destId="{A2E58D90-DDBC-4A0C-A8EE-F110220C0F7B}" srcOrd="0" destOrd="0" parTransId="{C9978830-C1DB-4A38-96AF-0FDAF86E1C74}" sibTransId="{E1AFE892-F376-46E1-8FAD-DB9486FD1B95}"/>
    <dgm:cxn modelId="{58AB6611-68FC-4109-83C8-F15E18B759F3}" type="presOf" srcId="{A2E58D90-DDBC-4A0C-A8EE-F110220C0F7B}" destId="{0DDAEF28-5795-4D56-9358-1750C6FF9D97}" srcOrd="0" destOrd="0" presId="urn:microsoft.com/office/officeart/2005/8/layout/hierarchy1"/>
    <dgm:cxn modelId="{EA722E44-2489-44C7-ADAE-0D8554B2EFA0}" type="presOf" srcId="{E507AE73-EDBC-4932-A39B-0F9F1B08D8A6}" destId="{8A890F36-6263-438D-9088-93313F23E95D}" srcOrd="0" destOrd="0" presId="urn:microsoft.com/office/officeart/2005/8/layout/hierarchy1"/>
    <dgm:cxn modelId="{8D41EF47-3CBA-402C-AF93-F6A8390B10CB}" srcId="{A2E58D90-DDBC-4A0C-A8EE-F110220C0F7B}" destId="{E507AE73-EDBC-4932-A39B-0F9F1B08D8A6}" srcOrd="2" destOrd="0" parTransId="{3E490161-416D-4504-B43B-F3F422F69384}" sibTransId="{8A5CBDB3-9457-4691-8E67-193331D88499}"/>
    <dgm:cxn modelId="{00477D73-CD73-4655-82A9-DBD21A1412E1}" type="presOf" srcId="{96B06B8C-7B1E-4423-ABAA-2B99C6965CE2}" destId="{6294ED8B-E5FD-486A-9C4E-F83029AA301F}" srcOrd="0" destOrd="0" presId="urn:microsoft.com/office/officeart/2005/8/layout/hierarchy1"/>
    <dgm:cxn modelId="{212BB856-6A86-4B2E-9E7C-48A8F20003D8}" type="presOf" srcId="{365F4D70-6254-4586-84AC-17EF52D17C45}" destId="{D5EAA8C5-2A75-47F3-BCD5-9203C0491E47}" srcOrd="0" destOrd="0" presId="urn:microsoft.com/office/officeart/2005/8/layout/hierarchy1"/>
    <dgm:cxn modelId="{79EF4177-F693-4043-BEBE-A0AB17E290A0}" type="presOf" srcId="{2781768D-1694-4E39-8FFE-FFBCD0C7D163}" destId="{570DB2B7-B27A-4510-876D-8EB25A7210BF}" srcOrd="0" destOrd="0" presId="urn:microsoft.com/office/officeart/2005/8/layout/hierarchy1"/>
    <dgm:cxn modelId="{29AF9259-D267-4E97-87C8-595CC27DFB0C}" srcId="{A2E58D90-DDBC-4A0C-A8EE-F110220C0F7B}" destId="{2781768D-1694-4E39-8FFE-FFBCD0C7D163}" srcOrd="0" destOrd="0" parTransId="{A8D9DBF7-C965-4E4D-8F95-DBBF5A902508}" sibTransId="{674BDE72-CA36-44C9-99CE-B72F8B028206}"/>
    <dgm:cxn modelId="{4949FAB4-C2DC-4FE8-ACA4-8E959E7BCDED}" srcId="{A2E58D90-DDBC-4A0C-A8EE-F110220C0F7B}" destId="{365F4D70-6254-4586-84AC-17EF52D17C45}" srcOrd="1" destOrd="0" parTransId="{96B06B8C-7B1E-4423-ABAA-2B99C6965CE2}" sibTransId="{2349AA1D-41B7-4D76-9E74-1BC5CF8885B1}"/>
    <dgm:cxn modelId="{9FB8DBC1-46DA-4230-A890-520BED50DF4C}" type="presOf" srcId="{3E490161-416D-4504-B43B-F3F422F69384}" destId="{491AD749-66C6-487A-B032-9AA34CE17366}" srcOrd="0" destOrd="0" presId="urn:microsoft.com/office/officeart/2005/8/layout/hierarchy1"/>
    <dgm:cxn modelId="{58BEA9EF-7D7F-4486-9601-B872E3D6A7E5}" type="presOf" srcId="{F758B01E-F748-40A9-BC1E-C75441A402DE}" destId="{998F14F0-3BD1-48D9-B258-87E10E6CF8FB}" srcOrd="0" destOrd="0" presId="urn:microsoft.com/office/officeart/2005/8/layout/hierarchy1"/>
    <dgm:cxn modelId="{E5C43917-6274-4D17-A7F7-88395429FFEB}" type="presParOf" srcId="{998F14F0-3BD1-48D9-B258-87E10E6CF8FB}" destId="{BAA0715F-42BF-4EA7-835C-79BF725C3FAF}" srcOrd="0" destOrd="0" presId="urn:microsoft.com/office/officeart/2005/8/layout/hierarchy1"/>
    <dgm:cxn modelId="{C05A8387-FD50-4186-8434-B0D6119E0C56}" type="presParOf" srcId="{BAA0715F-42BF-4EA7-835C-79BF725C3FAF}" destId="{CFCCC882-02B8-445F-95D4-EFCD6458AF6A}" srcOrd="0" destOrd="0" presId="urn:microsoft.com/office/officeart/2005/8/layout/hierarchy1"/>
    <dgm:cxn modelId="{566CA264-F380-4D42-B109-8C7334C7FD82}" type="presParOf" srcId="{CFCCC882-02B8-445F-95D4-EFCD6458AF6A}" destId="{2CDF02AD-7812-4E23-8E2F-8676EFE4CD6E}" srcOrd="0" destOrd="0" presId="urn:microsoft.com/office/officeart/2005/8/layout/hierarchy1"/>
    <dgm:cxn modelId="{5595D26E-D04E-466C-975B-82725631453A}" type="presParOf" srcId="{CFCCC882-02B8-445F-95D4-EFCD6458AF6A}" destId="{0DDAEF28-5795-4D56-9358-1750C6FF9D97}" srcOrd="1" destOrd="0" presId="urn:microsoft.com/office/officeart/2005/8/layout/hierarchy1"/>
    <dgm:cxn modelId="{ADAE0E95-054C-4017-B760-8E0399A0B5F1}" type="presParOf" srcId="{BAA0715F-42BF-4EA7-835C-79BF725C3FAF}" destId="{0A82D768-150A-425C-9DE4-C4AD0294A5FF}" srcOrd="1" destOrd="0" presId="urn:microsoft.com/office/officeart/2005/8/layout/hierarchy1"/>
    <dgm:cxn modelId="{CFAFD54F-94E9-44B3-9AC8-FBCA065E557D}" type="presParOf" srcId="{0A82D768-150A-425C-9DE4-C4AD0294A5FF}" destId="{AD8C3812-3200-427F-9709-A0FB71B05E8B}" srcOrd="0" destOrd="0" presId="urn:microsoft.com/office/officeart/2005/8/layout/hierarchy1"/>
    <dgm:cxn modelId="{8BAEAAB4-8C4E-4CD7-80BA-9B9B220FA99A}" type="presParOf" srcId="{0A82D768-150A-425C-9DE4-C4AD0294A5FF}" destId="{5B45C8F0-F497-44CC-9784-18E20A21AB5D}" srcOrd="1" destOrd="0" presId="urn:microsoft.com/office/officeart/2005/8/layout/hierarchy1"/>
    <dgm:cxn modelId="{DD3E51AE-66CD-45A6-8124-0655DB694BCF}" type="presParOf" srcId="{5B45C8F0-F497-44CC-9784-18E20A21AB5D}" destId="{DE0018D0-8DCD-47AC-AF17-91B7F0A1E748}" srcOrd="0" destOrd="0" presId="urn:microsoft.com/office/officeart/2005/8/layout/hierarchy1"/>
    <dgm:cxn modelId="{BC072F79-CDD0-45B3-9226-7D4455C04353}" type="presParOf" srcId="{DE0018D0-8DCD-47AC-AF17-91B7F0A1E748}" destId="{4A7E12E0-B8B7-4CD5-9C47-6DCC5FCAF279}" srcOrd="0" destOrd="0" presId="urn:microsoft.com/office/officeart/2005/8/layout/hierarchy1"/>
    <dgm:cxn modelId="{B828C382-C5FF-4105-9D3D-1D893C109F46}" type="presParOf" srcId="{DE0018D0-8DCD-47AC-AF17-91B7F0A1E748}" destId="{570DB2B7-B27A-4510-876D-8EB25A7210BF}" srcOrd="1" destOrd="0" presId="urn:microsoft.com/office/officeart/2005/8/layout/hierarchy1"/>
    <dgm:cxn modelId="{FAEDBF73-27B3-42F2-8882-293C47181CFC}" type="presParOf" srcId="{5B45C8F0-F497-44CC-9784-18E20A21AB5D}" destId="{5AC03EA2-26C0-4C70-A8C7-AFB54CABD5B1}" srcOrd="1" destOrd="0" presId="urn:microsoft.com/office/officeart/2005/8/layout/hierarchy1"/>
    <dgm:cxn modelId="{54481BAB-60D1-4C4A-AB12-77AADF296797}" type="presParOf" srcId="{0A82D768-150A-425C-9DE4-C4AD0294A5FF}" destId="{6294ED8B-E5FD-486A-9C4E-F83029AA301F}" srcOrd="2" destOrd="0" presId="urn:microsoft.com/office/officeart/2005/8/layout/hierarchy1"/>
    <dgm:cxn modelId="{E5444A12-BBD3-43B0-AEBD-D3859AF53BA6}" type="presParOf" srcId="{0A82D768-150A-425C-9DE4-C4AD0294A5FF}" destId="{E8516C3E-CABB-45D8-8EAB-F04E6615E1CF}" srcOrd="3" destOrd="0" presId="urn:microsoft.com/office/officeart/2005/8/layout/hierarchy1"/>
    <dgm:cxn modelId="{62A0410F-25B4-4FAD-A78A-F7F38E087763}" type="presParOf" srcId="{E8516C3E-CABB-45D8-8EAB-F04E6615E1CF}" destId="{3C49462E-30F3-49EE-BD16-216C4F8B0D6D}" srcOrd="0" destOrd="0" presId="urn:microsoft.com/office/officeart/2005/8/layout/hierarchy1"/>
    <dgm:cxn modelId="{89D767D5-863B-41D8-837A-707ACCBDE345}" type="presParOf" srcId="{3C49462E-30F3-49EE-BD16-216C4F8B0D6D}" destId="{57DB01F2-CF54-4922-8699-0601FE8FF54A}" srcOrd="0" destOrd="0" presId="urn:microsoft.com/office/officeart/2005/8/layout/hierarchy1"/>
    <dgm:cxn modelId="{A8F5403E-44ED-404E-9B00-9AA424728977}" type="presParOf" srcId="{3C49462E-30F3-49EE-BD16-216C4F8B0D6D}" destId="{D5EAA8C5-2A75-47F3-BCD5-9203C0491E47}" srcOrd="1" destOrd="0" presId="urn:microsoft.com/office/officeart/2005/8/layout/hierarchy1"/>
    <dgm:cxn modelId="{DF921DAA-1F92-4B0D-BF76-A975EF30C07B}" type="presParOf" srcId="{E8516C3E-CABB-45D8-8EAB-F04E6615E1CF}" destId="{27CEC084-9C40-4307-AA1C-52FC80508AF5}" srcOrd="1" destOrd="0" presId="urn:microsoft.com/office/officeart/2005/8/layout/hierarchy1"/>
    <dgm:cxn modelId="{5973B092-08AF-4323-AA71-FA4FFB9FEAC9}" type="presParOf" srcId="{0A82D768-150A-425C-9DE4-C4AD0294A5FF}" destId="{491AD749-66C6-487A-B032-9AA34CE17366}" srcOrd="4" destOrd="0" presId="urn:microsoft.com/office/officeart/2005/8/layout/hierarchy1"/>
    <dgm:cxn modelId="{FCB80DD2-1F99-4814-9268-D5986E3D747A}" type="presParOf" srcId="{0A82D768-150A-425C-9DE4-C4AD0294A5FF}" destId="{FE84D681-6070-496B-A981-0762BA9750B1}" srcOrd="5" destOrd="0" presId="urn:microsoft.com/office/officeart/2005/8/layout/hierarchy1"/>
    <dgm:cxn modelId="{E6A2A3BA-292A-49B7-A640-A6250D2251B9}" type="presParOf" srcId="{FE84D681-6070-496B-A981-0762BA9750B1}" destId="{834CB90E-0FBA-4110-A1C3-DBD1F706BF1E}" srcOrd="0" destOrd="0" presId="urn:microsoft.com/office/officeart/2005/8/layout/hierarchy1"/>
    <dgm:cxn modelId="{B39481AC-06B0-41E7-B419-5618F7ABF0C6}" type="presParOf" srcId="{834CB90E-0FBA-4110-A1C3-DBD1F706BF1E}" destId="{958090A2-257B-4F46-80D1-E3714AABA3CA}" srcOrd="0" destOrd="0" presId="urn:microsoft.com/office/officeart/2005/8/layout/hierarchy1"/>
    <dgm:cxn modelId="{1E148AAC-285F-4063-8D61-063198D8FC49}" type="presParOf" srcId="{834CB90E-0FBA-4110-A1C3-DBD1F706BF1E}" destId="{8A890F36-6263-438D-9088-93313F23E95D}" srcOrd="1" destOrd="0" presId="urn:microsoft.com/office/officeart/2005/8/layout/hierarchy1"/>
    <dgm:cxn modelId="{ADB97CAB-853F-43EB-AA9C-D2BB699BCDCF}" type="presParOf" srcId="{FE84D681-6070-496B-A981-0762BA9750B1}" destId="{CC324A8C-E102-4056-BEB7-E3F00849743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AD749-66C6-487A-B032-9AA34CE17366}">
      <dsp:nvSpPr>
        <dsp:cNvPr id="0" name=""/>
        <dsp:cNvSpPr/>
      </dsp:nvSpPr>
      <dsp:spPr>
        <a:xfrm>
          <a:off x="2116633" y="708082"/>
          <a:ext cx="1452771" cy="284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17"/>
              </a:lnTo>
              <a:lnTo>
                <a:pt x="1452771" y="193617"/>
              </a:lnTo>
              <a:lnTo>
                <a:pt x="1452771" y="284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4ED8B-E5FD-486A-9C4E-F83029AA301F}">
      <dsp:nvSpPr>
        <dsp:cNvPr id="0" name=""/>
        <dsp:cNvSpPr/>
      </dsp:nvSpPr>
      <dsp:spPr>
        <a:xfrm>
          <a:off x="2004332" y="708082"/>
          <a:ext cx="91440" cy="284117"/>
        </a:xfrm>
        <a:custGeom>
          <a:avLst/>
          <a:gdLst/>
          <a:ahLst/>
          <a:cxnLst/>
          <a:rect l="0" t="0" r="0" b="0"/>
          <a:pathLst>
            <a:path>
              <a:moveTo>
                <a:pt x="112301" y="0"/>
              </a:moveTo>
              <a:lnTo>
                <a:pt x="112301" y="193617"/>
              </a:lnTo>
              <a:lnTo>
                <a:pt x="45720" y="193617"/>
              </a:lnTo>
              <a:lnTo>
                <a:pt x="45720" y="284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C3812-3200-427F-9709-A0FB71B05E8B}">
      <dsp:nvSpPr>
        <dsp:cNvPr id="0" name=""/>
        <dsp:cNvSpPr/>
      </dsp:nvSpPr>
      <dsp:spPr>
        <a:xfrm>
          <a:off x="597280" y="708082"/>
          <a:ext cx="1519352" cy="284117"/>
        </a:xfrm>
        <a:custGeom>
          <a:avLst/>
          <a:gdLst/>
          <a:ahLst/>
          <a:cxnLst/>
          <a:rect l="0" t="0" r="0" b="0"/>
          <a:pathLst>
            <a:path>
              <a:moveTo>
                <a:pt x="1519352" y="0"/>
              </a:moveTo>
              <a:lnTo>
                <a:pt x="1519352" y="193617"/>
              </a:lnTo>
              <a:lnTo>
                <a:pt x="0" y="193617"/>
              </a:lnTo>
              <a:lnTo>
                <a:pt x="0" y="284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F02AD-7812-4E23-8E2F-8676EFE4CD6E}">
      <dsp:nvSpPr>
        <dsp:cNvPr id="0" name=""/>
        <dsp:cNvSpPr/>
      </dsp:nvSpPr>
      <dsp:spPr>
        <a:xfrm>
          <a:off x="1372942" y="87745"/>
          <a:ext cx="1487381" cy="620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AEF28-5795-4D56-9358-1750C6FF9D97}">
      <dsp:nvSpPr>
        <dsp:cNvPr id="0" name=""/>
        <dsp:cNvSpPr/>
      </dsp:nvSpPr>
      <dsp:spPr>
        <a:xfrm>
          <a:off x="1481488" y="190863"/>
          <a:ext cx="1487381" cy="62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</a:t>
          </a:r>
          <a:r>
            <a:rPr lang="en-US" sz="1700" kern="1200" baseline="-25000" dirty="0"/>
            <a:t>0</a:t>
          </a:r>
          <a:r>
            <a:rPr lang="en-US" sz="1700" kern="1200" baseline="0" dirty="0"/>
            <a:t>: M = µ</a:t>
          </a:r>
          <a:r>
            <a:rPr lang="en-US" sz="1700" kern="1200" baseline="-25000" dirty="0"/>
            <a:t>0</a:t>
          </a:r>
          <a:endParaRPr lang="en-US" sz="1700" kern="1200" dirty="0"/>
        </a:p>
      </dsp:txBody>
      <dsp:txXfrm>
        <a:off x="1499657" y="209032"/>
        <a:ext cx="1451043" cy="583998"/>
      </dsp:txXfrm>
    </dsp:sp>
    <dsp:sp modelId="{4A7E12E0-B8B7-4CD5-9C47-6DCC5FCAF279}">
      <dsp:nvSpPr>
        <dsp:cNvPr id="0" name=""/>
        <dsp:cNvSpPr/>
      </dsp:nvSpPr>
      <dsp:spPr>
        <a:xfrm>
          <a:off x="282" y="992199"/>
          <a:ext cx="1193996" cy="620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DB2B7-B27A-4510-876D-8EB25A7210BF}">
      <dsp:nvSpPr>
        <dsp:cNvPr id="0" name=""/>
        <dsp:cNvSpPr/>
      </dsp:nvSpPr>
      <dsp:spPr>
        <a:xfrm>
          <a:off x="108828" y="1095317"/>
          <a:ext cx="1193996" cy="62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</a:t>
          </a:r>
          <a:r>
            <a:rPr lang="en-US" sz="1700" kern="1200" baseline="-25000" dirty="0"/>
            <a:t>a</a:t>
          </a:r>
          <a:r>
            <a:rPr lang="en-US" sz="1700" kern="1200" baseline="0" dirty="0"/>
            <a:t>: M &lt; µ</a:t>
          </a:r>
          <a:r>
            <a:rPr lang="en-US" sz="1700" kern="1200" baseline="-25000" dirty="0"/>
            <a:t>0</a:t>
          </a:r>
          <a:endParaRPr lang="en-US" sz="1700" kern="1200" dirty="0"/>
        </a:p>
      </dsp:txBody>
      <dsp:txXfrm>
        <a:off x="126997" y="1113486"/>
        <a:ext cx="1157658" cy="583998"/>
      </dsp:txXfrm>
    </dsp:sp>
    <dsp:sp modelId="{57DB01F2-CF54-4922-8699-0601FE8FF54A}">
      <dsp:nvSpPr>
        <dsp:cNvPr id="0" name=""/>
        <dsp:cNvSpPr/>
      </dsp:nvSpPr>
      <dsp:spPr>
        <a:xfrm>
          <a:off x="1411369" y="992199"/>
          <a:ext cx="1277365" cy="620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AA8C5-2A75-47F3-BCD5-9203C0491E47}">
      <dsp:nvSpPr>
        <dsp:cNvPr id="0" name=""/>
        <dsp:cNvSpPr/>
      </dsp:nvSpPr>
      <dsp:spPr>
        <a:xfrm>
          <a:off x="1519914" y="1095317"/>
          <a:ext cx="1277365" cy="62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</a:t>
          </a:r>
          <a:r>
            <a:rPr lang="en-US" sz="1700" kern="1200" baseline="-25000" dirty="0"/>
            <a:t>a</a:t>
          </a:r>
          <a:r>
            <a:rPr lang="en-US" sz="1700" kern="1200" baseline="0" dirty="0"/>
            <a:t>: M ≠ µ</a:t>
          </a:r>
          <a:r>
            <a:rPr lang="en-US" sz="1700" kern="1200" baseline="-25000" dirty="0"/>
            <a:t>0</a:t>
          </a:r>
          <a:endParaRPr lang="en-US" sz="1700" kern="1200" dirty="0"/>
        </a:p>
      </dsp:txBody>
      <dsp:txXfrm>
        <a:off x="1538083" y="1113486"/>
        <a:ext cx="1241027" cy="583998"/>
      </dsp:txXfrm>
    </dsp:sp>
    <dsp:sp modelId="{958090A2-257B-4F46-80D1-E3714AABA3CA}">
      <dsp:nvSpPr>
        <dsp:cNvPr id="0" name=""/>
        <dsp:cNvSpPr/>
      </dsp:nvSpPr>
      <dsp:spPr>
        <a:xfrm>
          <a:off x="2905825" y="992199"/>
          <a:ext cx="1327158" cy="620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90F36-6263-438D-9088-93313F23E95D}">
      <dsp:nvSpPr>
        <dsp:cNvPr id="0" name=""/>
        <dsp:cNvSpPr/>
      </dsp:nvSpPr>
      <dsp:spPr>
        <a:xfrm>
          <a:off x="3014370" y="1095317"/>
          <a:ext cx="1327158" cy="62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</a:t>
          </a:r>
          <a:r>
            <a:rPr lang="en-US" sz="1700" kern="1200" baseline="-25000" dirty="0"/>
            <a:t>a</a:t>
          </a:r>
          <a:r>
            <a:rPr lang="en-US" sz="1700" kern="1200" baseline="0" dirty="0"/>
            <a:t>: M &gt; µ</a:t>
          </a:r>
          <a:r>
            <a:rPr lang="en-US" sz="1700" kern="1200" baseline="-25000" dirty="0"/>
            <a:t>0</a:t>
          </a:r>
          <a:endParaRPr lang="en-US" sz="1700" kern="1200" dirty="0"/>
        </a:p>
      </dsp:txBody>
      <dsp:txXfrm>
        <a:off x="3032539" y="1113486"/>
        <a:ext cx="1290820" cy="583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8/23/2017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8/23/2017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12D46DA-8022-4A18-90F6-8D28177DA331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669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0AD657D-BC01-4CAC-979E-9F0E8164DB4D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435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8210D66-0145-480D-84C1-6E21AF6A0615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84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8C41300-BBFD-4321-A627-6EF343CB86C6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26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837C403-DE71-488D-AE8C-7ABBE4BC8612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107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5D4A30C-1052-4D58-BF37-AFE74CDFAB19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875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533ABCD-2A5E-4F53-82CB-77CF3CEF66E9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50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2F1418E-4B67-4672-85A3-D49A735B3E34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890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A7FD8A9-09AA-45E3-AE52-F54FB5760E1F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800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B1018D9-CD9E-4798-8683-904EEC222C12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865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B1018D9-CD9E-4798-8683-904EEC222C12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090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5B13FF2-8481-4A79-B511-19C668F83959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44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8/23/2017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8/23/2017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pPr/>
              <a:t>8/23/2017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/>
              <a:pPr/>
              <a:t>8/23/2017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png"/><Relationship Id="rId5" Type="http://schemas.openxmlformats.org/officeDocument/2006/relationships/image" Target="../media/image24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4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jpe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295400"/>
            <a:ext cx="9144000" cy="3505200"/>
          </a:xfrm>
        </p:spPr>
        <p:txBody>
          <a:bodyPr/>
          <a:lstStyle/>
          <a:p>
            <a:r>
              <a:rPr lang="en-US" dirty="0"/>
              <a:t>Hypothesis Testing (Review)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STAT 4033 – Nonparametric Statistics </a:t>
            </a: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46212" y="304800"/>
            <a:ext cx="7772400" cy="8382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4000" b="1" i="1" dirty="0"/>
              <a:t>The Sign test:</a:t>
            </a:r>
            <a:endParaRPr lang="en-CA" altLang="en-US" sz="40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1" name="Rectangle 1030"/>
              <p:cNvSpPr>
                <a:spLocks noChangeArrowheads="1"/>
              </p:cNvSpPr>
              <p:nvPr/>
            </p:nvSpPr>
            <p:spPr bwMode="auto">
              <a:xfrm>
                <a:off x="1446212" y="1143000"/>
                <a:ext cx="9067800" cy="3200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57200" indent="-4572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AutoNum type="arabicPeriod"/>
                </a:pPr>
                <a:endParaRPr lang="en-US" altLang="en-US" sz="2000" dirty="0">
                  <a:solidFill>
                    <a:schemeClr val="tx2"/>
                  </a:solidFill>
                </a:endParaRPr>
              </a:p>
              <a:p>
                <a:pPr eaLnBrk="1" hangingPunct="1">
                  <a:buFontTx/>
                  <a:buAutoNum type="arabicPeriod"/>
                </a:pPr>
                <a:r>
                  <a:rPr lang="en-US" altLang="en-US" sz="2000" dirty="0">
                    <a:solidFill>
                      <a:schemeClr val="tx2"/>
                    </a:solidFill>
                  </a:rPr>
                  <a:t>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en-US" sz="2000" dirty="0">
                    <a:solidFill>
                      <a:srgbClr val="FF0000"/>
                    </a:solidFill>
                  </a:rPr>
                  <a:t>with median M.</a:t>
                </a:r>
              </a:p>
              <a:p>
                <a:pPr eaLnBrk="1" hangingPunct="1">
                  <a:buFontTx/>
                  <a:buAutoNum type="arabicPeriod"/>
                </a:pPr>
                <a:r>
                  <a:rPr lang="en-US" altLang="en-US" sz="2000" dirty="0">
                    <a:solidFill>
                      <a:schemeClr val="tx2"/>
                    </a:solidFill>
                  </a:rPr>
                  <a:t>Null hypothesis: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solidFill>
                      <a:schemeClr val="tx2"/>
                    </a:solidFill>
                  </a:rPr>
                  <a:t>Alternative: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sz="2000" dirty="0">
                  <a:solidFill>
                    <a:schemeClr val="tx2"/>
                  </a:solidFill>
                </a:endParaRPr>
              </a:p>
              <a:p>
                <a:pPr eaLnBrk="1" hangingPunct="1">
                  <a:buFontTx/>
                  <a:buAutoNum type="arabicPeriod"/>
                </a:pPr>
                <a:r>
                  <a:rPr lang="en-US" altLang="en-US" sz="2000" dirty="0">
                    <a:solidFill>
                      <a:schemeClr val="tx2"/>
                    </a:solidFill>
                  </a:rPr>
                  <a:t>The test statistic: </a:t>
                </a:r>
                <a:r>
                  <a:rPr lang="en-US" altLang="en-US" sz="2000" i="1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 = the number of observations that exceed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dirty="0">
                    <a:solidFill>
                      <a:srgbClr val="FF0000"/>
                    </a:solidFill>
                  </a:rPr>
                  <a:t>.</a:t>
                </a:r>
              </a:p>
              <a:p>
                <a:pPr eaLnBrk="1" hangingPunct="1">
                  <a:buFontTx/>
                  <a:buAutoNum type="arabicPeriod"/>
                </a:pPr>
                <a:r>
                  <a:rPr lang="en-US" altLang="en-US" sz="2000" dirty="0">
                    <a:solidFill>
                      <a:srgbClr val="FF0000"/>
                    </a:solidFill>
                  </a:rPr>
                  <a:t>Reject the null if S is too big or too small (depending on the alternative).</a:t>
                </a:r>
              </a:p>
              <a:p>
                <a:pPr eaLnBrk="1" hangingPunct="1">
                  <a:buFontTx/>
                  <a:buAutoNum type="arabicPeriod"/>
                </a:pPr>
                <a:r>
                  <a:rPr lang="en-US" altLang="en-US" sz="2000" dirty="0"/>
                  <a:t>If </a:t>
                </a:r>
                <a:r>
                  <a:rPr lang="en-US" altLang="en-US" sz="2000" b="1" i="1" dirty="0">
                    <a:solidFill>
                      <a:srgbClr val="FF0000"/>
                    </a:solidFill>
                  </a:rPr>
                  <a:t>H</a:t>
                </a:r>
                <a:r>
                  <a:rPr lang="en-US" altLang="en-US" sz="20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en-US" sz="2000" b="1" i="1" dirty="0">
                    <a:solidFill>
                      <a:srgbClr val="FF0000"/>
                    </a:solidFill>
                  </a:rPr>
                  <a:t>median </a:t>
                </a:r>
                <a:r>
                  <a:rPr lang="en-US" altLang="en-US" sz="2000" b="1" i="1" dirty="0">
                    <a:solidFill>
                      <a:srgbClr val="FF0000"/>
                    </a:solidFill>
                    <a:sym typeface="Math1" pitchFamily="2" charset="2"/>
                  </a:rPr>
                  <a:t>=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000" b="1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m</a:t>
                </a:r>
                <a:r>
                  <a:rPr lang="en-US" altLang="en-US" sz="2000" b="1" baseline="-25000" dirty="0">
                    <a:solidFill>
                      <a:srgbClr val="FF0000"/>
                    </a:solidFill>
                  </a:rPr>
                  <a:t>0 </a:t>
                </a:r>
                <a:r>
                  <a:rPr lang="en-US" altLang="en-US" sz="2000" dirty="0"/>
                  <a:t>is true we would expect 50% of the observations to be above </a:t>
                </a:r>
                <a:r>
                  <a:rPr lang="en-US" altLang="en-US" sz="2000" i="1" dirty="0">
                    <a:latin typeface="Symbol" panose="05050102010706020507" pitchFamily="18" charset="2"/>
                  </a:rPr>
                  <a:t>m</a:t>
                </a:r>
                <a:r>
                  <a:rPr lang="en-US" altLang="en-US" sz="2000" baseline="-25000" dirty="0"/>
                  <a:t>0</a:t>
                </a:r>
                <a:r>
                  <a:rPr lang="en-US" altLang="en-US" sz="2000" dirty="0"/>
                  <a:t>, and 50% of the observations to be below </a:t>
                </a:r>
                <a:r>
                  <a:rPr lang="en-US" altLang="en-US" sz="2000" i="1" dirty="0">
                    <a:latin typeface="Symbol" panose="05050102010706020507" pitchFamily="18" charset="2"/>
                  </a:rPr>
                  <a:t>m</a:t>
                </a:r>
                <a:r>
                  <a:rPr lang="en-US" altLang="en-US" sz="2000" baseline="-25000" dirty="0"/>
                  <a:t>0</a:t>
                </a:r>
                <a:r>
                  <a:rPr lang="en-US" altLang="en-US" sz="2000" dirty="0"/>
                  <a:t>.</a:t>
                </a:r>
              </a:p>
              <a:p>
                <a:pPr marL="0" indent="0" eaLnBrk="1" hangingPunct="1"/>
                <a:r>
                  <a:rPr lang="en-US" altLang="en-US" sz="2000" b="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𝑩𝒊𝒏𝒐𝒎𝒊𝒂𝒍</m:t>
                    </m:r>
                    <m:d>
                      <m:dPr>
                        <m:ctrlPr>
                          <a:rPr lang="en-US" alt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en-US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en-US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sz="20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eaLnBrk="1" hangingPunct="1"/>
                <a:r>
                  <a:rPr lang="en-US" altLang="en-US" sz="2000" dirty="0"/>
                  <a:t>6. We can calculate the P-value using Binomial probabilities: </a:t>
                </a:r>
              </a:p>
            </p:txBody>
          </p:sp>
        </mc:Choice>
        <mc:Fallback xmlns="">
          <p:sp>
            <p:nvSpPr>
              <p:cNvPr id="50181" name="Rectangle 10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6212" y="1143000"/>
                <a:ext cx="9067800" cy="3200400"/>
              </a:xfrm>
              <a:prstGeom prst="rect">
                <a:avLst/>
              </a:prstGeom>
              <a:blipFill rotWithShape="0">
                <a:blip r:embed="rId3"/>
                <a:stretch>
                  <a:fillRect l="-6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33575099"/>
              </p:ext>
            </p:extLst>
          </p:nvPr>
        </p:nvGraphicFramePr>
        <p:xfrm>
          <a:off x="3960812" y="4191000"/>
          <a:ext cx="4341812" cy="180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08212" y="5994400"/>
                <a:ext cx="9220200" cy="5237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/>
                  <a:t> Two-tailed P-value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𝐵𝑖𝑛</m:t>
                            </m:r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𝑜𝑏𝑠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.)</m:t>
                    </m:r>
                  </m:oMath>
                </a14:m>
                <a:r>
                  <a:rPr lang="en-US" altLang="en-US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𝐵𝑖𝑛</m:t>
                            </m:r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12" y="5994400"/>
                <a:ext cx="9220200" cy="523733"/>
              </a:xfrm>
              <a:prstGeom prst="rect">
                <a:avLst/>
              </a:prstGeom>
              <a:blipFill rotWithShape="0">
                <a:blip r:embed="rId9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82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16109"/>
              </p:ext>
            </p:extLst>
          </p:nvPr>
        </p:nvGraphicFramePr>
        <p:xfrm>
          <a:off x="2884098" y="1981200"/>
          <a:ext cx="5420114" cy="3802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hart" r:id="rId4" imgW="3943706" imgH="2886441" progId="Excel.Chart.8">
                  <p:embed/>
                </p:oleObj>
              </mc:Choice>
              <mc:Fallback>
                <p:oleObj name="Chart" r:id="rId4" imgW="3943706" imgH="2886441" progId="Excel.Chart.8">
                  <p:embed/>
                  <p:pic>
                    <p:nvPicPr>
                      <p:cNvPr id="3074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098" y="1981200"/>
                        <a:ext cx="5420114" cy="3802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 Box 1028"/>
          <p:cNvSpPr txBox="1">
            <a:spLocks noChangeArrowheads="1"/>
          </p:cNvSpPr>
          <p:nvPr/>
        </p:nvSpPr>
        <p:spPr bwMode="auto">
          <a:xfrm>
            <a:off x="4113212" y="411361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50%</a:t>
            </a:r>
            <a:endParaRPr lang="en-CA" altLang="en-US" sz="2800" dirty="0"/>
          </a:p>
        </p:txBody>
      </p:sp>
      <p:sp>
        <p:nvSpPr>
          <p:cNvPr id="3076" name="Text Box 1029"/>
          <p:cNvSpPr txBox="1">
            <a:spLocks noChangeArrowheads="1"/>
          </p:cNvSpPr>
          <p:nvPr/>
        </p:nvSpPr>
        <p:spPr bwMode="auto">
          <a:xfrm>
            <a:off x="5337369" y="4160044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50%</a:t>
            </a:r>
            <a:endParaRPr lang="en-CA" altLang="en-US" sz="2800" dirty="0"/>
          </a:p>
        </p:txBody>
      </p:sp>
      <p:sp>
        <p:nvSpPr>
          <p:cNvPr id="3077" name="Text Box 1030"/>
          <p:cNvSpPr txBox="1">
            <a:spLocks noChangeArrowheads="1"/>
          </p:cNvSpPr>
          <p:nvPr/>
        </p:nvSpPr>
        <p:spPr bwMode="auto">
          <a:xfrm>
            <a:off x="3808412" y="526494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i="1" dirty="0"/>
              <a:t>  Median = </a:t>
            </a:r>
            <a:r>
              <a:rPr lang="en-US" altLang="en-US" sz="2800" i="1" dirty="0">
                <a:latin typeface="Symbol" panose="05050102010706020507" pitchFamily="18" charset="2"/>
              </a:rPr>
              <a:t>m</a:t>
            </a:r>
            <a:r>
              <a:rPr lang="en-US" altLang="en-US" sz="2800" baseline="-25000" dirty="0"/>
              <a:t>0</a:t>
            </a:r>
            <a:endParaRPr lang="en-CA" alt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8" name="Rectangle 1026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560512" y="985838"/>
                <a:ext cx="9220200" cy="99060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dirty="0"/>
                  <a:t>             If </a:t>
                </a:r>
                <a:r>
                  <a:rPr lang="en-US" altLang="en-US" sz="2400" i="1" dirty="0"/>
                  <a:t>H</a:t>
                </a:r>
                <a:r>
                  <a:rPr lang="en-US" altLang="en-US" sz="2400" baseline="-25000" dirty="0"/>
                  <a:t>0 </a:t>
                </a:r>
                <a:r>
                  <a:rPr lang="en-US" altLang="en-US" sz="2400" dirty="0"/>
                  <a:t>is true then </a:t>
                </a:r>
                <a:r>
                  <a:rPr lang="en-US" altLang="en-US" sz="2400" i="1" dirty="0"/>
                  <a:t>S </a:t>
                </a:r>
                <a:r>
                  <a:rPr lang="en-US" altLang="en-US" sz="2400" dirty="0"/>
                  <a:t>will have a binomial distribution. </a:t>
                </a:r>
                <a:br>
                  <a:rPr lang="en-US" altLang="en-US" sz="24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𝑩𝒊𝒏𝒐𝒎𝒊𝒂𝒍</m:t>
                      </m:r>
                      <m:d>
                        <m:dPr>
                          <m:ctrlPr>
                            <a:rPr lang="en-US" alt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en-US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en-US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altLang="en-US" sz="2400" i="1" dirty="0">
                    <a:solidFill>
                      <a:srgbClr val="FF0000"/>
                    </a:solidFill>
                  </a:rPr>
                </a:br>
                <a:r>
                  <a:rPr lang="en-US" altLang="en-US" sz="2400" i="1" dirty="0">
                    <a:solidFill>
                      <a:srgbClr val="FF0000"/>
                    </a:solidFill>
                  </a:rPr>
                  <a:t>where p</a:t>
                </a:r>
                <a:r>
                  <a:rPr lang="en-US" altLang="en-US" sz="2400" baseline="-25000" dirty="0">
                    <a:solidFill>
                      <a:srgbClr val="FF0000"/>
                    </a:solidFill>
                  </a:rPr>
                  <a:t>  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= the probability that an observation is greater than </a:t>
                </a:r>
                <a:r>
                  <a:rPr lang="en-US" altLang="en-US" sz="2400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m</a:t>
                </a:r>
                <a:r>
                  <a:rPr lang="en-US" altLang="en-US" sz="2400" baseline="-25000" dirty="0">
                    <a:solidFill>
                      <a:srgbClr val="FF0000"/>
                    </a:solidFill>
                  </a:rPr>
                  <a:t>0</a:t>
                </a:r>
                <a:endParaRPr lang="en-CA" altLang="en-US" sz="2400" b="1" i="1" dirty="0"/>
              </a:p>
            </p:txBody>
          </p:sp>
        </mc:Choice>
        <mc:Fallback xmlns="">
          <p:sp>
            <p:nvSpPr>
              <p:cNvPr id="3078" name="Rectangle 102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60512" y="985838"/>
                <a:ext cx="9220200" cy="990600"/>
              </a:xfrm>
              <a:blipFill rotWithShape="0">
                <a:blip r:embed="rId6"/>
                <a:stretch>
                  <a:fillRect l="-1058" t="-59259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04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017447"/>
              </p:ext>
            </p:extLst>
          </p:nvPr>
        </p:nvGraphicFramePr>
        <p:xfrm>
          <a:off x="2132012" y="1443638"/>
          <a:ext cx="5638799" cy="411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Bitmap Image" r:id="rId4" imgW="7904762" imgH="5772956" progId="Paint.Picture">
                  <p:embed/>
                </p:oleObj>
              </mc:Choice>
              <mc:Fallback>
                <p:oleObj name="Bitmap Image" r:id="rId4" imgW="7904762" imgH="5772956" progId="Paint.Picture">
                  <p:embed/>
                  <p:pic>
                    <p:nvPicPr>
                      <p:cNvPr id="409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2" y="1443638"/>
                        <a:ext cx="5638799" cy="411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198812" y="5008542"/>
            <a:ext cx="2743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i="1" dirty="0"/>
              <a:t>Median       </a:t>
            </a:r>
            <a:r>
              <a:rPr lang="en-US" altLang="en-US" sz="2800" i="1" dirty="0">
                <a:latin typeface="Symbol" panose="05050102010706020507" pitchFamily="18" charset="2"/>
              </a:rPr>
              <a:t>m</a:t>
            </a:r>
            <a:r>
              <a:rPr lang="en-US" altLang="en-US" sz="2800" baseline="-25000" dirty="0"/>
              <a:t>0</a:t>
            </a:r>
            <a:endParaRPr lang="en-CA" altLang="en-US" sz="2800" baseline="-25000" dirty="0"/>
          </a:p>
          <a:p>
            <a:pPr eaLnBrk="1" hangingPunct="1">
              <a:spcBef>
                <a:spcPct val="50000"/>
              </a:spcBef>
            </a:pPr>
            <a:endParaRPr lang="en-CA" altLang="en-US" sz="2800" baseline="-25000" dirty="0"/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>
          <a:xfrm>
            <a:off x="1293812" y="408092"/>
            <a:ext cx="9144000" cy="917047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2400" dirty="0"/>
              <a:t>If </a:t>
            </a:r>
            <a:r>
              <a:rPr lang="en-US" altLang="en-US" sz="2400" i="1" dirty="0"/>
              <a:t>H </a:t>
            </a:r>
            <a:r>
              <a:rPr lang="en-US" altLang="en-US" sz="2400" baseline="-25000" dirty="0"/>
              <a:t>0 </a:t>
            </a:r>
            <a:r>
              <a:rPr lang="en-US" altLang="en-US" sz="2400" dirty="0"/>
              <a:t>is not true then </a:t>
            </a:r>
            <a:r>
              <a:rPr lang="en-US" altLang="en-US" sz="2400" i="1" dirty="0">
                <a:solidFill>
                  <a:srgbClr val="FF0000"/>
                </a:solidFill>
              </a:rPr>
              <a:t>S </a:t>
            </a:r>
            <a:r>
              <a:rPr lang="en-US" altLang="en-US" sz="2400" dirty="0">
                <a:solidFill>
                  <a:srgbClr val="FF0000"/>
                </a:solidFill>
              </a:rPr>
              <a:t>will still have a binomial distribution</a:t>
            </a:r>
            <a:r>
              <a:rPr lang="en-US" altLang="en-US" sz="2400" dirty="0"/>
              <a:t>. However </a:t>
            </a:r>
            <a:r>
              <a:rPr lang="en-US" altLang="en-US" sz="2400" i="1" dirty="0"/>
              <a:t>p </a:t>
            </a:r>
            <a:r>
              <a:rPr lang="en-US" altLang="en-US" sz="2400" dirty="0"/>
              <a:t>will not be equal to 0.50.</a:t>
            </a:r>
            <a:endParaRPr lang="en-CA" altLang="en-US" sz="2400" b="1" i="1" dirty="0"/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5367320" y="4381501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i="1" dirty="0">
                <a:solidFill>
                  <a:schemeClr val="tx2"/>
                </a:solidFill>
              </a:rPr>
              <a:t>p</a:t>
            </a:r>
            <a:endParaRPr lang="en-CA" altLang="en-US" sz="2800" b="1" i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3" name="Text Box 11"/>
              <p:cNvSpPr txBox="1">
                <a:spLocks noChangeArrowheads="1"/>
              </p:cNvSpPr>
              <p:nvPr/>
            </p:nvSpPr>
            <p:spPr bwMode="auto">
              <a:xfrm>
                <a:off x="4799011" y="2127740"/>
                <a:ext cx="29718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en-US" sz="2800" i="1" dirty="0">
                    <a:latin typeface="Symbol" panose="05050102010706020507" pitchFamily="18" charset="2"/>
                  </a:rPr>
                  <a:t>m</a:t>
                </a:r>
                <a:r>
                  <a:rPr lang="en-US" altLang="en-US" sz="2800" baseline="-25000" dirty="0"/>
                  <a:t>0   </a:t>
                </a:r>
                <a:r>
                  <a:rPr lang="en-US" altLang="en-US" sz="2800" dirty="0"/>
                  <a:t>&gt; </a:t>
                </a:r>
                <a:r>
                  <a:rPr lang="en-US" altLang="en-US" sz="2800" i="1" dirty="0"/>
                  <a:t>median</a:t>
                </a:r>
                <a:r>
                  <a:rPr lang="en-US" altLang="en-US" sz="2800" baseline="-25000" dirty="0"/>
                  <a:t> </a:t>
                </a:r>
                <a:endParaRPr lang="en-CA" altLang="en-US" sz="2800" baseline="-25000" dirty="0"/>
              </a:p>
            </p:txBody>
          </p:sp>
        </mc:Choice>
        <mc:Fallback xmlns="">
          <p:sp>
            <p:nvSpPr>
              <p:cNvPr id="4103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9011" y="2127740"/>
                <a:ext cx="2971800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1628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5468995" y="2688491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i="1" dirty="0"/>
              <a:t>p</a:t>
            </a:r>
            <a:r>
              <a:rPr lang="en-US" altLang="en-US" sz="2800" baseline="-25000" dirty="0"/>
              <a:t>  </a:t>
            </a:r>
            <a:r>
              <a:rPr lang="en-US" altLang="en-US" sz="2800" dirty="0"/>
              <a:t>&lt; </a:t>
            </a:r>
            <a:r>
              <a:rPr lang="en-US" altLang="en-US" sz="2800" i="1" dirty="0"/>
              <a:t>0.50</a:t>
            </a:r>
            <a:endParaRPr lang="en-CA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18811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580723"/>
              </p:ext>
            </p:extLst>
          </p:nvPr>
        </p:nvGraphicFramePr>
        <p:xfrm>
          <a:off x="2055812" y="1494796"/>
          <a:ext cx="5990561" cy="4067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Bitmap Image" r:id="rId4" imgW="7028571" imgH="4772691" progId="Paint.Picture">
                  <p:embed/>
                </p:oleObj>
              </mc:Choice>
              <mc:Fallback>
                <p:oleObj name="Bitmap Image" r:id="rId4" imgW="7028571" imgH="4772691" progId="Paint.Picture">
                  <p:embed/>
                  <p:pic>
                    <p:nvPicPr>
                      <p:cNvPr id="51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2" y="1494796"/>
                        <a:ext cx="5990561" cy="4067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3046412" y="5105401"/>
            <a:ext cx="2819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i="1" dirty="0">
                <a:latin typeface="Symbol" panose="05050102010706020507" pitchFamily="18" charset="2"/>
              </a:rPr>
              <a:t> m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         &lt; Median</a:t>
            </a:r>
            <a:endParaRPr lang="en-CA" altLang="en-US" sz="2800" baseline="-25000" dirty="0"/>
          </a:p>
          <a:p>
            <a:pPr eaLnBrk="1" hangingPunct="1">
              <a:spcBef>
                <a:spcPct val="50000"/>
              </a:spcBef>
            </a:pPr>
            <a:r>
              <a:rPr lang="en-US" altLang="en-US" sz="2800" baseline="-25000" dirty="0"/>
              <a:t>                  </a:t>
            </a:r>
            <a:endParaRPr lang="en-CA" altLang="en-US" sz="2800" baseline="-25000" dirty="0"/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4799012" y="4114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i="1" dirty="0">
                <a:solidFill>
                  <a:schemeClr val="tx2"/>
                </a:solidFill>
              </a:rPr>
              <a:t>p</a:t>
            </a:r>
            <a:endParaRPr lang="en-CA" altLang="en-US" sz="2800" b="1" i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6" name="Text Box 7"/>
              <p:cNvSpPr txBox="1">
                <a:spLocks noChangeArrowheads="1"/>
              </p:cNvSpPr>
              <p:nvPr/>
            </p:nvSpPr>
            <p:spPr bwMode="auto">
              <a:xfrm>
                <a:off x="5089829" y="1688546"/>
                <a:ext cx="29718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en-US" sz="2800" i="1" dirty="0">
                    <a:latin typeface="Symbol" panose="05050102010706020507" pitchFamily="18" charset="2"/>
                  </a:rPr>
                  <a:t>m</a:t>
                </a:r>
                <a:r>
                  <a:rPr lang="en-US" altLang="en-US" sz="2800" baseline="-25000" dirty="0"/>
                  <a:t>0   </a:t>
                </a:r>
                <a:r>
                  <a:rPr lang="en-US" altLang="en-US" sz="2800" dirty="0"/>
                  <a:t>&lt; </a:t>
                </a:r>
                <a:r>
                  <a:rPr lang="en-US" altLang="en-US" sz="2800" i="1" dirty="0"/>
                  <a:t>median</a:t>
                </a:r>
                <a:r>
                  <a:rPr lang="en-US" altLang="en-US" sz="2800" baseline="-25000" dirty="0"/>
                  <a:t> </a:t>
                </a:r>
                <a:endParaRPr lang="en-CA" altLang="en-US" sz="2800" baseline="-25000" dirty="0"/>
              </a:p>
            </p:txBody>
          </p:sp>
        </mc:Choice>
        <mc:Fallback xmlns="">
          <p:sp>
            <p:nvSpPr>
              <p:cNvPr id="512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9829" y="1688546"/>
                <a:ext cx="2971800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2791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Text Box 12"/>
          <p:cNvSpPr txBox="1">
            <a:spLocks noChangeArrowheads="1"/>
          </p:cNvSpPr>
          <p:nvPr/>
        </p:nvSpPr>
        <p:spPr bwMode="auto">
          <a:xfrm>
            <a:off x="5865812" y="2211766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i="1" dirty="0"/>
              <a:t>p</a:t>
            </a:r>
            <a:r>
              <a:rPr lang="en-US" altLang="en-US" sz="2800" baseline="-25000" dirty="0"/>
              <a:t>  </a:t>
            </a:r>
            <a:r>
              <a:rPr lang="en-US" altLang="en-US" sz="2800" dirty="0"/>
              <a:t>&gt; </a:t>
            </a:r>
            <a:r>
              <a:rPr lang="en-US" altLang="en-US" sz="2800" i="1" dirty="0"/>
              <a:t>0.50</a:t>
            </a:r>
            <a:endParaRPr lang="en-CA" altLang="en-US" sz="2800" i="1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>
          <a:xfrm>
            <a:off x="1293812" y="408092"/>
            <a:ext cx="9144000" cy="917047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2400" dirty="0"/>
              <a:t>If </a:t>
            </a:r>
            <a:r>
              <a:rPr lang="en-US" altLang="en-US" sz="2400" i="1" dirty="0"/>
              <a:t>H </a:t>
            </a:r>
            <a:r>
              <a:rPr lang="en-US" altLang="en-US" sz="2400" baseline="-25000" dirty="0"/>
              <a:t>0 </a:t>
            </a:r>
            <a:r>
              <a:rPr lang="en-US" altLang="en-US" sz="2400" dirty="0"/>
              <a:t>is not true then </a:t>
            </a:r>
            <a:r>
              <a:rPr lang="en-US" altLang="en-US" sz="2400" i="1" dirty="0">
                <a:solidFill>
                  <a:srgbClr val="FF0000"/>
                </a:solidFill>
              </a:rPr>
              <a:t>S </a:t>
            </a:r>
            <a:r>
              <a:rPr lang="en-US" altLang="en-US" sz="2400" dirty="0">
                <a:solidFill>
                  <a:srgbClr val="FF0000"/>
                </a:solidFill>
              </a:rPr>
              <a:t>will still have a binomial distribution</a:t>
            </a:r>
            <a:r>
              <a:rPr lang="en-US" altLang="en-US" sz="2400" dirty="0"/>
              <a:t>. However </a:t>
            </a:r>
            <a:r>
              <a:rPr lang="en-US" altLang="en-US" sz="2400" i="1" dirty="0"/>
              <a:t>p </a:t>
            </a:r>
            <a:r>
              <a:rPr lang="en-US" altLang="en-US" sz="2400" dirty="0"/>
              <a:t>will not be equal to 0.50.</a:t>
            </a:r>
            <a:endParaRPr lang="en-CA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943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939462"/>
              </p:ext>
            </p:extLst>
          </p:nvPr>
        </p:nvGraphicFramePr>
        <p:xfrm>
          <a:off x="4376738" y="1524000"/>
          <a:ext cx="6289675" cy="480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Chart" r:id="rId4" imgW="3143549" imgH="2400683" progId="Excel.Chart.8">
                  <p:embed/>
                </p:oleObj>
              </mc:Choice>
              <mc:Fallback>
                <p:oleObj name="Chart" r:id="rId4" imgW="3143549" imgH="2400683" progId="Excel.Chart.8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738" y="1524000"/>
                        <a:ext cx="6289675" cy="480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2412206" y="148790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i="1" dirty="0"/>
              <a:t>n =  </a:t>
            </a:r>
            <a:r>
              <a:rPr lang="en-US" altLang="en-US" sz="2800" dirty="0"/>
              <a:t>10</a:t>
            </a:r>
            <a:endParaRPr lang="en-CA" altLang="en-US" sz="2800" baseline="-25000" dirty="0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2132012" y="457200"/>
            <a:ext cx="7924800" cy="9144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2800" b="1"/>
              <a:t>Summarizing: </a:t>
            </a:r>
            <a:r>
              <a:rPr lang="en-US" altLang="en-US" sz="2800"/>
              <a:t>If </a:t>
            </a:r>
            <a:r>
              <a:rPr lang="en-US" altLang="en-US" sz="2800" i="1"/>
              <a:t>H </a:t>
            </a:r>
            <a:r>
              <a:rPr lang="en-US" altLang="en-US" sz="2800" baseline="-25000"/>
              <a:t>0 </a:t>
            </a:r>
            <a:r>
              <a:rPr lang="en-US" altLang="en-US" sz="2800"/>
              <a:t>is true then </a:t>
            </a:r>
            <a:r>
              <a:rPr lang="en-US" altLang="en-US" sz="2800" i="1"/>
              <a:t>S </a:t>
            </a:r>
            <a:r>
              <a:rPr lang="en-US" altLang="en-US" sz="2800"/>
              <a:t>will have a binomial distribution with </a:t>
            </a:r>
            <a:r>
              <a:rPr lang="en-US" altLang="en-US" sz="2800" i="1"/>
              <a:t>p </a:t>
            </a:r>
            <a:r>
              <a:rPr lang="en-US" altLang="en-US" sz="2800"/>
              <a:t>= 0.50, </a:t>
            </a:r>
            <a:r>
              <a:rPr lang="en-US" altLang="en-US" sz="2800" i="1"/>
              <a:t>n </a:t>
            </a:r>
            <a:r>
              <a:rPr lang="en-US" altLang="en-US" sz="2800"/>
              <a:t>= sample size.</a:t>
            </a:r>
            <a:endParaRPr lang="en-CA" altLang="en-US" sz="2800" b="1" i="1"/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673423"/>
              </p:ext>
            </p:extLst>
          </p:nvPr>
        </p:nvGraphicFramePr>
        <p:xfrm>
          <a:off x="2072084" y="2117708"/>
          <a:ext cx="2084388" cy="397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Worksheet" r:id="rId6" imgW="1038578" imgH="1981590" progId="Excel.Sheet.8">
                  <p:embed/>
                </p:oleObj>
              </mc:Choice>
              <mc:Fallback>
                <p:oleObj name="Worksheet" r:id="rId6" imgW="1038578" imgH="1981590" progId="Excel.Sheet.8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084" y="2117708"/>
                        <a:ext cx="2084388" cy="397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4412" y="1828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Binomial probability mass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56072" y="6122772"/>
                <a:ext cx="7119540" cy="785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Binomial probabilities (probability of x heads out of n tosses)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72" y="6122772"/>
                <a:ext cx="7119540" cy="785215"/>
              </a:xfrm>
              <a:prstGeom prst="rect">
                <a:avLst/>
              </a:prstGeom>
              <a:blipFill rotWithShape="0">
                <a:blip r:embed="rId8"/>
                <a:stretch>
                  <a:fillRect l="-771" t="-3876" b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45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2055812" y="8382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i="1"/>
              <a:t>n =  </a:t>
            </a:r>
            <a:r>
              <a:rPr lang="en-US" altLang="en-US" sz="2800"/>
              <a:t>10</a:t>
            </a:r>
            <a:endParaRPr lang="en-CA" altLang="en-US" sz="2800" baseline="-25000"/>
          </a:p>
        </p:txBody>
      </p:sp>
      <p:sp>
        <p:nvSpPr>
          <p:cNvPr id="7173" name="Rectangle 6"/>
          <p:cNvSpPr>
            <a:spLocks noGrp="1" noChangeArrowheads="1"/>
          </p:cNvSpPr>
          <p:nvPr>
            <p:ph type="title"/>
          </p:nvPr>
        </p:nvSpPr>
        <p:spPr>
          <a:xfrm>
            <a:off x="1903412" y="0"/>
            <a:ext cx="7924800" cy="914400"/>
          </a:xfrm>
        </p:spPr>
        <p:txBody>
          <a:bodyPr/>
          <a:lstStyle/>
          <a:p>
            <a:pPr algn="l" eaLnBrk="1" hangingPunct="1"/>
            <a:r>
              <a:rPr lang="en-US" altLang="en-US" sz="2800" b="1"/>
              <a:t>The critical and acceptance region:</a:t>
            </a:r>
            <a:endParaRPr lang="en-CA" altLang="en-US" sz="2800" b="1" i="1"/>
          </a:p>
        </p:txBody>
      </p:sp>
      <p:graphicFrame>
        <p:nvGraphicFramePr>
          <p:cNvPr id="717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380329"/>
              </p:ext>
            </p:extLst>
          </p:nvPr>
        </p:nvGraphicFramePr>
        <p:xfrm>
          <a:off x="2055813" y="1600200"/>
          <a:ext cx="2116137" cy="402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Worksheet" r:id="rId4" imgW="1054273" imgH="2006659" progId="Excel.Sheet.8">
                  <p:embed/>
                </p:oleObj>
              </mc:Choice>
              <mc:Fallback>
                <p:oleObj name="Worksheet" r:id="rId4" imgW="1054273" imgH="2006659" progId="Excel.Sheet.8">
                  <p:embed/>
                  <p:pic>
                    <p:nvPicPr>
                      <p:cNvPr id="717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1600200"/>
                        <a:ext cx="2116137" cy="402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9"/>
          <p:cNvGraphicFramePr>
            <a:graphicFrameLocks noChangeAspect="1"/>
          </p:cNvGraphicFramePr>
          <p:nvPr/>
        </p:nvGraphicFramePr>
        <p:xfrm>
          <a:off x="4113213" y="1219201"/>
          <a:ext cx="6289675" cy="482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Chart" r:id="rId6" imgW="3143549" imgH="2410052" progId="Excel.Chart.8">
                  <p:embed/>
                </p:oleObj>
              </mc:Choice>
              <mc:Fallback>
                <p:oleObj name="Chart" r:id="rId6" imgW="3143549" imgH="2410052" progId="Excel.Chart.8">
                  <p:embed/>
                  <p:pic>
                    <p:nvPicPr>
                      <p:cNvPr id="717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1219201"/>
                        <a:ext cx="6289675" cy="482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10"/>
          <p:cNvSpPr>
            <a:spLocks noChangeArrowheads="1"/>
          </p:cNvSpPr>
          <p:nvPr/>
        </p:nvSpPr>
        <p:spPr bwMode="auto">
          <a:xfrm>
            <a:off x="1903412" y="5772518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Choose the critical region so that </a:t>
            </a:r>
            <a:r>
              <a:rPr lang="en-US" altLang="en-US" i="1" dirty="0">
                <a:solidFill>
                  <a:schemeClr val="tx2"/>
                </a:solidFill>
                <a:latin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chemeClr val="tx2"/>
                </a:solidFill>
              </a:rPr>
              <a:t> is close to 0.05 or 0.01.</a:t>
            </a:r>
          </a:p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e. g. If critical region is {0,1,9,10} then </a:t>
            </a:r>
            <a:r>
              <a:rPr lang="en-US" altLang="en-US" i="1" dirty="0">
                <a:solidFill>
                  <a:schemeClr val="tx2"/>
                </a:solidFill>
                <a:latin typeface="Symbol" panose="05050102010706020507" pitchFamily="18" charset="2"/>
              </a:rPr>
              <a:t>a</a:t>
            </a:r>
            <a:r>
              <a:rPr lang="en-US" altLang="en-US" i="1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chemeClr val="tx2"/>
                </a:solidFill>
              </a:rPr>
              <a:t>= .0010 + .0098 + .0098 +.0010 = .0216</a:t>
            </a:r>
            <a:endParaRPr lang="en-CA" altLang="en-US" i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4412" y="1828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Binomial probability mass function</a:t>
            </a:r>
          </a:p>
        </p:txBody>
      </p:sp>
    </p:spTree>
    <p:extLst>
      <p:ext uri="{BB962C8B-B14F-4D97-AF65-F5344CB8AC3E}">
        <p14:creationId xmlns:p14="http://schemas.microsoft.com/office/powerpoint/2010/main" val="308501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1979612" y="14478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i="1"/>
              <a:t>n =  </a:t>
            </a:r>
            <a:r>
              <a:rPr lang="en-US" altLang="en-US" sz="2800"/>
              <a:t>10</a:t>
            </a:r>
            <a:endParaRPr lang="en-CA" altLang="en-US" sz="2800" baseline="-2500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163913"/>
              </p:ext>
            </p:extLst>
          </p:nvPr>
        </p:nvGraphicFramePr>
        <p:xfrm>
          <a:off x="1979613" y="2209800"/>
          <a:ext cx="2116137" cy="400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Worksheet" r:id="rId4" imgW="1054273" imgH="1993973" progId="Excel.Sheet.8">
                  <p:embed/>
                </p:oleObj>
              </mc:Choice>
              <mc:Fallback>
                <p:oleObj name="Worksheet" r:id="rId4" imgW="1054273" imgH="1993973" progId="Excel.Sheet.8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09800"/>
                        <a:ext cx="2116137" cy="400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2284412" y="304800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e. g. If critical region is {0,1,2,8,9,10} then </a:t>
            </a:r>
            <a:r>
              <a:rPr lang="en-US" altLang="en-US" i="1">
                <a:solidFill>
                  <a:schemeClr val="tx2"/>
                </a:solidFill>
                <a:latin typeface="Symbol" panose="05050102010706020507" pitchFamily="18" charset="2"/>
              </a:rPr>
              <a:t>a</a:t>
            </a:r>
            <a:r>
              <a:rPr lang="en-US" altLang="en-US" i="1">
                <a:solidFill>
                  <a:schemeClr val="tx2"/>
                </a:solidFill>
              </a:rPr>
              <a:t> </a:t>
            </a:r>
            <a:r>
              <a:rPr lang="en-US" altLang="en-US">
                <a:solidFill>
                  <a:schemeClr val="tx2"/>
                </a:solidFill>
              </a:rPr>
              <a:t>= .0010 + .0098 +.0439+.0439+ .0098 +.0010 = .1094</a:t>
            </a:r>
            <a:endParaRPr lang="en-CA" altLang="en-US">
              <a:solidFill>
                <a:schemeClr val="tx2"/>
              </a:solidFill>
            </a:endParaRPr>
          </a:p>
        </p:txBody>
      </p:sp>
      <p:graphicFrame>
        <p:nvGraphicFramePr>
          <p:cNvPr id="8195" name="Object 8"/>
          <p:cNvGraphicFramePr>
            <a:graphicFrameLocks noChangeAspect="1"/>
          </p:cNvGraphicFramePr>
          <p:nvPr/>
        </p:nvGraphicFramePr>
        <p:xfrm>
          <a:off x="4113213" y="1676401"/>
          <a:ext cx="6289675" cy="482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Chart" r:id="rId6" imgW="3143549" imgH="2410052" progId="Excel.Chart.8">
                  <p:embed/>
                </p:oleObj>
              </mc:Choice>
              <mc:Fallback>
                <p:oleObj name="Chart" r:id="rId6" imgW="3143549" imgH="2410052" progId="Excel.Chart.8">
                  <p:embed/>
                  <p:pic>
                    <p:nvPicPr>
                      <p:cNvPr id="819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1676401"/>
                        <a:ext cx="6289675" cy="482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4412" y="1828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Binomial probability mass function</a:t>
            </a:r>
          </a:p>
        </p:txBody>
      </p:sp>
    </p:spTree>
    <p:extLst>
      <p:ext uri="{BB962C8B-B14F-4D97-AF65-F5344CB8AC3E}">
        <p14:creationId xmlns:p14="http://schemas.microsoft.com/office/powerpoint/2010/main" val="137253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Varieties of Sign test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One-sample sign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22414" y="2667000"/>
                <a:ext cx="4645152" cy="2362200"/>
              </a:xfrm>
            </p:spPr>
            <p:txBody>
              <a:bodyPr/>
              <a:lstStyle/>
              <a:p>
                <a:r>
                  <a:rPr lang="en-US" dirty="0"/>
                  <a:t>Test if median of a set of numbers is equal to a pre-specified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TS = number of observations exceeding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22414" y="2667000"/>
                <a:ext cx="4645152" cy="2362200"/>
              </a:xfrm>
              <a:blipFill rotWithShape="0">
                <a:blip r:embed="rId3"/>
                <a:stretch>
                  <a:fillRect l="-1181" t="-2842" b="-12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Paired sample Sign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478462" y="2667000"/>
                <a:ext cx="4645152" cy="2514600"/>
              </a:xfrm>
            </p:spPr>
            <p:txBody>
              <a:bodyPr/>
              <a:lstStyle/>
              <a:p>
                <a:r>
                  <a:rPr lang="en-US" dirty="0"/>
                  <a:t>Test if median of two independent sets of numbers are the same (or the median of differences is zero).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vs.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TS = number of pairs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&gt;0};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478462" y="2667000"/>
                <a:ext cx="4645152" cy="2514600"/>
              </a:xfrm>
              <a:blipFill rotWithShape="0">
                <a:blip r:embed="rId4"/>
                <a:stretch>
                  <a:fillRect l="-1181" t="-2670" b="-27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8766" y="5410200"/>
                <a:ext cx="11277600" cy="1337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The null distribution of the test statistics is the same for both the paired and the one-sample sign test:</a:t>
                </a:r>
              </a:p>
              <a:p>
                <a14:m>
                  <m:oMath xmlns:m="http://schemas.openxmlformats.org/officeDocument/2006/math">
                    <m:r>
                      <a:rPr lang="en-US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𝑩𝒊𝒏𝒐𝒎𝒊𝒂𝒍</m:t>
                    </m:r>
                    <m:d>
                      <m:dPr>
                        <m:ctrlP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b="1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altLang="en-US" b="1" dirty="0">
                    <a:solidFill>
                      <a:srgbClr val="FF0000"/>
                    </a:solidFill>
                  </a:rPr>
                  <a:t>All you need to know: 1. Value of test statistics,  2. Sample size, 3. Significance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en-US" b="1" dirty="0">
                    <a:solidFill>
                      <a:srgbClr val="FF0000"/>
                    </a:solidFill>
                  </a:rPr>
                  <a:t> and 4. One-sided or two-sided?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6" y="5410200"/>
                <a:ext cx="11277600" cy="1337867"/>
              </a:xfrm>
              <a:prstGeom prst="rect">
                <a:avLst/>
              </a:prstGeom>
              <a:blipFill rotWithShape="0">
                <a:blip r:embed="rId5"/>
                <a:stretch>
                  <a:fillRect l="-486" t="-3196" b="-5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20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/>
              <a:t>Example</a:t>
            </a:r>
            <a:endParaRPr lang="en-CA" altLang="en-US" b="1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4412" y="1143000"/>
            <a:ext cx="7772400" cy="3200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Suppose that we are interested in determining if a new drug is effective in reducing cholesterol. </a:t>
            </a:r>
          </a:p>
          <a:p>
            <a:pPr marL="0" indent="0">
              <a:buNone/>
            </a:pPr>
            <a:r>
              <a:rPr lang="en-US" altLang="en-US"/>
              <a:t>Hence we administer the drug to </a:t>
            </a:r>
            <a:r>
              <a:rPr lang="en-US" altLang="en-US" i="1"/>
              <a:t>n</a:t>
            </a:r>
            <a:r>
              <a:rPr lang="en-US" altLang="en-US"/>
              <a:t> = 10 patients with high cholesterol and measure the reduction.</a:t>
            </a:r>
            <a:endParaRPr lang="en-CA" alt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812145"/>
              </p:ext>
            </p:extLst>
          </p:nvPr>
        </p:nvGraphicFramePr>
        <p:xfrm>
          <a:off x="4265612" y="2743200"/>
          <a:ext cx="4250911" cy="3440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Worksheet" r:id="rId4" imgW="2448154" imgH="1981590" progId="Excel.Sheet.8">
                  <p:embed/>
                </p:oleObj>
              </mc:Choice>
              <mc:Fallback>
                <p:oleObj name="Worksheet" r:id="rId4" imgW="2448154" imgH="1981590" progId="Excel.Sheet.8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2" y="2743200"/>
                        <a:ext cx="4250911" cy="3440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45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8212" y="838200"/>
            <a:ext cx="77724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The Sign test</a:t>
            </a:r>
          </a:p>
          <a:p>
            <a:pPr eaLnBrk="1" hangingPunct="1">
              <a:buFontTx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 The test statistic</a:t>
            </a:r>
          </a:p>
          <a:p>
            <a:pPr eaLnBrk="1" hangingPunct="1">
              <a:buFontTx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	</a:t>
            </a:r>
            <a:r>
              <a:rPr lang="en-US" altLang="en-US" i="1" dirty="0">
                <a:cs typeface="Times New Roman" panose="02020603050405020304" pitchFamily="18" charset="0"/>
              </a:rPr>
              <a:t>S = </a:t>
            </a:r>
            <a:r>
              <a:rPr lang="en-US" altLang="en-US" dirty="0">
                <a:cs typeface="Times New Roman" panose="02020603050405020304" pitchFamily="18" charset="0"/>
              </a:rPr>
              <a:t>the no. of positive observation = 8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i="1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We will use the </a:t>
            </a:r>
            <a:r>
              <a:rPr lang="en-US" altLang="en-US" i="1" dirty="0">
                <a:cs typeface="Times New Roman" panose="02020603050405020304" pitchFamily="18" charset="0"/>
              </a:rPr>
              <a:t>p-</a:t>
            </a:r>
            <a:r>
              <a:rPr lang="en-US" altLang="en-US" dirty="0">
                <a:cs typeface="Times New Roman" panose="02020603050405020304" pitchFamily="18" charset="0"/>
              </a:rPr>
              <a:t>value approach</a:t>
            </a:r>
          </a:p>
          <a:p>
            <a:pPr eaLnBrk="1" hangingPunct="1">
              <a:buFontTx/>
              <a:buNone/>
            </a:pPr>
            <a:r>
              <a:rPr lang="en-US" altLang="en-US" i="1" dirty="0">
                <a:cs typeface="Times New Roman" panose="02020603050405020304" pitchFamily="18" charset="0"/>
              </a:rPr>
              <a:t>p</a:t>
            </a:r>
            <a:r>
              <a:rPr lang="en-US" altLang="en-US" dirty="0">
                <a:cs typeface="Times New Roman" panose="02020603050405020304" pitchFamily="18" charset="0"/>
              </a:rPr>
              <a:t>-value</a:t>
            </a:r>
            <a:r>
              <a:rPr lang="en-US" altLang="en-US" i="1" dirty="0">
                <a:cs typeface="Times New Roman" panose="02020603050405020304" pitchFamily="18" charset="0"/>
              </a:rPr>
              <a:t> = P</a:t>
            </a:r>
            <a:r>
              <a:rPr lang="en-US" altLang="en-US" dirty="0">
                <a:cs typeface="Times New Roman" panose="02020603050405020304" pitchFamily="18" charset="0"/>
              </a:rPr>
              <a:t>[</a:t>
            </a:r>
            <a:r>
              <a:rPr lang="en-US" altLang="en-US" i="1" dirty="0">
                <a:cs typeface="Times New Roman" panose="02020603050405020304" pitchFamily="18" charset="0"/>
              </a:rPr>
              <a:t>S </a:t>
            </a:r>
            <a:r>
              <a:rPr lang="en-US" altLang="en-US" dirty="0">
                <a:cs typeface="Times New Roman" panose="02020603050405020304" pitchFamily="18" charset="0"/>
              </a:rPr>
              <a:t>≥ 8] 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		= 0.0439 + 0.0098 + 0.0010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		= 0.0547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Since </a:t>
            </a:r>
            <a:r>
              <a:rPr lang="en-US" altLang="en-US" i="1" dirty="0">
                <a:cs typeface="Times New Roman" panose="02020603050405020304" pitchFamily="18" charset="0"/>
              </a:rPr>
              <a:t>p-</a:t>
            </a:r>
            <a:r>
              <a:rPr lang="en-US" altLang="en-US" dirty="0">
                <a:cs typeface="Times New Roman" panose="02020603050405020304" pitchFamily="18" charset="0"/>
              </a:rPr>
              <a:t>value &gt; 0.05 we cannot reject </a:t>
            </a:r>
            <a:r>
              <a:rPr lang="en-US" altLang="en-US" i="1" dirty="0">
                <a:cs typeface="Times New Roman" panose="02020603050405020304" pitchFamily="18" charset="0"/>
              </a:rPr>
              <a:t>H</a:t>
            </a:r>
            <a:r>
              <a:rPr lang="en-US" altLang="en-US" baseline="-25000" dirty="0">
                <a:cs typeface="Times New Roman" panose="02020603050405020304" pitchFamily="18" charset="0"/>
              </a:rPr>
              <a:t>0</a:t>
            </a:r>
            <a:endParaRPr lang="en-US" altLang="en-US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6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347472"/>
            <a:ext cx="6324598" cy="800100"/>
          </a:xfrm>
        </p:spPr>
        <p:txBody>
          <a:bodyPr/>
          <a:lstStyle/>
          <a:p>
            <a:r>
              <a:rPr lang="en-US" dirty="0"/>
              <a:t>Hypothesis Testing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447800"/>
            <a:ext cx="9601200" cy="5029200"/>
          </a:xfrm>
        </p:spPr>
        <p:txBody>
          <a:bodyPr/>
          <a:lstStyle/>
          <a:p>
            <a:r>
              <a:rPr lang="en-US" b="1" dirty="0"/>
              <a:t>Statistical inference </a:t>
            </a:r>
            <a:r>
              <a:rPr lang="en-US" dirty="0"/>
              <a:t>is the act of generalizing from a </a:t>
            </a:r>
            <a:r>
              <a:rPr lang="en-US" b="1" dirty="0"/>
              <a:t>sample </a:t>
            </a:r>
            <a:r>
              <a:rPr lang="en-US" dirty="0"/>
              <a:t>to a </a:t>
            </a:r>
            <a:r>
              <a:rPr lang="en-US" b="1" dirty="0"/>
              <a:t>population </a:t>
            </a:r>
            <a:r>
              <a:rPr lang="en-US" dirty="0"/>
              <a:t>with calculated degree of certainty.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62"/>
          <p:cNvPicPr>
            <a:picLocks noChangeAspect="1" noChangeArrowheads="1"/>
          </p:cNvPicPr>
          <p:nvPr/>
        </p:nvPicPr>
        <p:blipFill>
          <a:blip r:embed="rId2" cstate="print"/>
          <a:srcRect b="15858"/>
          <a:stretch>
            <a:fillRect/>
          </a:stretch>
        </p:blipFill>
        <p:spPr>
          <a:xfrm>
            <a:off x="2128308" y="2085757"/>
            <a:ext cx="2436813" cy="2183729"/>
          </a:xfrm>
          <a:prstGeom prst="rect">
            <a:avLst/>
          </a:prstGeom>
          <a:noFill/>
          <a:ln/>
        </p:spPr>
      </p:pic>
      <p:pic>
        <p:nvPicPr>
          <p:cNvPr id="6" name="Picture 11" descr="ISP_Ch06_Bx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20" y="4435284"/>
            <a:ext cx="7696200" cy="194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 bwMode="auto">
          <a:xfrm>
            <a:off x="4684713" y="2226843"/>
            <a:ext cx="5410200" cy="182880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u="sng" dirty="0">
                <a:latin typeface="Arial" charset="0"/>
              </a:rPr>
              <a:t>Hypothesis Test</a:t>
            </a:r>
          </a:p>
          <a:p>
            <a:pPr algn="ctr" eaLnBrk="0" hangingPunct="0">
              <a:defRPr/>
            </a:pPr>
            <a:r>
              <a:rPr lang="en-US" i="1" dirty="0">
                <a:latin typeface="Arial" charset="0"/>
              </a:rPr>
              <a:t>Do the data point us to this particular value?</a:t>
            </a:r>
          </a:p>
          <a:p>
            <a:pPr algn="ctr" eaLnBrk="0" hangingPunct="0">
              <a:defRPr/>
            </a:pPr>
            <a:r>
              <a:rPr lang="en-US" i="1" dirty="0">
                <a:latin typeface="Arial" charset="0"/>
              </a:rPr>
              <a:t>(We have a value in mind from the outset.)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10136541" y="2941188"/>
                <a:ext cx="1444271" cy="41161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36541" y="2941188"/>
                <a:ext cx="1444271" cy="411612"/>
              </a:xfrm>
              <a:prstGeom prst="rect">
                <a:avLst/>
              </a:prstGeom>
              <a:blipFill rotWithShape="0">
                <a:blip r:embed="rId4"/>
                <a:stretch>
                  <a:fillRect b="-285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8212" y="838200"/>
            <a:ext cx="77724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Suppose we want to test</a:t>
            </a:r>
          </a:p>
          <a:p>
            <a:pPr eaLnBrk="1" hangingPunct="1">
              <a:buFontTx/>
              <a:buNone/>
            </a:pP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: the drug is not effective</a:t>
            </a:r>
          </a:p>
          <a:p>
            <a:pPr eaLnBrk="1" hangingPunct="1">
              <a:buFontTx/>
              <a:buNone/>
            </a:pPr>
            <a:r>
              <a:rPr lang="en-US" altLang="en-US"/>
              <a:t>		median reduction </a:t>
            </a:r>
            <a:r>
              <a:rPr lang="en-US" altLang="en-US">
                <a:cs typeface="Times New Roman" panose="02020603050405020304" pitchFamily="18" charset="0"/>
              </a:rPr>
              <a:t>≤ 0</a:t>
            </a:r>
          </a:p>
          <a:p>
            <a:pPr eaLnBrk="1" hangingPunct="1">
              <a:buFontTx/>
              <a:buNone/>
            </a:pPr>
            <a:r>
              <a:rPr lang="en-US" altLang="en-US" b="1">
                <a:cs typeface="Times New Roman" panose="02020603050405020304" pitchFamily="18" charset="0"/>
              </a:rPr>
              <a:t>against</a:t>
            </a:r>
          </a:p>
          <a:p>
            <a:pPr eaLnBrk="1" hangingPunct="1">
              <a:buFontTx/>
              <a:buNone/>
            </a:pPr>
            <a:r>
              <a:rPr lang="en-US" altLang="en-US" i="1">
                <a:cs typeface="Times New Roman" panose="02020603050405020304" pitchFamily="18" charset="0"/>
              </a:rPr>
              <a:t>H</a:t>
            </a:r>
            <a:r>
              <a:rPr lang="en-US" altLang="en-US" i="1" baseline="-25000">
                <a:cs typeface="Times New Roman" panose="02020603050405020304" pitchFamily="18" charset="0"/>
              </a:rPr>
              <a:t>A</a:t>
            </a:r>
            <a:r>
              <a:rPr lang="en-US" altLang="en-US">
                <a:cs typeface="Times New Roman" panose="02020603050405020304" pitchFamily="18" charset="0"/>
              </a:rPr>
              <a:t>: the drug is effective</a:t>
            </a:r>
          </a:p>
          <a:p>
            <a:pPr eaLnBrk="1" hangingPunct="1">
              <a:buFontTx/>
              <a:buNone/>
            </a:pPr>
            <a:r>
              <a:rPr lang="en-US" altLang="en-US"/>
              <a:t>		median reduction </a:t>
            </a:r>
            <a:r>
              <a:rPr lang="en-US" altLang="en-US">
                <a:cs typeface="Times New Roman" panose="02020603050405020304" pitchFamily="18" charset="0"/>
              </a:rPr>
              <a:t>&gt; 0</a:t>
            </a:r>
          </a:p>
          <a:p>
            <a:pPr eaLnBrk="1" hangingPunct="1">
              <a:buFontTx/>
              <a:buNone/>
            </a:pPr>
            <a:endParaRPr lang="en-US" altLang="en-US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b="1">
                <a:cs typeface="Times New Roman" panose="02020603050405020304" pitchFamily="18" charset="0"/>
              </a:rPr>
              <a:t>The Sign test</a:t>
            </a:r>
          </a:p>
          <a:p>
            <a:pPr eaLnBrk="1" hangingPunct="1">
              <a:buFontTx/>
              <a:buNone/>
            </a:pPr>
            <a:r>
              <a:rPr lang="en-US" altLang="en-US" b="1">
                <a:cs typeface="Times New Roman" panose="02020603050405020304" pitchFamily="18" charset="0"/>
              </a:rPr>
              <a:t>	</a:t>
            </a:r>
            <a:r>
              <a:rPr lang="en-US" altLang="en-US" i="1">
                <a:cs typeface="Times New Roman" panose="02020603050405020304" pitchFamily="18" charset="0"/>
              </a:rPr>
              <a:t>S = </a:t>
            </a:r>
            <a:r>
              <a:rPr lang="en-US" altLang="en-US">
                <a:cs typeface="Times New Roman" panose="02020603050405020304" pitchFamily="18" charset="0"/>
              </a:rPr>
              <a:t>the no. of positive obs</a:t>
            </a:r>
            <a:endParaRPr lang="en-US" altLang="en-US" b="1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i="1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06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5812" y="457200"/>
            <a:ext cx="7924800" cy="1143000"/>
          </a:xfrm>
        </p:spPr>
        <p:txBody>
          <a:bodyPr/>
          <a:lstStyle/>
          <a:p>
            <a:pPr algn="l" eaLnBrk="1" hangingPunct="1"/>
            <a:r>
              <a:rPr lang="en-US" altLang="en-US" sz="3600" b="1" u="sng" dirty="0"/>
              <a:t>Summarizing</a:t>
            </a:r>
            <a:r>
              <a:rPr lang="en-US" altLang="en-US" sz="3600" dirty="0"/>
              <a:t>: To carry out Sign Test</a:t>
            </a:r>
            <a:endParaRPr lang="en-CA" altLang="en-US" sz="3600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412" y="1905000"/>
            <a:ext cx="8458200" cy="4114800"/>
          </a:xfrm>
        </p:spPr>
        <p:txBody>
          <a:bodyPr>
            <a:normAutofit fontScale="92500" lnSpcReduction="10000"/>
          </a:bodyPr>
          <a:lstStyle/>
          <a:p>
            <a:pPr marL="660400" indent="-660400">
              <a:buNone/>
            </a:pPr>
            <a:r>
              <a:rPr lang="en-US" altLang="en-US" sz="2800" dirty="0"/>
              <a:t>We</a:t>
            </a:r>
          </a:p>
          <a:p>
            <a:pPr marL="660400" indent="-660400">
              <a:buFontTx/>
              <a:buAutoNum type="arabicPeriod"/>
            </a:pPr>
            <a:r>
              <a:rPr lang="en-US" altLang="en-US" sz="2800" dirty="0"/>
              <a:t>Compute </a:t>
            </a:r>
            <a:r>
              <a:rPr lang="en-US" altLang="en-US" sz="2800" i="1" dirty="0"/>
              <a:t>S = </a:t>
            </a:r>
            <a:r>
              <a:rPr lang="en-US" altLang="en-US" sz="2800" dirty="0"/>
              <a:t>The # of observations greater than </a:t>
            </a:r>
            <a:r>
              <a:rPr lang="en-US" altLang="en-US" sz="2800" i="1" dirty="0">
                <a:latin typeface="Symbol" panose="05050102010706020507" pitchFamily="18" charset="2"/>
              </a:rPr>
              <a:t>m</a:t>
            </a:r>
            <a:r>
              <a:rPr lang="en-US" altLang="en-US" sz="2800" baseline="-25000" dirty="0"/>
              <a:t>0</a:t>
            </a:r>
            <a:endParaRPr lang="en-US" altLang="en-US" sz="2800" dirty="0"/>
          </a:p>
          <a:p>
            <a:pPr marL="660400" indent="-660400">
              <a:buFontTx/>
              <a:buAutoNum type="arabicPeriod"/>
            </a:pPr>
            <a:r>
              <a:rPr lang="en-US" altLang="en-US" sz="2800" dirty="0"/>
              <a:t>Let </a:t>
            </a:r>
            <a:r>
              <a:rPr lang="en-US" altLang="en-US" sz="2800" i="1" dirty="0" err="1"/>
              <a:t>s</a:t>
            </a:r>
            <a:r>
              <a:rPr lang="en-US" altLang="en-US" sz="2800" baseline="-25000" dirty="0" err="1"/>
              <a:t>observed</a:t>
            </a:r>
            <a:r>
              <a:rPr lang="en-US" altLang="en-US" sz="2800" baseline="-25000" dirty="0"/>
              <a:t> </a:t>
            </a:r>
            <a:r>
              <a:rPr lang="en-US" altLang="en-US" sz="2800" dirty="0"/>
              <a:t> = the observed value of </a:t>
            </a:r>
            <a:r>
              <a:rPr lang="en-US" altLang="en-US" sz="2800" i="1" dirty="0"/>
              <a:t>S.</a:t>
            </a:r>
          </a:p>
          <a:p>
            <a:pPr marL="660400" indent="-660400">
              <a:buFontTx/>
              <a:buAutoNum type="arabicPeriod"/>
            </a:pPr>
            <a:r>
              <a:rPr lang="en-US" altLang="en-US" sz="2800" dirty="0"/>
              <a:t>Compute the </a:t>
            </a:r>
            <a:r>
              <a:rPr lang="en-US" altLang="en-US" sz="2800" i="1" dirty="0"/>
              <a:t>p</a:t>
            </a:r>
            <a:r>
              <a:rPr lang="en-US" altLang="en-US" sz="2800" dirty="0"/>
              <a:t>-value = </a:t>
            </a:r>
            <a:r>
              <a:rPr lang="en-US" altLang="en-US" sz="2800" i="1" dirty="0"/>
              <a:t>P</a:t>
            </a:r>
            <a:r>
              <a:rPr lang="en-US" altLang="en-US" sz="2800" dirty="0"/>
              <a:t>[</a:t>
            </a:r>
            <a:r>
              <a:rPr lang="en-US" altLang="en-US" sz="2800" i="1" dirty="0"/>
              <a:t>S </a:t>
            </a:r>
            <a:r>
              <a:rPr lang="en-US" altLang="en-US" sz="2800" i="1" dirty="0">
                <a:cs typeface="Times New Roman" panose="02020603050405020304" pitchFamily="18" charset="0"/>
              </a:rPr>
              <a:t>≥</a:t>
            </a:r>
            <a:r>
              <a:rPr lang="en-US" altLang="en-US" sz="2800" dirty="0">
                <a:sym typeface="Math1" pitchFamily="2" charset="2"/>
              </a:rPr>
              <a:t> </a:t>
            </a:r>
            <a:r>
              <a:rPr lang="en-US" altLang="en-US" sz="2800" i="1" dirty="0" err="1">
                <a:sym typeface="Math1" pitchFamily="2" charset="2"/>
              </a:rPr>
              <a:t>s</a:t>
            </a:r>
            <a:r>
              <a:rPr lang="en-US" altLang="en-US" sz="2800" baseline="-25000" dirty="0" err="1">
                <a:sym typeface="Math1" pitchFamily="2" charset="2"/>
              </a:rPr>
              <a:t>observed</a:t>
            </a:r>
            <a:r>
              <a:rPr lang="en-US" altLang="en-US" sz="2800" dirty="0">
                <a:sym typeface="Math1" pitchFamily="2" charset="2"/>
              </a:rPr>
              <a:t>] </a:t>
            </a:r>
          </a:p>
          <a:p>
            <a:pPr marL="660400" indent="-660400">
              <a:buNone/>
            </a:pPr>
            <a:r>
              <a:rPr lang="en-US" altLang="en-US" sz="2800" dirty="0">
                <a:sym typeface="Math1" pitchFamily="2" charset="2"/>
              </a:rPr>
              <a:t>	(2 </a:t>
            </a:r>
            <a:r>
              <a:rPr lang="en-US" altLang="en-US" sz="2800" i="1" dirty="0"/>
              <a:t>P</a:t>
            </a:r>
            <a:r>
              <a:rPr lang="en-US" altLang="en-US" sz="2800" dirty="0"/>
              <a:t>[</a:t>
            </a:r>
            <a:r>
              <a:rPr lang="en-US" altLang="en-US" sz="2800" i="1" dirty="0"/>
              <a:t>S </a:t>
            </a:r>
            <a:r>
              <a:rPr lang="en-US" altLang="en-US" sz="2800" i="1" dirty="0">
                <a:cs typeface="Times New Roman" panose="02020603050405020304" pitchFamily="18" charset="0"/>
              </a:rPr>
              <a:t>≥</a:t>
            </a:r>
            <a:r>
              <a:rPr lang="en-US" altLang="en-US" sz="2800" dirty="0">
                <a:sym typeface="Math1" pitchFamily="2" charset="2"/>
              </a:rPr>
              <a:t> </a:t>
            </a:r>
            <a:r>
              <a:rPr lang="en-US" altLang="en-US" sz="2800" i="1" dirty="0" err="1">
                <a:sym typeface="Math1" pitchFamily="2" charset="2"/>
              </a:rPr>
              <a:t>s</a:t>
            </a:r>
            <a:r>
              <a:rPr lang="en-US" altLang="en-US" sz="2800" baseline="-25000" dirty="0" err="1">
                <a:sym typeface="Math1" pitchFamily="2" charset="2"/>
              </a:rPr>
              <a:t>observed</a:t>
            </a:r>
            <a:r>
              <a:rPr lang="en-US" altLang="en-US" sz="2800" dirty="0">
                <a:sym typeface="Math1" pitchFamily="2" charset="2"/>
              </a:rPr>
              <a:t>] for a two-tailed test). </a:t>
            </a:r>
          </a:p>
          <a:p>
            <a:pPr marL="1035050" lvl="1" indent="-577850">
              <a:buNone/>
            </a:pPr>
            <a:r>
              <a:rPr lang="en-US" altLang="en-US" sz="2400" dirty="0">
                <a:sym typeface="Math1" pitchFamily="2" charset="2"/>
              </a:rPr>
              <a:t>Use the table for the binomial </a:t>
            </a:r>
            <a:r>
              <a:rPr lang="en-US" altLang="en-US" sz="2400" dirty="0" err="1">
                <a:sym typeface="Math1" pitchFamily="2" charset="2"/>
              </a:rPr>
              <a:t>dist’n</a:t>
            </a:r>
            <a:r>
              <a:rPr lang="en-US" altLang="en-US" sz="2400" dirty="0">
                <a:sym typeface="Math1" pitchFamily="2" charset="2"/>
              </a:rPr>
              <a:t> (</a:t>
            </a:r>
            <a:r>
              <a:rPr lang="en-US" altLang="en-US" sz="2400" i="1" dirty="0">
                <a:sym typeface="Math1" pitchFamily="2" charset="2"/>
              </a:rPr>
              <a:t>p =</a:t>
            </a:r>
            <a:r>
              <a:rPr lang="en-US" altLang="en-US" sz="2400" dirty="0">
                <a:sym typeface="Math1" pitchFamily="2" charset="2"/>
              </a:rPr>
              <a:t> ½</a:t>
            </a:r>
            <a:r>
              <a:rPr lang="en-US" altLang="en-US" sz="2400" i="1" dirty="0">
                <a:sym typeface="Math1" pitchFamily="2" charset="2"/>
              </a:rPr>
              <a:t> , n </a:t>
            </a:r>
            <a:r>
              <a:rPr lang="en-US" altLang="en-US" sz="2400" dirty="0">
                <a:sym typeface="Math1" pitchFamily="2" charset="2"/>
              </a:rPr>
              <a:t>= sample size)  </a:t>
            </a:r>
          </a:p>
          <a:p>
            <a:pPr marL="660400" indent="-660400">
              <a:buFontTx/>
              <a:buAutoNum type="arabicPeriod" startAt="4"/>
            </a:pPr>
            <a:r>
              <a:rPr lang="en-US" altLang="en-US" sz="2800" dirty="0">
                <a:sym typeface="Math1" pitchFamily="2" charset="2"/>
              </a:rPr>
              <a:t>Conclude </a:t>
            </a:r>
            <a:r>
              <a:rPr lang="en-US" altLang="en-US" sz="2800" i="1" dirty="0">
                <a:sym typeface="Math1" pitchFamily="2" charset="2"/>
              </a:rPr>
              <a:t>H</a:t>
            </a:r>
            <a:r>
              <a:rPr lang="en-US" altLang="en-US" sz="2800" i="1" baseline="-25000" dirty="0">
                <a:sym typeface="Math1" pitchFamily="2" charset="2"/>
              </a:rPr>
              <a:t>A</a:t>
            </a:r>
            <a:r>
              <a:rPr lang="en-US" altLang="en-US" sz="2800" i="1" dirty="0">
                <a:sym typeface="Math1" pitchFamily="2" charset="2"/>
              </a:rPr>
              <a:t> </a:t>
            </a:r>
            <a:r>
              <a:rPr lang="en-US" altLang="en-US" sz="2800" dirty="0">
                <a:sym typeface="Math1" pitchFamily="2" charset="2"/>
              </a:rPr>
              <a:t>(Reject </a:t>
            </a:r>
            <a:r>
              <a:rPr lang="en-US" altLang="en-US" sz="2800" i="1" dirty="0">
                <a:sym typeface="Math1" pitchFamily="2" charset="2"/>
              </a:rPr>
              <a:t>H</a:t>
            </a:r>
            <a:r>
              <a:rPr lang="en-US" altLang="en-US" sz="2800" baseline="-25000" dirty="0">
                <a:sym typeface="Math1" pitchFamily="2" charset="2"/>
              </a:rPr>
              <a:t>0</a:t>
            </a:r>
            <a:r>
              <a:rPr lang="en-US" altLang="en-US" sz="2800" dirty="0">
                <a:sym typeface="Math1" pitchFamily="2" charset="2"/>
              </a:rPr>
              <a:t>) if </a:t>
            </a:r>
            <a:r>
              <a:rPr lang="en-US" altLang="en-US" sz="2800" i="1" dirty="0">
                <a:sym typeface="Math1" pitchFamily="2" charset="2"/>
              </a:rPr>
              <a:t>p</a:t>
            </a:r>
            <a:r>
              <a:rPr lang="en-US" altLang="en-US" sz="2800" dirty="0">
                <a:sym typeface="Math1" pitchFamily="2" charset="2"/>
              </a:rPr>
              <a:t>-value is less than 0.05 (or 0.01).</a:t>
            </a:r>
            <a:endParaRPr lang="en-CA" altLang="en-US" sz="2800" dirty="0">
              <a:sym typeface="Math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3627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Next week</a:t>
            </a:r>
            <a:r>
              <a:rPr lang="en-US" dirty="0"/>
              <a:t>: </a:t>
            </a:r>
          </a:p>
          <a:p>
            <a:pPr marL="457200" indent="-457200">
              <a:buAutoNum type="arabicPeriod"/>
            </a:pPr>
            <a:r>
              <a:rPr lang="en-US" dirty="0"/>
              <a:t>Central limit theorem. </a:t>
            </a:r>
          </a:p>
          <a:p>
            <a:pPr marL="457200" indent="-457200">
              <a:buAutoNum type="arabicPeriod"/>
            </a:pPr>
            <a:r>
              <a:rPr lang="en-US" dirty="0"/>
              <a:t>Sign test for large sample (using CLT)</a:t>
            </a:r>
          </a:p>
          <a:p>
            <a:pPr marL="457200" indent="-457200">
              <a:buAutoNum type="arabicPeriod"/>
            </a:pPr>
            <a:r>
              <a:rPr lang="en-US" dirty="0"/>
              <a:t>Wilcoxon signed-rank test </a:t>
            </a:r>
          </a:p>
          <a:p>
            <a:pPr marL="457200" indent="-457200">
              <a:buAutoNum type="arabicPeriod"/>
            </a:pPr>
            <a:r>
              <a:rPr lang="en-US" dirty="0"/>
              <a:t>Wilcoxon rank sum test </a:t>
            </a:r>
          </a:p>
          <a:p>
            <a:pPr marL="457200" indent="-457200">
              <a:buAutoNum type="arabicPeriod"/>
            </a:pPr>
            <a:r>
              <a:rPr lang="en-US" dirty="0"/>
              <a:t>Real data examples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How to plot graphs and read data and draw random numbers. </a:t>
            </a:r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170612" y="609600"/>
            <a:ext cx="4114800" cy="2362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u="sng" dirty="0">
                <a:solidFill>
                  <a:schemeClr val="bg1"/>
                </a:solidFill>
              </a:rPr>
              <a:t>Alternative Hypothesis</a:t>
            </a:r>
            <a:r>
              <a:rPr lang="en-US" altLang="en-US" dirty="0">
                <a:solidFill>
                  <a:schemeClr val="bg1"/>
                </a:solidFill>
              </a:rPr>
              <a:t>: </a:t>
            </a:r>
            <a:r>
              <a:rPr lang="en-US" altLang="en-US" i="1" dirty="0">
                <a:solidFill>
                  <a:schemeClr val="bg1"/>
                </a:solidFill>
              </a:rPr>
              <a:t>H</a:t>
            </a:r>
            <a:r>
              <a:rPr lang="en-US" altLang="en-US" i="1" baseline="-25000" dirty="0">
                <a:solidFill>
                  <a:schemeClr val="bg1"/>
                </a:solidFill>
              </a:rPr>
              <a:t>a</a:t>
            </a:r>
            <a:endParaRPr lang="en-US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</a:rPr>
              <a:t>This will be supported if the data provide sufficient evidence that it is 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</a:rPr>
              <a:t> The </a:t>
            </a:r>
            <a:r>
              <a:rPr lang="en-US" altLang="en-US" i="1" dirty="0">
                <a:solidFill>
                  <a:schemeClr val="bg1"/>
                </a:solidFill>
              </a:rPr>
              <a:t>research hypothesis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903412" y="609600"/>
            <a:ext cx="3657600" cy="22860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u="sng" dirty="0"/>
              <a:t>Null Hypothesis</a:t>
            </a:r>
            <a:r>
              <a:rPr lang="en-US" altLang="en-US" dirty="0"/>
              <a:t>: </a:t>
            </a:r>
            <a:r>
              <a:rPr lang="en-US" altLang="en-US" i="1" dirty="0"/>
              <a:t>H</a:t>
            </a:r>
            <a:r>
              <a:rPr lang="en-US" altLang="en-US" i="1" baseline="-25000" dirty="0"/>
              <a:t>0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This will be supported unless the data provide evidence that it is false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The </a:t>
            </a:r>
            <a:r>
              <a:rPr lang="en-US" altLang="en-US" i="1" dirty="0"/>
              <a:t>status quo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>
              <a:xfrm>
                <a:off x="381000" y="3048000"/>
                <a:ext cx="10285412" cy="3352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3838" indent="-223838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2920" indent="-22383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41363" indent="-17145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66788" indent="-17303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08088" indent="-17303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44752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82496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57984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600" dirty="0"/>
                  <a:t>The alternative hypotheses can take several forms: </a:t>
                </a:r>
              </a:p>
              <a:p>
                <a:r>
                  <a:rPr lang="en-US" altLang="en-US" sz="2600" dirty="0"/>
                  <a:t>Suppose the null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en-US" sz="2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en-US" sz="2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600" dirty="0"/>
                  <a:t> (pre-specified value of mean)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en-US" sz="2600" dirty="0"/>
                  <a:t>			which is a </a:t>
                </a:r>
                <a:r>
                  <a:rPr lang="en-US" altLang="en-US" sz="2600" dirty="0">
                    <a:solidFill>
                      <a:srgbClr val="CC3300"/>
                    </a:solidFill>
                  </a:rPr>
                  <a:t>one-sided</a:t>
                </a:r>
                <a:r>
                  <a:rPr lang="en-US" altLang="en-US" sz="2600" dirty="0"/>
                  <a:t> composite hypothesis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en-US" sz="2600" dirty="0"/>
                  <a:t>			which is also a </a:t>
                </a:r>
                <a:r>
                  <a:rPr lang="en-US" altLang="en-US" sz="2600" dirty="0">
                    <a:solidFill>
                      <a:srgbClr val="CC3300"/>
                    </a:solidFill>
                  </a:rPr>
                  <a:t>one-sided</a:t>
                </a:r>
                <a:r>
                  <a:rPr lang="en-US" altLang="en-US" sz="2600" dirty="0"/>
                  <a:t> composite hypothesis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en-US" sz="2600" dirty="0"/>
                  <a:t>			which is called a </a:t>
                </a:r>
                <a:r>
                  <a:rPr lang="en-US" altLang="en-US" sz="2600" dirty="0">
                    <a:solidFill>
                      <a:srgbClr val="CC3300"/>
                    </a:solidFill>
                  </a:rPr>
                  <a:t>two-sided</a:t>
                </a:r>
                <a:r>
                  <a:rPr lang="en-US" altLang="en-US" sz="2600" dirty="0"/>
                  <a:t> alternative hypothesis.  That is the true mean value is either greater than or less than       .</a:t>
                </a:r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en-US" sz="2200" dirty="0"/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en-US" sz="2200" dirty="0"/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48000"/>
                <a:ext cx="10285412" cy="3352800"/>
              </a:xfrm>
              <a:prstGeom prst="rect">
                <a:avLst/>
              </a:prstGeom>
              <a:blipFill rotWithShape="0">
                <a:blip r:embed="rId3"/>
                <a:stretch>
                  <a:fillRect l="-948" t="-2909" r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059919"/>
              </p:ext>
            </p:extLst>
          </p:nvPr>
        </p:nvGraphicFramePr>
        <p:xfrm>
          <a:off x="521983" y="4150574"/>
          <a:ext cx="1741791" cy="496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799920" imgH="228600" progId="Equation.3">
                  <p:embed/>
                </p:oleObj>
              </mc:Choice>
              <mc:Fallback>
                <p:oleObj name="Equation" r:id="rId4" imgW="799920" imgH="228600" progId="Equation.3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83" y="4150574"/>
                        <a:ext cx="1741791" cy="496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756341450"/>
              </p:ext>
            </p:extLst>
          </p:nvPr>
        </p:nvGraphicFramePr>
        <p:xfrm>
          <a:off x="521983" y="4689078"/>
          <a:ext cx="1697082" cy="492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83" y="4689078"/>
                        <a:ext cx="1697082" cy="492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872915388"/>
              </p:ext>
            </p:extLst>
          </p:nvPr>
        </p:nvGraphicFramePr>
        <p:xfrm>
          <a:off x="521983" y="5263435"/>
          <a:ext cx="16113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799920" imgH="228600" progId="Equation.3">
                  <p:embed/>
                </p:oleObj>
              </mc:Choice>
              <mc:Fallback>
                <p:oleObj name="Equation" r:id="rId8" imgW="799920" imgH="228600" progId="Equation.3">
                  <p:embed/>
                  <p:pic>
                    <p:nvPicPr>
                      <p:cNvPr id="1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83" y="5263435"/>
                        <a:ext cx="16113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838200"/>
          </a:xfrm>
        </p:spPr>
        <p:txBody>
          <a:bodyPr/>
          <a:lstStyle/>
          <a:p>
            <a:r>
              <a:rPr lang="en-US" dirty="0"/>
              <a:t>Elements of Hypothesis Testing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2414" y="1581912"/>
                <a:ext cx="9601200" cy="1711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en-US" dirty="0"/>
                  <a:t>We calculate an appropriate test statistics given the null hypothesis.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en-US" dirty="0"/>
                  <a:t>If we are testing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, our test statistics could be the standardized difference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en-US" dirty="0"/>
                  <a:t>If the </a:t>
                </a:r>
                <a:r>
                  <a:rPr lang="en-US" altLang="en-US" i="1" dirty="0"/>
                  <a:t>test statistic</a:t>
                </a:r>
                <a:r>
                  <a:rPr lang="en-US" altLang="en-US" dirty="0"/>
                  <a:t> has a high probability when </a:t>
                </a:r>
                <a:r>
                  <a:rPr lang="en-US" altLang="en-US" i="1" dirty="0"/>
                  <a:t>H</a:t>
                </a:r>
                <a:r>
                  <a:rPr lang="en-US" altLang="en-US" i="1" baseline="-25000" dirty="0"/>
                  <a:t>0</a:t>
                </a:r>
                <a:r>
                  <a:rPr lang="en-US" altLang="en-US" baseline="-25000" dirty="0"/>
                  <a:t> </a:t>
                </a:r>
                <a:r>
                  <a:rPr lang="en-US" altLang="en-US" dirty="0"/>
                  <a:t>is true, then </a:t>
                </a:r>
                <a:r>
                  <a:rPr lang="en-US" altLang="en-US" i="1" dirty="0"/>
                  <a:t>H</a:t>
                </a:r>
                <a:r>
                  <a:rPr lang="en-US" altLang="en-US" i="1" baseline="-25000" dirty="0"/>
                  <a:t>0 </a:t>
                </a:r>
                <a:r>
                  <a:rPr lang="en-US" altLang="en-US" dirty="0"/>
                  <a:t>is</a:t>
                </a:r>
                <a:r>
                  <a:rPr lang="en-US" altLang="en-US" i="1" dirty="0"/>
                  <a:t> not rejected.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en-US" dirty="0"/>
                  <a:t>If the </a:t>
                </a:r>
                <a:r>
                  <a:rPr lang="en-US" altLang="en-US" i="1" dirty="0"/>
                  <a:t>test statistic</a:t>
                </a:r>
                <a:r>
                  <a:rPr lang="en-US" altLang="en-US" dirty="0"/>
                  <a:t> has a (very) low probability when </a:t>
                </a:r>
                <a:r>
                  <a:rPr lang="en-US" altLang="en-US" i="1" dirty="0"/>
                  <a:t>H</a:t>
                </a:r>
                <a:r>
                  <a:rPr lang="en-US" altLang="en-US" i="1" baseline="-25000" dirty="0"/>
                  <a:t>0</a:t>
                </a:r>
                <a:r>
                  <a:rPr lang="en-US" altLang="en-US" baseline="-25000" dirty="0"/>
                  <a:t> </a:t>
                </a:r>
                <a:r>
                  <a:rPr lang="en-US" altLang="en-US" dirty="0"/>
                  <a:t>is true, then </a:t>
                </a:r>
                <a:r>
                  <a:rPr lang="en-US" altLang="en-US" i="1" dirty="0"/>
                  <a:t>H</a:t>
                </a:r>
                <a:r>
                  <a:rPr lang="en-US" altLang="en-US" i="1" baseline="-25000" dirty="0"/>
                  <a:t>0 </a:t>
                </a:r>
                <a:r>
                  <a:rPr lang="en-US" altLang="en-US" dirty="0"/>
                  <a:t>is</a:t>
                </a:r>
                <a:r>
                  <a:rPr lang="en-US" altLang="en-US" i="1" dirty="0"/>
                  <a:t> rejected.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1581912"/>
                <a:ext cx="9601200" cy="1711944"/>
              </a:xfrm>
              <a:prstGeom prst="rect">
                <a:avLst/>
              </a:prstGeom>
              <a:blipFill rotWithShape="0">
                <a:blip r:embed="rId3"/>
                <a:stretch>
                  <a:fillRect l="-698" b="-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738772"/>
              </p:ext>
            </p:extLst>
          </p:nvPr>
        </p:nvGraphicFramePr>
        <p:xfrm>
          <a:off x="10514012" y="1828800"/>
          <a:ext cx="14478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711000" imgH="419040" progId="">
                  <p:embed/>
                </p:oleObj>
              </mc:Choice>
              <mc:Fallback>
                <p:oleObj name="Equation" r:id="rId4" imgW="711000" imgH="419040" progId="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4012" y="1828800"/>
                        <a:ext cx="1447800" cy="8524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2894012" y="3485880"/>
            <a:ext cx="5021262" cy="2960688"/>
            <a:chOff x="0" y="480"/>
            <a:chExt cx="5368" cy="3634"/>
          </a:xfrm>
        </p:grpSpPr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0" y="3815"/>
              <a:ext cx="149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1100" b="1" dirty="0">
                  <a:latin typeface="Frutiger 67BoldCn" pitchFamily="1" charset="0"/>
                </a:rPr>
                <a:t>Figure 6.17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800" dirty="0">
                  <a:latin typeface="BI Frutiger BoldItalic" pitchFamily="1" charset="0"/>
                </a:rPr>
                <a:t>Introduction to the Practice of Statistics, Sixth Edition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900" dirty="0">
                  <a:latin typeface="R Frutiger Roman" pitchFamily="1" charset="0"/>
                </a:rPr>
                <a:t>© 2009 W.H. Freeman and Company</a:t>
              </a:r>
            </a:p>
          </p:txBody>
        </p:sp>
        <p:pic>
          <p:nvPicPr>
            <p:cNvPr id="13" name="Picture 5" descr="06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80"/>
              <a:ext cx="5368" cy="3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and Type II errors</a:t>
            </a:r>
          </a:p>
        </p:txBody>
      </p:sp>
      <p:pic>
        <p:nvPicPr>
          <p:cNvPr id="5" name="Picture 5" descr="ISP_Ch06_Bx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2" y="1905000"/>
            <a:ext cx="833117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ISP_Ch06_Bx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2" y="3581400"/>
            <a:ext cx="8331179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36712" y="5334000"/>
                <a:ext cx="842010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usually fix the significance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a test at some pre-specified number (usually 0.05) and try to find a test that maximizes the power.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12" y="5334000"/>
                <a:ext cx="8420100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36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728722"/>
          </a:xfrm>
        </p:spPr>
        <p:txBody>
          <a:bodyPr/>
          <a:lstStyle/>
          <a:p>
            <a:r>
              <a:rPr lang="en-US" dirty="0"/>
              <a:t>P-values </a:t>
            </a:r>
          </a:p>
        </p:txBody>
      </p:sp>
      <p:sp>
        <p:nvSpPr>
          <p:cNvPr id="3" name="Rectangle 2"/>
          <p:cNvSpPr/>
          <p:nvPr/>
        </p:nvSpPr>
        <p:spPr>
          <a:xfrm>
            <a:off x="608011" y="1387838"/>
            <a:ext cx="4419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0000"/>
            </a:pPr>
            <a:r>
              <a:rPr lang="en-US" dirty="0">
                <a:latin typeface="+mj-lt"/>
                <a:cs typeface="Times New Roman" pitchFamily="18" charset="0"/>
              </a:rPr>
              <a:t>P-value is the </a:t>
            </a:r>
            <a:r>
              <a:rPr lang="en-US" u="sng" dirty="0">
                <a:latin typeface="+mj-lt"/>
                <a:cs typeface="Times New Roman" pitchFamily="18" charset="0"/>
              </a:rPr>
              <a:t>probability that we would have seen our data (or something more unexpected) just by chance if the null hypothesis (null value) is true.  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0000"/>
              <a:buFont typeface="Wingdings" pitchFamily="2" charset="2"/>
              <a:buChar char="ü"/>
            </a:pPr>
            <a:r>
              <a:rPr lang="en-US" dirty="0">
                <a:latin typeface="+mj-lt"/>
                <a:cs typeface="Times New Roman" pitchFamily="18" charset="0"/>
              </a:rPr>
              <a:t>  </a:t>
            </a:r>
            <a:r>
              <a:rPr lang="en-US" i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Small p-values mean the null value is unlikely given our data.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0000"/>
              <a:buFont typeface="Wingdings" pitchFamily="2" charset="2"/>
              <a:buChar char="ü"/>
            </a:pPr>
            <a:r>
              <a:rPr lang="en-US" dirty="0">
                <a:latin typeface="+mj-lt"/>
                <a:cs typeface="Times New Roman" pitchFamily="18" charset="0"/>
              </a:rPr>
              <a:t>  By convention, p-values of &lt;.05 are accepted as “statistically significant”. </a:t>
            </a:r>
          </a:p>
        </p:txBody>
      </p:sp>
      <p:pic>
        <p:nvPicPr>
          <p:cNvPr id="6" name="Picture 12" descr="ISP_Ch06_Bx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2" y="1324980"/>
            <a:ext cx="642366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ISP_Ch06_Bx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2" y="3102739"/>
            <a:ext cx="6423661" cy="126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98612" y="4425154"/>
            <a:ext cx="97535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i="1" dirty="0">
                <a:solidFill>
                  <a:schemeClr val="accent6"/>
                </a:solidFill>
              </a:rPr>
              <a:t>Rejection region</a:t>
            </a:r>
            <a:r>
              <a:rPr lang="en-US" altLang="en-US" dirty="0">
                <a:solidFill>
                  <a:schemeClr val="accent6"/>
                </a:solidFill>
              </a:rPr>
              <a:t>: The values for the test statistic which lead to rejection of the null hypothesis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4969480"/>
            <a:ext cx="8026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6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4812" y="533400"/>
            <a:ext cx="9448802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latin typeface="+mn-lt"/>
              </a:rPr>
              <a:t>***Hypothesis testing conclusions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2414" y="1524000"/>
            <a:ext cx="9601200" cy="4114800"/>
          </a:xfrm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				          </a:t>
            </a:r>
            <a:r>
              <a:rPr lang="en-US" dirty="0">
                <a:sym typeface="Symbol" pitchFamily="18" charset="2"/>
              </a:rPr>
              <a:t>P-value</a:t>
            </a:r>
          </a:p>
          <a:p>
            <a:pPr marL="609600" indent="-609600">
              <a:buNone/>
            </a:pPr>
            <a:r>
              <a:rPr lang="en-US" dirty="0">
                <a:sym typeface="Symbol" pitchFamily="18" charset="2"/>
              </a:rPr>
              <a:t>			                 &gt; 				&lt; </a:t>
            </a:r>
          </a:p>
          <a:p>
            <a:pPr marL="609600" indent="-609600">
              <a:buNone/>
            </a:pPr>
            <a:r>
              <a:rPr lang="en-US" dirty="0">
                <a:sym typeface="Symbol" pitchFamily="18" charset="2"/>
              </a:rPr>
              <a:t>	</a:t>
            </a:r>
          </a:p>
          <a:p>
            <a:pPr marL="609600" indent="-609600">
              <a:buNone/>
            </a:pPr>
            <a:r>
              <a:rPr lang="en-US" dirty="0">
                <a:sym typeface="Symbol" pitchFamily="18" charset="2"/>
              </a:rPr>
              <a:t>	</a:t>
            </a:r>
          </a:p>
          <a:p>
            <a:pPr marL="609600" indent="-609600">
              <a:buNone/>
            </a:pPr>
            <a:r>
              <a:rPr lang="en-US" dirty="0">
                <a:sym typeface="Symbol" pitchFamily="18" charset="2"/>
              </a:rPr>
              <a:t>                              Do not reject H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>
                <a:sym typeface="Symbol" pitchFamily="18" charset="2"/>
              </a:rPr>
              <a:t>	                       Reject H</a:t>
            </a:r>
            <a:r>
              <a:rPr lang="en-US" baseline="-25000" dirty="0">
                <a:sym typeface="Symbol" pitchFamily="18" charset="2"/>
              </a:rPr>
              <a:t>0</a:t>
            </a:r>
          </a:p>
          <a:p>
            <a:pPr marL="609600" indent="-609600">
              <a:buNone/>
            </a:pPr>
            <a:endParaRPr lang="en-US" baseline="-25000" dirty="0"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sz="2400" dirty="0">
                <a:sym typeface="Symbol" pitchFamily="18" charset="2"/>
              </a:rPr>
              <a:t>We do not have enough evidence		We have evidence </a:t>
            </a:r>
          </a:p>
          <a:p>
            <a:pPr marL="609600" indent="-609600">
              <a:buNone/>
            </a:pPr>
            <a:r>
              <a:rPr lang="en-US" sz="2400" dirty="0"/>
              <a:t>to say that … (H</a:t>
            </a:r>
            <a:r>
              <a:rPr lang="en-US" sz="2400" baseline="-25000" dirty="0"/>
              <a:t>a</a:t>
            </a:r>
            <a:r>
              <a:rPr lang="en-US" sz="2400" dirty="0"/>
              <a:t>)				that … (H</a:t>
            </a:r>
            <a:r>
              <a:rPr lang="en-US" sz="2400" baseline="-25000" dirty="0"/>
              <a:t>a</a:t>
            </a:r>
            <a:r>
              <a:rPr lang="en-US" sz="2400" dirty="0"/>
              <a:t>)</a:t>
            </a:r>
          </a:p>
          <a:p>
            <a:pPr marL="609600" indent="-609600">
              <a:buNone/>
            </a:pPr>
            <a:r>
              <a:rPr lang="en-US" sz="2400" b="1" i="1" dirty="0">
                <a:solidFill>
                  <a:srgbClr val="002060"/>
                </a:solidFill>
                <a:sym typeface="Symbol" pitchFamily="18" charset="2"/>
              </a:rPr>
              <a:t>  is the significance level, and we usually use 0.05 unless the problem states otherwise.</a:t>
            </a:r>
          </a:p>
          <a:p>
            <a:pPr marL="609600" indent="-609600">
              <a:buNone/>
            </a:pPr>
            <a:endParaRPr lang="en-US" i="1" dirty="0">
              <a:solidFill>
                <a:schemeClr val="hlink"/>
              </a:solidFill>
              <a:latin typeface="Times New Roman" pitchFamily="18" charset="0"/>
            </a:endParaRPr>
          </a:p>
          <a:p>
            <a:pPr marL="609600" indent="-609600">
              <a:buNone/>
            </a:pPr>
            <a:endParaRPr lang="en-US" dirty="0">
              <a:latin typeface="Times New Roman" pitchFamily="18" charset="0"/>
            </a:endParaRPr>
          </a:p>
          <a:p>
            <a:pPr marL="609600" indent="-609600">
              <a:buNone/>
            </a:pPr>
            <a:endParaRPr lang="en-US" dirty="0">
              <a:latin typeface="Times New Roman" pitchFamily="18" charset="0"/>
            </a:endParaRPr>
          </a:p>
          <a:p>
            <a:pPr marL="609600" indent="-609600">
              <a:buNone/>
            </a:pPr>
            <a:endParaRPr lang="en-US" dirty="0">
              <a:latin typeface="Times New Roman" pitchFamily="18" charset="0"/>
            </a:endParaRPr>
          </a:p>
          <a:p>
            <a:pPr marL="609600" indent="-609600">
              <a:buNone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H="1">
            <a:off x="4646612" y="19050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7085012" y="1905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4646612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4646612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7847012" y="2286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7923212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Rounded Rectangle 5"/>
          <p:cNvSpPr>
            <a:spLocks noChangeArrowheads="1"/>
          </p:cNvSpPr>
          <p:nvPr/>
        </p:nvSpPr>
        <p:spPr bwMode="auto">
          <a:xfrm>
            <a:off x="8582558" y="457200"/>
            <a:ext cx="3303055" cy="1981200"/>
          </a:xfrm>
          <a:prstGeom prst="round2Diag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Note: Null hypotheses are either rejected, or else there is insufficient evidence to reject them. (I.e., we don’t say “</a:t>
            </a:r>
            <a:r>
              <a:rPr lang="en-US" altLang="en-US" i="1" dirty="0"/>
              <a:t>accept”</a:t>
            </a:r>
            <a:r>
              <a:rPr lang="en-US" altLang="en-US" dirty="0"/>
              <a:t> null hypotheses.)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275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212" y="263240"/>
            <a:ext cx="3657600" cy="62701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7212" y="263240"/>
            <a:ext cx="3505200" cy="62701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54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741612" y="304800"/>
            <a:ext cx="6705600" cy="6597650"/>
            <a:chOff x="0" y="96"/>
            <a:chExt cx="4224" cy="4156"/>
          </a:xfrm>
        </p:grpSpPr>
        <p:sp>
          <p:nvSpPr>
            <p:cNvPr id="3" name="Text Box 14"/>
            <p:cNvSpPr txBox="1">
              <a:spLocks noChangeArrowheads="1"/>
            </p:cNvSpPr>
            <p:nvPr/>
          </p:nvSpPr>
          <p:spPr bwMode="auto">
            <a:xfrm>
              <a:off x="0" y="3953"/>
              <a:ext cx="149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1100" b="1">
                  <a:latin typeface="Frutiger 67BoldCn" pitchFamily="1" charset="0"/>
                </a:rPr>
                <a:t>Definition, pg 383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800">
                  <a:latin typeface="BI Frutiger BoldItalic" pitchFamily="1" charset="0"/>
                </a:rPr>
                <a:t>Introduction to the Practice of Statistics, Sixth Edition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900">
                  <a:latin typeface="R Frutiger Roman" pitchFamily="1" charset="0"/>
                </a:rPr>
                <a:t>© 2009 W.H. Freeman and Company</a:t>
              </a:r>
            </a:p>
          </p:txBody>
        </p:sp>
        <p:pic>
          <p:nvPicPr>
            <p:cNvPr id="4" name="Picture 16" descr="ISP_Ch06_Bx0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6"/>
              <a:ext cx="4224" cy="3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76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6,-929133017,C:\Documents and Settings\Administrator\Desktop\Fall 2008   STAT 301\Online course\Online lectures\Chapter 6 lecture\Chapter 6 examples.ppc"/>
</p:tagLst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6FA3CE-A218-4400-AA51-F51C6E85D0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Watercolor presentation (widescreen)</Template>
  <TotalTime>0</TotalTime>
  <Words>1080</Words>
  <Application>Microsoft Office PowerPoint</Application>
  <PresentationFormat>Custom</PresentationFormat>
  <Paragraphs>155</Paragraphs>
  <Slides>22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8" baseType="lpstr">
      <vt:lpstr>ＭＳ Ｐゴシック</vt:lpstr>
      <vt:lpstr>Arial</vt:lpstr>
      <vt:lpstr>BI Frutiger BoldItalic</vt:lpstr>
      <vt:lpstr>Cambria Math</vt:lpstr>
      <vt:lpstr>Frutiger 67BoldCn</vt:lpstr>
      <vt:lpstr>Math1</vt:lpstr>
      <vt:lpstr>Palatino Linotype</vt:lpstr>
      <vt:lpstr>R Frutiger Roman</vt:lpstr>
      <vt:lpstr>Symbol</vt:lpstr>
      <vt:lpstr>Times New Roman</vt:lpstr>
      <vt:lpstr>Wingdings</vt:lpstr>
      <vt:lpstr>Watercolor_16x9</vt:lpstr>
      <vt:lpstr>Equation</vt:lpstr>
      <vt:lpstr>Chart</vt:lpstr>
      <vt:lpstr>Bitmap Image</vt:lpstr>
      <vt:lpstr>Worksheet</vt:lpstr>
      <vt:lpstr>Hypothesis Testing (Review)</vt:lpstr>
      <vt:lpstr>Hypothesis Testing </vt:lpstr>
      <vt:lpstr>PowerPoint Presentation</vt:lpstr>
      <vt:lpstr>Elements of Hypothesis Testing </vt:lpstr>
      <vt:lpstr>Type I and Type II errors</vt:lpstr>
      <vt:lpstr>P-values </vt:lpstr>
      <vt:lpstr>***Hypothesis testing conclusions</vt:lpstr>
      <vt:lpstr>PowerPoint Presentation</vt:lpstr>
      <vt:lpstr>PowerPoint Presentation</vt:lpstr>
      <vt:lpstr>The Sign test:</vt:lpstr>
      <vt:lpstr>             If H0 is true then S will have a binomial distribution.  S∼Binomial( n, p=1/2) where p  = the probability that an observation is greater than m0</vt:lpstr>
      <vt:lpstr>If H 0 is not true then S will still have a binomial distribution. However p will not be equal to 0.50.</vt:lpstr>
      <vt:lpstr>If H 0 is not true then S will still have a binomial distribution. However p will not be equal to 0.50.</vt:lpstr>
      <vt:lpstr>Summarizing: If H 0 is true then S will have a binomial distribution with p = 0.50, n = sample size.</vt:lpstr>
      <vt:lpstr>The critical and acceptance region:</vt:lpstr>
      <vt:lpstr>PowerPoint Presentation</vt:lpstr>
      <vt:lpstr>Varieties of Sign test </vt:lpstr>
      <vt:lpstr>Example</vt:lpstr>
      <vt:lpstr>PowerPoint Presentation</vt:lpstr>
      <vt:lpstr>PowerPoint Presentation</vt:lpstr>
      <vt:lpstr>Summarizing: To carry out Sign Test</vt:lpstr>
      <vt:lpstr>Intro to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2016-08-28T21:10:02Z</dcterms:created>
  <dcterms:modified xsi:type="dcterms:W3CDTF">2017-08-25T18:31:01Z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TC028866379991</vt:lpwstr>
  </property>
</Properties>
</file>