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0" r:id="rId3"/>
    <p:sldId id="297" r:id="rId4"/>
    <p:sldId id="298" r:id="rId5"/>
    <p:sldId id="296" r:id="rId6"/>
    <p:sldId id="2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OBHI LAHIRI" userId="6ea40cc3a737133c" providerId="LiveId" clId="{7BF58E30-0CF0-4D01-90B7-21CB35AF0D9D}"/>
    <pc:docChg chg="custSel modSld">
      <pc:chgData name="SUROBHI LAHIRI" userId="6ea40cc3a737133c" providerId="LiveId" clId="{7BF58E30-0CF0-4D01-90B7-21CB35AF0D9D}" dt="2021-01-26T01:51:39.262" v="25" actId="2085"/>
      <pc:docMkLst>
        <pc:docMk/>
      </pc:docMkLst>
      <pc:sldChg chg="addSp modSp mod">
        <pc:chgData name="SUROBHI LAHIRI" userId="6ea40cc3a737133c" providerId="LiveId" clId="{7BF58E30-0CF0-4D01-90B7-21CB35AF0D9D}" dt="2021-01-26T01:51:39.262" v="25" actId="2085"/>
        <pc:sldMkLst>
          <pc:docMk/>
          <pc:sldMk cId="3474771684" sldId="297"/>
        </pc:sldMkLst>
        <pc:spChg chg="add mod">
          <ac:chgData name="SUROBHI LAHIRI" userId="6ea40cc3a737133c" providerId="LiveId" clId="{7BF58E30-0CF0-4D01-90B7-21CB35AF0D9D}" dt="2021-01-26T01:51:39.262" v="25" actId="2085"/>
          <ac:spMkLst>
            <pc:docMk/>
            <pc:sldMk cId="3474771684" sldId="297"/>
            <ac:spMk id="3" creationId="{7663553E-B000-44AB-B298-65010536D004}"/>
          </ac:spMkLst>
        </pc:spChg>
        <pc:spChg chg="mod">
          <ac:chgData name="SUROBHI LAHIRI" userId="6ea40cc3a737133c" providerId="LiveId" clId="{7BF58E30-0CF0-4D01-90B7-21CB35AF0D9D}" dt="2021-01-26T01:50:20.533" v="17" actId="20577"/>
          <ac:spMkLst>
            <pc:docMk/>
            <pc:sldMk cId="3474771684" sldId="297"/>
            <ac:spMk id="7" creationId="{06998517-A1A6-464D-8CCF-46FCB3C4EFF7}"/>
          </ac:spMkLst>
        </pc:spChg>
        <pc:picChg chg="add mod modCrop">
          <ac:chgData name="SUROBHI LAHIRI" userId="6ea40cc3a737133c" providerId="LiveId" clId="{7BF58E30-0CF0-4D01-90B7-21CB35AF0D9D}" dt="2021-01-26T01:51:16.375" v="22" actId="1076"/>
          <ac:picMkLst>
            <pc:docMk/>
            <pc:sldMk cId="3474771684" sldId="297"/>
            <ac:picMk id="5" creationId="{7130E16D-F42E-40F5-A069-A5BF9C5C3AB1}"/>
          </ac:picMkLst>
        </pc:picChg>
        <pc:picChg chg="mod modCrop">
          <ac:chgData name="SUROBHI LAHIRI" userId="6ea40cc3a737133c" providerId="LiveId" clId="{7BF58E30-0CF0-4D01-90B7-21CB35AF0D9D}" dt="2021-01-26T01:51:08.522" v="21" actId="732"/>
          <ac:picMkLst>
            <pc:docMk/>
            <pc:sldMk cId="3474771684" sldId="297"/>
            <ac:picMk id="9" creationId="{C81DB5D4-2677-4617-B1BF-01A8CF584687}"/>
          </ac:picMkLst>
        </pc:picChg>
      </pc:sldChg>
      <pc:sldChg chg="delSp mod">
        <pc:chgData name="SUROBHI LAHIRI" userId="6ea40cc3a737133c" providerId="LiveId" clId="{7BF58E30-0CF0-4D01-90B7-21CB35AF0D9D}" dt="2021-01-26T01:49:46.383" v="0" actId="478"/>
        <pc:sldMkLst>
          <pc:docMk/>
          <pc:sldMk cId="1603068301" sldId="300"/>
        </pc:sldMkLst>
        <pc:spChg chg="del">
          <ac:chgData name="SUROBHI LAHIRI" userId="6ea40cc3a737133c" providerId="LiveId" clId="{7BF58E30-0CF0-4D01-90B7-21CB35AF0D9D}" dt="2021-01-26T01:49:46.383" v="0" actId="478"/>
          <ac:spMkLst>
            <pc:docMk/>
            <pc:sldMk cId="1603068301" sldId="300"/>
            <ac:spMk id="7" creationId="{3728CB2B-DC25-48BE-A193-CA26F13222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9699-8623-41BC-9BA3-78FF0DD60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EC7DB-89CE-4642-922C-9A2222EA4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276D5-623B-4219-A763-E49DBB00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86E3-7080-4771-B809-5ACEAED024E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D1206-466B-4E44-B596-8AF0FDAC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CC769-1D22-4CB5-A1ED-A38AB4BB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E496-848A-4AAF-99EF-DAAA24100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18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D062-687C-441C-BDDC-560F5343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6730B-E7A4-4383-91EF-CFB5D6611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2D92A-EEEE-4767-A9C8-281C4302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86E3-7080-4771-B809-5ACEAED024E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F4792-055D-42EA-AC67-DFA281C0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6AF1-0B0F-4C7B-AEFC-F7937732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E496-848A-4AAF-99EF-DAAA24100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39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DA085-302D-4A8D-9686-002658D9C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2E861-8C1D-4E08-9FB9-780F191C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4D030-524D-4D11-9699-BAB43D39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86E3-7080-4771-B809-5ACEAED024E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3DAE2-6083-4851-A853-95FD52D5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4A694-9B85-4EB1-9C92-C116A29E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E496-848A-4AAF-99EF-DAAA24100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8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76AB-B6AF-4F4C-B47C-4AC830BF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9E518-E60C-495E-BD7A-808F1BF5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2313-E92D-4A67-AEF8-FCE85DEE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86E3-7080-4771-B809-5ACEAED024E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FB5F-F875-4A87-AB5E-DA411336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15A7B-3DFB-4B52-A9E6-DBE35F3B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E496-848A-4AAF-99EF-DAAA24100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29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3C55-1A60-4B9C-B037-21832448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7CC7F-3539-44D0-B91A-D338A01BC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2C757-3492-4EA6-BE32-8DDC127C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86E3-7080-4771-B809-5ACEAED024E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4EECD-BFB1-4925-AE41-FE85DED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5C238-CA0F-426E-B99C-DF2BAA01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E496-848A-4AAF-99EF-DAAA24100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11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AE67-35CB-4477-8B57-AED2CE27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949B-CFB6-4177-B2C2-2E2B489EA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5C30C-9F21-42DB-B20E-63ABB3E53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5674B-446E-4FD8-A29C-2F59C564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86E3-7080-4771-B809-5ACEAED024E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23F9-DFE7-4EEA-8C18-85CCFA6E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8003-6A94-45A7-9D96-D7AA46DF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E496-848A-4AAF-99EF-DAAA24100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2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17D7-DB6A-4603-8EA5-1958B58C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3016-388F-44AF-99CF-565CE9AFF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D4E5C-CF13-40E6-A401-D7BAA32EA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8BA38-906C-4BD4-AFAC-080EC6B97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0C420-6563-4AC7-9268-91EC244BD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E13E4-AF2D-4B0C-9CB6-F5150EC8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86E3-7080-4771-B809-5ACEAED024E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25C4A-45F5-4AAF-90C2-BFBC96E0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A54DD-785D-4F37-BFEF-81A44C15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E496-848A-4AAF-99EF-DAAA24100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96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3C2C-A313-47F6-B598-2FE787C2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F6E9D-06B0-4DB9-B160-80D426C0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86E3-7080-4771-B809-5ACEAED024E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3AC0-46E6-4C05-AED3-6F11666C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F70F7-6FDC-403A-BAF7-280D5194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E496-848A-4AAF-99EF-DAAA24100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58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EEBB6-29DB-4D61-A248-F10D903C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86E3-7080-4771-B809-5ACEAED024E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476FA-4231-41AD-8743-B0A9C98B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EF602-286B-4908-8E9F-17097D2A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E496-848A-4AAF-99EF-DAAA24100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75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7DE-C7A8-4972-A1D1-3BDEA06A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D108-4868-4DBF-B6CB-C5FAFD93D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27191-8C04-40D0-8557-9BA55FC7A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B09F7-13BA-46DE-9F57-C41457BD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86E3-7080-4771-B809-5ACEAED024E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A32B0-9124-40EF-B63A-B25D50A2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E19D9-D8F3-48F5-8C41-D29DAADD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E496-848A-4AAF-99EF-DAAA24100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30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ABC7-EB3C-438A-B171-F4653964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BB74B-3DD6-4FB1-8BC6-86D50EC04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27977-89A4-4CF3-B264-7ECAADA4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901C2-91FF-4149-8E27-5D4D7E96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86E3-7080-4771-B809-5ACEAED024E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82B38-768D-4420-B5D7-DBE1DE21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DB4F5-9117-4EE3-BCB2-BC37314B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E496-848A-4AAF-99EF-DAAA24100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29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4D4D2-7FA4-490E-A9F9-54DDC166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14565-D977-4578-9F2D-F6FEB1E9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37328-F5A5-47A5-B580-9C8A4DE3E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86E3-7080-4771-B809-5ACEAED024E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E13C-D18F-4CD3-8EFB-102F69E4F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7BB27-2FD3-4793-8C65-FF0A3F069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E496-848A-4AAF-99EF-DAAA24100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74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ndas.pydata.org/docs/reference/api/pandas.core.window.rolling.Rolling.st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FD16-330C-4EF5-8385-2B5111495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4000" dirty="0"/>
              <a:t>Statistics Q&amp;A Discussion</a:t>
            </a:r>
          </a:p>
        </p:txBody>
      </p:sp>
    </p:spTree>
    <p:extLst>
      <p:ext uri="{BB962C8B-B14F-4D97-AF65-F5344CB8AC3E}">
        <p14:creationId xmlns:p14="http://schemas.microsoft.com/office/powerpoint/2010/main" val="384992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639D-4572-4D1F-9152-5E6EC25D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63" y="67182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Q&amp;A</a:t>
            </a:r>
            <a:br>
              <a:rPr lang="en-IN" dirty="0"/>
            </a:br>
            <a:br>
              <a:rPr lang="en-IN" dirty="0"/>
            </a:br>
            <a:r>
              <a:rPr lang="en-IN" sz="2400" dirty="0"/>
              <a:t>Is </a:t>
            </a:r>
            <a:r>
              <a:rPr lang="en-IN" sz="2400" dirty="0" err="1"/>
              <a:t>np.quantile</a:t>
            </a:r>
            <a:r>
              <a:rPr lang="en-IN" sz="2400" dirty="0"/>
              <a:t> inclusive or exclusive of the quartile values</a:t>
            </a:r>
            <a:br>
              <a:rPr lang="en-IN" sz="2400" dirty="0"/>
            </a:br>
            <a:r>
              <a:rPr lang="en-IN" sz="2400" dirty="0"/>
              <a:t>Ans. </a:t>
            </a:r>
            <a:r>
              <a:rPr lang="en-IN" sz="2400" dirty="0" err="1"/>
              <a:t>Numpy</a:t>
            </a:r>
            <a:r>
              <a:rPr lang="en-IN" sz="2400" dirty="0"/>
              <a:t> - Inclusive by default</a:t>
            </a:r>
            <a:br>
              <a:rPr lang="en-IN" sz="2400" dirty="0"/>
            </a:br>
            <a:r>
              <a:rPr lang="en-IN" sz="2400" dirty="0"/>
              <a:t>         Statistics package – exclusive by default</a:t>
            </a:r>
            <a:br>
              <a:rPr lang="en-IN" sz="24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04AF1-DEF9-40D4-B7B5-E643364C7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697" y="2454064"/>
            <a:ext cx="5684946" cy="2099791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236C8E3-6F94-4D98-9C49-3280425D8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697" y="5010527"/>
            <a:ext cx="48189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statistics.</a:t>
            </a: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quantiles</a:t>
            </a:r>
            <a:r>
              <a:rPr kumimoji="0" lang="en-US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(</a:t>
            </a:r>
            <a:r>
              <a:rPr kumimoji="0" lang="en-US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data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, </a:t>
            </a:r>
            <a:r>
              <a:rPr kumimoji="0" lang="en-US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, </a:t>
            </a:r>
            <a:r>
              <a:rPr kumimoji="0" lang="en-US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n=4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, </a:t>
            </a:r>
            <a:r>
              <a:rPr kumimoji="0" lang="en-US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method='exclusive'</a:t>
            </a:r>
            <a:r>
              <a:rPr kumimoji="0" lang="en-US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)</a:t>
            </a:r>
            <a:r>
              <a:rPr kumimoji="0" lang="en-US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06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E59A-94D2-494E-BDC9-4E7CF88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Q&amp;A</a:t>
            </a:r>
            <a:br>
              <a:rPr lang="en-IN" dirty="0"/>
            </a:br>
            <a:r>
              <a:rPr lang="en-IN" sz="2700" dirty="0"/>
              <a:t>Why is the </a:t>
            </a:r>
            <a:r>
              <a:rPr lang="en-IN" sz="2700" dirty="0" err="1"/>
              <a:t>df.kurt</a:t>
            </a:r>
            <a:r>
              <a:rPr lang="en-IN" sz="2700" dirty="0"/>
              <a:t> result for a normal distribution showing as a value near 0 (instead of value near 3)?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6998517-A1A6-464D-8CCF-46FCB3C4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178" y="2328634"/>
            <a:ext cx="7563870" cy="146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19044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DataFrame.kurt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125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Returns unbiased kurtosis over requested axis.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Kurtosis obtained using Fisher’s definition of kurtosis (kurtosis of normal == 0.0). Normalized by N-1.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125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 Fisher’s definition is used, 3.0 is subtracted from the result to give 0.0 for a normal distribution.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1DB5D4-2677-4617-B1BF-01A8CF584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755"/>
          <a:stretch/>
        </p:blipFill>
        <p:spPr>
          <a:xfrm>
            <a:off x="958788" y="3968886"/>
            <a:ext cx="7123769" cy="532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30E16D-F42E-40F5-A069-A5BF9C5C3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55"/>
          <a:stretch/>
        </p:blipFill>
        <p:spPr>
          <a:xfrm>
            <a:off x="631794" y="4518735"/>
            <a:ext cx="7123769" cy="13255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63553E-B000-44AB-B298-65010536D004}"/>
              </a:ext>
            </a:extLst>
          </p:cNvPr>
          <p:cNvSpPr/>
          <p:nvPr/>
        </p:nvSpPr>
        <p:spPr>
          <a:xfrm>
            <a:off x="7581530" y="3796958"/>
            <a:ext cx="749518" cy="532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77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E59A-94D2-494E-BDC9-4E7CF886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3922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Q&amp;A</a:t>
            </a:r>
            <a:br>
              <a:rPr lang="en-IN" dirty="0"/>
            </a:br>
            <a:r>
              <a:rPr lang="en-IN" sz="2700" dirty="0"/>
              <a:t>Is there a correlation measure to determine non-linear relationships between variables?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73485-DAB8-4407-ADFE-700B76DE4619}"/>
              </a:ext>
            </a:extLst>
          </p:cNvPr>
          <p:cNvSpPr txBox="1"/>
          <p:nvPr/>
        </p:nvSpPr>
        <p:spPr>
          <a:xfrm>
            <a:off x="838200" y="1849525"/>
            <a:ext cx="1096392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harter"/>
                <a:ea typeface="+mn-ea"/>
                <a:cs typeface="+mn-cs"/>
              </a:rPr>
              <a:t>Maximal information Coefficient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harter"/>
                <a:ea typeface="+mn-ea"/>
                <a:cs typeface="+mn-cs"/>
              </a:rPr>
              <a:t>Reshef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harter"/>
                <a:ea typeface="+mn-ea"/>
                <a:cs typeface="+mn-cs"/>
              </a:rPr>
              <a:t> 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harter"/>
                <a:ea typeface="+mn-ea"/>
                <a:cs typeface="+mn-cs"/>
              </a:rPr>
              <a:t>Reshef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harter"/>
                <a:ea typeface="+mn-ea"/>
                <a:cs typeface="+mn-cs"/>
              </a:rPr>
              <a:t> et al 2011) is an information theory-based measure of association that can capture a wide range of functional and non-functional relationships between variables.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harte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harter"/>
                <a:ea typeface="+mn-ea"/>
                <a:cs typeface="+mn-cs"/>
              </a:rPr>
              <a:t>Able to capture wide range of linear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harter"/>
                <a:ea typeface="+mn-ea"/>
                <a:cs typeface="+mn-cs"/>
              </a:rPr>
              <a:t>non-linear relationships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harter"/>
                <a:ea typeface="+mn-ea"/>
                <a:cs typeface="+mn-cs"/>
              </a:rPr>
              <a:t>(cubic, exponential, sinusoidal, superposition of functions)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https://medium.com/@rhondenewint93/on-maximal-information-coefficient-a-modern-approach-for-finding-associations-in-large-data-sets-ba8c36ebb96b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0046D8-B3F0-4E7D-A034-9CBD3B9C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322" y="3608801"/>
            <a:ext cx="7103355" cy="28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9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E59A-94D2-494E-BDC9-4E7CF88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Q&amp;A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57131-D4BB-4B4B-A64E-9128CC5A973E}"/>
              </a:ext>
            </a:extLst>
          </p:cNvPr>
          <p:cNvSpPr txBox="1"/>
          <p:nvPr/>
        </p:nvSpPr>
        <p:spPr>
          <a:xfrm>
            <a:off x="426129" y="3915052"/>
            <a:ext cx="11381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Included rolling standard deviation code in Statistics in-class notebook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https://pandas.pydata.org/docs/reference/api/pandas.core.window.rolling.Rolling.std.html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BEDDED-CA54-4A49-A67C-01BD0E2E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312" y="1540255"/>
            <a:ext cx="5197290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5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E59A-94D2-494E-BDC9-4E7CF886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IN" dirty="0"/>
              <a:t>Q&amp;A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B0883-5653-453A-8831-22AAA38D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121" y="1550417"/>
            <a:ext cx="72937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Six Sigma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b="0" i="0" dirty="0"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program’s name comes from the area under the normal distribution curve, after moving six standard deviations away from the center (three σ in each direction).</a:t>
            </a:r>
          </a:p>
          <a:p>
            <a:r>
              <a:rPr lang="en-US" sz="1200" b="0" i="0" dirty="0"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Moving one standard deviation away from zero (the graph’s center) covers about 34.1% of the data. Moving one standard deviation away from zero in each direction (2σ) therefore covers twice as much, or 68.2% of the data.</a:t>
            </a:r>
          </a:p>
          <a:p>
            <a:pPr algn="l"/>
            <a:r>
              <a:rPr lang="en-US" sz="1200" b="0" i="0" dirty="0"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standard deviations in either direction (4σ) covers 95.4% of the data.</a:t>
            </a:r>
          </a:p>
          <a:p>
            <a:pPr algn="l"/>
            <a:r>
              <a:rPr lang="en-US" sz="1200" b="0" i="0" dirty="0"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Three standard deviations in either direction (6σ) covers roughly 99.7% of the data.</a:t>
            </a:r>
          </a:p>
          <a:p>
            <a:pPr algn="l"/>
            <a:r>
              <a:rPr lang="en-US" sz="1200" b="0" i="0" dirty="0"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goal here is to achieve what is commonly known as “Six Sigma Quality” or defect rates that fall </a:t>
            </a:r>
            <a:r>
              <a:rPr lang="en-US" sz="1200" b="0" i="1" dirty="0"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en-US" sz="1200" b="0" i="0" dirty="0"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 6σ range. These defect rates are measured in the units DPMO, or defects per million opportunities.</a:t>
            </a:r>
          </a:p>
          <a:p>
            <a:pPr algn="l"/>
            <a:r>
              <a:rPr lang="en-US" sz="1200" b="0" i="0" dirty="0"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other words, approximately 99.7% of the data points will consist of output with zero defects.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 descr="A classic bell curve, the basic concept behind Six Sigma.">
            <a:extLst>
              <a:ext uri="{FF2B5EF4-FFF2-40B4-BE49-F238E27FC236}">
                <a16:creationId xmlns:a16="http://schemas.microsoft.com/office/drawing/2014/main" id="{232ECB7A-6541-48B9-A9D5-4D9710106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292" y="2127879"/>
            <a:ext cx="4219852" cy="26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22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charter</vt:lpstr>
      <vt:lpstr>Courier New</vt:lpstr>
      <vt:lpstr>Lucida Grande</vt:lpstr>
      <vt:lpstr>Office Theme</vt:lpstr>
      <vt:lpstr>PowerPoint Presentation</vt:lpstr>
      <vt:lpstr>Q&amp;A  Is np.quantile inclusive or exclusive of the quartile values Ans. Numpy - Inclusive by default          Statistics package – exclusive by default </vt:lpstr>
      <vt:lpstr>Q&amp;A Why is the df.kurt result for a normal distribution showing as a value near 0 (instead of value near 3)?</vt:lpstr>
      <vt:lpstr>Q&amp;A Is there a correlation measure to determine non-linear relationships between variables?</vt:lpstr>
      <vt:lpstr>Q&amp;A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SUROBHI LAHIRI</dc:creator>
  <cp:lastModifiedBy>SUROBHI LAHIRI</cp:lastModifiedBy>
  <cp:revision>1</cp:revision>
  <dcterms:created xsi:type="dcterms:W3CDTF">2021-01-26T01:46:48Z</dcterms:created>
  <dcterms:modified xsi:type="dcterms:W3CDTF">2021-01-26T01:52:12Z</dcterms:modified>
</cp:coreProperties>
</file>