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4" r:id="rId10"/>
    <p:sldId id="272" r:id="rId11"/>
    <p:sldId id="275" r:id="rId12"/>
    <p:sldId id="279" r:id="rId13"/>
    <p:sldId id="280" r:id="rId14"/>
    <p:sldId id="276" r:id="rId15"/>
    <p:sldId id="277" r:id="rId16"/>
    <p:sldId id="278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300" r:id="rId36"/>
    <p:sldId id="301" r:id="rId37"/>
    <p:sldId id="302" r:id="rId38"/>
    <p:sldId id="303" r:id="rId39"/>
    <p:sldId id="257" r:id="rId40"/>
    <p:sldId id="273" r:id="rId41"/>
    <p:sldId id="264" r:id="rId42"/>
    <p:sldId id="25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39F"/>
    <a:srgbClr val="89E0FF"/>
    <a:srgbClr val="C7A1E3"/>
    <a:srgbClr val="7030A0"/>
    <a:srgbClr val="FBFBFB"/>
    <a:srgbClr val="003FCC"/>
    <a:srgbClr val="3B78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6373-5F1A-463B-BCFE-4E21CCE8974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160E-BCBE-43B1-9470-166ACF749C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3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6373-5F1A-463B-BCFE-4E21CCE8974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160E-BCBE-43B1-9470-166ACF749C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6373-5F1A-463B-BCFE-4E21CCE8974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160E-BCBE-43B1-9470-166ACF749C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6373-5F1A-463B-BCFE-4E21CCE8974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160E-BCBE-43B1-9470-166ACF749C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9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6373-5F1A-463B-BCFE-4E21CCE8974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160E-BCBE-43B1-9470-166ACF749C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3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6373-5F1A-463B-BCFE-4E21CCE8974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160E-BCBE-43B1-9470-166ACF749C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0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6373-5F1A-463B-BCFE-4E21CCE8974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160E-BCBE-43B1-9470-166ACF749C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6373-5F1A-463B-BCFE-4E21CCE8974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160E-BCBE-43B1-9470-166ACF749C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6373-5F1A-463B-BCFE-4E21CCE8974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160E-BCBE-43B1-9470-166ACF749C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5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6373-5F1A-463B-BCFE-4E21CCE8974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160E-BCBE-43B1-9470-166ACF749C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0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6373-5F1A-463B-BCFE-4E21CCE8974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160E-BCBE-43B1-9470-166ACF749C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2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A6373-5F1A-463B-BCFE-4E21CCE8974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7160E-BCBE-43B1-9470-166ACF749C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4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pr-info.org/followup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reaties.un.org/Pages/AdvanceSearch.aspx?tab=U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hchr.org/EN/HRBodies/Pages/TBGeneralComments.aspx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://juris.ohchr.org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juris.ohchr.org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www.ohchr.org/EN/HRBodies/Pages/TBGeneralComments.aspx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14.png"/><Relationship Id="rId10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uhri.ohchr.org/en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ohchr.org/EN/HRBodies/SP/Pages/CommunicationsreportsSP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uhri.ohchr.org/en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ohchr.org/EN/HRBodies/SP/Pages/CommunicationsreportsSP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898441"/>
              </p:ext>
            </p:extLst>
          </p:nvPr>
        </p:nvGraphicFramePr>
        <p:xfrm>
          <a:off x="1281237" y="1560656"/>
          <a:ext cx="2234894" cy="4866883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876426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  <a:gridCol w="1358468">
                  <a:extLst>
                    <a:ext uri="{9D8B030D-6E8A-4147-A177-3AD203B41FA5}">
                      <a16:colId xmlns:a16="http://schemas.microsoft.com/office/drawing/2014/main" val="624434813"/>
                    </a:ext>
                  </a:extLst>
                </a:gridCol>
              </a:tblGrid>
              <a:tr h="147036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upcoming submission deadlines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60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1000" b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March 23, 2017</a:t>
                      </a:r>
                    </a:p>
                    <a:p>
                      <a:pPr marL="0" lvl="0" indent="0" algn="ctr">
                        <a:spcAft>
                          <a:spcPts val="60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700" b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Argentina | Guatemala          </a:t>
                      </a:r>
                      <a:r>
                        <a:rPr lang="en-US" sz="700" b="0" spc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Sri Lanka | Benin | Japan  Switzerland | Czech Republic Pakistan | Ukraine | Gabon Peru | Zambia | Ghana Republic of Korea</a:t>
                      </a:r>
                      <a:endParaRPr lang="en-US" sz="1100" b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309171"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69507">
                <a:tc gridSpan="2"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lang="en-US" sz="1300" b="0" u="none" kern="120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127000" dist="38100" dir="5400000" algn="tl" rotWithShape="0">
                              <a:schemeClr val="accent1">
                                <a:alpha val="50000"/>
                              </a:schemeClr>
                            </a:outerShdw>
                          </a:effectLst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Preliminary Info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644012"/>
                  </a:ext>
                </a:extLst>
              </a:tr>
              <a:tr h="545326"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55412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5277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54532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54532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7209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143972" y="2458458"/>
            <a:ext cx="141170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43972" y="2147851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Preliminary Info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12438" y="2147851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Planning Phase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22925" y="2711566"/>
            <a:ext cx="3399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 which State’s UPR are you preparing a stakeholder submission?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122028" y="2781201"/>
            <a:ext cx="2051875" cy="342748"/>
            <a:chOff x="8122028" y="3272090"/>
            <a:chExt cx="2051875" cy="342748"/>
          </a:xfrm>
        </p:grpSpPr>
        <p:sp>
          <p:nvSpPr>
            <p:cNvPr id="42" name="Rectangle: Rounded Corners 41"/>
            <p:cNvSpPr/>
            <p:nvPr/>
          </p:nvSpPr>
          <p:spPr>
            <a:xfrm>
              <a:off x="8122028" y="3272584"/>
              <a:ext cx="2051875" cy="342254"/>
            </a:xfrm>
            <a:prstGeom prst="roundRect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127000" dist="38100" dir="540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Rectangle: Rounded Corners 42"/>
            <p:cNvSpPr/>
            <p:nvPr/>
          </p:nvSpPr>
          <p:spPr>
            <a:xfrm>
              <a:off x="9817768" y="3272090"/>
              <a:ext cx="345663" cy="342254"/>
            </a:xfrm>
            <a:prstGeom prst="roundRect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127000" dist="38100" dir="540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118" y="3325736"/>
              <a:ext cx="234962" cy="234962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94" y="2822372"/>
            <a:ext cx="227965" cy="227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13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43972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Risk Mitigation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42722" y="2803310"/>
            <a:ext cx="5754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Based on the your estimated level of risk please pick two potential strategies for mitigation during report generation: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267200" y="2458458"/>
            <a:ext cx="115252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740742"/>
              </p:ext>
            </p:extLst>
          </p:nvPr>
        </p:nvGraphicFramePr>
        <p:xfrm>
          <a:off x="4338607" y="3594895"/>
          <a:ext cx="5962650" cy="1920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2650">
                  <a:extLst>
                    <a:ext uri="{9D8B030D-6E8A-4147-A177-3AD203B41FA5}">
                      <a16:colId xmlns:a16="http://schemas.microsoft.com/office/drawing/2014/main" val="3842324735"/>
                    </a:ext>
                  </a:extLst>
                </a:gridCol>
              </a:tblGrid>
              <a:tr h="288886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Submitting a joint report so as to lessen the likelihood that one would be targeted for reprisal.</a:t>
                      </a:r>
                      <a:endPara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blipFill dpi="0" rotWithShape="0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t="4000" r="95000" b="-12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62149503"/>
                  </a:ext>
                </a:extLst>
              </a:tr>
              <a:tr h="288886">
                <a:tc>
                  <a:txBody>
                    <a:bodyPr/>
                    <a:lstStyle/>
                    <a:p>
                      <a:pPr marL="285750" indent="0" algn="l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Avoiding any mention of personally identifiable information for vulnerable persons.</a:t>
                      </a:r>
                    </a:p>
                  </a:txBody>
                  <a:tcPr anchor="ctr">
                    <a:blipFill dpi="0" rotWithShape="0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t="4000" r="95000" b="-12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75947827"/>
                  </a:ext>
                </a:extLst>
              </a:tr>
              <a:tr h="288886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Using less combative and accusatory language to discuss politically sensitive themes. </a:t>
                      </a:r>
                    </a:p>
                  </a:txBody>
                  <a:tcPr anchor="ctr">
                    <a:blipFill dpi="0" rotWithShape="0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t="4000" r="95000" b="-12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42351043"/>
                  </a:ext>
                </a:extLst>
              </a:tr>
              <a:tr h="288886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Entirely avoiding</a:t>
                      </a:r>
                      <a:r>
                        <a:rPr lang="en-US" sz="11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discussion of politically sensitive themes. </a:t>
                      </a:r>
                    </a:p>
                  </a:txBody>
                  <a:tcPr anchor="ctr">
                    <a:blipFill dpi="0" rotWithShape="0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t="4000" r="95000" b="-12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69639130"/>
                  </a:ext>
                </a:extLst>
              </a:tr>
              <a:tr h="288886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Including mention of Ghana’s positive human rights practices.</a:t>
                      </a:r>
                    </a:p>
                  </a:txBody>
                  <a:tcPr anchor="ctr">
                    <a:blipFill dpi="0" rotWithShape="0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t="4000" r="95000" b="-12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56325394"/>
                  </a:ext>
                </a:extLst>
              </a:tr>
              <a:tr h="475811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Offering to contribute information and recommendations to another stakeholder submission without being named or cited.</a:t>
                      </a:r>
                    </a:p>
                  </a:txBody>
                  <a:tcPr anchor="ctr">
                    <a:blipFill dpi="0" rotWithShape="0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t="17000" r="95000" b="20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505563596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207234" y="2393147"/>
            <a:ext cx="529002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Jan. 2017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C7A1E3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Planning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5223"/>
              </p:ext>
            </p:extLst>
          </p:nvPr>
        </p:nvGraphicFramePr>
        <p:xfrm>
          <a:off x="1281237" y="1560654"/>
          <a:ext cx="2234894" cy="4866885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63753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145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70291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4432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289041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289041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Identifying Themes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48921"/>
                  </a:ext>
                </a:extLst>
              </a:tr>
              <a:tr h="289041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Assessing Risk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448803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Mitigating Risk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82309830"/>
                  </a:ext>
                </a:extLst>
              </a:tr>
              <a:tr h="51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493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509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509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5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39520" y="2161877"/>
            <a:ext cx="1371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 UPR Cycles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42722" y="2803310"/>
            <a:ext cx="5754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 the enforced disappearances theme been raised in Ghana’s last UPR cycle?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375346" y="2456708"/>
            <a:ext cx="1268111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67670"/>
              </p:ext>
            </p:extLst>
          </p:nvPr>
        </p:nvGraphicFramePr>
        <p:xfrm>
          <a:off x="1281237" y="1562729"/>
          <a:ext cx="2234894" cy="486480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115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Enforced Disappearances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6385981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Freedom of Religion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172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Women’s Rights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6756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Mitigation Check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500056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16117" y="1295439"/>
            <a:ext cx="722810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1: Enforced Disappearances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09765" y="2161877"/>
            <a:ext cx="16408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Scope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74481" y="2161877"/>
            <a:ext cx="10235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Suggestion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7234" y="2393147"/>
            <a:ext cx="529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Feb. 2017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9594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 Obligations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9765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Allegations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9951" y="1634204"/>
            <a:ext cx="171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Recommendations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60578" y="3542586"/>
            <a:ext cx="453781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Yes, enforced disappearances was raised in the last UPR cycle.</a:t>
            </a:r>
          </a:p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No, this theme was not raised in the last cycle.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6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39520" y="2161877"/>
            <a:ext cx="1371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 UPR Cycles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42722" y="2803310"/>
            <a:ext cx="5754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Did Ghana accept and fully implement the recommendations related to enforced disappearances from the last cycle?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375346" y="2456708"/>
            <a:ext cx="1268111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281237" y="1562729"/>
          <a:ext cx="2234894" cy="486480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115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Enforced Disappearances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6385981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Freedom of Religion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172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Women’s Rights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6756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Mitigation Check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500056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16117" y="1295439"/>
            <a:ext cx="722810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1: Enforced Disappearances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09765" y="2161877"/>
            <a:ext cx="16408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Scope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74481" y="2161877"/>
            <a:ext cx="10235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Suggestion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7234" y="2393147"/>
            <a:ext cx="529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Feb. 2017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9594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 Obligations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9765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Allegations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9951" y="1634204"/>
            <a:ext cx="171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Recommendations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45255" y="3686965"/>
            <a:ext cx="51537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Yes, Ghana has fully implemented the recommendations from the previous cycle.</a:t>
            </a:r>
          </a:p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No, Ghana responded favorably but has not yet fully implemented the recommendations.</a:t>
            </a:r>
          </a:p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No, Ghana rejected the recommendation.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42721" y="3344873"/>
            <a:ext cx="5754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 reviewing the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UPR mid-term assessments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0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39520" y="2161877"/>
            <a:ext cx="1371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 UPR Cycles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42722" y="2803310"/>
            <a:ext cx="5754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 Ghana signed or ratified any relevant human rights instruments relating to enforced disappearances?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281237" y="1562729"/>
          <a:ext cx="2234894" cy="486480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115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Enforced Disappearances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6385981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Freedom of Religion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172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Women’s Rights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6756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Mitigation Check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500056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16117" y="1295439"/>
            <a:ext cx="722810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1: Enforced Disappearances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09765" y="2161877"/>
            <a:ext cx="16408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Scope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74481" y="2161877"/>
            <a:ext cx="10235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Suggestion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7234" y="2393147"/>
            <a:ext cx="529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Feb. 2017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9594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 Obligations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9765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Allegations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9951" y="1634204"/>
            <a:ext cx="171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Recommendations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60578" y="3686965"/>
            <a:ext cx="453781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Yes, Ghana has signed and/or ratified a relevant treaty.</a:t>
            </a:r>
          </a:p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No, there is no record of Ghana acknowledging an existing treaty relating to enforced disappearances.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42721" y="3344873"/>
            <a:ext cx="5754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 reviewing the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UN Treaty Series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785811" y="2456708"/>
            <a:ext cx="108109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6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39520" y="2161877"/>
            <a:ext cx="1371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 UPR Cycles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42722" y="2803310"/>
            <a:ext cx="57544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 Ghana placed any reservations, understandings, or derogations (RUDs) to limit their obligations related to the theme of enforced disappearances?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6785811" y="2456708"/>
            <a:ext cx="108109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281237" y="1562729"/>
          <a:ext cx="2234894" cy="486480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115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Enforced Disappearances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6385981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Freedom of Religion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172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Women’s Rights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6756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Mitigation Check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500056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16117" y="1295439"/>
            <a:ext cx="722810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1: Enforced Disappearances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09765" y="2161877"/>
            <a:ext cx="16408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Scope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74481" y="2161877"/>
            <a:ext cx="10235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Suggestion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7234" y="2393147"/>
            <a:ext cx="529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Feb. 2017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9594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 Obligations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9765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Allegations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9951" y="1634204"/>
            <a:ext cx="171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Recommendations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60578" y="4302983"/>
            <a:ext cx="4537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Yes, Ghana has made RUD provisions to relevant treaties.</a:t>
            </a:r>
          </a:p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No, Ghana must uphold the full scope of the treaty relating to enforced disappearances..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42721" y="3614381"/>
            <a:ext cx="575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 reviewing the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UN treaty commentary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or</a:t>
            </a:r>
          </a:p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relevant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9"/>
              </a:rPr>
              <a:t>treaty body jurisprudence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records.  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5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39520" y="2161877"/>
            <a:ext cx="1371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 UPR Cycles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42722" y="2803310"/>
            <a:ext cx="5754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Does the RUD provisioned by Ghana undermine the ‘objective and purpose’ of the treaty as to make it invalid?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6785811" y="2456708"/>
            <a:ext cx="108109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281237" y="1562729"/>
          <a:ext cx="2234894" cy="486480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115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Enforced Disappearances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6385981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Freedom of Religion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172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Women’s Rights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6756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Mitigation Check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500056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16117" y="1295439"/>
            <a:ext cx="722810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1: Enforced Disappearances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09765" y="2161877"/>
            <a:ext cx="16408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Scope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74481" y="2161877"/>
            <a:ext cx="10235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Suggestion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7234" y="2393147"/>
            <a:ext cx="529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Feb. 2017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9594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 Obligations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9765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Allegations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9951" y="1634204"/>
            <a:ext cx="171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Recommendations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60578" y="4148978"/>
            <a:ext cx="453781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Yes, the provisioned RUDs invalidate the treaty.</a:t>
            </a:r>
          </a:p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No, the RUDs still uphold the treaty’s ‘objective and purpose’.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42721" y="3489252"/>
            <a:ext cx="575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 reviewing the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9"/>
              </a:rPr>
              <a:t>UN treaty commentary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or</a:t>
            </a:r>
          </a:p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relevant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0"/>
              </a:rPr>
              <a:t>treaty body jurisprudence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records.  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19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39520" y="2161877"/>
            <a:ext cx="1371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 UPR Cycles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52960" y="2803310"/>
            <a:ext cx="5754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 </a:t>
            </a:r>
            <a:r>
              <a:rPr lang="en-US" sz="1500" u="sng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removing this theme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your report, or reframe it to fall clearly in line with Ghana’s human rights obligations.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9307631" y="2456708"/>
            <a:ext cx="946342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281237" y="1562729"/>
          <a:ext cx="2234894" cy="486480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115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Enforced Disappearances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6385981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Freedom of Religion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172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Women’s Rights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6756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Mitigation Check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500056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16117" y="1295439"/>
            <a:ext cx="722810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1: Enforced Disappearances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09765" y="2161877"/>
            <a:ext cx="16408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Scope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74481" y="2161877"/>
            <a:ext cx="10235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Suggestion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7234" y="2393147"/>
            <a:ext cx="529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Feb. 2017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9594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 Obligations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9765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Allegations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9951" y="1634204"/>
            <a:ext cx="171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Recommendations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00572" y="3740710"/>
            <a:ext cx="585919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125000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suggestion is based on the following:</a:t>
            </a:r>
          </a:p>
          <a:p>
            <a:pPr marL="461963" lvl="1" indent="-285750"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theme was not raised as a recommendation in the last UPR cycle.</a:t>
            </a:r>
          </a:p>
          <a:p>
            <a:pPr marL="461963" lvl="1" indent="-285750"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Ghana has not signed or ratified a related human rights instrument.</a:t>
            </a:r>
          </a:p>
          <a:p>
            <a:pPr marL="461963" lvl="1" indent="-285750"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 existing treaties are signed with reservations that limit Ghana’s obligations.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6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39520" y="2170661"/>
            <a:ext cx="1371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Law &amp; Policy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42722" y="2803310"/>
            <a:ext cx="5754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Does the alleged human rights violation concern a law or policy?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504626" y="2456708"/>
            <a:ext cx="1023331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281237" y="1562729"/>
          <a:ext cx="2234894" cy="486480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115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Enforced Disappearances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6385981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Freedom of Religion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172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Women’s Rights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6756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Mitigation Check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500056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16117" y="1295439"/>
            <a:ext cx="722810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1: Enforced Disappearances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45834" y="2170661"/>
            <a:ext cx="17686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Government Practices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44771" y="2170661"/>
            <a:ext cx="14523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Facts &amp; Evidence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7234" y="2393147"/>
            <a:ext cx="529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Feb. 2017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9594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Obligations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9765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Allegations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9951" y="1634204"/>
            <a:ext cx="171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Recommendations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60578" y="3542586"/>
            <a:ext cx="453781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Yes, there exists a law or policy regarding enforced disappearances.</a:t>
            </a:r>
          </a:p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No, no relevant laws or policies exist.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2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39520" y="2170661"/>
            <a:ext cx="1371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Law &amp; Policy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42722" y="2803310"/>
            <a:ext cx="5754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the existing law in line with human rights standards?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504626" y="2456708"/>
            <a:ext cx="1023331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281237" y="1562729"/>
          <a:ext cx="2234894" cy="486480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115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Enforced Disappearances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6385981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Freedom of Religion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172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Women’s Rights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6756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Mitigation Check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500056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16117" y="1295439"/>
            <a:ext cx="722810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1: Enforced Disappearances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45834" y="2170661"/>
            <a:ext cx="17686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Government Practices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44771" y="2170661"/>
            <a:ext cx="14523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Facts &amp; Evidence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7234" y="2393147"/>
            <a:ext cx="529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Feb. 2017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9594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Obligations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9765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Allegations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9951" y="1634204"/>
            <a:ext cx="171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Recommendations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27956" y="3542586"/>
            <a:ext cx="32168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</a:p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1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39520" y="2170661"/>
            <a:ext cx="1371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Law &amp; Policy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42722" y="2803310"/>
            <a:ext cx="5754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the existing law or policy being enforced?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504626" y="2456708"/>
            <a:ext cx="1023331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281237" y="1562729"/>
          <a:ext cx="2234894" cy="486480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115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Enforced Disappearances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6385981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Freedom of Religion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172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Women’s Rights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6756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Mitigation Check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500056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16117" y="1295439"/>
            <a:ext cx="722810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1: Enforced Disappearances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45834" y="2170661"/>
            <a:ext cx="17686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Government Practices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44771" y="2170661"/>
            <a:ext cx="14523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Facts &amp; Evidence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7234" y="2393147"/>
            <a:ext cx="529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Feb. 2017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9594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Obligations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9765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Allegations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9951" y="1634204"/>
            <a:ext cx="171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Recommendations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27957" y="3504742"/>
            <a:ext cx="3216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</a:p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39520" y="4280149"/>
            <a:ext cx="896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Explain:</a:t>
            </a:r>
          </a:p>
        </p:txBody>
      </p:sp>
      <p:sp>
        <p:nvSpPr>
          <p:cNvPr id="51" name="Rectangle: Rounded Corners 50"/>
          <p:cNvSpPr/>
          <p:nvPr/>
        </p:nvSpPr>
        <p:spPr>
          <a:xfrm>
            <a:off x="4504626" y="4603314"/>
            <a:ext cx="5692517" cy="109484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4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74200"/>
              </p:ext>
            </p:extLst>
          </p:nvPr>
        </p:nvGraphicFramePr>
        <p:xfrm>
          <a:off x="1281237" y="1567296"/>
          <a:ext cx="2234894" cy="4860242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876426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  <a:gridCol w="1358468">
                  <a:extLst>
                    <a:ext uri="{9D8B030D-6E8A-4147-A177-3AD203B41FA5}">
                      <a16:colId xmlns:a16="http://schemas.microsoft.com/office/drawing/2014/main" val="624434813"/>
                    </a:ext>
                  </a:extLst>
                </a:gridCol>
              </a:tblGrid>
              <a:tr h="146835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upcoming submission deadlines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60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1000" b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March 23, 2017</a:t>
                      </a:r>
                    </a:p>
                    <a:p>
                      <a:pPr marL="0" lvl="0" indent="0" algn="ctr">
                        <a:spcAft>
                          <a:spcPts val="60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700" b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Argentina | Guatemala          </a:t>
                      </a:r>
                      <a:r>
                        <a:rPr lang="en-US" sz="700" b="0" spc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Sri Lanka | Benin | Japan  Switzerland | Czech Republic Pakistan | Ukraine | Gabon Peru | Zambia | Ghana Republic of Korea</a:t>
                      </a:r>
                      <a:endParaRPr lang="en-US" sz="1100" b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308750"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69003">
                <a:tc gridSpan="2"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lang="en-US" sz="1300" b="0" u="none" kern="120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127000" dist="38100" dir="5400000" algn="tl" rotWithShape="0">
                              <a:schemeClr val="accent1">
                                <a:alpha val="50000"/>
                              </a:schemeClr>
                            </a:outerShdw>
                          </a:effectLst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Preliminary Info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644012"/>
                  </a:ext>
                </a:extLst>
              </a:tr>
              <a:tr h="544582"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55336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52701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54458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54458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1245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8122028" y="2886644"/>
            <a:ext cx="2031777" cy="1723856"/>
          </a:xfrm>
          <a:prstGeom prst="roundRect">
            <a:avLst>
              <a:gd name="adj" fmla="val 11083"/>
            </a:avLst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24045"/>
              </p:ext>
            </p:extLst>
          </p:nvPr>
        </p:nvGraphicFramePr>
        <p:xfrm>
          <a:off x="8154940" y="3121607"/>
          <a:ext cx="165682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820">
                  <a:extLst>
                    <a:ext uri="{9D8B030D-6E8A-4147-A177-3AD203B41FA5}">
                      <a16:colId xmlns:a16="http://schemas.microsoft.com/office/drawing/2014/main" val="3721325815"/>
                    </a:ext>
                  </a:extLst>
                </a:gridCol>
              </a:tblGrid>
              <a:tr h="21033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Argentina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27427"/>
                  </a:ext>
                </a:extLst>
              </a:tr>
              <a:tr h="2103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Benin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920424"/>
                  </a:ext>
                </a:extLst>
              </a:tr>
              <a:tr h="2103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Czech Republic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298268"/>
                  </a:ext>
                </a:extLst>
              </a:tr>
              <a:tr h="270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Ghana</a:t>
                      </a:r>
                    </a:p>
                  </a:txBody>
                  <a:tcPr>
                    <a:solidFill>
                      <a:schemeClr val="bg2"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793246"/>
                  </a:ext>
                </a:extLst>
              </a:tr>
              <a:tr h="270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Guatemala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90998"/>
                  </a:ext>
                </a:extLst>
              </a:tr>
            </a:tbl>
          </a:graphicData>
        </a:graphic>
      </p:graphicFrame>
      <p:sp>
        <p:nvSpPr>
          <p:cNvPr id="36" name="Rectangle: Rounded Corners 35"/>
          <p:cNvSpPr/>
          <p:nvPr/>
        </p:nvSpPr>
        <p:spPr>
          <a:xfrm>
            <a:off x="9847874" y="3253336"/>
            <a:ext cx="296306" cy="242028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 w="19050">
            <a:noFill/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143972" y="2458458"/>
            <a:ext cx="141170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43972" y="2147851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Preliminary Info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12438" y="2147851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Planning Phase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122028" y="2781201"/>
            <a:ext cx="2051875" cy="342748"/>
            <a:chOff x="8122028" y="3272090"/>
            <a:chExt cx="2051875" cy="342748"/>
          </a:xfrm>
        </p:grpSpPr>
        <p:sp>
          <p:nvSpPr>
            <p:cNvPr id="44" name="Rectangle: Rounded Corners 43"/>
            <p:cNvSpPr/>
            <p:nvPr/>
          </p:nvSpPr>
          <p:spPr>
            <a:xfrm>
              <a:off x="8122028" y="3272584"/>
              <a:ext cx="2051875" cy="342254"/>
            </a:xfrm>
            <a:prstGeom prst="roundRect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127000" dist="38100" dir="540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Ghana</a:t>
              </a:r>
            </a:p>
          </p:txBody>
        </p:sp>
        <p:sp>
          <p:nvSpPr>
            <p:cNvPr id="45" name="Rectangle: Rounded Corners 44"/>
            <p:cNvSpPr/>
            <p:nvPr/>
          </p:nvSpPr>
          <p:spPr>
            <a:xfrm>
              <a:off x="9817768" y="3272090"/>
              <a:ext cx="345663" cy="342254"/>
            </a:xfrm>
            <a:prstGeom prst="roundRect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127000" dist="38100" dir="540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118" y="3325736"/>
              <a:ext cx="234962" cy="234962"/>
            </a:xfrm>
            <a:prstGeom prst="rect">
              <a:avLst/>
            </a:prstGeom>
          </p:spPr>
        </p:pic>
      </p:grpSp>
      <p:cxnSp>
        <p:nvCxnSpPr>
          <p:cNvPr id="13" name="Straight Connector 12"/>
          <p:cNvCxnSpPr/>
          <p:nvPr/>
        </p:nvCxnSpPr>
        <p:spPr>
          <a:xfrm flipV="1">
            <a:off x="9837018" y="3152821"/>
            <a:ext cx="0" cy="145767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94" y="2822372"/>
            <a:ext cx="227965" cy="22796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522925" y="2711566"/>
            <a:ext cx="3399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 which State’s UPR are you preparing a stakeholder submission?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53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39520" y="2170661"/>
            <a:ext cx="1371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Law &amp; Policy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42722" y="2803310"/>
            <a:ext cx="5754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the existing law or policy being enforced without discrimination?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504626" y="2456708"/>
            <a:ext cx="1023331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281237" y="1562729"/>
          <a:ext cx="2234894" cy="486480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115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Enforced Disappearances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6385981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Freedom of Religion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172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Women’s Rights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6756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Mitigation Check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500056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16117" y="1295439"/>
            <a:ext cx="722810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1: Enforced Disappearances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45834" y="2170661"/>
            <a:ext cx="17686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Government Practices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44771" y="2170661"/>
            <a:ext cx="14523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Facts &amp; Evidence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7234" y="2393147"/>
            <a:ext cx="529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Feb. 2017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9594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Obligations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9765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Allegations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9951" y="1634204"/>
            <a:ext cx="171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Recommendations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27957" y="3495117"/>
            <a:ext cx="3216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</a:p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39520" y="4280149"/>
            <a:ext cx="896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Explain: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4504626" y="4603314"/>
            <a:ext cx="5692517" cy="109484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30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39520" y="2170661"/>
            <a:ext cx="1371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Law &amp; Policy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42722" y="2803310"/>
            <a:ext cx="5754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Does the alleged human rights violation concern a government practice?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6545186" y="2456708"/>
            <a:ext cx="159576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281237" y="1562729"/>
          <a:ext cx="2234894" cy="486480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115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Enforced Disappearances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6385981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Freedom of Religion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172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Women’s Rights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6756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Mitigation Check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500056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16117" y="1295439"/>
            <a:ext cx="722810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1: Enforced Disappearances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45834" y="2170661"/>
            <a:ext cx="17686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Government Practices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44771" y="2170661"/>
            <a:ext cx="14523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Facts &amp; Evidence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7234" y="2393147"/>
            <a:ext cx="529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Feb. 2017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9594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Obligations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9765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Allegations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9951" y="1634204"/>
            <a:ext cx="171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Recommendations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27957" y="3495117"/>
            <a:ext cx="3216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</a:p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39520" y="4280149"/>
            <a:ext cx="896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Explain: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4504626" y="4603314"/>
            <a:ext cx="5692517" cy="109484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42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39520" y="2170661"/>
            <a:ext cx="1371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Law &amp; Policy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42722" y="2803310"/>
            <a:ext cx="5754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Does the alleged violation result </a:t>
            </a:r>
            <a:r>
              <a:rPr lang="en-US" sz="1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directly 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action by the government of Ghana?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6545186" y="2456708"/>
            <a:ext cx="159576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281237" y="1562729"/>
          <a:ext cx="2234894" cy="486480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115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Enforced Disappearances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6385981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Freedom of Religion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172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Women’s Rights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6756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Mitigation Check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500056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16117" y="1295439"/>
            <a:ext cx="722810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1: Enforced Disappearances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45834" y="2170661"/>
            <a:ext cx="17686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Government Practices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44771" y="2170661"/>
            <a:ext cx="14523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Facts &amp; Evidence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7234" y="2393147"/>
            <a:ext cx="529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Feb. 2017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9594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Obligations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9765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Allegations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9951" y="1634204"/>
            <a:ext cx="171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Recommendations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27957" y="3495117"/>
            <a:ext cx="3216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</a:p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4626" y="4280149"/>
            <a:ext cx="5692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no, explain the nexus between </a:t>
            </a:r>
            <a:r>
              <a:rPr lang="en-US" sz="1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indirect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action and the violation: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4504626" y="4603314"/>
            <a:ext cx="5692517" cy="109484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79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39520" y="2170661"/>
            <a:ext cx="1371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Law &amp; Policy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6545186" y="2456708"/>
            <a:ext cx="159576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281237" y="1562729"/>
          <a:ext cx="2234894" cy="486480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115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Enforced Disappearances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6385981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Freedom of Religion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172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Women’s Rights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6756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Mitigation Check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500056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16117" y="1295439"/>
            <a:ext cx="722810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1: Enforced Disappearances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45834" y="2170661"/>
            <a:ext cx="17686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Government Practices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44771" y="2170661"/>
            <a:ext cx="14523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Facts &amp; Evidence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7234" y="2393147"/>
            <a:ext cx="529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Feb. 2017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9594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Obligations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9765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Allegations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9951" y="1634204"/>
            <a:ext cx="171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Recommendations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52960" y="2803310"/>
            <a:ext cx="5754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 </a:t>
            </a:r>
            <a:r>
              <a:rPr lang="en-US" sz="1500" u="sng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removing this theme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your report, or reframe it to fall clearly in line with Ghana’s human rights obligations.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00572" y="3740710"/>
            <a:ext cx="585919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125000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suggestion is based on the following:</a:t>
            </a:r>
          </a:p>
          <a:p>
            <a:pPr marL="461963" lvl="1" indent="-285750"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alleged violation does not result from an existing law or policy.</a:t>
            </a:r>
          </a:p>
          <a:p>
            <a:pPr marL="461963" lvl="1" indent="-285750"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violation is not the direct or indirect action of the government.</a:t>
            </a:r>
          </a:p>
          <a:p>
            <a:pPr marL="461963" lvl="1" indent="-285750"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 existing laws relating to the theme are enforced without discrimination.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98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39520" y="2170661"/>
            <a:ext cx="1371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Law &amp; Policy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8845617" y="2456708"/>
            <a:ext cx="1239642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281237" y="1562729"/>
          <a:ext cx="2234894" cy="486480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115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Enforced Disappearances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6385981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Freedom of Religion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172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Women’s Rights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6756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Mitigation Check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500056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16117" y="1295439"/>
            <a:ext cx="722810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1: Enforced Disappearances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45834" y="2170661"/>
            <a:ext cx="17686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Government Practices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44771" y="2170661"/>
            <a:ext cx="14523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Facts &amp; Evidence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7234" y="2393147"/>
            <a:ext cx="529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Feb. 2017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9594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Obligations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9765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Allegations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9951" y="1634204"/>
            <a:ext cx="171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Recommendations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52960" y="2803310"/>
            <a:ext cx="57544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Based on your research on Ghana’s commitments, how has the government failed to uphold its obligations relating to enforced disappearances?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04626" y="3683382"/>
            <a:ext cx="5692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specific facts substantiate that an obligation has been violated: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4504626" y="4028920"/>
            <a:ext cx="5692517" cy="16692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48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39520" y="2170661"/>
            <a:ext cx="1371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Law &amp; Policy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8845617" y="2456708"/>
            <a:ext cx="1239642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281237" y="1562729"/>
          <a:ext cx="2234894" cy="486480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115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Enforced Disappearances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6385981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Freedom of Religion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172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Women’s Rights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6756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Mitigation Check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500056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16117" y="1295439"/>
            <a:ext cx="722810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1: Enforced Disappearances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45834" y="2170661"/>
            <a:ext cx="17686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Government Practices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44771" y="2170661"/>
            <a:ext cx="14523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Facts &amp; Evidence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7234" y="2393147"/>
            <a:ext cx="529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Feb. 2017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9594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Obligations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9765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Allegations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9951" y="1634204"/>
            <a:ext cx="171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Recommendations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52960" y="2803310"/>
            <a:ext cx="5754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this a systemic human rights violation or does the allegation concern an individual instance?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27957" y="3495117"/>
            <a:ext cx="3216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Systemic violation</a:t>
            </a:r>
          </a:p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Individual instance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39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39520" y="2170661"/>
            <a:ext cx="1371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Law &amp; Policy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8845617" y="2456708"/>
            <a:ext cx="1239642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281237" y="1562729"/>
          <a:ext cx="2234894" cy="486480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115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Enforced Disappearances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6385981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Freedom of Religion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172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Women’s Rights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6756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Mitigation Check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500056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16117" y="1295439"/>
            <a:ext cx="722810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1: Enforced Disappearances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45834" y="2170661"/>
            <a:ext cx="17686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Government Practices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44771" y="2170661"/>
            <a:ext cx="14523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Facts &amp; Evidence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7234" y="2393147"/>
            <a:ext cx="529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Feb. 2017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9594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Obligations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9765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Allegations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9951" y="1634204"/>
            <a:ext cx="171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Recommendations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52960" y="2803310"/>
            <a:ext cx="57544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statistics/data is available to show the number of times the violation has occurred? Is there disaggregated data on the number of individuals affected?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4504626" y="3697357"/>
            <a:ext cx="5692517" cy="200079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61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39520" y="2170661"/>
            <a:ext cx="1371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Law &amp; Policy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8845617" y="2456708"/>
            <a:ext cx="1239642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281237" y="1562729"/>
          <a:ext cx="2234894" cy="486480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115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Enforced Disappearances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6385981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Freedom of Religion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172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Women’s Rights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6756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Mitigation Check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500056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16117" y="1295439"/>
            <a:ext cx="722810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1: Enforced Disappearances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45834" y="2170661"/>
            <a:ext cx="17686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Government Practices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44771" y="2170661"/>
            <a:ext cx="14523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Facts &amp; Evidence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7234" y="2393147"/>
            <a:ext cx="529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Feb. 2017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9594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Obligations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9765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Allegations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9951" y="1634204"/>
            <a:ext cx="171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Recommendations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52960" y="2803310"/>
            <a:ext cx="5754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the source of the information provided?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33608" y="3495117"/>
            <a:ext cx="33931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Only first-hand knowledge</a:t>
            </a:r>
          </a:p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Only secondary sources</a:t>
            </a:r>
          </a:p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Both first-hand and secondary sources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33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39520" y="2170661"/>
            <a:ext cx="1371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Law &amp; Policy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8845617" y="2456708"/>
            <a:ext cx="1239642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281237" y="1562729"/>
          <a:ext cx="2234894" cy="486480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115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Enforced Disappearances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6385981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Freedom of Religion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172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Women’s Rights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6756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Mitigation Check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500056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16117" y="1295439"/>
            <a:ext cx="722810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1: Enforced Disappearances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45834" y="2170661"/>
            <a:ext cx="17686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Government Practices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44771" y="2170661"/>
            <a:ext cx="14523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Facts &amp; Evidence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7234" y="2393147"/>
            <a:ext cx="529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Feb. 2017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9594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Obligations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9765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Allegations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9951" y="1634204"/>
            <a:ext cx="171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Recommendations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52960" y="2803310"/>
            <a:ext cx="5754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 there positive practices related to this theme you would like to see Ghana continue doing?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27957" y="3495117"/>
            <a:ext cx="3216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</a:p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39520" y="4280149"/>
            <a:ext cx="896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Explain:</a:t>
            </a:r>
          </a:p>
        </p:txBody>
      </p:sp>
      <p:sp>
        <p:nvSpPr>
          <p:cNvPr id="51" name="Rectangle: Rounded Corners 50"/>
          <p:cNvSpPr/>
          <p:nvPr/>
        </p:nvSpPr>
        <p:spPr>
          <a:xfrm>
            <a:off x="4504626" y="4603314"/>
            <a:ext cx="5692517" cy="109484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25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138849" y="2456708"/>
            <a:ext cx="1350587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281237" y="1562729"/>
          <a:ext cx="2234894" cy="486480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115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Enforced Disappearances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6385981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Freedom of Religion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172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Women’s Rights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6756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Mitigation Check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500056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16117" y="1295439"/>
            <a:ext cx="722810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1: Enforced Disappearances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38003" y="2170661"/>
            <a:ext cx="15927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7234" y="2393147"/>
            <a:ext cx="529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Feb. 2017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9594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Obligations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9765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Allegations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9951" y="1634204"/>
            <a:ext cx="171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52960" y="2803310"/>
            <a:ext cx="5754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Will the alleged violation be remedies if Ghana upholds the indicated obligations: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9436" y="4784119"/>
            <a:ext cx="36249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</a:p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43649" y="3599179"/>
            <a:ext cx="377304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SzPct val="125000"/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Remove Existing Law &amp; Policy</a:t>
            </a:r>
          </a:p>
          <a:p>
            <a:pPr marL="285750" indent="-285750">
              <a:spcAft>
                <a:spcPts val="600"/>
              </a:spcAft>
              <a:buSzPct val="125000"/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Uphold Existing Law Without Discrimination</a:t>
            </a:r>
          </a:p>
          <a:p>
            <a:pPr marL="285750" indent="-285750">
              <a:spcAft>
                <a:spcPts val="600"/>
              </a:spcAft>
              <a:buSzPct val="125000"/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Stop Existing Government Practice</a:t>
            </a:r>
          </a:p>
          <a:p>
            <a:pPr marL="285750" indent="-285750">
              <a:spcAft>
                <a:spcPts val="600"/>
              </a:spcAft>
              <a:buSzPct val="125000"/>
              <a:buFont typeface="Wingdings" panose="05000000000000000000" pitchFamily="2" charset="2"/>
              <a:buChar char="ü"/>
            </a:pP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9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3628"/>
              </p:ext>
            </p:extLst>
          </p:nvPr>
        </p:nvGraphicFramePr>
        <p:xfrm>
          <a:off x="1281237" y="1567296"/>
          <a:ext cx="2234894" cy="4860242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876426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  <a:gridCol w="1358468">
                  <a:extLst>
                    <a:ext uri="{9D8B030D-6E8A-4147-A177-3AD203B41FA5}">
                      <a16:colId xmlns:a16="http://schemas.microsoft.com/office/drawing/2014/main" val="624434813"/>
                    </a:ext>
                  </a:extLst>
                </a:gridCol>
              </a:tblGrid>
              <a:tr h="146835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upcoming submission deadlines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60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1000" b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March 23, 2017</a:t>
                      </a:r>
                    </a:p>
                    <a:p>
                      <a:pPr marL="0" lvl="0" indent="0" algn="ctr">
                        <a:spcAft>
                          <a:spcPts val="60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700" b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Argentina | Guatemala          </a:t>
                      </a:r>
                      <a:r>
                        <a:rPr lang="en-US" sz="700" b="0" spc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Sri Lanka | Benin | Japan  Switzerland | Czech Republic Pakistan | Ukraine | Gabon Peru | Zambia | Ghana Republic of Korea</a:t>
                      </a:r>
                      <a:endParaRPr lang="en-US" sz="1100" b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308750"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69003">
                <a:tc gridSpan="2"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lang="en-US" sz="1300" b="0" u="none" kern="120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127000" dist="38100" dir="5400000" algn="tl" rotWithShape="0">
                              <a:schemeClr val="accent1">
                                <a:alpha val="50000"/>
                              </a:schemeClr>
                            </a:outerShdw>
                          </a:effectLst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Preliminary Info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644012"/>
                  </a:ext>
                </a:extLst>
              </a:tr>
              <a:tr h="544582"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55336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52701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54458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54458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65840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5750327" y="2458458"/>
            <a:ext cx="113043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43972" y="2147851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Preliminary Info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12438" y="2147851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122028" y="2781201"/>
            <a:ext cx="2051875" cy="342748"/>
            <a:chOff x="8122028" y="3272090"/>
            <a:chExt cx="2051875" cy="342748"/>
          </a:xfrm>
        </p:grpSpPr>
        <p:sp>
          <p:nvSpPr>
            <p:cNvPr id="20" name="Rectangle: Rounded Corners 19"/>
            <p:cNvSpPr/>
            <p:nvPr/>
          </p:nvSpPr>
          <p:spPr>
            <a:xfrm>
              <a:off x="8122028" y="3272584"/>
              <a:ext cx="2051875" cy="342254"/>
            </a:xfrm>
            <a:prstGeom prst="roundRect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127000" dist="38100" dir="540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Ghana</a:t>
              </a: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9817768" y="3272090"/>
              <a:ext cx="345663" cy="342254"/>
            </a:xfrm>
            <a:prstGeom prst="roundRect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127000" dist="38100" dir="540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118" y="3325736"/>
              <a:ext cx="234962" cy="234962"/>
            </a:xfrm>
            <a:prstGeom prst="rect">
              <a:avLst/>
            </a:prstGeom>
          </p:spPr>
        </p:pic>
      </p:grpSp>
      <p:sp>
        <p:nvSpPr>
          <p:cNvPr id="37" name="Rectangle: Rounded Corners 36"/>
          <p:cNvSpPr/>
          <p:nvPr/>
        </p:nvSpPr>
        <p:spPr>
          <a:xfrm>
            <a:off x="4143972" y="3473691"/>
            <a:ext cx="6348304" cy="529024"/>
          </a:xfrm>
          <a:prstGeom prst="roundRect">
            <a:avLst>
              <a:gd name="adj" fmla="val 696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submission deadline for Ghana is </a:t>
            </a:r>
            <a:r>
              <a:rPr lang="en-US" sz="14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March 23</a:t>
            </a:r>
            <a:r>
              <a:rPr lang="en-US" sz="1400" baseline="300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14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2017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98782" y="3361384"/>
            <a:ext cx="238685" cy="23779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!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979817" y="4342507"/>
            <a:ext cx="667025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79817" y="5409304"/>
            <a:ext cx="667025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824315" y="5411128"/>
            <a:ext cx="8447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March 2017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11591" y="5411128"/>
            <a:ext cx="9900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February 2017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95378" y="5411128"/>
            <a:ext cx="1116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December 2016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36954" y="5411128"/>
            <a:ext cx="10533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January 2017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4362994" y="5374468"/>
            <a:ext cx="0" cy="783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361612" y="5370113"/>
            <a:ext cx="0" cy="783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294920" y="5361401"/>
            <a:ext cx="0" cy="783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0249993" y="5357046"/>
            <a:ext cx="0" cy="783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/>
          <p:cNvSpPr/>
          <p:nvPr/>
        </p:nvSpPr>
        <p:spPr>
          <a:xfrm>
            <a:off x="6278879" y="4933844"/>
            <a:ext cx="2116183" cy="328268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68" name="Rectangle: Rounded Corners 67"/>
          <p:cNvSpPr/>
          <p:nvPr/>
        </p:nvSpPr>
        <p:spPr>
          <a:xfrm>
            <a:off x="8220891" y="4499013"/>
            <a:ext cx="2029101" cy="328268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4214946" y="4351216"/>
            <a:ext cx="17420" cy="101453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/>
          <p:cNvSpPr/>
          <p:nvPr/>
        </p:nvSpPr>
        <p:spPr>
          <a:xfrm>
            <a:off x="3979817" y="4499013"/>
            <a:ext cx="2381795" cy="328268"/>
          </a:xfrm>
          <a:prstGeom prst="roundRect">
            <a:avLst/>
          </a:prstGeom>
          <a:solidFill>
            <a:srgbClr val="C7A1E3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Planning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91108" y="5054708"/>
            <a:ext cx="5510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10433249" y="4357791"/>
            <a:ext cx="0" cy="110120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246981" y="4979347"/>
            <a:ext cx="119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Submission Deadline</a:t>
            </a:r>
          </a:p>
          <a:p>
            <a:pPr algn="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March 23</a:t>
            </a:r>
            <a:r>
              <a:rPr lang="en-US" sz="900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rd</a:t>
            </a:r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2017</a:t>
            </a:r>
          </a:p>
        </p:txBody>
      </p:sp>
      <p:sp>
        <p:nvSpPr>
          <p:cNvPr id="83" name="Rectangle: Rounded Corners 82"/>
          <p:cNvSpPr/>
          <p:nvPr/>
        </p:nvSpPr>
        <p:spPr>
          <a:xfrm>
            <a:off x="9783496" y="5850519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494" y="4243808"/>
            <a:ext cx="227965" cy="227965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4522925" y="2711566"/>
            <a:ext cx="3399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 which State’s UPR are you preparing a stakeholder submission?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72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138849" y="2456708"/>
            <a:ext cx="1350587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281237" y="1562729"/>
          <a:ext cx="2234894" cy="486480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115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Enforced Disappearances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6385981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Freedom of Religion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172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Women’s Rights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6756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Mitigation Check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500056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16117" y="1295439"/>
            <a:ext cx="722810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1: Enforced Disappearances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38003" y="2170661"/>
            <a:ext cx="15927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7234" y="2393147"/>
            <a:ext cx="529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Feb. 2017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9594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Obligations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9765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Allegations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9951" y="1634204"/>
            <a:ext cx="171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52960" y="2803310"/>
            <a:ext cx="5754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your knowledge, has an international human rights body offered Ghana a similar recommendation?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27957" y="3495117"/>
            <a:ext cx="3216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</a:p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44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138849" y="2456708"/>
            <a:ext cx="1350587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281237" y="1562729"/>
          <a:ext cx="2234894" cy="486480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115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Enforced Disappearances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6385981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Freedom of Religion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172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Women’s Rights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6756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Mitigation Check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500056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16117" y="1295439"/>
            <a:ext cx="722810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1: Enforced Disappearances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38003" y="2170661"/>
            <a:ext cx="15927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7234" y="2393147"/>
            <a:ext cx="529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Feb. 2017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9594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Obligations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9765" y="1634204"/>
            <a:ext cx="164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Allegations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9951" y="1634204"/>
            <a:ext cx="171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</a:t>
            </a:r>
            <a:r>
              <a:rPr lang="en-US" sz="11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52960" y="2803310"/>
            <a:ext cx="5754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Offer you recommendation to uphold obligation below. Reference existing recommendations from other body. 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4504626" y="3983151"/>
            <a:ext cx="5692517" cy="17150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38849" y="335071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Note: Recommendations should be SMART: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(specific, measurable, achievable, relevant, and time-bound).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21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404833" y="2456708"/>
            <a:ext cx="85056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20222"/>
              </p:ext>
            </p:extLst>
          </p:nvPr>
        </p:nvGraphicFramePr>
        <p:xfrm>
          <a:off x="1281237" y="1562729"/>
          <a:ext cx="2234894" cy="486480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115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Enforced Disappearances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385981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Freedom of Religion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172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Women’s Rights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6756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Mitigation Check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4500056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038003" y="2170661"/>
            <a:ext cx="15927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Risk Check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7234" y="2393147"/>
            <a:ext cx="529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Feb. 2017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52960" y="2803310"/>
            <a:ext cx="5754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Based on your estimated risk, please select the measures you have taken to reduce potential retribution: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45353"/>
              </p:ext>
            </p:extLst>
          </p:nvPr>
        </p:nvGraphicFramePr>
        <p:xfrm>
          <a:off x="4338607" y="3594895"/>
          <a:ext cx="5962650" cy="1920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2650">
                  <a:extLst>
                    <a:ext uri="{9D8B030D-6E8A-4147-A177-3AD203B41FA5}">
                      <a16:colId xmlns:a16="http://schemas.microsoft.com/office/drawing/2014/main" val="3842324735"/>
                    </a:ext>
                  </a:extLst>
                </a:gridCol>
              </a:tblGrid>
              <a:tr h="288886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Submitting a joint report so as to lessen the likelihood that one would be targeted for reprisal.</a:t>
                      </a:r>
                      <a:endPara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blipFill dpi="0" rotWithShape="0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t="4000" r="95000" b="-12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62149503"/>
                  </a:ext>
                </a:extLst>
              </a:tr>
              <a:tr h="288886">
                <a:tc>
                  <a:txBody>
                    <a:bodyPr/>
                    <a:lstStyle/>
                    <a:p>
                      <a:pPr marL="285750" indent="0" algn="l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Avoiding any mention of personally identifiable information for vulnerable persons.</a:t>
                      </a:r>
                    </a:p>
                  </a:txBody>
                  <a:tcPr anchor="ctr">
                    <a:blipFill dpi="0" rotWithShape="0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t="4000" r="95000" b="-12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75947827"/>
                  </a:ext>
                </a:extLst>
              </a:tr>
              <a:tr h="288886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Using less combative and accusatory language to discuss politically sensitive themes. </a:t>
                      </a:r>
                    </a:p>
                  </a:txBody>
                  <a:tcPr anchor="ctr">
                    <a:blipFill dpi="0" rotWithShape="0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t="4000" r="95000" b="-12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42351043"/>
                  </a:ext>
                </a:extLst>
              </a:tr>
              <a:tr h="288886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Entirely avoiding</a:t>
                      </a:r>
                      <a:r>
                        <a:rPr lang="en-US" sz="11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discussion of politically sensitive themes. </a:t>
                      </a:r>
                    </a:p>
                  </a:txBody>
                  <a:tcPr anchor="ctr">
                    <a:blipFill dpi="0" rotWithShape="0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t="4000" r="95000" b="-12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69639130"/>
                  </a:ext>
                </a:extLst>
              </a:tr>
              <a:tr h="288886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Including mention of Ghana’s positive human rights practices.</a:t>
                      </a:r>
                    </a:p>
                  </a:txBody>
                  <a:tcPr anchor="ctr">
                    <a:blipFill dpi="0" rotWithShape="0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t="4000" r="95000" b="-12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56325394"/>
                  </a:ext>
                </a:extLst>
              </a:tr>
              <a:tr h="475811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Offering to contribute information and recommendations to another stakeholder submission without being named or cited.</a:t>
                      </a:r>
                    </a:p>
                  </a:txBody>
                  <a:tcPr anchor="ctr">
                    <a:blipFill dpi="0" rotWithShape="0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t="17000" r="95000" b="20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505563596"/>
                  </a:ext>
                </a:extLst>
              </a:tr>
            </a:tbl>
          </a:graphicData>
        </a:graphic>
      </p:graphicFrame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98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466107" y="2456708"/>
            <a:ext cx="69303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909648"/>
            <a:ext cx="227965" cy="227965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38003" y="2170661"/>
            <a:ext cx="15927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31627" y="2323624"/>
            <a:ext cx="956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Segoe UI" panose="020B0502040204020203" pitchFamily="34" charset="0"/>
                <a:cs typeface="Segoe UI" panose="020B0502040204020203" pitchFamily="34" charset="0"/>
              </a:rPr>
              <a:t>Mar. 23</a:t>
            </a:r>
            <a:r>
              <a:rPr lang="en-US" sz="800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800" b="1" dirty="0">
                <a:latin typeface="Segoe UI" panose="020B0502040204020203" pitchFamily="34" charset="0"/>
                <a:cs typeface="Segoe UI" panose="020B0502040204020203" pitchFamily="34" charset="0"/>
              </a:rPr>
              <a:t>  2017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1597908" y="2108566"/>
            <a:ext cx="1299295" cy="145126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73453" y="2826504"/>
            <a:ext cx="28814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Submitting Organization Name: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0779" y="2170661"/>
            <a:ext cx="1371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Footer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7324921" y="2821557"/>
            <a:ext cx="2766945" cy="333058"/>
          </a:xfrm>
          <a:prstGeom prst="round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73452" y="3535168"/>
            <a:ext cx="28814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Submitting Organization Logo: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7354930" y="3537865"/>
            <a:ext cx="1011984" cy="37538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87394" y="3573384"/>
            <a:ext cx="1505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Filename.png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45" y="2956123"/>
            <a:ext cx="307709" cy="307709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6250120" y="4221788"/>
            <a:ext cx="1809645" cy="1733825"/>
          </a:xfrm>
          <a:prstGeom prst="roundRect">
            <a:avLst/>
          </a:prstGeom>
          <a:blipFill dpi="0" rotWithShape="1">
            <a:blip r:embed="rId10"/>
            <a:srcRect/>
            <a:tile tx="69850" ty="19050" sx="20000" sy="20000" flip="none" algn="tl"/>
          </a:blip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26" idx="0"/>
          </p:cNvCxnSpPr>
          <p:nvPr/>
        </p:nvCxnSpPr>
        <p:spPr>
          <a:xfrm flipH="1">
            <a:off x="2909860" y="2025151"/>
            <a:ext cx="7823" cy="2984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23454"/>
              </p:ext>
            </p:extLst>
          </p:nvPr>
        </p:nvGraphicFramePr>
        <p:xfrm>
          <a:off x="1281237" y="1562729"/>
          <a:ext cx="2234894" cy="4636865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25</a:t>
                      </a:r>
                      <a:r>
                        <a:rPr lang="en-US" sz="600" b="0" i="0" spc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232697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Header &amp; Footer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67187165"/>
                  </a:ext>
                </a:extLst>
              </a:tr>
              <a:tr h="283079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Introduction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88399"/>
                  </a:ext>
                </a:extLst>
              </a:tr>
              <a:tr h="283079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Topic Sentences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839711"/>
                  </a:ext>
                </a:extLst>
              </a:tr>
              <a:tr h="259603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Executive Summary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729882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pic>
        <p:nvPicPr>
          <p:cNvPr id="37" name="Picture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03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996527" y="2456708"/>
            <a:ext cx="596778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909648"/>
            <a:ext cx="227965" cy="227965"/>
          </a:xfrm>
          <a:prstGeom prst="rect">
            <a:avLst/>
          </a:prstGeom>
        </p:spPr>
      </p:pic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281237" y="1562729"/>
          <a:ext cx="2234894" cy="4636865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25</a:t>
                      </a:r>
                      <a:r>
                        <a:rPr lang="en-US" sz="600" b="0" i="0" spc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232697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Header &amp; Footer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67187165"/>
                  </a:ext>
                </a:extLst>
              </a:tr>
              <a:tr h="283079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Introduction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88399"/>
                  </a:ext>
                </a:extLst>
              </a:tr>
              <a:tr h="283079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Executive Summary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839711"/>
                  </a:ext>
                </a:extLst>
              </a:tr>
              <a:tr h="259603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Topic Sentences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729882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038003" y="2170661"/>
            <a:ext cx="15927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E7E6E6">
                    <a:lumMod val="9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73453" y="2826504"/>
            <a:ext cx="28814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Submitting Organization Email: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0779" y="2170661"/>
            <a:ext cx="1371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Footer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7324921" y="2821557"/>
            <a:ext cx="2766945" cy="333058"/>
          </a:xfrm>
          <a:prstGeom prst="round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31627" y="2323624"/>
            <a:ext cx="956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Segoe UI" panose="020B0502040204020203" pitchFamily="34" charset="0"/>
                <a:cs typeface="Segoe UI" panose="020B0502040204020203" pitchFamily="34" charset="0"/>
              </a:rPr>
              <a:t>Mar. 23</a:t>
            </a:r>
            <a:r>
              <a:rPr lang="en-US" sz="800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800" b="1" dirty="0">
                <a:latin typeface="Segoe UI" panose="020B0502040204020203" pitchFamily="34" charset="0"/>
                <a:cs typeface="Segoe UI" panose="020B0502040204020203" pitchFamily="34" charset="0"/>
              </a:rPr>
              <a:t>  2017</a:t>
            </a:r>
          </a:p>
        </p:txBody>
      </p:sp>
      <p:sp>
        <p:nvSpPr>
          <p:cNvPr id="52" name="Rectangle: Rounded Corners 51"/>
          <p:cNvSpPr/>
          <p:nvPr/>
        </p:nvSpPr>
        <p:spPr>
          <a:xfrm>
            <a:off x="1597908" y="2108566"/>
            <a:ext cx="1299295" cy="145126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</a:p>
        </p:txBody>
      </p:sp>
      <p:cxnSp>
        <p:nvCxnSpPr>
          <p:cNvPr id="54" name="Straight Connector 53"/>
          <p:cNvCxnSpPr>
            <a:endCxn id="51" idx="0"/>
          </p:cNvCxnSpPr>
          <p:nvPr/>
        </p:nvCxnSpPr>
        <p:spPr>
          <a:xfrm flipH="1">
            <a:off x="2909860" y="2025151"/>
            <a:ext cx="7823" cy="2984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32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975220" y="2283453"/>
            <a:ext cx="1636308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611265"/>
            <a:ext cx="227965" cy="227965"/>
          </a:xfrm>
          <a:prstGeom prst="rect">
            <a:avLst/>
          </a:prstGeom>
        </p:spPr>
      </p:pic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30824"/>
              </p:ext>
            </p:extLst>
          </p:nvPr>
        </p:nvGraphicFramePr>
        <p:xfrm>
          <a:off x="1281237" y="1562729"/>
          <a:ext cx="2234894" cy="4636865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25</a:t>
                      </a:r>
                      <a:r>
                        <a:rPr lang="en-US" sz="600" b="0" i="0" spc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232697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Header &amp; Footer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187165"/>
                  </a:ext>
                </a:extLst>
              </a:tr>
              <a:tr h="283079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Introduction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17688399"/>
                  </a:ext>
                </a:extLst>
              </a:tr>
              <a:tr h="283079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Topic Sentences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839711"/>
                  </a:ext>
                </a:extLst>
              </a:tr>
              <a:tr h="259603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Executive Summary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729882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090574" y="2372767"/>
            <a:ext cx="933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Boilerplate: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69353" y="2016658"/>
            <a:ext cx="1874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Compose Introduction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4185703" y="2603111"/>
            <a:ext cx="6123318" cy="785435"/>
          </a:xfrm>
          <a:prstGeom prst="round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The following report is submitted on behalf of [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Defenders United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] for consideration in [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Ghana’s 3</a:t>
            </a:r>
            <a:r>
              <a:rPr lang="en-US" sz="1400" baseline="30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rd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Universal Periodic Review]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(UPR), to take place during the [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second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] session of the UPR Working Group.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31627" y="2323624"/>
            <a:ext cx="956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Segoe UI" panose="020B0502040204020203" pitchFamily="34" charset="0"/>
                <a:cs typeface="Segoe UI" panose="020B0502040204020203" pitchFamily="34" charset="0"/>
              </a:rPr>
              <a:t>Mar. 23</a:t>
            </a:r>
            <a:r>
              <a:rPr lang="en-US" sz="800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800" b="1" dirty="0">
                <a:latin typeface="Segoe UI" panose="020B0502040204020203" pitchFamily="34" charset="0"/>
                <a:cs typeface="Segoe UI" panose="020B0502040204020203" pitchFamily="34" charset="0"/>
              </a:rPr>
              <a:t>  2017</a:t>
            </a:r>
          </a:p>
        </p:txBody>
      </p:sp>
      <p:sp>
        <p:nvSpPr>
          <p:cNvPr id="52" name="Rectangle: Rounded Corners 51"/>
          <p:cNvSpPr/>
          <p:nvPr/>
        </p:nvSpPr>
        <p:spPr>
          <a:xfrm>
            <a:off x="1597908" y="2108566"/>
            <a:ext cx="1299295" cy="145126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</a:p>
        </p:txBody>
      </p:sp>
      <p:cxnSp>
        <p:nvCxnSpPr>
          <p:cNvPr id="54" name="Straight Connector 53"/>
          <p:cNvCxnSpPr>
            <a:endCxn id="51" idx="0"/>
          </p:cNvCxnSpPr>
          <p:nvPr/>
        </p:nvCxnSpPr>
        <p:spPr>
          <a:xfrm flipH="1">
            <a:off x="2909860" y="2025151"/>
            <a:ext cx="7823" cy="2984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: Rounded Corners 32"/>
          <p:cNvSpPr/>
          <p:nvPr/>
        </p:nvSpPr>
        <p:spPr>
          <a:xfrm>
            <a:off x="4185703" y="3662772"/>
            <a:ext cx="6123318" cy="785435"/>
          </a:xfrm>
          <a:prstGeom prst="round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90574" y="3434397"/>
            <a:ext cx="17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Describe your NGO’s work: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59328" y="4452161"/>
            <a:ext cx="1165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 words remaining</a:t>
            </a:r>
          </a:p>
        </p:txBody>
      </p:sp>
      <p:sp>
        <p:nvSpPr>
          <p:cNvPr id="47" name="Rectangle: Rounded Corners 46"/>
          <p:cNvSpPr/>
          <p:nvPr/>
        </p:nvSpPr>
        <p:spPr>
          <a:xfrm>
            <a:off x="4158431" y="4787581"/>
            <a:ext cx="6123318" cy="785435"/>
          </a:xfrm>
          <a:prstGeom prst="round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63302" y="4520706"/>
            <a:ext cx="17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Describe your NGO’s work: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132056" y="5576970"/>
            <a:ext cx="1165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 words remaining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23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975220" y="2283453"/>
            <a:ext cx="1636308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980" y="2563222"/>
            <a:ext cx="227965" cy="227965"/>
          </a:xfrm>
          <a:prstGeom prst="rect">
            <a:avLst/>
          </a:prstGeom>
        </p:spPr>
      </p:pic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30243"/>
              </p:ext>
            </p:extLst>
          </p:nvPr>
        </p:nvGraphicFramePr>
        <p:xfrm>
          <a:off x="1281237" y="1562729"/>
          <a:ext cx="2234894" cy="4636865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25</a:t>
                      </a:r>
                      <a:r>
                        <a:rPr lang="en-US" sz="600" b="0" i="0" spc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232697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Header &amp; Footer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187165"/>
                  </a:ext>
                </a:extLst>
              </a:tr>
              <a:tr h="283079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Introduction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88399"/>
                  </a:ext>
                </a:extLst>
              </a:tr>
              <a:tr h="283079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Topic Sentences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96839711"/>
                  </a:ext>
                </a:extLst>
              </a:tr>
              <a:tr h="259603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Executive Summary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729882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090573" y="2536399"/>
            <a:ext cx="6238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human rights theme, capture the main facts that give rise to a human rights violation.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69353" y="2016658"/>
            <a:ext cx="1874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 Summary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31627" y="2323624"/>
            <a:ext cx="956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Segoe UI" panose="020B0502040204020203" pitchFamily="34" charset="0"/>
                <a:cs typeface="Segoe UI" panose="020B0502040204020203" pitchFamily="34" charset="0"/>
              </a:rPr>
              <a:t>Mar. 23</a:t>
            </a:r>
            <a:r>
              <a:rPr lang="en-US" sz="800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800" b="1" dirty="0">
                <a:latin typeface="Segoe UI" panose="020B0502040204020203" pitchFamily="34" charset="0"/>
                <a:cs typeface="Segoe UI" panose="020B0502040204020203" pitchFamily="34" charset="0"/>
              </a:rPr>
              <a:t>  2017</a:t>
            </a:r>
          </a:p>
        </p:txBody>
      </p:sp>
      <p:sp>
        <p:nvSpPr>
          <p:cNvPr id="52" name="Rectangle: Rounded Corners 51"/>
          <p:cNvSpPr/>
          <p:nvPr/>
        </p:nvSpPr>
        <p:spPr>
          <a:xfrm>
            <a:off x="1597908" y="2108566"/>
            <a:ext cx="1299295" cy="145126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</a:p>
        </p:txBody>
      </p:sp>
      <p:cxnSp>
        <p:nvCxnSpPr>
          <p:cNvPr id="54" name="Straight Connector 53"/>
          <p:cNvCxnSpPr>
            <a:endCxn id="51" idx="0"/>
          </p:cNvCxnSpPr>
          <p:nvPr/>
        </p:nvCxnSpPr>
        <p:spPr>
          <a:xfrm flipH="1">
            <a:off x="2909860" y="2025151"/>
            <a:ext cx="7823" cy="2984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: Rounded Corners 46"/>
          <p:cNvSpPr/>
          <p:nvPr/>
        </p:nvSpPr>
        <p:spPr>
          <a:xfrm>
            <a:off x="3964481" y="3190957"/>
            <a:ext cx="6421995" cy="485896"/>
          </a:xfrm>
          <a:prstGeom prst="round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65442" y="2972206"/>
            <a:ext cx="1636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Enforced Disappearances: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267304" y="3684871"/>
            <a:ext cx="1221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150 words remaining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3975220" y="4093185"/>
            <a:ext cx="6421995" cy="485896"/>
          </a:xfrm>
          <a:prstGeom prst="round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76182" y="3874434"/>
            <a:ext cx="1394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Freedom of Religion: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78043" y="4587099"/>
            <a:ext cx="1221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150 words remaining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3964481" y="5015665"/>
            <a:ext cx="6421995" cy="485896"/>
          </a:xfrm>
          <a:prstGeom prst="round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65443" y="4796914"/>
            <a:ext cx="1184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Women’s Rights: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67304" y="5509579"/>
            <a:ext cx="1221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150 words remaining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82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975220" y="2283453"/>
            <a:ext cx="69832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980" y="2563222"/>
            <a:ext cx="227965" cy="227965"/>
          </a:xfrm>
          <a:prstGeom prst="rect">
            <a:avLst/>
          </a:prstGeom>
        </p:spPr>
      </p:pic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49102"/>
              </p:ext>
            </p:extLst>
          </p:nvPr>
        </p:nvGraphicFramePr>
        <p:xfrm>
          <a:off x="1281237" y="1562729"/>
          <a:ext cx="2234894" cy="4698656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25</a:t>
                      </a:r>
                      <a:r>
                        <a:rPr lang="en-US" sz="600" b="0" i="0" spc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232697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Header &amp; Footer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187165"/>
                  </a:ext>
                </a:extLst>
              </a:tr>
              <a:tr h="283079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Introduction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88399"/>
                  </a:ext>
                </a:extLst>
              </a:tr>
              <a:tr h="283079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Topic Sentences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839711"/>
                  </a:ext>
                </a:extLst>
              </a:tr>
              <a:tr h="345149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Executive Summary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17729882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090573" y="2536399"/>
            <a:ext cx="6238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important political, social, or historical information should be shared with the reader to understand the context around the themes in the report?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69354" y="2016658"/>
            <a:ext cx="9529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31627" y="2323624"/>
            <a:ext cx="956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Segoe UI" panose="020B0502040204020203" pitchFamily="34" charset="0"/>
                <a:cs typeface="Segoe UI" panose="020B0502040204020203" pitchFamily="34" charset="0"/>
              </a:rPr>
              <a:t>Mar. 23</a:t>
            </a:r>
            <a:r>
              <a:rPr lang="en-US" sz="800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800" b="1" dirty="0">
                <a:latin typeface="Segoe UI" panose="020B0502040204020203" pitchFamily="34" charset="0"/>
                <a:cs typeface="Segoe UI" panose="020B0502040204020203" pitchFamily="34" charset="0"/>
              </a:rPr>
              <a:t>  2017</a:t>
            </a:r>
          </a:p>
        </p:txBody>
      </p:sp>
      <p:sp>
        <p:nvSpPr>
          <p:cNvPr id="52" name="Rectangle: Rounded Corners 51"/>
          <p:cNvSpPr/>
          <p:nvPr/>
        </p:nvSpPr>
        <p:spPr>
          <a:xfrm>
            <a:off x="1597908" y="2108566"/>
            <a:ext cx="1299295" cy="145126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</a:p>
        </p:txBody>
      </p:sp>
      <p:cxnSp>
        <p:nvCxnSpPr>
          <p:cNvPr id="54" name="Straight Connector 53"/>
          <p:cNvCxnSpPr>
            <a:endCxn id="51" idx="0"/>
          </p:cNvCxnSpPr>
          <p:nvPr/>
        </p:nvCxnSpPr>
        <p:spPr>
          <a:xfrm flipH="1">
            <a:off x="2909860" y="2025151"/>
            <a:ext cx="7823" cy="2984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: Rounded Corners 46"/>
          <p:cNvSpPr/>
          <p:nvPr/>
        </p:nvSpPr>
        <p:spPr>
          <a:xfrm>
            <a:off x="3964481" y="2998087"/>
            <a:ext cx="6421995" cy="510685"/>
          </a:xfrm>
          <a:prstGeom prst="round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267304" y="3560241"/>
            <a:ext cx="1221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400 words remaining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3975220" y="4039953"/>
            <a:ext cx="6421995" cy="485896"/>
          </a:xfrm>
          <a:prstGeom prst="round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76182" y="3785713"/>
            <a:ext cx="6410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some of Ghana’s positive practices concerning the themes discussed that should be highlighted?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78043" y="4548333"/>
            <a:ext cx="1221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 words remaining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3964481" y="4888076"/>
            <a:ext cx="6421995" cy="723318"/>
          </a:xfrm>
          <a:prstGeom prst="round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65443" y="4652528"/>
            <a:ext cx="6431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Summarize the recommendations contained in the report: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67304" y="5637712"/>
            <a:ext cx="1221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500 words remaining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30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6203126" y="5803744"/>
            <a:ext cx="2015251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 .doc for submission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975220" y="2283453"/>
            <a:ext cx="69832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980" y="2563222"/>
            <a:ext cx="227965" cy="227965"/>
          </a:xfrm>
          <a:prstGeom prst="rect">
            <a:avLst/>
          </a:prstGeom>
        </p:spPr>
      </p:pic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67038"/>
              </p:ext>
            </p:extLst>
          </p:nvPr>
        </p:nvGraphicFramePr>
        <p:xfrm>
          <a:off x="1281237" y="1562729"/>
          <a:ext cx="2234894" cy="3503433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25</a:t>
                      </a:r>
                      <a:r>
                        <a:rPr lang="en-US" sz="600" b="0" i="0" spc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562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871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403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45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869354" y="2016658"/>
            <a:ext cx="9529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31627" y="2323624"/>
            <a:ext cx="956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Segoe UI" panose="020B0502040204020203" pitchFamily="34" charset="0"/>
                <a:cs typeface="Segoe UI" panose="020B0502040204020203" pitchFamily="34" charset="0"/>
              </a:rPr>
              <a:t>Mar. 23</a:t>
            </a:r>
            <a:r>
              <a:rPr lang="en-US" sz="800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800" b="1" dirty="0">
                <a:latin typeface="Segoe UI" panose="020B0502040204020203" pitchFamily="34" charset="0"/>
                <a:cs typeface="Segoe UI" panose="020B0502040204020203" pitchFamily="34" charset="0"/>
              </a:rPr>
              <a:t>  2017</a:t>
            </a:r>
          </a:p>
        </p:txBody>
      </p:sp>
      <p:sp>
        <p:nvSpPr>
          <p:cNvPr id="52" name="Rectangle: Rounded Corners 51"/>
          <p:cNvSpPr/>
          <p:nvPr/>
        </p:nvSpPr>
        <p:spPr>
          <a:xfrm>
            <a:off x="1597908" y="2108566"/>
            <a:ext cx="1299295" cy="145126"/>
          </a:xfrm>
          <a:prstGeom prst="roundRect">
            <a:avLst/>
          </a:prstGeom>
          <a:solidFill>
            <a:srgbClr val="F7C39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Drafting</a:t>
            </a:r>
          </a:p>
        </p:txBody>
      </p:sp>
      <p:cxnSp>
        <p:nvCxnSpPr>
          <p:cNvPr id="54" name="Straight Connector 53"/>
          <p:cNvCxnSpPr>
            <a:endCxn id="51" idx="0"/>
          </p:cNvCxnSpPr>
          <p:nvPr/>
        </p:nvCxnSpPr>
        <p:spPr>
          <a:xfrm flipH="1">
            <a:off x="2909860" y="2025151"/>
            <a:ext cx="7823" cy="2984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: Rounded Corners 44"/>
          <p:cNvSpPr/>
          <p:nvPr/>
        </p:nvSpPr>
        <p:spPr>
          <a:xfrm>
            <a:off x="4487017" y="2392129"/>
            <a:ext cx="2513861" cy="3219265"/>
          </a:xfrm>
          <a:prstGeom prst="roundRect">
            <a:avLst>
              <a:gd name="adj" fmla="val 2892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267304" y="5637712"/>
            <a:ext cx="1221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34 words remaining</a:t>
            </a:r>
          </a:p>
        </p:txBody>
      </p:sp>
      <p:sp>
        <p:nvSpPr>
          <p:cNvPr id="3" name="Arrow: Chevron 2"/>
          <p:cNvSpPr/>
          <p:nvPr/>
        </p:nvSpPr>
        <p:spPr>
          <a:xfrm>
            <a:off x="10175312" y="3552727"/>
            <a:ext cx="201747" cy="55591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hevron 39"/>
          <p:cNvSpPr/>
          <p:nvPr/>
        </p:nvSpPr>
        <p:spPr>
          <a:xfrm flipH="1">
            <a:off x="4042609" y="3558451"/>
            <a:ext cx="209129" cy="55591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7727" y="2614203"/>
            <a:ext cx="21264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adipiscing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Pellentesque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maximus,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consequat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ipsum.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convallis sit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feugiat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ornare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facilisis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lacus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turpis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fermentum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lacinia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Nam non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enim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turpis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Pellentesque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lobortis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Etiam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vitae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facilisis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Nullam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nunc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gravida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lorem.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Nullam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pulvinar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maximus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orci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ullamcorper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nibh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viverra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dapibus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Donec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sollicitudin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imperdiet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finibus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Vestibulum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aliquam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enim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semper, ante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mauris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ultrices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orci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interdum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dolor.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pellentesque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arcu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Curabitur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sagittis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scelerisque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mollis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tincidunt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arcu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vitae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faucibus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dui.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Morbi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tincidunt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dolor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vitae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finibus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porttitor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pretium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leo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Curabitur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blandit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gravida maximus,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enim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Donec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fringilla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nunc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eleifend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suscipit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turpis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nisi porta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laoreet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nunc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rutrum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odio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aliquam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turpis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molestie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Lorem ipsum dolor sit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adipiscing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Suspendisse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sollicitudin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consequat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Mauris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laoreet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orci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cursus porta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pretium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Nulla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condimentum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magna,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convallis libero.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convallis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tempus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iaculis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Suspendisse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euismod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lorem,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tincidunt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tortor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Praesent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enim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Praesent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volutpat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iaculis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ex, vitae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efficitur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Morbi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 ex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tincidunt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tempus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pellentesque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diam.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Mauris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sagittis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urna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vitae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ornare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tortor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Suspendisse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potenti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Integer et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cursus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eleifend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odio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Cras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convallis magna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mollis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Pellentesque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massa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lobortis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condimentum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lorem ac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placerat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pellentesque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mauris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venenatis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venenatis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Vivamus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ante ac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finibus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massa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auctor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accumsan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lacus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Nam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dignissim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egestas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magna, vitae semper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rhoncus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nibh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dui, dictum vitae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condimentum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euismod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leo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hendrerit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ultricies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sollicitudin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orci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venenatis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ipsum in lorem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commodo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efficitur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Vivamus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egestas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enim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ornare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Praesent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vitae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tincidunt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Pellentesque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dui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imperdiet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nisi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egestas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dignissim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nibh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posuere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ex, ac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accumsan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justo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vestibulum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lorem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Praesent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volutpat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iaculis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ex, vitae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efficitur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Morbi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 ex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tincidunt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tempus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pellentesque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diam.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Mauris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sagittis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urna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vitae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ornare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tortor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Suspendisse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potenti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Integer et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cursus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eleifend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odio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Cras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convallis magna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mollis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Pellentesque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massa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lobortis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condimentum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lorem ac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placerat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pellentesque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mauris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venenatis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venenatis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Vivamus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ante ac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finibus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massa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auctor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accumsan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lacus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Nam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dignissim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egestas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magna, vitae semper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rhoncus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nibh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dui, dictum vitae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condimentum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euismod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leo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hendrerit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ultricies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sollicitudin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orci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venenatis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ipsum in lorem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commodo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efficitur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Vivamus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egestas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enim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ornare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Praesent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vitae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tincidunt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Pellentesque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dui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imperdiet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nisi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egestas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dignissim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nibh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posuere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ex, ac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accumsan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justo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vestibulum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lorem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: Rounded Corners 54"/>
          <p:cNvSpPr/>
          <p:nvPr/>
        </p:nvSpPr>
        <p:spPr>
          <a:xfrm>
            <a:off x="7350130" y="2392128"/>
            <a:ext cx="2513861" cy="3219265"/>
          </a:xfrm>
          <a:prstGeom prst="roundRect">
            <a:avLst>
              <a:gd name="adj" fmla="val 2892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05507" y="2620838"/>
            <a:ext cx="212641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algn="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07630" y="2514504"/>
            <a:ext cx="21264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adipiscing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Pellentesque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maximus,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consequat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ipsum.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convallis sit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feugiat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ornare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facilisis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lacus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turpis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fermentum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lacinia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Nam non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enim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turpis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Pellentesque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lobortis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Etiam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vitae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facilisis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Nullam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nunc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gravida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lorem.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Nullam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pulvinar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maximus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orci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ullamcorper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nibh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viverra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dapibus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Donec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sollicitudin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imperdiet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finibus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Vestibulum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aliquam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enim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semper, ante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mauris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ultrices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orci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interdum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dolor.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pellentesque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arcu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Curabitur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sagittis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scelerisque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mollis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tincidunt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arcu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vitae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faucibus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dui.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Morbi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tincidunt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dolor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vitae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finibus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porttitor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pretium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leo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Curabitur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blandit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gravida maximus,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enim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Donec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fringilla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nunc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eleifend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suscipit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turpis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nisi porta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laoreet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nunc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rutrum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odio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aliquam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turpis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molestie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Lorem ipsum dolor sit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adipiscing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Suspendisse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sollicitudin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consequat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Mauris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laoreet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orci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cursus porta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pretium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Nulla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condimentum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magna,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convallis libero.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convallis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tempus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iaculis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Suspendisse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euismod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lorem,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tincidunt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tortor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Praesent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enim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Praesent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volutpat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iaculis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ex, vitae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efficitur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Morbi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 ex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tincidunt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tempus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pellentesque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diam.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Mauris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sagittis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urna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vitae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ornare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tortor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Suspendisse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potenti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Integer et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cursus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eleifend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odio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Cras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convallis magna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mollis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Pellentesque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massa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lobortis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condimentum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lorem ac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placerat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pellentesque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mauris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venenatis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venenatis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Vivamus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ante ac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finibus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massa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auctor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accumsan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lacus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Nam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dignissim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egestas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magna, vitae semper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rhoncus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nibh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dui, dictum vitae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condimentum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euismod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leo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hendrerit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ultricies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sollicitudin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orci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venenatis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ipsum in lorem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commodo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efficitur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Vivamus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egestas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enim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ornare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Praesent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vitae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tincidunt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Pellentesque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dui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imperdiet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nisi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egestas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dignissim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nibh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posuere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ex, ac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accumsan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justo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vestibulum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lorem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Praesent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volutpat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iaculis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ex, vitae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efficitur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Morbi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 ex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tincidunt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tempus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pellentesque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diam.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Mauris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sagittis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urna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vitae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ornare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tortor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Suspendisse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potenti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Integer et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cursus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eleifend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odio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Cras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convallis magna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mollis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Pellentesque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massa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lobortis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condimentum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lorem ac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placerat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pellentesque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mauris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venenatis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venenatis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Vivamus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ante ac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finibus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massa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auctor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accumsan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lacus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Nam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dignissim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egestas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magna, vitae semper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rhoncus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nibh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dui, dictum vitae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condimentum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euismod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leo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hendrerit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ultricies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sollicitudin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orci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venenatis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ipsum in lorem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commodo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efficitur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Vivamus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egestas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enim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ornare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Praesent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vitae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tincidunt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Pellentesque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dui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imperdiet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nisi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egestas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dignissim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nibh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posuere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ex, ac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accumsan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justo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vestibulum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ac.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lorem </a:t>
            </a:r>
            <a:r>
              <a:rPr lang="en-US" sz="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metus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77682" y="2499719"/>
            <a:ext cx="212641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algn="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38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81251" y="430460"/>
            <a:ext cx="10029498" cy="5997080"/>
            <a:chOff x="1155175" y="559837"/>
            <a:chExt cx="10029498" cy="5997080"/>
          </a:xfrm>
        </p:grpSpPr>
        <p:sp>
          <p:nvSpPr>
            <p:cNvPr id="21" name="Rectangle 20"/>
            <p:cNvSpPr/>
            <p:nvPr/>
          </p:nvSpPr>
          <p:spPr>
            <a:xfrm>
              <a:off x="1156995" y="559837"/>
              <a:ext cx="10002419" cy="5997080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75655" y="1268963"/>
              <a:ext cx="2593907" cy="5287954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155175" y="559837"/>
              <a:ext cx="10029498" cy="81176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75655" y="1371601"/>
              <a:ext cx="9983759" cy="43480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75655" y="559837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081" y="705889"/>
            <a:ext cx="276097" cy="274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459" y="705889"/>
            <a:ext cx="276097" cy="274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703" y="705889"/>
            <a:ext cx="276097" cy="274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14" y="705889"/>
            <a:ext cx="276097" cy="2743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325" y="705889"/>
            <a:ext cx="276097" cy="2743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147" y="705889"/>
            <a:ext cx="276097" cy="2743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70" y="705889"/>
            <a:ext cx="276097" cy="2743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37" y="705889"/>
            <a:ext cx="276097" cy="274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80114" y="2183363"/>
            <a:ext cx="613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 TEMPLATES</a:t>
            </a:r>
          </a:p>
        </p:txBody>
      </p:sp>
    </p:spTree>
    <p:extLst>
      <p:ext uri="{BB962C8B-B14F-4D97-AF65-F5344CB8AC3E}">
        <p14:creationId xmlns:p14="http://schemas.microsoft.com/office/powerpoint/2010/main" val="523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27838"/>
              </p:ext>
            </p:extLst>
          </p:nvPr>
        </p:nvGraphicFramePr>
        <p:xfrm>
          <a:off x="1281237" y="1560652"/>
          <a:ext cx="2234894" cy="4866885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63753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145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70291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4432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289041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289041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Identifying Themes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4448921"/>
                  </a:ext>
                </a:extLst>
              </a:tr>
              <a:tr h="289041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Assessing Risk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448803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Mitigating Risk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309830"/>
                  </a:ext>
                </a:extLst>
              </a:tr>
              <a:tr h="51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493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509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509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143972" y="2458458"/>
            <a:ext cx="141170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43972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77247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Privacy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34173" y="2678947"/>
            <a:ext cx="59906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the main human rights themes your NGO would like to discuss in its stakeholder submission?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10522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Reprisal History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43797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Severity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77072" y="2156959"/>
            <a:ext cx="15222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875845"/>
              </p:ext>
            </p:extLst>
          </p:nvPr>
        </p:nvGraphicFramePr>
        <p:xfrm>
          <a:off x="4074160" y="3318670"/>
          <a:ext cx="6510654" cy="241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670">
                  <a:extLst>
                    <a:ext uri="{9D8B030D-6E8A-4147-A177-3AD203B41FA5}">
                      <a16:colId xmlns:a16="http://schemas.microsoft.com/office/drawing/2014/main" val="3842324735"/>
                    </a:ext>
                  </a:extLst>
                </a:gridCol>
                <a:gridCol w="2071492">
                  <a:extLst>
                    <a:ext uri="{9D8B030D-6E8A-4147-A177-3AD203B41FA5}">
                      <a16:colId xmlns:a16="http://schemas.microsoft.com/office/drawing/2014/main" val="2322325672"/>
                    </a:ext>
                  </a:extLst>
                </a:gridCol>
                <a:gridCol w="2071492">
                  <a:extLst>
                    <a:ext uri="{9D8B030D-6E8A-4147-A177-3AD203B41FA5}">
                      <a16:colId xmlns:a16="http://schemas.microsoft.com/office/drawing/2014/main" val="2131416279"/>
                    </a:ext>
                  </a:extLst>
                </a:gridCol>
              </a:tblGrid>
              <a:tr h="298018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Asylum-seekers - refugees</a:t>
                      </a:r>
                      <a:endPara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6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Extrajudicial executions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Justice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62149503"/>
                  </a:ext>
                </a:extLst>
              </a:tr>
              <a:tr h="302157">
                <a:tc>
                  <a:txBody>
                    <a:bodyPr/>
                    <a:lstStyle/>
                    <a:p>
                      <a:pPr marL="285750" indent="0" algn="l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Corruption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6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Freedom of assembly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Labor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75947827"/>
                  </a:ext>
                </a:extLst>
              </a:tr>
              <a:tr h="302157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Death penalty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6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Freedom of movement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Minorities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42351043"/>
                  </a:ext>
                </a:extLst>
              </a:tr>
              <a:tr h="302157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Detention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6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Freedom of opinion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Poverty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69639130"/>
                  </a:ext>
                </a:extLst>
              </a:tr>
              <a:tr h="302157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Disabilities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6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Freedom of religion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Privacy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56325394"/>
                  </a:ext>
                </a:extLst>
              </a:tr>
              <a:tr h="302157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Elections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6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Freedom of the press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LGBTQ Rights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505563596"/>
                  </a:ext>
                </a:extLst>
              </a:tr>
              <a:tr h="302157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Enforced disappearances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6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HIV - Aids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Right to food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50315479"/>
                  </a:ext>
                </a:extLst>
              </a:tr>
              <a:tr h="302157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Environment</a:t>
                      </a:r>
                      <a:endPara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6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Indigenous peoples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Women's rights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795073422"/>
                  </a:ext>
                </a:extLst>
              </a:tr>
            </a:tbl>
          </a:graphicData>
        </a:graphic>
      </p:graphicFrame>
      <p:sp>
        <p:nvSpPr>
          <p:cNvPr id="50" name="Rectangle: Rounded Corners 49"/>
          <p:cNvSpPr/>
          <p:nvPr/>
        </p:nvSpPr>
        <p:spPr>
          <a:xfrm>
            <a:off x="9783496" y="5850519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232" y="2727981"/>
            <a:ext cx="227965" cy="22796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207234" y="2393147"/>
            <a:ext cx="529002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Jan. 2017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C7A1E3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Planning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108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81360"/>
              </p:ext>
            </p:extLst>
          </p:nvPr>
        </p:nvGraphicFramePr>
        <p:xfrm>
          <a:off x="1281237" y="1736116"/>
          <a:ext cx="2234894" cy="410571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876426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  <a:gridCol w="1358468">
                  <a:extLst>
                    <a:ext uri="{9D8B030D-6E8A-4147-A177-3AD203B41FA5}">
                      <a16:colId xmlns:a16="http://schemas.microsoft.com/office/drawing/2014/main" val="624434813"/>
                    </a:ext>
                  </a:extLst>
                </a:gridCol>
              </a:tblGrid>
              <a:tr h="45463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8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upcoming submission deadlines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60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1000" b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March 23, 2017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7379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600"/>
                        </a:spcAft>
                        <a:buFont typeface="Segoe UI" panose="020B0502040204020203" pitchFamily="34" charset="0"/>
                        <a:buNone/>
                      </a:pPr>
                      <a:endParaRPr lang="en-US" sz="1000" b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298842"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384777"/>
                  </a:ext>
                </a:extLst>
              </a:tr>
              <a:tr h="298842">
                <a:tc gridSpan="2">
                  <a:txBody>
                    <a:bodyPr/>
                    <a:lstStyle/>
                    <a:p>
                      <a:pPr marL="2857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Assessing Themes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465999"/>
                  </a:ext>
                </a:extLst>
              </a:tr>
              <a:tr h="298842">
                <a:tc gridSpan="2">
                  <a:txBody>
                    <a:bodyPr/>
                    <a:lstStyle/>
                    <a:p>
                      <a:pPr marL="2857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Assessing Themes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911931"/>
                  </a:ext>
                </a:extLst>
              </a:tr>
              <a:tr h="4836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9979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43972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Risk Mitigation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42722" y="2803310"/>
            <a:ext cx="5754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Based on the your estimated level of risk please pick two potential strategies for mitigation during report generation: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49322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267200" y="2458458"/>
            <a:ext cx="115252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4338607" y="3594895"/>
          <a:ext cx="5962650" cy="1920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2650">
                  <a:extLst>
                    <a:ext uri="{9D8B030D-6E8A-4147-A177-3AD203B41FA5}">
                      <a16:colId xmlns:a16="http://schemas.microsoft.com/office/drawing/2014/main" val="3842324735"/>
                    </a:ext>
                  </a:extLst>
                </a:gridCol>
              </a:tblGrid>
              <a:tr h="288886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Submitting a joint report so as to lessen the likelihood that one would be targeted for reprisal.</a:t>
                      </a:r>
                      <a:endPara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blipFill dpi="0" rotWithShape="0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t="4000" r="95000" b="-12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62149503"/>
                  </a:ext>
                </a:extLst>
              </a:tr>
              <a:tr h="288886">
                <a:tc>
                  <a:txBody>
                    <a:bodyPr/>
                    <a:lstStyle/>
                    <a:p>
                      <a:pPr marL="285750" indent="0" algn="l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Avoiding any mention of personally identifiable information for vulnerable persons.</a:t>
                      </a:r>
                    </a:p>
                  </a:txBody>
                  <a:tcPr anchor="ctr">
                    <a:blipFill dpi="0" rotWithShape="0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t="4000" r="95000" b="-12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75947827"/>
                  </a:ext>
                </a:extLst>
              </a:tr>
              <a:tr h="288886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Using less combative and accusatory language to discuss politically sensitive themes. </a:t>
                      </a:r>
                    </a:p>
                  </a:txBody>
                  <a:tcPr anchor="ctr">
                    <a:blipFill dpi="0" rotWithShape="0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t="4000" r="95000" b="-12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42351043"/>
                  </a:ext>
                </a:extLst>
              </a:tr>
              <a:tr h="288886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Entirely avoiding</a:t>
                      </a:r>
                      <a:r>
                        <a:rPr lang="en-US" sz="11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discussion of politically sensitive themes. </a:t>
                      </a:r>
                    </a:p>
                  </a:txBody>
                  <a:tcPr anchor="ctr">
                    <a:blipFill dpi="0" rotWithShape="0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t="4000" r="95000" b="-12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69639130"/>
                  </a:ext>
                </a:extLst>
              </a:tr>
              <a:tr h="288886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Including mention of Ghana’s positive human rights practices.</a:t>
                      </a:r>
                    </a:p>
                  </a:txBody>
                  <a:tcPr anchor="ctr">
                    <a:blipFill dpi="0" rotWithShape="0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t="4000" r="95000" b="-12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56325394"/>
                  </a:ext>
                </a:extLst>
              </a:tr>
              <a:tr h="475811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Offering to contribute information and recommendations to another stakeholder submission without being named or cited.</a:t>
                      </a:r>
                    </a:p>
                  </a:txBody>
                  <a:tcPr anchor="ctr">
                    <a:blipFill dpi="0" rotWithShape="0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t="17000" r="95000" b="20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505563596"/>
                  </a:ext>
                </a:extLst>
              </a:tr>
            </a:tbl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21" y="529214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47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281237" y="1736116"/>
          <a:ext cx="2234894" cy="3838516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876426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  <a:gridCol w="1358468">
                  <a:extLst>
                    <a:ext uri="{9D8B030D-6E8A-4147-A177-3AD203B41FA5}">
                      <a16:colId xmlns:a16="http://schemas.microsoft.com/office/drawing/2014/main" val="624434813"/>
                    </a:ext>
                  </a:extLst>
                </a:gridCol>
              </a:tblGrid>
              <a:tr h="1347596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upcoming submission deadlines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60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1000" b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March 23, 2017</a:t>
                      </a:r>
                    </a:p>
                    <a:p>
                      <a:pPr marL="0" lvl="0" indent="0" algn="ctr">
                        <a:spcAft>
                          <a:spcPts val="60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700" b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Argentina | Guatemala          </a:t>
                      </a:r>
                      <a:r>
                        <a:rPr lang="en-US" sz="700" b="0" spc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Sri Lanka | Benin | Japan  Switzerland | Czech Republic Pakistan | Ukraine | Gabon Peru | Zambia | Ghana Republic of Korea</a:t>
                      </a:r>
                      <a:endParaRPr lang="en-US" sz="1100" b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499795"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499795"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50785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4836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49979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3989972" y="2602832"/>
            <a:ext cx="6724097" cy="0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89972" y="2602833"/>
            <a:ext cx="1411706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4171951" y="2897738"/>
            <a:ext cx="6324600" cy="1083915"/>
          </a:xfrm>
          <a:prstGeom prst="roundRect">
            <a:avLst>
              <a:gd name="adj" fmla="val 696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158432" y="2731511"/>
            <a:ext cx="365760" cy="365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8813457" y="4825405"/>
            <a:ext cx="1678819" cy="438150"/>
          </a:xfrm>
          <a:prstGeom prst="round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89972" y="2287464"/>
            <a:ext cx="141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Personal Info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58438" y="2296989"/>
            <a:ext cx="141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Planning Phase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572668"/>
            <a:ext cx="460412" cy="3818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</p:spTree>
    <p:extLst>
      <p:ext uri="{BB962C8B-B14F-4D97-AF65-F5344CB8AC3E}">
        <p14:creationId xmlns:p14="http://schemas.microsoft.com/office/powerpoint/2010/main" val="14954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081" y="705889"/>
            <a:ext cx="276097" cy="274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459" y="705889"/>
            <a:ext cx="276097" cy="274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703" y="705889"/>
            <a:ext cx="276097" cy="274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14" y="705889"/>
            <a:ext cx="276097" cy="2743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325" y="705889"/>
            <a:ext cx="276097" cy="2743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147" y="705889"/>
            <a:ext cx="276097" cy="2743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70" y="705889"/>
            <a:ext cx="276097" cy="2743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37" y="705889"/>
            <a:ext cx="276097" cy="274320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665757"/>
              </p:ext>
            </p:extLst>
          </p:nvPr>
        </p:nvGraphicFramePr>
        <p:xfrm>
          <a:off x="1281237" y="1555438"/>
          <a:ext cx="2234894" cy="4517948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842838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  <a:gridCol w="1392056">
                  <a:extLst>
                    <a:ext uri="{9D8B030D-6E8A-4147-A177-3AD203B41FA5}">
                      <a16:colId xmlns:a16="http://schemas.microsoft.com/office/drawing/2014/main" val="624434813"/>
                    </a:ext>
                  </a:extLst>
                </a:gridCol>
              </a:tblGrid>
              <a:tr h="1140137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3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20</a:t>
                      </a:r>
                    </a:p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105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 until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60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1400" b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SUBMISSION </a:t>
                      </a:r>
                      <a:r>
                        <a:rPr lang="en-US" sz="1400" b="0" spc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DEADLINE</a:t>
                      </a:r>
                      <a:endParaRPr lang="en-US" sz="1400" b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614743"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GETTING STARTED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6246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GETTING STARTED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59491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GETTING STARTED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61474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GETTING STARTED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464375">
                <a:tc gridSpan="2">
                  <a:txBody>
                    <a:bodyPr/>
                    <a:lstStyle/>
                    <a:p>
                      <a:endParaRPr lang="en-US" sz="1700" spc="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56104"/>
                  </a:ext>
                </a:extLst>
              </a:tr>
              <a:tr h="464375">
                <a:tc gridSpan="2">
                  <a:txBody>
                    <a:bodyPr/>
                    <a:lstStyle/>
                    <a:p>
                      <a:endParaRPr lang="en-US" sz="1700" spc="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626823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3989972" y="2602832"/>
            <a:ext cx="6724097" cy="0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89972" y="2602833"/>
            <a:ext cx="1411706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4171951" y="2897738"/>
            <a:ext cx="6324600" cy="1083915"/>
          </a:xfrm>
          <a:prstGeom prst="roundRect">
            <a:avLst>
              <a:gd name="adj" fmla="val 696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158432" y="2731511"/>
            <a:ext cx="365760" cy="365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8813457" y="4825405"/>
            <a:ext cx="1678819" cy="438150"/>
          </a:xfrm>
          <a:prstGeom prst="round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89972" y="2287464"/>
            <a:ext cx="141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Personal Info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58438" y="2296989"/>
            <a:ext cx="141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Info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77580"/>
            <a:ext cx="1404985" cy="2769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1" y="636836"/>
            <a:ext cx="460412" cy="3818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75" y="465395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4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143972" y="2458458"/>
            <a:ext cx="141170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43972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77247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Privacy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34173" y="2678947"/>
            <a:ext cx="59906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the main human rights themes your NGO would like to discuss in its stakeholder submission?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10522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Reprisal History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43797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Severity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77072" y="2156959"/>
            <a:ext cx="15222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16828"/>
              </p:ext>
            </p:extLst>
          </p:nvPr>
        </p:nvGraphicFramePr>
        <p:xfrm>
          <a:off x="4074160" y="3318670"/>
          <a:ext cx="6510654" cy="241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670">
                  <a:extLst>
                    <a:ext uri="{9D8B030D-6E8A-4147-A177-3AD203B41FA5}">
                      <a16:colId xmlns:a16="http://schemas.microsoft.com/office/drawing/2014/main" val="3842324735"/>
                    </a:ext>
                  </a:extLst>
                </a:gridCol>
                <a:gridCol w="2071492">
                  <a:extLst>
                    <a:ext uri="{9D8B030D-6E8A-4147-A177-3AD203B41FA5}">
                      <a16:colId xmlns:a16="http://schemas.microsoft.com/office/drawing/2014/main" val="2322325672"/>
                    </a:ext>
                  </a:extLst>
                </a:gridCol>
                <a:gridCol w="2071492">
                  <a:extLst>
                    <a:ext uri="{9D8B030D-6E8A-4147-A177-3AD203B41FA5}">
                      <a16:colId xmlns:a16="http://schemas.microsoft.com/office/drawing/2014/main" val="2131416279"/>
                    </a:ext>
                  </a:extLst>
                </a:gridCol>
              </a:tblGrid>
              <a:tr h="298018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Asylum-seekers - refugees</a:t>
                      </a:r>
                      <a:endPara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6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Extrajudicial executions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Justice</a:t>
                      </a:r>
                    </a:p>
                  </a:txBody>
                  <a:tcPr anchor="ctr">
                    <a:blipFill dpi="0" rotWithShape="0">
                      <a:blip r:embed="rId8"/>
                      <a:srcRect/>
                      <a:stretch>
                        <a:fillRect r="84000" b="-11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62149503"/>
                  </a:ext>
                </a:extLst>
              </a:tr>
              <a:tr h="302157">
                <a:tc>
                  <a:txBody>
                    <a:bodyPr/>
                    <a:lstStyle/>
                    <a:p>
                      <a:pPr marL="285750" indent="0" algn="l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Corruption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6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Freedom of assembly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Labor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75947827"/>
                  </a:ext>
                </a:extLst>
              </a:tr>
              <a:tr h="302157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Death penalty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6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Freedom of movement</a:t>
                      </a:r>
                    </a:p>
                  </a:txBody>
                  <a:tcPr anchor="ctr">
                    <a:blipFill dpi="0" rotWithShape="0">
                      <a:blip r:embed="rId8"/>
                      <a:srcRect/>
                      <a:stretch>
                        <a:fillRect r="84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Minorities</a:t>
                      </a:r>
                    </a:p>
                  </a:txBody>
                  <a:tcPr anchor="ctr">
                    <a:blipFill dpi="0" rotWithShape="0">
                      <a:blip r:embed="rId8"/>
                      <a:srcRect/>
                      <a:stretch>
                        <a:fillRect r="84000" b="-11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42351043"/>
                  </a:ext>
                </a:extLst>
              </a:tr>
              <a:tr h="302157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Detention</a:t>
                      </a:r>
                    </a:p>
                  </a:txBody>
                  <a:tcPr anchor="ctr">
                    <a:blipFill dpi="0" rotWithShape="0">
                      <a:blip r:embed="rId8"/>
                      <a:srcRect/>
                      <a:stretch>
                        <a:fillRect r="86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Freedom of opinion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Poverty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69639130"/>
                  </a:ext>
                </a:extLst>
              </a:tr>
              <a:tr h="302157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Disabilities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6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Freedom of religion</a:t>
                      </a:r>
                    </a:p>
                  </a:txBody>
                  <a:tcPr anchor="ctr">
                    <a:blipFill dpi="0" rotWithShape="0">
                      <a:blip r:embed="rId8"/>
                      <a:srcRect/>
                      <a:stretch>
                        <a:fillRect r="84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Privacy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56325394"/>
                  </a:ext>
                </a:extLst>
              </a:tr>
              <a:tr h="302157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Elections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6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Freedom of the press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LGBTQ Rights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505563596"/>
                  </a:ext>
                </a:extLst>
              </a:tr>
              <a:tr h="302157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Enforced disappearances</a:t>
                      </a:r>
                    </a:p>
                  </a:txBody>
                  <a:tcPr anchor="ctr">
                    <a:blipFill dpi="0" rotWithShape="0">
                      <a:blip r:embed="rId8"/>
                      <a:srcRect/>
                      <a:stretch>
                        <a:fillRect r="86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HIV - Aids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Right to food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50315479"/>
                  </a:ext>
                </a:extLst>
              </a:tr>
              <a:tr h="302157">
                <a:tc>
                  <a:txBody>
                    <a:bodyPr/>
                    <a:lstStyle/>
                    <a:p>
                      <a:pPr marL="285750" indent="0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Environment</a:t>
                      </a:r>
                      <a:endPara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6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Indigenous peoples</a:t>
                      </a:r>
                    </a:p>
                  </a:txBody>
                  <a:tcPr anchor="ctr">
                    <a:blipFill dpi="0" rotWithShape="0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r="84000" b="-11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0" algn="l" defTabSz="914400" rtl="0" eaLnBrk="1" latinLnBrk="0" hangingPunct="1">
                        <a:buSzPct val="125000"/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Women's rights</a:t>
                      </a:r>
                    </a:p>
                  </a:txBody>
                  <a:tcPr anchor="ctr">
                    <a:blipFill dpi="0" rotWithShape="0">
                      <a:blip r:embed="rId8"/>
                      <a:srcRect/>
                      <a:stretch>
                        <a:fillRect r="84000" b="-11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795073422"/>
                  </a:ext>
                </a:extLst>
              </a:tr>
            </a:tbl>
          </a:graphicData>
        </a:graphic>
      </p:graphicFrame>
      <p:sp>
        <p:nvSpPr>
          <p:cNvPr id="34" name="Rectangle: Rounded Corners 33"/>
          <p:cNvSpPr/>
          <p:nvPr/>
        </p:nvSpPr>
        <p:spPr>
          <a:xfrm>
            <a:off x="9783496" y="5850519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71878" y="5882818"/>
            <a:ext cx="54703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Due to word count limitations, please limit your discussion to six themes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232" y="2727981"/>
            <a:ext cx="227965" cy="22796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07234" y="2393147"/>
            <a:ext cx="529002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Jan. 2017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C7A1E3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Planning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47568"/>
              </p:ext>
            </p:extLst>
          </p:nvPr>
        </p:nvGraphicFramePr>
        <p:xfrm>
          <a:off x="1281237" y="1560652"/>
          <a:ext cx="2234894" cy="4866885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63753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145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70291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4432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289041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289041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Identifying Themes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4448921"/>
                  </a:ext>
                </a:extLst>
              </a:tr>
              <a:tr h="289041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Assessing Risk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448803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Mitigating Risk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309830"/>
                  </a:ext>
                </a:extLst>
              </a:tr>
              <a:tr h="51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493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509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509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pic>
        <p:nvPicPr>
          <p:cNvPr id="50" name="Picture 4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5619836" y="2458458"/>
            <a:ext cx="926528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43972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77247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Privacy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70366" y="2682270"/>
            <a:ext cx="61182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 you aware that your stakeholder submission to the UPR will be publicly accessible by, among others, representatives of the government of Ghana?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10522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Reprisal History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43797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Severity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77072" y="2156959"/>
            <a:ext cx="15222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50519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60578" y="3494460"/>
            <a:ext cx="453781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Yes, my report can be public.</a:t>
            </a:r>
          </a:p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No, my report will contain information that may pose a risk to the safety of identifiable individuals.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99" y="2858292"/>
            <a:ext cx="227965" cy="22796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07234" y="2393147"/>
            <a:ext cx="529002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Jan. 2017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C7A1E3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Planning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41568"/>
              </p:ext>
            </p:extLst>
          </p:nvPr>
        </p:nvGraphicFramePr>
        <p:xfrm>
          <a:off x="1281237" y="1560652"/>
          <a:ext cx="2234894" cy="4866885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63753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145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70291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4432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289041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289041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Identifying Themes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48921"/>
                  </a:ext>
                </a:extLst>
              </a:tr>
              <a:tr h="289041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Assessing Risk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56448803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Mitigating Risk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309830"/>
                  </a:ext>
                </a:extLst>
              </a:tr>
              <a:tr h="51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493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509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509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pic>
        <p:nvPicPr>
          <p:cNvPr id="49" name="Picture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4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43972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77247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Privacy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98220" y="2708127"/>
            <a:ext cx="56625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there a history of acts of reprisal by Ghana against NGOs cooperating with the UPR or other UN human rights mechanism?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10522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Reprisal</a:t>
            </a:r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History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43797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Severity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77072" y="2156959"/>
            <a:ext cx="15222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50519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41670" y="3369823"/>
            <a:ext cx="37756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Yes, Ghana has documented acts of reprisal.</a:t>
            </a:r>
          </a:p>
          <a:p>
            <a:pPr marL="285750" indent="-285750">
              <a:spcAft>
                <a:spcPts val="600"/>
              </a:spcAft>
              <a:buSzPct val="125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No, I found no evidence of acts of reprisal.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686636" y="2458458"/>
            <a:ext cx="1247689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788648"/>
              </p:ext>
            </p:extLst>
          </p:nvPr>
        </p:nvGraphicFramePr>
        <p:xfrm>
          <a:off x="5110461" y="4291127"/>
          <a:ext cx="4438052" cy="1107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283">
                  <a:extLst>
                    <a:ext uri="{9D8B030D-6E8A-4147-A177-3AD203B41FA5}">
                      <a16:colId xmlns:a16="http://schemas.microsoft.com/office/drawing/2014/main" val="154497540"/>
                    </a:ext>
                  </a:extLst>
                </a:gridCol>
                <a:gridCol w="3219107">
                  <a:extLst>
                    <a:ext uri="{9D8B030D-6E8A-4147-A177-3AD203B41FA5}">
                      <a16:colId xmlns:a16="http://schemas.microsoft.com/office/drawing/2014/main" val="1807393447"/>
                    </a:ext>
                  </a:extLst>
                </a:gridCol>
                <a:gridCol w="694662">
                  <a:extLst>
                    <a:ext uri="{9D8B030D-6E8A-4147-A177-3AD203B41FA5}">
                      <a16:colId xmlns:a16="http://schemas.microsoft.com/office/drawing/2014/main" val="1412714259"/>
                    </a:ext>
                  </a:extLst>
                </a:gridCol>
              </a:tblGrid>
              <a:tr h="271765">
                <a:tc gridSpan="3"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Recommended Resources: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01705"/>
                  </a:ext>
                </a:extLst>
              </a:tr>
              <a:tr h="271765">
                <a:tc>
                  <a:txBody>
                    <a:bodyPr/>
                    <a:lstStyle/>
                    <a:p>
                      <a:endPara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OHCHR Acts of Intimidation</a:t>
                      </a:r>
                      <a:r>
                        <a:rPr lang="en-US" sz="1100" baseline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and Reprisal</a:t>
                      </a:r>
                      <a:endParaRPr lang="en-US" sz="11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[</a:t>
                      </a:r>
                      <a:r>
                        <a:rPr lang="en-US" sz="1100" u="sng" baseline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source</a:t>
                      </a:r>
                      <a:r>
                        <a:rPr lang="en-US" sz="1100" baseline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]</a:t>
                      </a:r>
                      <a:endParaRPr lang="en-US" sz="11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09012"/>
                  </a:ext>
                </a:extLst>
              </a:tr>
              <a:tr h="271765">
                <a:tc>
                  <a:txBody>
                    <a:bodyPr/>
                    <a:lstStyle/>
                    <a:p>
                      <a:endPara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Universal</a:t>
                      </a:r>
                      <a:r>
                        <a:rPr lang="en-US" sz="1100" baseline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Human Rights Index</a:t>
                      </a:r>
                      <a:endParaRPr lang="en-US" sz="11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[</a:t>
                      </a:r>
                      <a:r>
                        <a:rPr lang="en-US" sz="1100" baseline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source</a:t>
                      </a:r>
                      <a:r>
                        <a:rPr lang="en-US" sz="1100" baseline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]</a:t>
                      </a:r>
                      <a:endParaRPr lang="en-US" sz="11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585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Review relevant media reports from you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84058"/>
                  </a:ext>
                </a:extLst>
              </a:tr>
            </a:tbl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207234" y="2393147"/>
            <a:ext cx="529002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Jan. 2017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C7A1E3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Planning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135"/>
              </p:ext>
            </p:extLst>
          </p:nvPr>
        </p:nvGraphicFramePr>
        <p:xfrm>
          <a:off x="1281237" y="1560652"/>
          <a:ext cx="2234894" cy="4866885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63753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145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70291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4432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289041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289041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Identifying Themes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48921"/>
                  </a:ext>
                </a:extLst>
              </a:tr>
              <a:tr h="289041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Assessing Risk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56448803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Mitigating Risk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309830"/>
                  </a:ext>
                </a:extLst>
              </a:tr>
              <a:tr h="51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493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509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509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pic>
        <p:nvPicPr>
          <p:cNvPr id="47" name="Picture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0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43972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77247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Privacy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52277" y="2727110"/>
            <a:ext cx="5754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every major identified reprisal, list out the human rights theme and the perceived severity of the act of reprisal.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10522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Reprisal History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43797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Severity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77072" y="2156959"/>
            <a:ext cx="15222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50519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8149643" y="2458458"/>
            <a:ext cx="80001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217890"/>
              </p:ext>
            </p:extLst>
          </p:nvPr>
        </p:nvGraphicFramePr>
        <p:xfrm>
          <a:off x="4657724" y="3622839"/>
          <a:ext cx="534352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4650">
                  <a:extLst>
                    <a:ext uri="{9D8B030D-6E8A-4147-A177-3AD203B41FA5}">
                      <a16:colId xmlns:a16="http://schemas.microsoft.com/office/drawing/2014/main" val="1807393447"/>
                    </a:ext>
                  </a:extLst>
                </a:gridCol>
                <a:gridCol w="2428876">
                  <a:extLst>
                    <a:ext uri="{9D8B030D-6E8A-4147-A177-3AD203B41FA5}">
                      <a16:colId xmlns:a16="http://schemas.microsoft.com/office/drawing/2014/main" val="771481206"/>
                    </a:ext>
                  </a:extLst>
                </a:gridCol>
              </a:tblGrid>
              <a:tr h="206211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Human</a:t>
                      </a:r>
                      <a:r>
                        <a:rPr lang="en-US" sz="1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Rights Theme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Severity of Reprisal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01705"/>
                  </a:ext>
                </a:extLst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4767648" y="4075781"/>
            <a:ext cx="2252278" cy="312365"/>
            <a:chOff x="8122028" y="3272090"/>
            <a:chExt cx="2524125" cy="342748"/>
          </a:xfrm>
        </p:grpSpPr>
        <p:sp>
          <p:nvSpPr>
            <p:cNvPr id="41" name="Rectangle: Rounded Corners 40"/>
            <p:cNvSpPr/>
            <p:nvPr/>
          </p:nvSpPr>
          <p:spPr>
            <a:xfrm>
              <a:off x="8122028" y="3272584"/>
              <a:ext cx="2524125" cy="342254"/>
            </a:xfrm>
            <a:prstGeom prst="roundRect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127000" dist="38100" dir="540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10300490" y="3272090"/>
              <a:ext cx="345663" cy="342254"/>
            </a:xfrm>
            <a:prstGeom prst="roundRect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127000" dist="38100" dir="540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5840" y="3326428"/>
              <a:ext cx="234962" cy="234962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7667771" y="4075781"/>
            <a:ext cx="2252278" cy="312365"/>
            <a:chOff x="8122028" y="3272090"/>
            <a:chExt cx="2524125" cy="342748"/>
          </a:xfrm>
        </p:grpSpPr>
        <p:sp>
          <p:nvSpPr>
            <p:cNvPr id="49" name="Rectangle: Rounded Corners 48"/>
            <p:cNvSpPr/>
            <p:nvPr/>
          </p:nvSpPr>
          <p:spPr>
            <a:xfrm>
              <a:off x="8122028" y="3272584"/>
              <a:ext cx="2524125" cy="342254"/>
            </a:xfrm>
            <a:prstGeom prst="roundRect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127000" dist="38100" dir="540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Rectangle: Rounded Corners 50"/>
            <p:cNvSpPr/>
            <p:nvPr/>
          </p:nvSpPr>
          <p:spPr>
            <a:xfrm>
              <a:off x="10300490" y="3272090"/>
              <a:ext cx="345663" cy="342254"/>
            </a:xfrm>
            <a:prstGeom prst="roundRect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127000" dist="38100" dir="540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5840" y="3326428"/>
              <a:ext cx="234962" cy="234962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4624387" y="3927640"/>
            <a:ext cx="5410201" cy="6286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236" y="4417320"/>
            <a:ext cx="277989" cy="27798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207234" y="2393147"/>
            <a:ext cx="529002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Jan. 2017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C7A1E3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Planning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135"/>
              </p:ext>
            </p:extLst>
          </p:nvPr>
        </p:nvGraphicFramePr>
        <p:xfrm>
          <a:off x="1281237" y="1560652"/>
          <a:ext cx="2234894" cy="4866885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63753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145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70291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4432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289041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289041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Identifying Themes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48921"/>
                  </a:ext>
                </a:extLst>
              </a:tr>
              <a:tr h="289041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Assessing Risk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56448803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Mitigating Risk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309830"/>
                  </a:ext>
                </a:extLst>
              </a:tr>
              <a:tr h="51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493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509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509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pic>
        <p:nvPicPr>
          <p:cNvPr id="56" name="Picture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0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81251" y="430460"/>
            <a:ext cx="10029498" cy="5997080"/>
            <a:chOff x="1081251" y="430460"/>
            <a:chExt cx="10029498" cy="5997080"/>
          </a:xfrm>
        </p:grpSpPr>
        <p:sp>
          <p:nvSpPr>
            <p:cNvPr id="5" name="Rectangle 4"/>
            <p:cNvSpPr/>
            <p:nvPr/>
          </p:nvSpPr>
          <p:spPr>
            <a:xfrm>
              <a:off x="1101731" y="1242222"/>
              <a:ext cx="9983759" cy="5185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6118" y="1933575"/>
              <a:ext cx="7228107" cy="449396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1731" y="1127924"/>
              <a:ext cx="9983759" cy="434806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1251" y="430460"/>
              <a:ext cx="10029498" cy="7025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1731" y="430460"/>
              <a:ext cx="10009018" cy="599708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37" y="683919"/>
            <a:ext cx="230081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1" y="684655"/>
            <a:ext cx="228600" cy="227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27" y="683919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1983" y="659720"/>
            <a:ext cx="6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15" y="736088"/>
            <a:ext cx="124262" cy="124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95389" y="659720"/>
            <a:ext cx="81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Jane User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2" y="736088"/>
            <a:ext cx="124262" cy="124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3" y="613412"/>
            <a:ext cx="1404985" cy="2769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77181" y="864752"/>
            <a:ext cx="122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UPR Alpha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43972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77247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Privacy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4420" y="2708127"/>
            <a:ext cx="56625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Based on the information provided, we estimate your level of risk of reprisal for submission to be: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10522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Reprisal History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43797" y="2156959"/>
            <a:ext cx="14117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Severity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77072" y="2156959"/>
            <a:ext cx="15222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83496" y="5850519"/>
            <a:ext cx="866575" cy="356987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9187241" y="2458458"/>
            <a:ext cx="1309698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127000" dist="38100" dir="5400000" algn="ctr" rotWithShape="0">
              <a:schemeClr val="accent1"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65541"/>
              </p:ext>
            </p:extLst>
          </p:nvPr>
        </p:nvGraphicFramePr>
        <p:xfrm>
          <a:off x="5186661" y="4384437"/>
          <a:ext cx="4438052" cy="8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592">
                  <a:extLst>
                    <a:ext uri="{9D8B030D-6E8A-4147-A177-3AD203B41FA5}">
                      <a16:colId xmlns:a16="http://schemas.microsoft.com/office/drawing/2014/main" val="154497540"/>
                    </a:ext>
                  </a:extLst>
                </a:gridCol>
                <a:gridCol w="3320798">
                  <a:extLst>
                    <a:ext uri="{9D8B030D-6E8A-4147-A177-3AD203B41FA5}">
                      <a16:colId xmlns:a16="http://schemas.microsoft.com/office/drawing/2014/main" val="1807393447"/>
                    </a:ext>
                  </a:extLst>
                </a:gridCol>
                <a:gridCol w="694662">
                  <a:extLst>
                    <a:ext uri="{9D8B030D-6E8A-4147-A177-3AD203B41FA5}">
                      <a16:colId xmlns:a16="http://schemas.microsoft.com/office/drawing/2014/main" val="1412714259"/>
                    </a:ext>
                  </a:extLst>
                </a:gridCol>
              </a:tblGrid>
              <a:tr h="271765">
                <a:tc gridSpan="3"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Rating is based on: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01705"/>
                  </a:ext>
                </a:extLst>
              </a:tr>
              <a:tr h="271765">
                <a:tc>
                  <a:txBody>
                    <a:bodyPr/>
                    <a:lstStyle/>
                    <a:p>
                      <a:endPara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History of severe or violent reprisals by Ghana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[</a:t>
                      </a:r>
                      <a:r>
                        <a:rPr lang="en-US" sz="1100" u="sng" baseline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source</a:t>
                      </a:r>
                      <a:r>
                        <a:rPr lang="en-US" sz="1100" baseline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]</a:t>
                      </a:r>
                      <a:endParaRPr lang="en-US" sz="11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909012"/>
                  </a:ext>
                </a:extLst>
              </a:tr>
              <a:tr h="271765">
                <a:tc>
                  <a:txBody>
                    <a:bodyPr/>
                    <a:lstStyle/>
                    <a:p>
                      <a:endParaRPr lang="en-US" sz="11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Evidence of reprisals</a:t>
                      </a:r>
                      <a:r>
                        <a:rPr lang="en-US" sz="1100" baseline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relating to your specific themes</a:t>
                      </a:r>
                      <a:endParaRPr lang="en-US" sz="11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[</a:t>
                      </a:r>
                      <a:r>
                        <a:rPr lang="en-US" sz="1100" baseline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source</a:t>
                      </a:r>
                      <a:r>
                        <a:rPr lang="en-US" sz="1100" baseline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]</a:t>
                      </a:r>
                      <a:endParaRPr lang="en-US" sz="11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585966"/>
                  </a:ext>
                </a:extLst>
              </a:tr>
            </a:tbl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189" y="2871143"/>
            <a:ext cx="227965" cy="22796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574420" y="3530894"/>
            <a:ext cx="5662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Medium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07234" y="2393147"/>
            <a:ext cx="529002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Jan. 2017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486046" y="2414120"/>
            <a:ext cx="0" cy="329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88900" dist="25400" dir="5400000" algn="ctr" rotWithShape="0">
              <a:schemeClr val="accent1">
                <a:alpha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/>
          <p:cNvSpPr/>
          <p:nvPr/>
        </p:nvSpPr>
        <p:spPr>
          <a:xfrm>
            <a:off x="2438261" y="2267925"/>
            <a:ext cx="841068" cy="130469"/>
          </a:xfrm>
          <a:prstGeom prst="roundRect">
            <a:avLst/>
          </a:prstGeom>
          <a:solidFill>
            <a:srgbClr val="89E0FF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Researching</a:t>
            </a:r>
            <a:endParaRPr lang="en-US" sz="10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725132" y="2025151"/>
            <a:ext cx="0" cy="406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/>
          <p:cNvSpPr/>
          <p:nvPr/>
        </p:nvSpPr>
        <p:spPr>
          <a:xfrm>
            <a:off x="1597909" y="2121466"/>
            <a:ext cx="946635" cy="130469"/>
          </a:xfrm>
          <a:prstGeom prst="roundRect">
            <a:avLst/>
          </a:prstGeom>
          <a:solidFill>
            <a:srgbClr val="C7A1E3"/>
          </a:solidFill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270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Planning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38107" y="2393147"/>
            <a:ext cx="412257" cy="1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135"/>
              </p:ext>
            </p:extLst>
          </p:nvPr>
        </p:nvGraphicFramePr>
        <p:xfrm>
          <a:off x="1281237" y="1560652"/>
          <a:ext cx="2234894" cy="4866885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{9D7B26C5-4107-4FEC-AEDC-1716B250A1EF}</a:tableStyleId>
              </a:tblPr>
              <a:tblGrid>
                <a:gridCol w="2234894">
                  <a:extLst>
                    <a:ext uri="{9D8B030D-6E8A-4147-A177-3AD203B41FA5}">
                      <a16:colId xmlns:a16="http://schemas.microsoft.com/office/drawing/2014/main" val="220675193"/>
                    </a:ext>
                  </a:extLst>
                </a:gridCol>
              </a:tblGrid>
              <a:tr h="463753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r>
                        <a:rPr lang="en-US" sz="2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145</a:t>
                      </a:r>
                      <a:r>
                        <a:rPr lang="en-US" sz="6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000" b="0" i="0" spc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days</a:t>
                      </a:r>
                      <a:r>
                        <a:rPr lang="en-US" sz="1000" b="0" i="0" spc="0" baseline="0" dirty="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ea typeface="Segoe UI" panose="020B0502040204020203" pitchFamily="34" charset="0"/>
                          <a:cs typeface="Segoe UI Semibold" panose="020B0702040204020203" pitchFamily="34" charset="0"/>
                        </a:rPr>
                        <a:t> until deadline</a:t>
                      </a:r>
                      <a:endParaRPr lang="en-US" sz="6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99312"/>
                  </a:ext>
                </a:extLst>
              </a:tr>
              <a:tr h="70291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Segoe UI" panose="020B0502040204020203" pitchFamily="34" charset="0"/>
                        <a:buNone/>
                      </a:pPr>
                      <a:endParaRPr lang="en-US" sz="800" b="0" i="0" spc="0" dirty="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ea typeface="Segoe UI" panose="020B05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59057"/>
                  </a:ext>
                </a:extLst>
              </a:tr>
              <a:tr h="4432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39962"/>
                  </a:ext>
                </a:extLst>
              </a:tr>
              <a:tr h="289041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300" b="0" kern="12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145"/>
                  </a:ext>
                </a:extLst>
              </a:tr>
              <a:tr h="289041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Identifying Themes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48921"/>
                  </a:ext>
                </a:extLst>
              </a:tr>
              <a:tr h="289041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20000"/>
                        <a:buFont typeface="Segoe UI" panose="020B0502040204020203" pitchFamily="34" charset="0"/>
                        <a:buChar char="&gt;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>
                            <a:outerShdw blurRad="127000" dist="38100" dir="5400000" algn="tl" rotWithShape="0">
                              <a:srgbClr val="5B9BD5">
                                <a:alpha val="50000"/>
                              </a:srgbClr>
                            </a:outerShdw>
                          </a:effectLst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Assessing Risk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bg2">
                            <a:alpha val="0"/>
                          </a:schemeClr>
                        </a:gs>
                        <a:gs pos="48000">
                          <a:schemeClr val="bg2"/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56448803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90000"/>
                            </a:srgb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Mitigating Risk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309830"/>
                  </a:ext>
                </a:extLst>
              </a:tr>
              <a:tr h="51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RESEARCH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94370"/>
                  </a:ext>
                </a:extLst>
              </a:tr>
              <a:tr h="493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9235"/>
                  </a:ext>
                </a:extLst>
              </a:tr>
              <a:tr h="509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SUBMIT</a:t>
                      </a: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26251"/>
                  </a:ext>
                </a:extLst>
              </a:tr>
              <a:tr h="509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5238" marR="85238" marT="42619" marB="426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D1D1">
                          <a:alpha val="6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80605"/>
                  </a:ext>
                </a:extLst>
              </a:tr>
            </a:tbl>
          </a:graphicData>
        </a:graphic>
      </p:graphicFrame>
      <p:pic>
        <p:nvPicPr>
          <p:cNvPr id="48" name="Picture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1" y="495301"/>
            <a:ext cx="566294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2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  <wetp:taskpane dockstate="right" visibility="0" width="350" row="2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C3FCC59F-B11F-49AE-8471-F39895DD8118}">
  <we:reference id="wa104178141" version="3.0.1.9" store="en-US" storeType="OMEX"/>
  <we:alternateReferences>
    <we:reference id="WA104178141" version="3.0.1.9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063E0D1-5FCB-4D3C-8EE2-7A2F1CFBB9AF}">
  <we:reference id="wa104380050" version="2.0.0.1" store="en-US" storeType="OMEX"/>
  <we:alternateReferences>
    <we:reference id="WA104380050" version="2.0.0.1" store="WA10438005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1D05BF5D-C3A1-4CEE-B231-99391022473E}">
  <we:reference id="wa104379989" version="1.0.0.0" store="en-US" storeType="OMEX"/>
  <we:alternateReferences>
    <we:reference id="WA104379989" version="1.0.0.0" store="WA10437998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6593</TotalTime>
  <Words>4560</Words>
  <Application>Microsoft Office PowerPoint</Application>
  <PresentationFormat>Widescreen</PresentationFormat>
  <Paragraphs>1212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Segoe UI</vt:lpstr>
      <vt:lpstr>Segoe UI Black</vt:lpstr>
      <vt:lpstr>Segoe UI Light</vt:lpstr>
      <vt:lpstr>Segoe UI Semibold</vt:lpstr>
      <vt:lpstr>Segoe UI Semilight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Higgins</dc:creator>
  <cp:lastModifiedBy>John Higgins</cp:lastModifiedBy>
  <cp:revision>120</cp:revision>
  <dcterms:created xsi:type="dcterms:W3CDTF">2016-10-12T20:43:23Z</dcterms:created>
  <dcterms:modified xsi:type="dcterms:W3CDTF">2016-10-26T18:06:05Z</dcterms:modified>
</cp:coreProperties>
</file>