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4"/>
  </p:notesMasterIdLst>
  <p:sldIdLst>
    <p:sldId id="256" r:id="rId2"/>
    <p:sldId id="257" r:id="rId3"/>
    <p:sldId id="258" r:id="rId4"/>
    <p:sldId id="259" r:id="rId5"/>
    <p:sldId id="264" r:id="rId6"/>
    <p:sldId id="260" r:id="rId7"/>
    <p:sldId id="265" r:id="rId8"/>
    <p:sldId id="261" r:id="rId9"/>
    <p:sldId id="263" r:id="rId10"/>
    <p:sldId id="262" r:id="rId11"/>
    <p:sldId id="268"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93" autoAdjust="0"/>
    <p:restoredTop sz="94773" autoAdjust="0"/>
  </p:normalViewPr>
  <p:slideViewPr>
    <p:cSldViewPr snapToGrid="0">
      <p:cViewPr varScale="1">
        <p:scale>
          <a:sx n="78" d="100"/>
          <a:sy n="78" d="100"/>
        </p:scale>
        <p:origin x="84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32274-8BA1-4FB9-969A-2F63333BABC6}" type="datetimeFigureOut">
              <a:rPr lang="en-IN" smtClean="0"/>
              <a:t>13-09-2025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F8FAA8-69B9-4078-A204-F4116D2F2547}" type="slidenum">
              <a:rPr lang="en-IN" smtClean="0"/>
              <a:t>‹#›</a:t>
            </a:fld>
            <a:endParaRPr lang="en-IN"/>
          </a:p>
        </p:txBody>
      </p:sp>
    </p:spTree>
    <p:extLst>
      <p:ext uri="{BB962C8B-B14F-4D97-AF65-F5344CB8AC3E}">
        <p14:creationId xmlns:p14="http://schemas.microsoft.com/office/powerpoint/2010/main" val="2461693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2F8FAA8-69B9-4078-A204-F4116D2F2547}" type="slidenum">
              <a:rPr lang="en-IN" smtClean="0"/>
              <a:t>6</a:t>
            </a:fld>
            <a:endParaRPr lang="en-IN"/>
          </a:p>
        </p:txBody>
      </p:sp>
    </p:spTree>
    <p:extLst>
      <p:ext uri="{BB962C8B-B14F-4D97-AF65-F5344CB8AC3E}">
        <p14:creationId xmlns:p14="http://schemas.microsoft.com/office/powerpoint/2010/main" val="2820005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Thank You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99121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7">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8">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 id="2147483728" r:id="rId5"/>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6390752" y="584200"/>
            <a:ext cx="4156598"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754259" y="2886610"/>
            <a:ext cx="6800432" cy="1323439"/>
          </a:xfrm>
          <a:prstGeom prst="rect">
            <a:avLst/>
          </a:prstGeom>
          <a:noFill/>
        </p:spPr>
        <p:txBody>
          <a:bodyPr wrap="square" rtlCol="0">
            <a:spAutoFit/>
          </a:bodyPr>
          <a:lstStyle/>
          <a:p>
            <a:pPr algn="ctr"/>
            <a:r>
              <a:rPr lang="en-US" sz="4000" b="1" dirty="0">
                <a:solidFill>
                  <a:schemeClr val="bg1"/>
                </a:solidFill>
                <a:latin typeface="+mj-lt"/>
                <a:ea typeface="Consolas Bold"/>
                <a:cs typeface="Consolas Bold"/>
                <a:sym typeface="Consolas Bold"/>
              </a:rPr>
              <a:t>Microplastic Pollution</a:t>
            </a:r>
          </a:p>
          <a:p>
            <a:pPr algn="ctr"/>
            <a:r>
              <a:rPr lang="en-US" sz="4000" b="1" dirty="0">
                <a:solidFill>
                  <a:schemeClr val="bg1"/>
                </a:solidFill>
                <a:latin typeface="+mj-lt"/>
                <a:ea typeface="Consolas Bold"/>
                <a:cs typeface="Consolas Bold"/>
                <a:sym typeface="Consolas Bold"/>
              </a:rPr>
              <a:t> Prediction🌍</a:t>
            </a: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4CDE9BEB-5374-9355-1F10-30C1C32F3A49}"/>
              </a:ext>
            </a:extLst>
          </p:cNvPr>
          <p:cNvSpPr txBox="1"/>
          <p:nvPr/>
        </p:nvSpPr>
        <p:spPr>
          <a:xfrm>
            <a:off x="74543" y="1476751"/>
            <a:ext cx="12042913" cy="4966744"/>
          </a:xfrm>
          <a:prstGeom prst="rect">
            <a:avLst/>
          </a:prstGeom>
          <a:noFill/>
        </p:spPr>
        <p:txBody>
          <a:bodyPr wrap="square">
            <a:spAutoFit/>
          </a:bodyPr>
          <a:lstStyle/>
          <a:p>
            <a:pPr algn="l">
              <a:lnSpc>
                <a:spcPts val="3240"/>
              </a:lnSpc>
            </a:pPr>
            <a:r>
              <a:rPr lang="en-US" sz="1800" b="1" dirty="0">
                <a:solidFill>
                  <a:srgbClr val="000000"/>
                </a:solidFill>
                <a:latin typeface="Arial Bold"/>
                <a:ea typeface="Arial Bold"/>
                <a:cs typeface="Arial Bold"/>
                <a:sym typeface="Arial Bold"/>
              </a:rPr>
              <a:t>Summary:</a:t>
            </a:r>
          </a:p>
          <a:p>
            <a:pPr marL="530066" lvl="1" indent="-285750" algn="l">
              <a:lnSpc>
                <a:spcPts val="3240"/>
              </a:lnSpc>
              <a:buFont typeface="Arial" panose="020B0604020202020204" pitchFamily="34" charset="0"/>
              <a:buChar char="•"/>
            </a:pPr>
            <a:r>
              <a:rPr lang="en-US" sz="1800" dirty="0">
                <a:solidFill>
                  <a:srgbClr val="000000"/>
                </a:solidFill>
                <a:latin typeface="Arial"/>
                <a:ea typeface="Arial"/>
                <a:cs typeface="Arial"/>
                <a:sym typeface="Arial"/>
              </a:rPr>
              <a:t>This case study focused on predicting microplastic pollution levels using environmental and human activity data. A Linear Regression model was applied for its simplicity and effectiveness in handling continuous variables, achieving good accuracy through R² and RMSE evaluation. The model successfully identified key pollution factors and hotspots, proving useful for environmental monitoring and decision-making.</a:t>
            </a:r>
          </a:p>
          <a:p>
            <a:pPr marL="530066" lvl="1" indent="-285750" algn="l">
              <a:lnSpc>
                <a:spcPts val="3240"/>
              </a:lnSpc>
              <a:buFont typeface="Arial" panose="020B0604020202020204" pitchFamily="34" charset="0"/>
              <a:buChar char="•"/>
            </a:pPr>
            <a:endParaRPr lang="en-US" sz="1800" dirty="0">
              <a:solidFill>
                <a:srgbClr val="000000"/>
              </a:solidFill>
              <a:latin typeface="Arial"/>
              <a:ea typeface="Arial"/>
              <a:cs typeface="Arial"/>
              <a:sym typeface="Arial"/>
            </a:endParaRPr>
          </a:p>
          <a:p>
            <a:pPr algn="l">
              <a:lnSpc>
                <a:spcPts val="3240"/>
              </a:lnSpc>
            </a:pPr>
            <a:r>
              <a:rPr lang="en-US" sz="1800" b="1" dirty="0">
                <a:solidFill>
                  <a:srgbClr val="000000"/>
                </a:solidFill>
                <a:latin typeface="Arial Bold"/>
                <a:ea typeface="Arial Bold"/>
                <a:cs typeface="Arial Bold"/>
                <a:sym typeface="Arial Bold"/>
              </a:rPr>
              <a:t>Future Work:</a:t>
            </a:r>
          </a:p>
          <a:p>
            <a:pPr marL="530066" lvl="1" indent="-285750" algn="l">
              <a:lnSpc>
                <a:spcPts val="3240"/>
              </a:lnSpc>
              <a:buFont typeface="Arial" panose="020B0604020202020204" pitchFamily="34" charset="0"/>
              <a:buChar char="•"/>
            </a:pPr>
            <a:r>
              <a:rPr lang="en-US" sz="1800" dirty="0">
                <a:solidFill>
                  <a:srgbClr val="000000"/>
                </a:solidFill>
                <a:latin typeface="Arial"/>
                <a:ea typeface="Arial"/>
                <a:cs typeface="Arial"/>
                <a:sym typeface="Arial"/>
              </a:rPr>
              <a:t>Incorporate satellite image data for better geographical prediction.</a:t>
            </a:r>
          </a:p>
          <a:p>
            <a:pPr marL="488632" lvl="1" indent="-244316" algn="l">
              <a:lnSpc>
                <a:spcPts val="3240"/>
              </a:lnSpc>
              <a:buFont typeface="Arial"/>
              <a:buChar char="•"/>
            </a:pPr>
            <a:r>
              <a:rPr lang="en-US" sz="1800" dirty="0">
                <a:solidFill>
                  <a:srgbClr val="000000"/>
                </a:solidFill>
                <a:latin typeface="Arial"/>
                <a:ea typeface="Arial"/>
                <a:cs typeface="Arial"/>
                <a:sym typeface="Arial"/>
              </a:rPr>
              <a:t>Include time-series analysis to observe pollution trends over time.</a:t>
            </a:r>
          </a:p>
          <a:p>
            <a:pPr marL="488632" lvl="1" indent="-244316" algn="l">
              <a:lnSpc>
                <a:spcPts val="3240"/>
              </a:lnSpc>
              <a:buFont typeface="Arial"/>
              <a:buChar char="•"/>
            </a:pPr>
            <a:r>
              <a:rPr lang="en-US" sz="1800" dirty="0">
                <a:solidFill>
                  <a:srgbClr val="000000"/>
                </a:solidFill>
                <a:latin typeface="Arial"/>
                <a:ea typeface="Arial"/>
                <a:cs typeface="Arial"/>
                <a:sym typeface="Arial"/>
              </a:rPr>
              <a:t>Extend the model to predict the impact on marine species and ecosystems.</a:t>
            </a:r>
          </a:p>
          <a:p>
            <a:pPr marL="488632" lvl="1" indent="-244316" algn="l">
              <a:lnSpc>
                <a:spcPts val="3240"/>
              </a:lnSpc>
              <a:buFont typeface="Arial"/>
              <a:buChar char="•"/>
            </a:pPr>
            <a:r>
              <a:rPr lang="en-US" sz="1800" dirty="0">
                <a:solidFill>
                  <a:srgbClr val="000000"/>
                </a:solidFill>
                <a:latin typeface="Arial"/>
                <a:ea typeface="Arial"/>
                <a:cs typeface="Arial"/>
                <a:sym typeface="Arial"/>
              </a:rPr>
              <a:t>Collaborate with environmental agencies for real-time data integration.</a:t>
            </a:r>
          </a:p>
          <a:p>
            <a:pPr marL="488632" lvl="1" indent="-244316" algn="l">
              <a:lnSpc>
                <a:spcPts val="3240"/>
              </a:lnSpc>
            </a:pPr>
            <a:endParaRPr lang="en-US" sz="180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51988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A close up of a sign  Description automatically generated"/>
          <p:cNvSpPr/>
          <p:nvPr/>
        </p:nvSpPr>
        <p:spPr>
          <a:xfrm>
            <a:off x="10072688" y="78002"/>
            <a:ext cx="1800225" cy="575514"/>
          </a:xfrm>
          <a:custGeom>
            <a:avLst/>
            <a:gdLst/>
            <a:ahLst/>
            <a:cxnLst/>
            <a:rect l="l" t="t" r="r" b="b"/>
            <a:pathLst>
              <a:path w="2700338" h="863271">
                <a:moveTo>
                  <a:pt x="0" y="0"/>
                </a:moveTo>
                <a:lnTo>
                  <a:pt x="2700338" y="0"/>
                </a:lnTo>
                <a:lnTo>
                  <a:pt x="2700338" y="863271"/>
                </a:lnTo>
                <a:lnTo>
                  <a:pt x="0" y="863271"/>
                </a:lnTo>
                <a:lnTo>
                  <a:pt x="0" y="0"/>
                </a:lnTo>
                <a:close/>
              </a:path>
            </a:pathLst>
          </a:custGeom>
          <a:blipFill>
            <a:blip r:embed="rId3"/>
            <a:stretch>
              <a:fillRect b="-4568"/>
            </a:stretch>
          </a:blipFill>
        </p:spPr>
      </p:sp>
      <p:grpSp>
        <p:nvGrpSpPr>
          <p:cNvPr id="3" name="Group 3"/>
          <p:cNvGrpSpPr/>
          <p:nvPr/>
        </p:nvGrpSpPr>
        <p:grpSpPr>
          <a:xfrm>
            <a:off x="-12699" y="-12700"/>
            <a:ext cx="9855200" cy="743030"/>
            <a:chOff x="0" y="0"/>
            <a:chExt cx="19710400" cy="1486060"/>
          </a:xfrm>
        </p:grpSpPr>
        <p:sp>
          <p:nvSpPr>
            <p:cNvPr id="4" name="Freeform 4"/>
            <p:cNvSpPr/>
            <p:nvPr/>
          </p:nvSpPr>
          <p:spPr>
            <a:xfrm>
              <a:off x="25400" y="25400"/>
              <a:ext cx="19659600" cy="1435227"/>
            </a:xfrm>
            <a:custGeom>
              <a:avLst/>
              <a:gdLst/>
              <a:ahLst/>
              <a:cxnLst/>
              <a:rect l="l" t="t" r="r" b="b"/>
              <a:pathLst>
                <a:path w="19659600" h="1435227">
                  <a:moveTo>
                    <a:pt x="0" y="0"/>
                  </a:moveTo>
                  <a:lnTo>
                    <a:pt x="19659600" y="0"/>
                  </a:lnTo>
                  <a:lnTo>
                    <a:pt x="19659600" y="1435227"/>
                  </a:lnTo>
                  <a:lnTo>
                    <a:pt x="0" y="1435227"/>
                  </a:lnTo>
                  <a:close/>
                </a:path>
              </a:pathLst>
            </a:custGeom>
            <a:solidFill>
              <a:srgbClr val="213264"/>
            </a:solidFill>
          </p:spPr>
        </p:sp>
        <p:sp>
          <p:nvSpPr>
            <p:cNvPr id="5" name="Freeform 5"/>
            <p:cNvSpPr/>
            <p:nvPr/>
          </p:nvSpPr>
          <p:spPr>
            <a:xfrm>
              <a:off x="0" y="0"/>
              <a:ext cx="19710400" cy="1486027"/>
            </a:xfrm>
            <a:custGeom>
              <a:avLst/>
              <a:gdLst/>
              <a:ahLst/>
              <a:cxnLst/>
              <a:rect l="l" t="t" r="r" b="b"/>
              <a:pathLst>
                <a:path w="19710400" h="1486027">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id="6" name="Group 6"/>
          <p:cNvGrpSpPr/>
          <p:nvPr/>
        </p:nvGrpSpPr>
        <p:grpSpPr>
          <a:xfrm>
            <a:off x="9888967" y="-419"/>
            <a:ext cx="112283" cy="732357"/>
            <a:chOff x="0" y="0"/>
            <a:chExt cx="224566" cy="1464714"/>
          </a:xfrm>
        </p:grpSpPr>
        <p:sp>
          <p:nvSpPr>
            <p:cNvPr id="7" name="Freeform 7"/>
            <p:cNvSpPr/>
            <p:nvPr/>
          </p:nvSpPr>
          <p:spPr>
            <a:xfrm>
              <a:off x="0" y="0"/>
              <a:ext cx="224536" cy="1464691"/>
            </a:xfrm>
            <a:custGeom>
              <a:avLst/>
              <a:gdLst/>
              <a:ahLst/>
              <a:cxnLst/>
              <a:rect l="l" t="t" r="r" b="b"/>
              <a:pathLst>
                <a:path w="224536" h="1464691">
                  <a:moveTo>
                    <a:pt x="0" y="0"/>
                  </a:moveTo>
                  <a:lnTo>
                    <a:pt x="224536" y="0"/>
                  </a:lnTo>
                  <a:lnTo>
                    <a:pt x="224536" y="1464691"/>
                  </a:lnTo>
                  <a:lnTo>
                    <a:pt x="0" y="1464691"/>
                  </a:lnTo>
                  <a:close/>
                </a:path>
              </a:pathLst>
            </a:custGeom>
            <a:solidFill>
              <a:srgbClr val="7FBA00"/>
            </a:solidFill>
          </p:spPr>
        </p:sp>
      </p:grpSp>
      <p:sp>
        <p:nvSpPr>
          <p:cNvPr id="8" name="Freeform 8" descr="A blue and white background  Description automatically generated with medium confidence"/>
          <p:cNvSpPr/>
          <p:nvPr/>
        </p:nvSpPr>
        <p:spPr>
          <a:xfrm>
            <a:off x="0" y="-12700"/>
            <a:ext cx="9839325" cy="723901"/>
          </a:xfrm>
          <a:custGeom>
            <a:avLst/>
            <a:gdLst/>
            <a:ahLst/>
            <a:cxnLst/>
            <a:rect l="l" t="t" r="r" b="b"/>
            <a:pathLst>
              <a:path w="14758988" h="1085852">
                <a:moveTo>
                  <a:pt x="0" y="0"/>
                </a:moveTo>
                <a:lnTo>
                  <a:pt x="14758988" y="0"/>
                </a:lnTo>
                <a:lnTo>
                  <a:pt x="14758988" y="1085852"/>
                </a:lnTo>
                <a:lnTo>
                  <a:pt x="0" y="1085852"/>
                </a:lnTo>
                <a:lnTo>
                  <a:pt x="0" y="0"/>
                </a:lnTo>
                <a:close/>
              </a:path>
            </a:pathLst>
          </a:custGeom>
          <a:blipFill>
            <a:blip r:embed="rId4">
              <a:alphaModFix amt="16000"/>
            </a:blip>
            <a:stretch>
              <a:fillRect t="-213488" r="-1645" b="-549997"/>
            </a:stretch>
          </a:blipFill>
        </p:spPr>
      </p:sp>
      <p:grpSp>
        <p:nvGrpSpPr>
          <p:cNvPr id="9" name="Group 9"/>
          <p:cNvGrpSpPr/>
          <p:nvPr/>
        </p:nvGrpSpPr>
        <p:grpSpPr>
          <a:xfrm>
            <a:off x="11925300" y="-419"/>
            <a:ext cx="266700" cy="732357"/>
            <a:chOff x="0" y="0"/>
            <a:chExt cx="533400" cy="1464714"/>
          </a:xfrm>
        </p:grpSpPr>
        <p:sp>
          <p:nvSpPr>
            <p:cNvPr id="10" name="Freeform 10"/>
            <p:cNvSpPr/>
            <p:nvPr/>
          </p:nvSpPr>
          <p:spPr>
            <a:xfrm>
              <a:off x="0" y="0"/>
              <a:ext cx="533400" cy="1464691"/>
            </a:xfrm>
            <a:custGeom>
              <a:avLst/>
              <a:gdLst/>
              <a:ahLst/>
              <a:cxnLst/>
              <a:rect l="l" t="t" r="r" b="b"/>
              <a:pathLst>
                <a:path w="533400" h="1464691">
                  <a:moveTo>
                    <a:pt x="0" y="0"/>
                  </a:moveTo>
                  <a:lnTo>
                    <a:pt x="533400" y="0"/>
                  </a:lnTo>
                  <a:lnTo>
                    <a:pt x="533400" y="1464691"/>
                  </a:lnTo>
                  <a:lnTo>
                    <a:pt x="0" y="1464691"/>
                  </a:lnTo>
                  <a:close/>
                </a:path>
              </a:pathLst>
            </a:custGeom>
            <a:solidFill>
              <a:srgbClr val="FED500"/>
            </a:solidFill>
          </p:spPr>
        </p:sp>
      </p:grpSp>
      <p:grpSp>
        <p:nvGrpSpPr>
          <p:cNvPr id="11" name="Group 11"/>
          <p:cNvGrpSpPr/>
          <p:nvPr/>
        </p:nvGrpSpPr>
        <p:grpSpPr>
          <a:xfrm>
            <a:off x="212231" y="962378"/>
            <a:ext cx="5904091" cy="400110"/>
            <a:chOff x="0" y="0"/>
            <a:chExt cx="11808182" cy="800220"/>
          </a:xfrm>
        </p:grpSpPr>
        <p:sp>
          <p:nvSpPr>
            <p:cNvPr id="12" name="Freeform 12"/>
            <p:cNvSpPr/>
            <p:nvPr/>
          </p:nvSpPr>
          <p:spPr>
            <a:xfrm>
              <a:off x="0" y="0"/>
              <a:ext cx="11808182" cy="800220"/>
            </a:xfrm>
            <a:custGeom>
              <a:avLst/>
              <a:gdLst/>
              <a:ahLst/>
              <a:cxnLst/>
              <a:rect l="l" t="t" r="r" b="b"/>
              <a:pathLst>
                <a:path w="11808182" h="800220">
                  <a:moveTo>
                    <a:pt x="0" y="0"/>
                  </a:moveTo>
                  <a:lnTo>
                    <a:pt x="11808182" y="0"/>
                  </a:lnTo>
                  <a:lnTo>
                    <a:pt x="11808182" y="800220"/>
                  </a:lnTo>
                  <a:lnTo>
                    <a:pt x="0" y="800220"/>
                  </a:lnTo>
                  <a:close/>
                </a:path>
              </a:pathLst>
            </a:custGeom>
            <a:solidFill>
              <a:srgbClr val="000000">
                <a:alpha val="0"/>
              </a:srgbClr>
            </a:solidFill>
          </p:spPr>
        </p:sp>
        <p:sp>
          <p:nvSpPr>
            <p:cNvPr id="13" name="TextBox 13"/>
            <p:cNvSpPr txBox="1"/>
            <p:nvPr/>
          </p:nvSpPr>
          <p:spPr>
            <a:xfrm>
              <a:off x="0" y="-66675"/>
              <a:ext cx="11808182" cy="866895"/>
            </a:xfrm>
            <a:prstGeom prst="rect">
              <a:avLst/>
            </a:prstGeom>
          </p:spPr>
          <p:txBody>
            <a:bodyPr lIns="0" tIns="0" rIns="0" bIns="0" rtlCol="0" anchor="t"/>
            <a:lstStyle/>
            <a:p>
              <a:pPr>
                <a:lnSpc>
                  <a:spcPts val="2400"/>
                </a:lnSpc>
              </a:pPr>
              <a:r>
                <a:rPr lang="en-US" sz="2000" b="1">
                  <a:solidFill>
                    <a:srgbClr val="213163"/>
                  </a:solidFill>
                  <a:latin typeface="Arial Bold"/>
                  <a:ea typeface="Arial Bold"/>
                  <a:cs typeface="Arial Bold"/>
                  <a:sym typeface="Arial Bold"/>
                </a:rPr>
                <a:t>GitHub Repository Link of a project</a:t>
              </a:r>
            </a:p>
          </p:txBody>
        </p:sp>
      </p:grpSp>
      <p:grpSp>
        <p:nvGrpSpPr>
          <p:cNvPr id="14" name="Group 14"/>
          <p:cNvGrpSpPr/>
          <p:nvPr/>
        </p:nvGrpSpPr>
        <p:grpSpPr>
          <a:xfrm>
            <a:off x="210315" y="1461898"/>
            <a:ext cx="8550027" cy="369332"/>
            <a:chOff x="0" y="0"/>
            <a:chExt cx="17100054" cy="738664"/>
          </a:xfrm>
        </p:grpSpPr>
        <p:sp>
          <p:nvSpPr>
            <p:cNvPr id="15" name="Freeform 15"/>
            <p:cNvSpPr/>
            <p:nvPr/>
          </p:nvSpPr>
          <p:spPr>
            <a:xfrm>
              <a:off x="0" y="0"/>
              <a:ext cx="17100054" cy="738664"/>
            </a:xfrm>
            <a:custGeom>
              <a:avLst/>
              <a:gdLst/>
              <a:ahLst/>
              <a:cxnLst/>
              <a:rect l="l" t="t" r="r" b="b"/>
              <a:pathLst>
                <a:path w="17100054" h="738664">
                  <a:moveTo>
                    <a:pt x="0" y="0"/>
                  </a:moveTo>
                  <a:lnTo>
                    <a:pt x="17100054" y="0"/>
                  </a:lnTo>
                  <a:lnTo>
                    <a:pt x="17100054" y="738664"/>
                  </a:lnTo>
                  <a:lnTo>
                    <a:pt x="0" y="738664"/>
                  </a:lnTo>
                  <a:close/>
                </a:path>
              </a:pathLst>
            </a:custGeom>
            <a:solidFill>
              <a:srgbClr val="000000">
                <a:alpha val="0"/>
              </a:srgbClr>
            </a:solidFill>
          </p:spPr>
          <p:txBody>
            <a:bodyPr/>
            <a:lstStyle/>
            <a:p>
              <a:endParaRPr lang="en-IN" dirty="0"/>
            </a:p>
          </p:txBody>
        </p:sp>
        <p:sp>
          <p:nvSpPr>
            <p:cNvPr id="16" name="TextBox 16"/>
            <p:cNvSpPr txBox="1"/>
            <p:nvPr/>
          </p:nvSpPr>
          <p:spPr>
            <a:xfrm>
              <a:off x="0" y="-57150"/>
              <a:ext cx="17100054" cy="795814"/>
            </a:xfrm>
            <a:prstGeom prst="rect">
              <a:avLst/>
            </a:prstGeom>
          </p:spPr>
          <p:txBody>
            <a:bodyPr lIns="0" tIns="0" rIns="0" bIns="0" rtlCol="0" anchor="t"/>
            <a:lstStyle/>
            <a:p>
              <a:pPr marL="325771" lvl="1" indent="-162885">
                <a:lnSpc>
                  <a:spcPts val="2160"/>
                </a:lnSpc>
                <a:buFont typeface="Arial"/>
                <a:buChar char="•"/>
              </a:pPr>
              <a:r>
                <a:rPr lang="en-US" sz="1800" dirty="0"/>
                <a:t>https://github.com/Dattaguru27/MICROPLASTIC-POLLUTION-PREDICTION</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A close up of a sign  Description automatically generated"/>
          <p:cNvSpPr/>
          <p:nvPr/>
        </p:nvSpPr>
        <p:spPr>
          <a:xfrm>
            <a:off x="10072688" y="78002"/>
            <a:ext cx="1800225" cy="575514"/>
          </a:xfrm>
          <a:custGeom>
            <a:avLst/>
            <a:gdLst/>
            <a:ahLst/>
            <a:cxnLst/>
            <a:rect l="l" t="t" r="r" b="b"/>
            <a:pathLst>
              <a:path w="2700338" h="863271">
                <a:moveTo>
                  <a:pt x="0" y="0"/>
                </a:moveTo>
                <a:lnTo>
                  <a:pt x="2700338" y="0"/>
                </a:lnTo>
                <a:lnTo>
                  <a:pt x="2700338" y="863271"/>
                </a:lnTo>
                <a:lnTo>
                  <a:pt x="0" y="863271"/>
                </a:lnTo>
                <a:lnTo>
                  <a:pt x="0" y="0"/>
                </a:lnTo>
                <a:close/>
              </a:path>
            </a:pathLst>
          </a:custGeom>
          <a:blipFill>
            <a:blip r:embed="rId3"/>
            <a:stretch>
              <a:fillRect b="-4568"/>
            </a:stretch>
          </a:blipFill>
        </p:spPr>
      </p:sp>
      <p:grpSp>
        <p:nvGrpSpPr>
          <p:cNvPr id="3" name="Group 3"/>
          <p:cNvGrpSpPr/>
          <p:nvPr/>
        </p:nvGrpSpPr>
        <p:grpSpPr>
          <a:xfrm>
            <a:off x="-12699" y="-12700"/>
            <a:ext cx="9855200" cy="743030"/>
            <a:chOff x="0" y="0"/>
            <a:chExt cx="19710400" cy="1486060"/>
          </a:xfrm>
        </p:grpSpPr>
        <p:sp>
          <p:nvSpPr>
            <p:cNvPr id="4" name="Freeform 4"/>
            <p:cNvSpPr/>
            <p:nvPr/>
          </p:nvSpPr>
          <p:spPr>
            <a:xfrm>
              <a:off x="25400" y="25400"/>
              <a:ext cx="19659600" cy="1435227"/>
            </a:xfrm>
            <a:custGeom>
              <a:avLst/>
              <a:gdLst/>
              <a:ahLst/>
              <a:cxnLst/>
              <a:rect l="l" t="t" r="r" b="b"/>
              <a:pathLst>
                <a:path w="19659600" h="1435227">
                  <a:moveTo>
                    <a:pt x="0" y="0"/>
                  </a:moveTo>
                  <a:lnTo>
                    <a:pt x="19659600" y="0"/>
                  </a:lnTo>
                  <a:lnTo>
                    <a:pt x="19659600" y="1435227"/>
                  </a:lnTo>
                  <a:lnTo>
                    <a:pt x="0" y="1435227"/>
                  </a:lnTo>
                  <a:close/>
                </a:path>
              </a:pathLst>
            </a:custGeom>
            <a:solidFill>
              <a:srgbClr val="213264"/>
            </a:solidFill>
          </p:spPr>
        </p:sp>
        <p:sp>
          <p:nvSpPr>
            <p:cNvPr id="5" name="Freeform 5"/>
            <p:cNvSpPr/>
            <p:nvPr/>
          </p:nvSpPr>
          <p:spPr>
            <a:xfrm>
              <a:off x="0" y="0"/>
              <a:ext cx="19710400" cy="1486027"/>
            </a:xfrm>
            <a:custGeom>
              <a:avLst/>
              <a:gdLst/>
              <a:ahLst/>
              <a:cxnLst/>
              <a:rect l="l" t="t" r="r" b="b"/>
              <a:pathLst>
                <a:path w="19710400" h="1486027">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id="6" name="Group 6"/>
          <p:cNvGrpSpPr/>
          <p:nvPr/>
        </p:nvGrpSpPr>
        <p:grpSpPr>
          <a:xfrm>
            <a:off x="9888967" y="-419"/>
            <a:ext cx="112283" cy="732357"/>
            <a:chOff x="0" y="0"/>
            <a:chExt cx="224566" cy="1464714"/>
          </a:xfrm>
        </p:grpSpPr>
        <p:sp>
          <p:nvSpPr>
            <p:cNvPr id="7" name="Freeform 7"/>
            <p:cNvSpPr/>
            <p:nvPr/>
          </p:nvSpPr>
          <p:spPr>
            <a:xfrm>
              <a:off x="0" y="0"/>
              <a:ext cx="224536" cy="1464691"/>
            </a:xfrm>
            <a:custGeom>
              <a:avLst/>
              <a:gdLst/>
              <a:ahLst/>
              <a:cxnLst/>
              <a:rect l="l" t="t" r="r" b="b"/>
              <a:pathLst>
                <a:path w="224536" h="1464691">
                  <a:moveTo>
                    <a:pt x="0" y="0"/>
                  </a:moveTo>
                  <a:lnTo>
                    <a:pt x="224536" y="0"/>
                  </a:lnTo>
                  <a:lnTo>
                    <a:pt x="224536" y="1464691"/>
                  </a:lnTo>
                  <a:lnTo>
                    <a:pt x="0" y="1464691"/>
                  </a:lnTo>
                  <a:close/>
                </a:path>
              </a:pathLst>
            </a:custGeom>
            <a:solidFill>
              <a:srgbClr val="7FBA00"/>
            </a:solidFill>
          </p:spPr>
        </p:sp>
      </p:grpSp>
      <p:sp>
        <p:nvSpPr>
          <p:cNvPr id="8" name="Freeform 8" descr="A blue and white background  Description automatically generated with medium confidence"/>
          <p:cNvSpPr/>
          <p:nvPr/>
        </p:nvSpPr>
        <p:spPr>
          <a:xfrm>
            <a:off x="0" y="-12700"/>
            <a:ext cx="9839325" cy="723901"/>
          </a:xfrm>
          <a:custGeom>
            <a:avLst/>
            <a:gdLst/>
            <a:ahLst/>
            <a:cxnLst/>
            <a:rect l="l" t="t" r="r" b="b"/>
            <a:pathLst>
              <a:path w="14758988" h="1085852">
                <a:moveTo>
                  <a:pt x="0" y="0"/>
                </a:moveTo>
                <a:lnTo>
                  <a:pt x="14758988" y="0"/>
                </a:lnTo>
                <a:lnTo>
                  <a:pt x="14758988" y="1085852"/>
                </a:lnTo>
                <a:lnTo>
                  <a:pt x="0" y="1085852"/>
                </a:lnTo>
                <a:lnTo>
                  <a:pt x="0" y="0"/>
                </a:lnTo>
                <a:close/>
              </a:path>
            </a:pathLst>
          </a:custGeom>
          <a:blipFill>
            <a:blip r:embed="rId4">
              <a:alphaModFix amt="16000"/>
            </a:blip>
            <a:stretch>
              <a:fillRect t="-213488" r="-1645" b="-549997"/>
            </a:stretch>
          </a:blipFill>
        </p:spPr>
      </p:sp>
      <p:grpSp>
        <p:nvGrpSpPr>
          <p:cNvPr id="9" name="Group 9"/>
          <p:cNvGrpSpPr/>
          <p:nvPr/>
        </p:nvGrpSpPr>
        <p:grpSpPr>
          <a:xfrm>
            <a:off x="11925300" y="-419"/>
            <a:ext cx="266700" cy="732357"/>
            <a:chOff x="0" y="0"/>
            <a:chExt cx="533400" cy="1464714"/>
          </a:xfrm>
        </p:grpSpPr>
        <p:sp>
          <p:nvSpPr>
            <p:cNvPr id="10" name="Freeform 10"/>
            <p:cNvSpPr/>
            <p:nvPr/>
          </p:nvSpPr>
          <p:spPr>
            <a:xfrm>
              <a:off x="0" y="0"/>
              <a:ext cx="533400" cy="1464691"/>
            </a:xfrm>
            <a:custGeom>
              <a:avLst/>
              <a:gdLst/>
              <a:ahLst/>
              <a:cxnLst/>
              <a:rect l="l" t="t" r="r" b="b"/>
              <a:pathLst>
                <a:path w="533400" h="1464691">
                  <a:moveTo>
                    <a:pt x="0" y="0"/>
                  </a:moveTo>
                  <a:lnTo>
                    <a:pt x="533400" y="0"/>
                  </a:lnTo>
                  <a:lnTo>
                    <a:pt x="533400" y="1464691"/>
                  </a:lnTo>
                  <a:lnTo>
                    <a:pt x="0" y="1464691"/>
                  </a:lnTo>
                  <a:close/>
                </a:path>
              </a:pathLst>
            </a:custGeom>
            <a:solidFill>
              <a:srgbClr val="FED500"/>
            </a:solidFill>
          </p:spPr>
        </p:sp>
      </p:grpSp>
      <p:grpSp>
        <p:nvGrpSpPr>
          <p:cNvPr id="11" name="Group 11"/>
          <p:cNvGrpSpPr/>
          <p:nvPr/>
        </p:nvGrpSpPr>
        <p:grpSpPr>
          <a:xfrm>
            <a:off x="4315206" y="3214562"/>
            <a:ext cx="3561588" cy="987048"/>
            <a:chOff x="0" y="0"/>
            <a:chExt cx="7123176" cy="1974096"/>
          </a:xfrm>
        </p:grpSpPr>
        <p:sp>
          <p:nvSpPr>
            <p:cNvPr id="12" name="Freeform 12"/>
            <p:cNvSpPr/>
            <p:nvPr/>
          </p:nvSpPr>
          <p:spPr>
            <a:xfrm>
              <a:off x="0" y="0"/>
              <a:ext cx="7123176" cy="1974096"/>
            </a:xfrm>
            <a:custGeom>
              <a:avLst/>
              <a:gdLst/>
              <a:ahLst/>
              <a:cxnLst/>
              <a:rect l="l" t="t" r="r" b="b"/>
              <a:pathLst>
                <a:path w="7123176" h="1974096">
                  <a:moveTo>
                    <a:pt x="0" y="0"/>
                  </a:moveTo>
                  <a:lnTo>
                    <a:pt x="7123176" y="0"/>
                  </a:lnTo>
                  <a:lnTo>
                    <a:pt x="7123176" y="1974096"/>
                  </a:lnTo>
                  <a:lnTo>
                    <a:pt x="0" y="1974096"/>
                  </a:lnTo>
                  <a:close/>
                </a:path>
              </a:pathLst>
            </a:custGeom>
            <a:solidFill>
              <a:srgbClr val="000000">
                <a:alpha val="0"/>
              </a:srgbClr>
            </a:solidFill>
          </p:spPr>
        </p:sp>
        <p:sp>
          <p:nvSpPr>
            <p:cNvPr id="13" name="TextBox 13"/>
            <p:cNvSpPr txBox="1"/>
            <p:nvPr/>
          </p:nvSpPr>
          <p:spPr>
            <a:xfrm>
              <a:off x="0" y="-152400"/>
              <a:ext cx="7123176" cy="2126496"/>
            </a:xfrm>
            <a:prstGeom prst="rect">
              <a:avLst/>
            </a:prstGeom>
          </p:spPr>
          <p:txBody>
            <a:bodyPr lIns="0" tIns="0" rIns="0" bIns="0" rtlCol="0" anchor="t"/>
            <a:lstStyle/>
            <a:p>
              <a:pPr>
                <a:lnSpc>
                  <a:spcPts val="6000"/>
                </a:lnSpc>
              </a:pPr>
              <a:r>
                <a:rPr lang="en-US" sz="5000" b="1">
                  <a:solidFill>
                    <a:srgbClr val="213163"/>
                  </a:solidFill>
                  <a:latin typeface="Arial Bold"/>
                  <a:ea typeface="Arial Bold"/>
                  <a:cs typeface="Arial Bold"/>
                  <a:sym typeface="Arial Bold"/>
                </a:rPr>
                <a:t>Thank You</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56071" y="1463502"/>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022C085F-B2A2-7E31-388E-45AAB9D66765}"/>
              </a:ext>
            </a:extLst>
          </p:cNvPr>
          <p:cNvSpPr txBox="1"/>
          <p:nvPr/>
        </p:nvSpPr>
        <p:spPr>
          <a:xfrm>
            <a:off x="-83127" y="1842831"/>
            <a:ext cx="7653966" cy="3375283"/>
          </a:xfrm>
          <a:prstGeom prst="rect">
            <a:avLst/>
          </a:prstGeom>
          <a:noFill/>
        </p:spPr>
        <p:txBody>
          <a:bodyPr wrap="square" rtlCol="0">
            <a:spAutoFit/>
          </a:bodyPr>
          <a:lstStyle/>
          <a:p>
            <a:pPr marL="488632" lvl="1" indent="-244316">
              <a:lnSpc>
                <a:spcPts val="3240"/>
              </a:lnSpc>
              <a:buFont typeface="Arial"/>
              <a:buChar char="•"/>
            </a:pPr>
            <a:r>
              <a:rPr lang="en-US" sz="2000" dirty="0"/>
              <a:t>Predict microplastic concentration levels in oceanic/river environments.</a:t>
            </a:r>
          </a:p>
          <a:p>
            <a:pPr marL="488632" lvl="1" indent="-244316">
              <a:lnSpc>
                <a:spcPts val="3240"/>
              </a:lnSpc>
              <a:buFont typeface="Arial"/>
              <a:buChar char="•"/>
            </a:pPr>
            <a:r>
              <a:rPr lang="en-US" sz="2000" dirty="0"/>
              <a:t>Analyze the influence of environmental and anthropogenic (human) factors.</a:t>
            </a:r>
          </a:p>
          <a:p>
            <a:pPr marL="488632" lvl="1" indent="-244316">
              <a:lnSpc>
                <a:spcPts val="3240"/>
              </a:lnSpc>
              <a:buFont typeface="Arial"/>
              <a:buChar char="•"/>
            </a:pPr>
            <a:r>
              <a:rPr lang="en-US" sz="2000" dirty="0"/>
              <a:t>Develop a data-driven model to support early warning systems and policy decisions.</a:t>
            </a:r>
          </a:p>
          <a:p>
            <a:pPr marL="488632" lvl="1" indent="-244316">
              <a:lnSpc>
                <a:spcPts val="3240"/>
              </a:lnSpc>
              <a:buFont typeface="Arial"/>
              <a:buChar char="•"/>
            </a:pPr>
            <a:r>
              <a:rPr lang="en-US" sz="2000" dirty="0"/>
              <a:t>Visualize spatial patterns of pollution for better awareness.</a:t>
            </a:r>
          </a:p>
          <a:p>
            <a:pPr>
              <a:lnSpc>
                <a:spcPts val="3240"/>
              </a:lnSpc>
            </a:pPr>
            <a:endParaRPr lang="en-US" sz="2700"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61665"/>
          </a:xfrm>
          <a:prstGeom prst="rect">
            <a:avLst/>
          </a:prstGeom>
          <a:noFill/>
        </p:spPr>
        <p:txBody>
          <a:bodyPr wrap="square">
            <a:spAutoFit/>
          </a:bodyPr>
          <a:lstStyle/>
          <a:p>
            <a:r>
              <a:rPr lang="en-US" sz="2400" b="1" dirty="0">
                <a:solidFill>
                  <a:srgbClr val="213163"/>
                </a:solidFill>
              </a:rPr>
              <a:t>T</a:t>
            </a:r>
            <a:r>
              <a:rPr lang="en-IN" sz="2400" b="1" dirty="0" err="1">
                <a:solidFill>
                  <a:srgbClr val="213163"/>
                </a:solidFill>
              </a:rPr>
              <a:t>ools</a:t>
            </a:r>
            <a:r>
              <a:rPr lang="en-IN" sz="2400" b="1" dirty="0">
                <a:solidFill>
                  <a:srgbClr val="213163"/>
                </a:solidFill>
              </a:rPr>
              <a:t> and Technology used </a:t>
            </a:r>
          </a:p>
        </p:txBody>
      </p:sp>
      <p:sp>
        <p:nvSpPr>
          <p:cNvPr id="7" name="Rectangle 4">
            <a:extLst>
              <a:ext uri="{FF2B5EF4-FFF2-40B4-BE49-F238E27FC236}">
                <a16:creationId xmlns:a16="http://schemas.microsoft.com/office/drawing/2014/main" id="{F6A7F49B-339A-65BE-8A63-170E69008335}"/>
              </a:ext>
            </a:extLst>
          </p:cNvPr>
          <p:cNvSpPr>
            <a:spLocks noChangeArrowheads="1"/>
          </p:cNvSpPr>
          <p:nvPr/>
        </p:nvSpPr>
        <p:spPr bwMode="auto">
          <a:xfrm rot="10800000" flipV="1">
            <a:off x="135834" y="2104082"/>
            <a:ext cx="10338954"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Programming Language:</a:t>
            </a:r>
            <a:r>
              <a:rPr kumimoji="0" lang="en-US" altLang="en-US" sz="2000" b="0" i="0" u="none" strike="noStrike" cap="none" normalizeH="0" baseline="0" dirty="0">
                <a:ln>
                  <a:noFill/>
                </a:ln>
                <a:solidFill>
                  <a:schemeClr val="tx1"/>
                </a:solidFill>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Libraries:</a:t>
            </a:r>
            <a:r>
              <a:rPr kumimoji="0" lang="en-US" altLang="en-US" sz="2000" b="0" i="0" u="none" strike="noStrike" cap="none" normalizeH="0" baseline="0" dirty="0">
                <a:ln>
                  <a:noFill/>
                </a:ln>
                <a:solidFill>
                  <a:schemeClr val="tx1"/>
                </a:solidFill>
                <a:effectLst/>
                <a:latin typeface="Arial" panose="020B0604020202020204" pitchFamily="34" charset="0"/>
              </a:rPr>
              <a:t> Pandas, NumPy, Matplotlib, Scikit-learn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Development Environment:</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Jupyter</a:t>
            </a:r>
            <a:r>
              <a:rPr kumimoji="0" lang="en-US" altLang="en-US" sz="2000" b="0" i="0" u="none" strike="noStrike" cap="none" normalizeH="0" baseline="0" dirty="0">
                <a:ln>
                  <a:noFill/>
                </a:ln>
                <a:solidFill>
                  <a:schemeClr val="tx1"/>
                </a:solidFill>
                <a:effectLst/>
                <a:latin typeface="Arial" panose="020B0604020202020204" pitchFamily="34" charset="0"/>
              </a:rPr>
              <a:t> Notebook / Google </a:t>
            </a:r>
            <a:r>
              <a:rPr kumimoji="0" lang="en-US" altLang="en-US" sz="2000" b="0" i="0" u="none" strike="noStrike" cap="none" normalizeH="0" baseline="0" dirty="0" err="1">
                <a:ln>
                  <a:noFill/>
                </a:ln>
                <a:solidFill>
                  <a:schemeClr val="tx1"/>
                </a:solidFill>
                <a:effectLst/>
                <a:latin typeface="Arial" panose="020B0604020202020204" pitchFamily="34" charset="0"/>
              </a:rPr>
              <a:t>Colab</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Techniques:</a:t>
            </a:r>
            <a:r>
              <a:rPr kumimoji="0" lang="en-US" altLang="en-US" sz="2000" b="0" i="0" u="none" strike="noStrike" cap="none" normalizeH="0" baseline="0" dirty="0">
                <a:ln>
                  <a:noFill/>
                </a:ln>
                <a:solidFill>
                  <a:schemeClr val="tx1"/>
                </a:solidFill>
                <a:effectLst/>
                <a:latin typeface="Arial" panose="020B0604020202020204" pitchFamily="34" charset="0"/>
              </a:rPr>
              <a:t> Data Preprocessing, Feature Engineering, Machine Learning Models (Regression/Classification)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Visualization:</a:t>
            </a:r>
            <a:r>
              <a:rPr kumimoji="0" lang="en-US" altLang="en-US" sz="2000" b="0" i="0" u="none" strike="noStrike" cap="none" normalizeH="0" baseline="0" dirty="0">
                <a:ln>
                  <a:noFill/>
                </a:ln>
                <a:solidFill>
                  <a:schemeClr val="tx1"/>
                </a:solidFill>
                <a:effectLst/>
                <a:latin typeface="Arial" panose="020B0604020202020204" pitchFamily="34" charset="0"/>
              </a:rPr>
              <a:t> Graphs &amp; plots for analysis and prediction results</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5" name="TextBox 4">
            <a:extLst>
              <a:ext uri="{FF2B5EF4-FFF2-40B4-BE49-F238E27FC236}">
                <a16:creationId xmlns:a16="http://schemas.microsoft.com/office/drawing/2014/main" id="{9398C281-7005-19ED-07E8-69777F5B6588}"/>
              </a:ext>
            </a:extLst>
          </p:cNvPr>
          <p:cNvSpPr txBox="1"/>
          <p:nvPr/>
        </p:nvSpPr>
        <p:spPr>
          <a:xfrm>
            <a:off x="114301" y="1569027"/>
            <a:ext cx="11471563" cy="3785652"/>
          </a:xfrm>
          <a:prstGeom prst="rect">
            <a:avLst/>
          </a:prstGeom>
          <a:noFill/>
        </p:spPr>
        <p:txBody>
          <a:bodyPr wrap="square" rtlCol="0">
            <a:spAutoFit/>
          </a:bodyPr>
          <a:lstStyle/>
          <a:p>
            <a:pPr>
              <a:lnSpc>
                <a:spcPts val="3240"/>
              </a:lnSpc>
            </a:pPr>
            <a:r>
              <a:rPr lang="en-US" sz="2000" b="1" dirty="0">
                <a:latin typeface="Arial Bold"/>
                <a:ea typeface="Arial Bold"/>
                <a:cs typeface="Arial Bold"/>
                <a:sym typeface="Arial Bold"/>
              </a:rPr>
              <a:t>Approach:</a:t>
            </a:r>
          </a:p>
          <a:p>
            <a:pPr>
              <a:lnSpc>
                <a:spcPts val="3240"/>
              </a:lnSpc>
            </a:pPr>
            <a:endParaRPr lang="en-US" sz="2700" b="1" dirty="0">
              <a:latin typeface="Arial Bold"/>
              <a:ea typeface="Arial Bold"/>
              <a:cs typeface="Arial Bold"/>
              <a:sym typeface="Arial Bold"/>
            </a:endParaRPr>
          </a:p>
          <a:p>
            <a:pPr marL="488632" lvl="1" indent="-244316">
              <a:lnSpc>
                <a:spcPts val="3240"/>
              </a:lnSpc>
              <a:buFont typeface="Arial"/>
              <a:buChar char="•"/>
            </a:pPr>
            <a:r>
              <a:rPr lang="en-US" sz="1800" dirty="0"/>
              <a:t>Step 1: Data cleaning and preprocessing (handling missing values, normalization).</a:t>
            </a:r>
          </a:p>
          <a:p>
            <a:pPr marL="488632" lvl="1" indent="-244316">
              <a:lnSpc>
                <a:spcPts val="3240"/>
              </a:lnSpc>
              <a:buFont typeface="Arial"/>
              <a:buChar char="•"/>
            </a:pPr>
            <a:r>
              <a:rPr lang="en-US" sz="1800" dirty="0"/>
              <a:t>Step 2: Exploratory Data Analysis (correlation heatmaps, geographical plots).</a:t>
            </a:r>
          </a:p>
          <a:p>
            <a:pPr marL="488632" lvl="1" indent="-244316">
              <a:lnSpc>
                <a:spcPts val="3240"/>
              </a:lnSpc>
              <a:buFont typeface="Arial"/>
              <a:buChar char="•"/>
            </a:pPr>
            <a:r>
              <a:rPr lang="en-US" sz="1800" dirty="0"/>
              <a:t>Step 3: Feature selection using importance scores.</a:t>
            </a:r>
          </a:p>
          <a:p>
            <a:pPr marL="488632" lvl="1" indent="-244316">
              <a:lnSpc>
                <a:spcPts val="3240"/>
              </a:lnSpc>
              <a:buFont typeface="Arial"/>
              <a:buChar char="•"/>
            </a:pPr>
            <a:r>
              <a:rPr lang="en-US" sz="1800" dirty="0"/>
              <a:t>Step 4: Train ML models (Random Forest, Linear Regression, </a:t>
            </a:r>
            <a:r>
              <a:rPr lang="en-US" sz="1800" dirty="0" err="1"/>
              <a:t>XGBoost</a:t>
            </a:r>
            <a:r>
              <a:rPr lang="en-US" sz="1800" dirty="0"/>
              <a:t>).</a:t>
            </a:r>
          </a:p>
          <a:p>
            <a:pPr marL="488632" lvl="1" indent="-244316">
              <a:lnSpc>
                <a:spcPts val="3240"/>
              </a:lnSpc>
              <a:buFont typeface="Arial"/>
              <a:buChar char="•"/>
            </a:pPr>
            <a:r>
              <a:rPr lang="en-US" sz="1800" dirty="0"/>
              <a:t>Step 5: Model evaluation using RMSE, R² score.</a:t>
            </a:r>
          </a:p>
          <a:p>
            <a:pPr marL="488632" lvl="1" indent="-244316">
              <a:lnSpc>
                <a:spcPts val="3240"/>
              </a:lnSpc>
              <a:buFont typeface="Arial"/>
              <a:buChar char="•"/>
            </a:pPr>
            <a:r>
              <a:rPr lang="en-US" sz="1800" dirty="0"/>
              <a:t>Step 6: Interactive User input-based predictions and insights.</a:t>
            </a:r>
          </a:p>
          <a:p>
            <a:pPr>
              <a:lnSpc>
                <a:spcPts val="3240"/>
              </a:lnSpc>
            </a:pPr>
            <a:endParaRPr lang="en-US" sz="2700" dirty="0"/>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0DA3E1-DFB4-04B3-BF92-13C55AF0306E}"/>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3" name="TextBox 2">
            <a:extLst>
              <a:ext uri="{FF2B5EF4-FFF2-40B4-BE49-F238E27FC236}">
                <a16:creationId xmlns:a16="http://schemas.microsoft.com/office/drawing/2014/main" id="{495D1B3C-040D-4C6D-25B1-9B8274BCAC77}"/>
              </a:ext>
            </a:extLst>
          </p:cNvPr>
          <p:cNvSpPr txBox="1"/>
          <p:nvPr/>
        </p:nvSpPr>
        <p:spPr>
          <a:xfrm>
            <a:off x="268356" y="1756873"/>
            <a:ext cx="11471563" cy="3785652"/>
          </a:xfrm>
          <a:prstGeom prst="rect">
            <a:avLst/>
          </a:prstGeom>
          <a:noFill/>
        </p:spPr>
        <p:txBody>
          <a:bodyPr wrap="square" rtlCol="0">
            <a:spAutoFit/>
          </a:bodyPr>
          <a:lstStyle/>
          <a:p>
            <a:pPr>
              <a:lnSpc>
                <a:spcPts val="3240"/>
              </a:lnSpc>
            </a:pPr>
            <a:r>
              <a:rPr lang="en-US" sz="2000" b="1" dirty="0">
                <a:latin typeface="Arial Bold"/>
                <a:ea typeface="Arial Bold"/>
                <a:cs typeface="Arial Bold"/>
                <a:sym typeface="Arial Bold"/>
              </a:rPr>
              <a:t>Algorithms Used:</a:t>
            </a:r>
          </a:p>
          <a:p>
            <a:pPr>
              <a:lnSpc>
                <a:spcPts val="3240"/>
              </a:lnSpc>
            </a:pPr>
            <a:endParaRPr lang="en-US" sz="2700" b="1" dirty="0">
              <a:latin typeface="Arial Bold"/>
              <a:ea typeface="Arial Bold"/>
              <a:cs typeface="Arial Bold"/>
              <a:sym typeface="Arial Bold"/>
            </a:endParaRPr>
          </a:p>
          <a:p>
            <a:pPr marL="488632" lvl="1" indent="-244316">
              <a:lnSpc>
                <a:spcPts val="3240"/>
              </a:lnSpc>
              <a:buFont typeface="Arial"/>
              <a:buChar char="•"/>
            </a:pPr>
            <a:r>
              <a:rPr lang="en-US" sz="1800" dirty="0"/>
              <a:t>Used Linear Regression to predict microplastic concentration.</a:t>
            </a:r>
          </a:p>
          <a:p>
            <a:pPr marL="488632" lvl="1" indent="-244316">
              <a:lnSpc>
                <a:spcPts val="3240"/>
              </a:lnSpc>
              <a:buFont typeface="Arial"/>
              <a:buChar char="•"/>
            </a:pPr>
            <a:endParaRPr lang="en-US" sz="1800" dirty="0"/>
          </a:p>
          <a:p>
            <a:pPr marL="488632" lvl="1" indent="-244316">
              <a:lnSpc>
                <a:spcPts val="3240"/>
              </a:lnSpc>
              <a:buFont typeface="Arial"/>
              <a:buChar char="•"/>
            </a:pPr>
            <a:r>
              <a:rPr lang="en-US" sz="1800" dirty="0"/>
              <a:t>Chosen for its simplicity and effectiveness with continuous data.</a:t>
            </a:r>
          </a:p>
          <a:p>
            <a:pPr marL="488632" lvl="1" indent="-244316">
              <a:lnSpc>
                <a:spcPts val="3240"/>
              </a:lnSpc>
              <a:buFont typeface="Arial"/>
              <a:buChar char="•"/>
            </a:pPr>
            <a:endParaRPr lang="en-US" sz="1800" dirty="0"/>
          </a:p>
          <a:p>
            <a:pPr marL="488632" lvl="1" indent="-244316">
              <a:lnSpc>
                <a:spcPts val="3240"/>
              </a:lnSpc>
              <a:buFont typeface="Arial"/>
              <a:buChar char="•"/>
            </a:pPr>
            <a:r>
              <a:rPr lang="en-US" sz="1800" dirty="0"/>
              <a:t>Helps understand the linear impact of each feature on pollution levels.</a:t>
            </a:r>
          </a:p>
          <a:p>
            <a:pPr marL="488632" lvl="1" indent="-244316">
              <a:lnSpc>
                <a:spcPts val="3240"/>
              </a:lnSpc>
              <a:buFont typeface="Arial"/>
              <a:buChar char="•"/>
            </a:pPr>
            <a:endParaRPr lang="en-US" sz="1800" dirty="0"/>
          </a:p>
          <a:p>
            <a:pPr marL="488632" lvl="1" indent="-244316">
              <a:lnSpc>
                <a:spcPts val="3240"/>
              </a:lnSpc>
              <a:buFont typeface="Arial"/>
              <a:buChar char="•"/>
            </a:pPr>
            <a:r>
              <a:rPr lang="en-US" sz="1800" dirty="0"/>
              <a:t>Evaluated using R² score and RMSE for accuracy and performance</a:t>
            </a:r>
          </a:p>
        </p:txBody>
      </p:sp>
    </p:spTree>
    <p:extLst>
      <p:ext uri="{BB962C8B-B14F-4D97-AF65-F5344CB8AC3E}">
        <p14:creationId xmlns:p14="http://schemas.microsoft.com/office/powerpoint/2010/main" val="2285686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5" name="TextBox 13">
            <a:extLst>
              <a:ext uri="{FF2B5EF4-FFF2-40B4-BE49-F238E27FC236}">
                <a16:creationId xmlns:a16="http://schemas.microsoft.com/office/drawing/2014/main" id="{AF312C1A-659D-CFBB-DA9C-E08BF63BCE49}"/>
              </a:ext>
            </a:extLst>
          </p:cNvPr>
          <p:cNvSpPr txBox="1"/>
          <p:nvPr/>
        </p:nvSpPr>
        <p:spPr>
          <a:xfrm>
            <a:off x="89328" y="1792026"/>
            <a:ext cx="11561681" cy="4011562"/>
          </a:xfrm>
          <a:prstGeom prst="rect">
            <a:avLst/>
          </a:prstGeom>
        </p:spPr>
        <p:txBody>
          <a:bodyPr lIns="0" tIns="0" rIns="0" bIns="0" rtlCol="0" anchor="t"/>
          <a:lstStyle/>
          <a:p>
            <a:pPr marL="488632" lvl="1" indent="-244316" algn="l">
              <a:lnSpc>
                <a:spcPts val="3240"/>
              </a:lnSpc>
              <a:buFont typeface="Arial"/>
              <a:buChar char="•"/>
            </a:pPr>
            <a:r>
              <a:rPr lang="en-US" sz="2000" b="1" u="sng" dirty="0">
                <a:solidFill>
                  <a:srgbClr val="000000"/>
                </a:solidFill>
                <a:latin typeface="+mj-lt"/>
                <a:ea typeface="Arial Bold"/>
                <a:cs typeface="Arial Bold"/>
                <a:sym typeface="Arial Bold"/>
              </a:rPr>
              <a:t>Brief Overview</a:t>
            </a:r>
            <a:r>
              <a:rPr lang="en-US" sz="2000" dirty="0">
                <a:solidFill>
                  <a:srgbClr val="000000"/>
                </a:solidFill>
                <a:latin typeface="+mj-lt"/>
                <a:ea typeface="Arial"/>
                <a:cs typeface="Arial"/>
                <a:sym typeface="Arial"/>
              </a:rPr>
              <a:t>: </a:t>
            </a:r>
          </a:p>
          <a:p>
            <a:pPr marL="488632" lvl="1" indent="-244316" algn="l">
              <a:lnSpc>
                <a:spcPts val="3240"/>
              </a:lnSpc>
              <a:buFont typeface="Arial"/>
              <a:buChar char="•"/>
            </a:pPr>
            <a:endParaRPr lang="en-US" sz="2000" dirty="0">
              <a:solidFill>
                <a:srgbClr val="000000"/>
              </a:solidFill>
              <a:latin typeface="+mj-lt"/>
              <a:ea typeface="Arial"/>
              <a:cs typeface="Arial"/>
              <a:sym typeface="Arial"/>
            </a:endParaRPr>
          </a:p>
          <a:p>
            <a:pPr marL="244316" lvl="1" algn="l">
              <a:lnSpc>
                <a:spcPts val="3240"/>
              </a:lnSpc>
            </a:pPr>
            <a:r>
              <a:rPr lang="en-US" sz="1800" dirty="0">
                <a:solidFill>
                  <a:srgbClr val="000000"/>
                </a:solidFill>
                <a:latin typeface="+mj-lt"/>
                <a:ea typeface="Arial"/>
                <a:cs typeface="Arial"/>
                <a:sym typeface="Arial"/>
              </a:rPr>
              <a:t>Microplastic pollution poses a significant environmental threat, contaminating water bodies and soil and affecting marine life and even the air. These microscopic plastic particles originate from industrial waste, synthetic textiles, personal care products, and plastic degradation, impacting ecosystems and human health. The challenge lies in predicting microplastic pollution levels under various environmental conditions, taking into account factors such as water pH, temperature, salinity, industrial activity, and population density. Traditional monitoring methods are time-consuming and resource-intensive, making real-time prediction crucial for effective mitigation strategies</a:t>
            </a:r>
            <a:r>
              <a:rPr lang="en-US" sz="2000" dirty="0">
                <a:solidFill>
                  <a:srgbClr val="000000"/>
                </a:solidFill>
                <a:latin typeface="+mj-lt"/>
                <a:ea typeface="Arial"/>
                <a:cs typeface="Arial"/>
                <a:sym typeface="Arial"/>
              </a:rPr>
              <a:t>.</a:t>
            </a:r>
          </a:p>
          <a:p>
            <a:pPr algn="l">
              <a:lnSpc>
                <a:spcPts val="3240"/>
              </a:lnSpc>
            </a:pPr>
            <a:endParaRPr lang="en-US" sz="2000" dirty="0">
              <a:solidFill>
                <a:srgbClr val="000000"/>
              </a:solidFill>
              <a:latin typeface="+mj-lt"/>
              <a:ea typeface="Arial"/>
              <a:cs typeface="Arial"/>
              <a:sym typeface="Arial"/>
            </a:endParaRPr>
          </a:p>
          <a:p>
            <a:pPr marL="488632" lvl="1" indent="-244316" algn="l">
              <a:lnSpc>
                <a:spcPts val="3240"/>
              </a:lnSpc>
            </a:pPr>
            <a:endParaRPr lang="en-US" sz="2000" dirty="0">
              <a:solidFill>
                <a:srgbClr val="000000"/>
              </a:solidFill>
              <a:latin typeface="+mj-lt"/>
              <a:ea typeface="Arial"/>
              <a:cs typeface="Arial"/>
              <a:sym typeface="Arial"/>
            </a:endParaRPr>
          </a:p>
          <a:p>
            <a:pPr marL="488632" lvl="1" indent="-244316" algn="l">
              <a:lnSpc>
                <a:spcPts val="3240"/>
              </a:lnSpc>
            </a:pPr>
            <a:endParaRPr lang="en-US" sz="270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196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8ADFE7-3BD1-405B-4374-BBFA9C6C2BA1}"/>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5DA0DB71-E3E5-9B61-36AA-D01D22D1D1B6}"/>
              </a:ext>
            </a:extLst>
          </p:cNvPr>
          <p:cNvSpPr txBox="1"/>
          <p:nvPr/>
        </p:nvSpPr>
        <p:spPr>
          <a:xfrm>
            <a:off x="-117987" y="1454522"/>
            <a:ext cx="11464948" cy="4196020"/>
          </a:xfrm>
          <a:prstGeom prst="rect">
            <a:avLst/>
          </a:prstGeom>
          <a:noFill/>
        </p:spPr>
        <p:txBody>
          <a:bodyPr wrap="square">
            <a:spAutoFit/>
          </a:bodyPr>
          <a:lstStyle/>
          <a:p>
            <a:pPr marL="488632" lvl="1" indent="-244316" algn="l">
              <a:lnSpc>
                <a:spcPts val="3240"/>
              </a:lnSpc>
              <a:buFont typeface="Arial"/>
              <a:buChar char="•"/>
            </a:pPr>
            <a:r>
              <a:rPr lang="en-US" sz="2000" b="1" u="sng" dirty="0">
                <a:solidFill>
                  <a:srgbClr val="000000"/>
                </a:solidFill>
                <a:latin typeface="Arial Bold"/>
                <a:ea typeface="Arial Bold"/>
                <a:cs typeface="Arial Bold"/>
                <a:sym typeface="Arial Bold"/>
              </a:rPr>
              <a:t>Key Objectives</a:t>
            </a:r>
            <a:r>
              <a:rPr lang="en-US" sz="2000" dirty="0">
                <a:solidFill>
                  <a:srgbClr val="000000"/>
                </a:solidFill>
                <a:latin typeface="Arial"/>
                <a:ea typeface="Arial"/>
                <a:cs typeface="Arial"/>
                <a:sym typeface="Arial"/>
              </a:rPr>
              <a:t>:</a:t>
            </a:r>
          </a:p>
          <a:p>
            <a:pPr algn="l">
              <a:lnSpc>
                <a:spcPts val="3240"/>
              </a:lnSpc>
            </a:pPr>
            <a:endParaRPr lang="en-US" sz="2700" dirty="0">
              <a:solidFill>
                <a:srgbClr val="000000"/>
              </a:solidFill>
              <a:latin typeface="Arial"/>
              <a:ea typeface="Arial"/>
              <a:cs typeface="Arial"/>
              <a:sym typeface="Arial"/>
            </a:endParaRPr>
          </a:p>
          <a:p>
            <a:pPr marL="488632" lvl="1" indent="-244316" algn="l">
              <a:lnSpc>
                <a:spcPts val="3240"/>
              </a:lnSpc>
              <a:buFont typeface="Arial"/>
              <a:buChar char="•"/>
            </a:pPr>
            <a:r>
              <a:rPr lang="en-US" sz="1800" dirty="0">
                <a:solidFill>
                  <a:srgbClr val="000000"/>
                </a:solidFill>
                <a:latin typeface="Arial"/>
                <a:ea typeface="Arial"/>
                <a:cs typeface="Arial"/>
                <a:sym typeface="Arial"/>
              </a:rPr>
              <a:t>Predict microplastic concentration levels in oceanic/river environments.</a:t>
            </a:r>
          </a:p>
          <a:p>
            <a:pPr marL="488632" lvl="1" indent="-244316" algn="l">
              <a:lnSpc>
                <a:spcPts val="3240"/>
              </a:lnSpc>
              <a:buFont typeface="Arial"/>
              <a:buChar char="•"/>
            </a:pPr>
            <a:endParaRPr lang="en-US" sz="1800" dirty="0">
              <a:solidFill>
                <a:srgbClr val="000000"/>
              </a:solidFill>
              <a:latin typeface="Arial"/>
              <a:ea typeface="Arial"/>
              <a:cs typeface="Arial"/>
              <a:sym typeface="Arial"/>
            </a:endParaRPr>
          </a:p>
          <a:p>
            <a:pPr marL="488632" lvl="1" indent="-244316" algn="l">
              <a:lnSpc>
                <a:spcPts val="3240"/>
              </a:lnSpc>
              <a:buFont typeface="Arial"/>
              <a:buChar char="•"/>
            </a:pPr>
            <a:r>
              <a:rPr lang="en-US" sz="1800" dirty="0">
                <a:solidFill>
                  <a:srgbClr val="000000"/>
                </a:solidFill>
                <a:latin typeface="Arial"/>
                <a:ea typeface="Arial"/>
                <a:cs typeface="Arial"/>
                <a:sym typeface="Arial"/>
              </a:rPr>
              <a:t>Analyze the influence of environmental and anthropogenic (human) factors.</a:t>
            </a:r>
          </a:p>
          <a:p>
            <a:pPr marL="488632" lvl="1" indent="-244316" algn="l">
              <a:lnSpc>
                <a:spcPts val="3240"/>
              </a:lnSpc>
              <a:buFont typeface="Arial"/>
              <a:buChar char="•"/>
            </a:pPr>
            <a:endParaRPr lang="en-US" sz="1800" dirty="0">
              <a:solidFill>
                <a:srgbClr val="000000"/>
              </a:solidFill>
              <a:latin typeface="Arial"/>
              <a:ea typeface="Arial"/>
              <a:cs typeface="Arial"/>
              <a:sym typeface="Arial"/>
            </a:endParaRPr>
          </a:p>
          <a:p>
            <a:pPr marL="488632" lvl="1" indent="-244316" algn="l">
              <a:lnSpc>
                <a:spcPts val="3240"/>
              </a:lnSpc>
              <a:buFont typeface="Arial"/>
              <a:buChar char="•"/>
            </a:pPr>
            <a:r>
              <a:rPr lang="en-US" sz="1800" dirty="0">
                <a:solidFill>
                  <a:srgbClr val="000000"/>
                </a:solidFill>
                <a:latin typeface="Arial"/>
                <a:ea typeface="Arial"/>
                <a:cs typeface="Arial"/>
                <a:sym typeface="Arial"/>
              </a:rPr>
              <a:t>Develop a data-driven model to support early warning systems and policy decisions.</a:t>
            </a:r>
          </a:p>
          <a:p>
            <a:pPr marL="488632" lvl="1" indent="-244316" algn="l">
              <a:lnSpc>
                <a:spcPts val="3240"/>
              </a:lnSpc>
              <a:buFont typeface="Arial"/>
              <a:buChar char="•"/>
            </a:pPr>
            <a:endParaRPr lang="en-US" sz="1800" dirty="0">
              <a:solidFill>
                <a:srgbClr val="000000"/>
              </a:solidFill>
              <a:latin typeface="Arial"/>
              <a:ea typeface="Arial"/>
              <a:cs typeface="Arial"/>
              <a:sym typeface="Arial"/>
            </a:endParaRPr>
          </a:p>
          <a:p>
            <a:pPr marL="488632" lvl="1" indent="-244316" algn="l">
              <a:lnSpc>
                <a:spcPts val="3240"/>
              </a:lnSpc>
              <a:buFont typeface="Arial"/>
              <a:buChar char="•"/>
            </a:pPr>
            <a:r>
              <a:rPr lang="en-US" sz="1800" dirty="0">
                <a:solidFill>
                  <a:srgbClr val="000000"/>
                </a:solidFill>
                <a:latin typeface="Arial"/>
                <a:ea typeface="Arial"/>
                <a:cs typeface="Arial"/>
                <a:sym typeface="Arial"/>
              </a:rPr>
              <a:t>Visualize spatial patterns of pollution for better awareness.</a:t>
            </a:r>
          </a:p>
          <a:p>
            <a:pPr algn="l">
              <a:lnSpc>
                <a:spcPts val="3240"/>
              </a:lnSpc>
            </a:pPr>
            <a:endParaRPr lang="en-US" sz="270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58658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Rectangle 1">
            <a:extLst>
              <a:ext uri="{FF2B5EF4-FFF2-40B4-BE49-F238E27FC236}">
                <a16:creationId xmlns:a16="http://schemas.microsoft.com/office/drawing/2014/main" id="{20652E6E-49E7-E45C-83B5-65B3BEBE5170}"/>
              </a:ext>
            </a:extLst>
          </p:cNvPr>
          <p:cNvSpPr>
            <a:spLocks noChangeArrowheads="1"/>
          </p:cNvSpPr>
          <p:nvPr/>
        </p:nvSpPr>
        <p:spPr bwMode="auto">
          <a:xfrm>
            <a:off x="255104" y="2136340"/>
            <a:ext cx="11561758"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machine learning–based predictive model that estimates </a:t>
            </a:r>
            <a:r>
              <a:rPr kumimoji="0" lang="en-US" altLang="en-US" sz="1800" b="1" i="0" u="none" strike="noStrike" cap="none" normalizeH="0" baseline="0" dirty="0">
                <a:ln>
                  <a:noFill/>
                </a:ln>
                <a:solidFill>
                  <a:schemeClr val="tx1"/>
                </a:solidFill>
                <a:effectLst/>
                <a:latin typeface="Arial" panose="020B0604020202020204" pitchFamily="34" charset="0"/>
              </a:rPr>
              <a:t>microplastic concentration</a:t>
            </a:r>
            <a:r>
              <a:rPr kumimoji="0" lang="en-US" altLang="en-US" sz="1800" b="0" i="0" u="none" strike="noStrike" cap="none" normalizeH="0" baseline="0" dirty="0">
                <a:ln>
                  <a:noFill/>
                </a:ln>
                <a:solidFill>
                  <a:schemeClr val="tx1"/>
                </a:solidFill>
                <a:effectLst/>
                <a:latin typeface="Arial" panose="020B0604020202020204" pitchFamily="34" charset="0"/>
              </a:rPr>
              <a:t> in water bodies.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Uses environmental features (Latitude, Longitude, Water Temperature, Salinity, Depth) and human activity factors (Population Density, Industrial Activity).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Helps identify </a:t>
            </a:r>
            <a:r>
              <a:rPr kumimoji="0" lang="en-US" altLang="en-US" sz="1800" b="1" i="0" u="none" strike="noStrike" cap="none" normalizeH="0" baseline="0" dirty="0">
                <a:ln>
                  <a:noFill/>
                </a:ln>
                <a:solidFill>
                  <a:schemeClr val="tx1"/>
                </a:solidFill>
                <a:effectLst/>
                <a:latin typeface="Arial" panose="020B0604020202020204" pitchFamily="34" charset="0"/>
              </a:rPr>
              <a:t>high-risk pollution zones</a:t>
            </a:r>
            <a:r>
              <a:rPr kumimoji="0" lang="en-US" altLang="en-US" sz="1800" b="0" i="0" u="none" strike="noStrike" cap="none" normalizeH="0" baseline="0" dirty="0">
                <a:ln>
                  <a:noFill/>
                </a:ln>
                <a:solidFill>
                  <a:schemeClr val="tx1"/>
                </a:solidFill>
                <a:effectLst/>
                <a:latin typeface="Arial" panose="020B0604020202020204" pitchFamily="34" charset="0"/>
              </a:rPr>
              <a:t> and supports </a:t>
            </a:r>
            <a:r>
              <a:rPr kumimoji="0" lang="en-US" altLang="en-US" sz="1800" b="1" i="0" u="none" strike="noStrike" cap="none" normalizeH="0" baseline="0" dirty="0">
                <a:ln>
                  <a:noFill/>
                </a:ln>
                <a:solidFill>
                  <a:schemeClr val="tx1"/>
                </a:solidFill>
                <a:effectLst/>
                <a:latin typeface="Arial" panose="020B0604020202020204" pitchFamily="34" charset="0"/>
              </a:rPr>
              <a:t>early intervention</a:t>
            </a:r>
            <a:r>
              <a:rPr kumimoji="0" lang="en-US" altLang="en-US" sz="1800" b="0" i="0" u="none" strike="noStrike" cap="none" normalizeH="0" baseline="0" dirty="0">
                <a:ln>
                  <a:noFill/>
                </a:ln>
                <a:solidFill>
                  <a:schemeClr val="tx1"/>
                </a:solidFill>
                <a:effectLst/>
                <a:latin typeface="Arial" panose="020B0604020202020204" pitchFamily="34" charset="0"/>
              </a:rPr>
              <a:t> by environmental agencies.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Provides </a:t>
            </a:r>
            <a:r>
              <a:rPr kumimoji="0" lang="en-US" altLang="en-US" sz="1800" b="1" i="0" u="none" strike="noStrike" cap="none" normalizeH="0" baseline="0" dirty="0">
                <a:ln>
                  <a:noFill/>
                </a:ln>
                <a:solidFill>
                  <a:schemeClr val="tx1"/>
                </a:solidFill>
                <a:effectLst/>
                <a:latin typeface="Arial" panose="020B0604020202020204" pitchFamily="34" charset="0"/>
              </a:rPr>
              <a:t>data-driven insights</a:t>
            </a:r>
            <a:r>
              <a:rPr kumimoji="0" lang="en-US" altLang="en-US" sz="1800" b="0" i="0" u="none" strike="noStrike" cap="none" normalizeH="0" baseline="0" dirty="0">
                <a:ln>
                  <a:noFill/>
                </a:ln>
                <a:solidFill>
                  <a:schemeClr val="tx1"/>
                </a:solidFill>
                <a:effectLst/>
                <a:latin typeface="Arial" panose="020B0604020202020204" pitchFamily="34" charset="0"/>
              </a:rPr>
              <a:t> for policymakers, researchers, and conservationists to reduce microplastic   impact.</a:t>
            </a:r>
          </a:p>
        </p:txBody>
      </p:sp>
    </p:spTree>
    <p:extLst>
      <p:ext uri="{BB962C8B-B14F-4D97-AF65-F5344CB8AC3E}">
        <p14:creationId xmlns:p14="http://schemas.microsoft.com/office/powerpoint/2010/main" val="3002968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6AE7C87E-08D6-815D-A18B-B9C7BAF1B894}"/>
              </a:ext>
            </a:extLst>
          </p:cNvPr>
          <p:cNvPicPr>
            <a:picLocks noChangeAspect="1"/>
          </p:cNvPicPr>
          <p:nvPr/>
        </p:nvPicPr>
        <p:blipFill>
          <a:blip r:embed="rId2"/>
          <a:stretch>
            <a:fillRect/>
          </a:stretch>
        </p:blipFill>
        <p:spPr>
          <a:xfrm>
            <a:off x="838928" y="1524000"/>
            <a:ext cx="10514144" cy="5104352"/>
          </a:xfrm>
          <a:prstGeom prst="rect">
            <a:avLst/>
          </a:prstGeom>
        </p:spPr>
      </p:pic>
    </p:spTree>
    <p:extLst>
      <p:ext uri="{BB962C8B-B14F-4D97-AF65-F5344CB8AC3E}">
        <p14:creationId xmlns:p14="http://schemas.microsoft.com/office/powerpoint/2010/main" val="1635949419"/>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106</TotalTime>
  <Words>595</Words>
  <Application>Microsoft Office PowerPoint</Application>
  <PresentationFormat>Widescreen</PresentationFormat>
  <Paragraphs>81</Paragraphs>
  <Slides>12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Bold</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Dattaguru Lokhande</cp:lastModifiedBy>
  <cp:revision>8</cp:revision>
  <dcterms:created xsi:type="dcterms:W3CDTF">2024-12-31T09:40:01Z</dcterms:created>
  <dcterms:modified xsi:type="dcterms:W3CDTF">2025-09-13T14:05:01Z</dcterms:modified>
</cp:coreProperties>
</file>