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8" r:id="rId19"/>
    <p:sldId id="274" r:id="rId20"/>
    <p:sldId id="275" r:id="rId21"/>
    <p:sldId id="276" r:id="rId22"/>
    <p:sldId id="277"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1/30/2023</a:t>
            </a:fld>
            <a:endParaRPr lang="en-US" dirty="0">
              <a:solidFill>
                <a:srgbClr val="FFFFFF"/>
              </a:solidFill>
            </a:endParaRPr>
          </a:p>
        </p:txBody>
      </p:sp>
      <p:sp>
        <p:nvSpPr>
          <p:cNvPr id="19" name="Footer Placeholder 18"/>
          <p:cNvSpPr>
            <a:spLocks noGrp="1"/>
          </p:cNvSpPr>
          <p:nvPr>
            <p:ph type="ftr" sz="quarter" idx="11"/>
          </p:nvPr>
        </p:nvSpPr>
        <p:spPr/>
        <p:txBody>
          <a:body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1/30/2023</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D5BBC35B-A44B-4119-B8DA-DE9E3DFADA20}" type="slidenum">
              <a:rPr kumimoji="0" lang="en-US" smtClean="0"/>
              <a:pPr eaLnBrk="1" latinLnBrk="0" hangingPunct="1"/>
              <a:t>‹#›</a:t>
            </a:fld>
            <a:endParaRPr kumimoji="0" lang="en-US">
              <a:solidFill>
                <a:schemeClr val="tx1"/>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eaLnBrk="1" latinLnBrk="0" hangingPunct="1"/>
            <a:fld id="{544213AF-26F6-41FA-8D85-E2C5388D6E58}" type="datetimeFigureOut">
              <a:rPr lang="en-US" smtClean="0"/>
              <a:pPr eaLnBrk="1" latinLnBrk="0" hangingPunct="1"/>
              <a:t>1/30/2023</a:t>
            </a:fld>
            <a:endParaRPr lang="en-US" sz="1000" dirty="0">
              <a:solidFill>
                <a:schemeClr val="tx1"/>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BBC35B-A44B-4119-B8DA-DE9E3DFADA20}" type="slidenum">
              <a:rPr kumimoji="0" lang="en-US" smtClean="0"/>
              <a:pPr eaLnBrk="1" latinLnBrk="0" hangingPunct="1"/>
              <a:t>‹#›</a:t>
            </a:fld>
            <a:endParaRPr kumimoji="0" lang="en-US" sz="1000" b="0">
              <a:solidFill>
                <a:schemeClr val="tx1"/>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vi-VN" sz="4800" dirty="0" smtClean="0">
                <a:solidFill>
                  <a:schemeClr val="tx1"/>
                </a:solidFill>
              </a:rPr>
              <a:t>Môn học:</a:t>
            </a:r>
            <a:br>
              <a:rPr lang="vi-VN" sz="4800" dirty="0" smtClean="0">
                <a:solidFill>
                  <a:schemeClr val="tx1"/>
                </a:solidFill>
              </a:rPr>
            </a:br>
            <a:r>
              <a:rPr lang="en-US" sz="4800" dirty="0" err="1" smtClean="0">
                <a:solidFill>
                  <a:schemeClr val="tx1"/>
                </a:solidFill>
              </a:rPr>
              <a:t>Cấu</a:t>
            </a:r>
            <a:r>
              <a:rPr lang="en-US" sz="4800" dirty="0" smtClean="0">
                <a:solidFill>
                  <a:schemeClr val="tx1"/>
                </a:solidFill>
              </a:rPr>
              <a:t> </a:t>
            </a:r>
            <a:r>
              <a:rPr lang="en-US" sz="4800" dirty="0" err="1">
                <a:solidFill>
                  <a:schemeClr val="tx1"/>
                </a:solidFill>
              </a:rPr>
              <a:t>trúc</a:t>
            </a:r>
            <a:r>
              <a:rPr lang="en-US" sz="4800" dirty="0">
                <a:solidFill>
                  <a:schemeClr val="tx1"/>
                </a:solidFill>
              </a:rPr>
              <a:t> </a:t>
            </a:r>
            <a:r>
              <a:rPr lang="en-US" sz="4800" dirty="0" err="1">
                <a:solidFill>
                  <a:schemeClr val="tx1"/>
                </a:solidFill>
              </a:rPr>
              <a:t>dữ</a:t>
            </a:r>
            <a:r>
              <a:rPr lang="en-US" sz="4800" dirty="0">
                <a:solidFill>
                  <a:schemeClr val="tx1"/>
                </a:solidFill>
              </a:rPr>
              <a:t> </a:t>
            </a:r>
            <a:r>
              <a:rPr lang="en-US" sz="4800" dirty="0" err="1">
                <a:solidFill>
                  <a:schemeClr val="tx1"/>
                </a:solidFill>
              </a:rPr>
              <a:t>liệu</a:t>
            </a:r>
            <a:r>
              <a:rPr lang="en-US" sz="4800" dirty="0">
                <a:solidFill>
                  <a:schemeClr val="tx1"/>
                </a:solidFill>
              </a:rPr>
              <a:t> </a:t>
            </a:r>
            <a:r>
              <a:rPr lang="en-US" sz="4800" dirty="0" err="1">
                <a:solidFill>
                  <a:schemeClr val="tx1"/>
                </a:solidFill>
              </a:rPr>
              <a:t>và</a:t>
            </a:r>
            <a:r>
              <a:rPr lang="en-US" sz="4800" dirty="0">
                <a:solidFill>
                  <a:schemeClr val="tx1"/>
                </a:solidFill>
              </a:rPr>
              <a:t> </a:t>
            </a:r>
            <a:r>
              <a:rPr lang="en-US" sz="4800" dirty="0" err="1">
                <a:solidFill>
                  <a:schemeClr val="tx1"/>
                </a:solidFill>
              </a:rPr>
              <a:t>giải</a:t>
            </a:r>
            <a:r>
              <a:rPr lang="en-US" sz="4800" dirty="0">
                <a:solidFill>
                  <a:schemeClr val="tx1"/>
                </a:solidFill>
              </a:rPr>
              <a:t> </a:t>
            </a:r>
            <a:r>
              <a:rPr lang="en-US" sz="4800" dirty="0" err="1">
                <a:solidFill>
                  <a:schemeClr val="tx1"/>
                </a:solidFill>
              </a:rPr>
              <a:t>thuật</a:t>
            </a:r>
            <a:endParaRPr lang="en-US" sz="4800" dirty="0">
              <a:solidFill>
                <a:schemeClr val="tx1"/>
              </a:solidFill>
            </a:endParaRPr>
          </a:p>
        </p:txBody>
      </p:sp>
      <p:sp>
        <p:nvSpPr>
          <p:cNvPr id="3" name="Subtitle 2"/>
          <p:cNvSpPr>
            <a:spLocks noGrp="1"/>
          </p:cNvSpPr>
          <p:nvPr>
            <p:ph type="subTitle" idx="1"/>
          </p:nvPr>
        </p:nvSpPr>
        <p:spPr>
          <a:xfrm>
            <a:off x="533400" y="3810000"/>
            <a:ext cx="7854696" cy="1171136"/>
          </a:xfrm>
        </p:spPr>
        <p:txBody>
          <a:bodyPr>
            <a:noAutofit/>
          </a:bodyPr>
          <a:lstStyle/>
          <a:p>
            <a:pPr algn="ctr"/>
            <a:r>
              <a:rPr lang="fr-FR" sz="4400" dirty="0" err="1"/>
              <a:t>Chương</a:t>
            </a:r>
            <a:r>
              <a:rPr lang="fr-FR" sz="4400" dirty="0"/>
              <a:t> 1: </a:t>
            </a:r>
            <a:r>
              <a:rPr lang="es-ES" sz="4400" dirty="0" err="1"/>
              <a:t>Giới</a:t>
            </a:r>
            <a:r>
              <a:rPr lang="es-ES" sz="4400" dirty="0"/>
              <a:t> </a:t>
            </a:r>
            <a:r>
              <a:rPr lang="es-ES" sz="4400" dirty="0" err="1"/>
              <a:t>thiệu</a:t>
            </a:r>
            <a:r>
              <a:rPr lang="es-ES" sz="4400" dirty="0"/>
              <a:t> </a:t>
            </a:r>
            <a:r>
              <a:rPr lang="es-ES" sz="4400" dirty="0" err="1"/>
              <a:t>cấu</a:t>
            </a:r>
            <a:r>
              <a:rPr lang="es-ES" sz="4400" dirty="0"/>
              <a:t> </a:t>
            </a:r>
            <a:r>
              <a:rPr lang="es-ES" sz="4400" dirty="0" err="1"/>
              <a:t>trúc</a:t>
            </a:r>
            <a:r>
              <a:rPr lang="es-ES" sz="4400" dirty="0"/>
              <a:t> </a:t>
            </a:r>
            <a:r>
              <a:rPr lang="es-ES" sz="4400" dirty="0" err="1"/>
              <a:t>dữ</a:t>
            </a:r>
            <a:r>
              <a:rPr lang="es-ES" sz="4400" dirty="0"/>
              <a:t> </a:t>
            </a:r>
            <a:r>
              <a:rPr lang="es-ES" sz="4400" dirty="0" err="1"/>
              <a:t>liệu</a:t>
            </a:r>
            <a:r>
              <a:rPr lang="es-ES" sz="4400" dirty="0"/>
              <a:t> </a:t>
            </a:r>
            <a:r>
              <a:rPr lang="es-ES" sz="4400" dirty="0" err="1"/>
              <a:t>và</a:t>
            </a:r>
            <a:r>
              <a:rPr lang="es-ES" sz="4400" dirty="0"/>
              <a:t> </a:t>
            </a:r>
            <a:r>
              <a:rPr lang="es-ES" sz="4400" dirty="0" err="1"/>
              <a:t>giải</a:t>
            </a:r>
            <a:r>
              <a:rPr lang="es-ES" sz="4400" dirty="0"/>
              <a:t> </a:t>
            </a:r>
            <a:r>
              <a:rPr lang="es-ES" sz="4400" dirty="0" err="1"/>
              <a:t>thuật</a:t>
            </a:r>
            <a:endParaRPr lang="en-US" sz="4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10886"/>
            <a:ext cx="90487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066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85800"/>
            <a:ext cx="8229600" cy="667512"/>
          </a:xfrm>
        </p:spPr>
        <p:txBody>
          <a:bodyPr>
            <a:normAutofit/>
          </a:bodyPr>
          <a:lstStyle/>
          <a:p>
            <a:r>
              <a:rPr lang="vi-VN" sz="3000" b="1" dirty="0"/>
              <a:t>Thiết kế và phân tích giải thuật</a:t>
            </a:r>
            <a:endParaRPr lang="en-US" sz="3000" dirty="0"/>
          </a:p>
        </p:txBody>
      </p:sp>
      <p:sp>
        <p:nvSpPr>
          <p:cNvPr id="4" name="Rectangle 3"/>
          <p:cNvSpPr>
            <a:spLocks noGrp="1" noChangeArrowheads="1"/>
          </p:cNvSpPr>
          <p:nvPr>
            <p:ph idx="1"/>
          </p:nvPr>
        </p:nvSpPr>
        <p:spPr>
          <a:xfrm>
            <a:off x="457200" y="1600200"/>
            <a:ext cx="8229600" cy="4724400"/>
          </a:xfrm>
        </p:spPr>
        <p:txBody>
          <a:bodyPr>
            <a:normAutofit/>
          </a:bodyPr>
          <a:lstStyle/>
          <a:p>
            <a:r>
              <a:rPr lang="vi-VN" sz="2800" dirty="0"/>
              <a:t>Với một vấn đề đặt ra, làm thế nào để đưa ra thuật toán giải quyết nó? </a:t>
            </a:r>
          </a:p>
          <a:p>
            <a:r>
              <a:rPr lang="vi-VN" sz="2800" dirty="0"/>
              <a:t>Chiến lược thiết kế: </a:t>
            </a:r>
          </a:p>
          <a:p>
            <a:pPr lvl="1">
              <a:buFont typeface="Wingdings" pitchFamily="2" charset="2"/>
              <a:buChar char="Ø"/>
            </a:pPr>
            <a:r>
              <a:rPr lang="vi-VN" sz="2800" dirty="0"/>
              <a:t>Chia-để-trị (divide-and-conquer)</a:t>
            </a:r>
          </a:p>
          <a:p>
            <a:pPr lvl="1">
              <a:buFont typeface="Wingdings" pitchFamily="2" charset="2"/>
              <a:buChar char="Ø"/>
            </a:pPr>
            <a:r>
              <a:rPr lang="vi-VN" sz="2800" dirty="0"/>
              <a:t>Quy hoạch động (dynamic programming)</a:t>
            </a:r>
          </a:p>
          <a:p>
            <a:pPr lvl="1">
              <a:buFont typeface="Wingdings" pitchFamily="2" charset="2"/>
              <a:buChar char="Ø"/>
            </a:pPr>
            <a:r>
              <a:rPr lang="vi-VN" sz="2800" dirty="0"/>
              <a:t>Quay lui (backtracking)</a:t>
            </a:r>
          </a:p>
          <a:p>
            <a:pPr lvl="1">
              <a:buFont typeface="Wingdings" pitchFamily="2" charset="2"/>
              <a:buChar char="Ø"/>
            </a:pPr>
            <a:r>
              <a:rPr lang="vi-VN" sz="2800" dirty="0"/>
              <a:t>Tham lam (greedy method) </a:t>
            </a:r>
          </a:p>
          <a:p>
            <a:pPr eaLnBrk="1" hangingPunct="1"/>
            <a:endParaRPr lang="en-US" sz="2800" dirty="0" smtClean="0"/>
          </a:p>
        </p:txBody>
      </p:sp>
    </p:spTree>
    <p:extLst>
      <p:ext uri="{BB962C8B-B14F-4D97-AF65-F5344CB8AC3E}">
        <p14:creationId xmlns:p14="http://schemas.microsoft.com/office/powerpoint/2010/main" val="4002134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85800"/>
            <a:ext cx="8229600" cy="667512"/>
          </a:xfrm>
        </p:spPr>
        <p:txBody>
          <a:bodyPr>
            <a:normAutofit/>
          </a:bodyPr>
          <a:lstStyle/>
          <a:p>
            <a:r>
              <a:rPr lang="vi-VN" sz="3000" b="1" dirty="0"/>
              <a:t>Thiết kế và phân tích giải thuật</a:t>
            </a:r>
            <a:endParaRPr lang="en-US" sz="3000" dirty="0"/>
          </a:p>
        </p:txBody>
      </p:sp>
      <p:sp>
        <p:nvSpPr>
          <p:cNvPr id="4" name="Rectangle 3"/>
          <p:cNvSpPr>
            <a:spLocks noGrp="1" noChangeArrowheads="1"/>
          </p:cNvSpPr>
          <p:nvPr>
            <p:ph idx="1"/>
          </p:nvPr>
        </p:nvSpPr>
        <p:spPr>
          <a:xfrm>
            <a:off x="457200" y="1600200"/>
            <a:ext cx="8229600" cy="4724400"/>
          </a:xfrm>
        </p:spPr>
        <p:txBody>
          <a:bodyPr>
            <a:normAutofit/>
          </a:bodyPr>
          <a:lstStyle/>
          <a:p>
            <a:r>
              <a:rPr lang="vi-VN" sz="2800" dirty="0"/>
              <a:t>Module hoá và việc giải quyết bài toán</a:t>
            </a:r>
          </a:p>
          <a:p>
            <a:pPr lvl="1">
              <a:buFont typeface="Wingdings" pitchFamily="2" charset="2"/>
              <a:buChar char="Ø"/>
            </a:pPr>
            <a:r>
              <a:rPr lang="vi-VN" sz="2800" dirty="0"/>
              <a:t>Chiến thuật chia để trị (divide-conquer):</a:t>
            </a:r>
          </a:p>
          <a:p>
            <a:pPr lvl="1">
              <a:buFont typeface="Wingdings" pitchFamily="2" charset="2"/>
              <a:buChar char="Ø"/>
            </a:pPr>
            <a:r>
              <a:rPr lang="vi-VN" sz="2800" dirty="0"/>
              <a:t>Để thực hiện chiến thuật này, thường có hai cách thiết kế:</a:t>
            </a:r>
          </a:p>
          <a:p>
            <a:pPr lvl="2">
              <a:buFont typeface="Wingdings" pitchFamily="2" charset="2"/>
              <a:buChar char="ü"/>
            </a:pPr>
            <a:r>
              <a:rPr lang="vi-VN" sz="2800" dirty="0"/>
              <a:t>Từ trên xuống (Top-Down Design).</a:t>
            </a:r>
          </a:p>
          <a:p>
            <a:pPr lvl="2">
              <a:buFont typeface="Wingdings" pitchFamily="2" charset="2"/>
              <a:buChar char="ü"/>
            </a:pPr>
            <a:r>
              <a:rPr lang="vi-VN" sz="2800" dirty="0"/>
              <a:t>Tinh chỉnh từng </a:t>
            </a:r>
            <a:r>
              <a:rPr lang="vi-VN" sz="2800" dirty="0" smtClean="0"/>
              <a:t>bước</a:t>
            </a:r>
            <a:endParaRPr lang="vi-VN" sz="2800" dirty="0"/>
          </a:p>
        </p:txBody>
      </p:sp>
    </p:spTree>
    <p:extLst>
      <p:ext uri="{BB962C8B-B14F-4D97-AF65-F5344CB8AC3E}">
        <p14:creationId xmlns:p14="http://schemas.microsoft.com/office/powerpoint/2010/main" val="3128353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85800"/>
            <a:ext cx="8229600" cy="667512"/>
          </a:xfrm>
        </p:spPr>
        <p:txBody>
          <a:bodyPr>
            <a:normAutofit/>
          </a:bodyPr>
          <a:lstStyle/>
          <a:p>
            <a:r>
              <a:rPr lang="vi-VN" sz="3000" b="1" dirty="0"/>
              <a:t>Thiết kế và phân tích giải thuật</a:t>
            </a:r>
            <a:endParaRPr lang="en-US" sz="3000" dirty="0"/>
          </a:p>
        </p:txBody>
      </p:sp>
      <p:sp>
        <p:nvSpPr>
          <p:cNvPr id="4" name="Rectangle 3"/>
          <p:cNvSpPr>
            <a:spLocks noGrp="1" noChangeArrowheads="1"/>
          </p:cNvSpPr>
          <p:nvPr>
            <p:ph idx="1"/>
          </p:nvPr>
        </p:nvSpPr>
        <p:spPr>
          <a:xfrm>
            <a:off x="457200" y="1600200"/>
            <a:ext cx="8229600" cy="4724400"/>
          </a:xfrm>
        </p:spPr>
        <p:txBody>
          <a:bodyPr>
            <a:normAutofit/>
          </a:bodyPr>
          <a:lstStyle/>
          <a:p>
            <a:r>
              <a:rPr lang="vi-VN" sz="2800" dirty="0"/>
              <a:t>Module hoá và việc giải quyết bài toán</a:t>
            </a:r>
          </a:p>
          <a:p>
            <a:pPr lvl="1">
              <a:buFont typeface="Wingdings" pitchFamily="2" charset="2"/>
              <a:buChar char="Ø"/>
            </a:pPr>
            <a:r>
              <a:rPr lang="vi-VN" sz="2800" dirty="0"/>
              <a:t>Chiến thuật chia để trị (divide-conquer):</a:t>
            </a:r>
          </a:p>
          <a:p>
            <a:pPr lvl="1">
              <a:buFont typeface="Wingdings" pitchFamily="2" charset="2"/>
              <a:buChar char="Ø"/>
            </a:pPr>
            <a:r>
              <a:rPr lang="vi-VN" sz="2800" dirty="0"/>
              <a:t>Để thực hiện chiến thuật này, thường có hai cách thiết kế:</a:t>
            </a:r>
          </a:p>
          <a:p>
            <a:pPr lvl="2">
              <a:buFont typeface="Wingdings" pitchFamily="2" charset="2"/>
              <a:buChar char="ü"/>
            </a:pPr>
            <a:r>
              <a:rPr lang="vi-VN" sz="2800" dirty="0"/>
              <a:t>Từ trên xuống (Top-Down Design).</a:t>
            </a:r>
          </a:p>
          <a:p>
            <a:pPr lvl="2">
              <a:buFont typeface="Wingdings" pitchFamily="2" charset="2"/>
              <a:buChar char="ü"/>
            </a:pPr>
            <a:r>
              <a:rPr lang="vi-VN" sz="2800" dirty="0"/>
              <a:t>Tinh chỉnh từng </a:t>
            </a:r>
            <a:r>
              <a:rPr lang="vi-VN" sz="2800" dirty="0" smtClean="0"/>
              <a:t>bước</a:t>
            </a:r>
            <a:endParaRPr lang="vi-VN" sz="2800" dirty="0"/>
          </a:p>
        </p:txBody>
      </p:sp>
    </p:spTree>
    <p:extLst>
      <p:ext uri="{BB962C8B-B14F-4D97-AF65-F5344CB8AC3E}">
        <p14:creationId xmlns:p14="http://schemas.microsoft.com/office/powerpoint/2010/main" val="2492513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85800"/>
            <a:ext cx="8229600" cy="667512"/>
          </a:xfrm>
        </p:spPr>
        <p:txBody>
          <a:bodyPr>
            <a:normAutofit/>
          </a:bodyPr>
          <a:lstStyle/>
          <a:p>
            <a:r>
              <a:rPr lang="vi-VN" sz="3000" b="1" dirty="0"/>
              <a:t>Thiết kế và phân tích giải thuật</a:t>
            </a:r>
            <a:endParaRPr lang="en-US" sz="3000" dirty="0"/>
          </a:p>
        </p:txBody>
      </p:sp>
      <p:sp>
        <p:nvSpPr>
          <p:cNvPr id="4" name="Rectangle 3"/>
          <p:cNvSpPr>
            <a:spLocks noGrp="1" noChangeArrowheads="1"/>
          </p:cNvSpPr>
          <p:nvPr>
            <p:ph idx="1"/>
          </p:nvPr>
        </p:nvSpPr>
        <p:spPr>
          <a:xfrm>
            <a:off x="381000" y="1600200"/>
            <a:ext cx="8305800" cy="4724400"/>
          </a:xfrm>
        </p:spPr>
        <p:txBody>
          <a:bodyPr>
            <a:normAutofit/>
          </a:bodyPr>
          <a:lstStyle/>
          <a:p>
            <a:r>
              <a:rPr lang="vi-VN" dirty="0"/>
              <a:t>Từ trên xuống (Top-Down Design</a:t>
            </a:r>
            <a:r>
              <a:rPr lang="vi-VN" dirty="0" smtClean="0"/>
              <a:t>):</a:t>
            </a:r>
          </a:p>
          <a:p>
            <a:pPr lvl="1">
              <a:buFont typeface="Wingdings" pitchFamily="2" charset="2"/>
              <a:buChar char="Ø"/>
            </a:pPr>
            <a:r>
              <a:rPr lang="vi-VN" sz="2600" dirty="0"/>
              <a:t>P</a:t>
            </a:r>
            <a:r>
              <a:rPr lang="vi-VN" sz="2600" dirty="0" smtClean="0"/>
              <a:t>hân </a:t>
            </a:r>
            <a:r>
              <a:rPr lang="vi-VN" sz="2600" dirty="0"/>
              <a:t>chia bài toán lớn thành những bài toán nhỏ hơn</a:t>
            </a:r>
            <a:r>
              <a:rPr lang="vi-VN" sz="2600" dirty="0" smtClean="0"/>
              <a:t>,</a:t>
            </a:r>
          </a:p>
          <a:p>
            <a:pPr lvl="1">
              <a:buFont typeface="Wingdings" pitchFamily="2" charset="2"/>
              <a:buChar char="Ø"/>
            </a:pPr>
            <a:r>
              <a:rPr lang="vi-VN" sz="2600" dirty="0" smtClean="0"/>
              <a:t>Xem bài </a:t>
            </a:r>
            <a:r>
              <a:rPr lang="vi-VN" sz="2600" dirty="0"/>
              <a:t>toán của ta như là một Modul chính, cần chia thành các Modul con, </a:t>
            </a:r>
            <a:endParaRPr lang="vi-VN" sz="2600" dirty="0" smtClean="0"/>
          </a:p>
          <a:p>
            <a:pPr lvl="1">
              <a:buFont typeface="Wingdings" pitchFamily="2" charset="2"/>
              <a:buChar char="Ø"/>
            </a:pPr>
            <a:r>
              <a:rPr lang="vi-VN" sz="2600" dirty="0" smtClean="0"/>
              <a:t>Và </a:t>
            </a:r>
            <a:r>
              <a:rPr lang="vi-VN" sz="2600" dirty="0"/>
              <a:t>trên tinh thần như vậy đến các modul  con ta có thể chia thành các modul nhỏ hơn, chia cho đến khi tới những modul con đủ nhỏ để có thể xử lý trực tiếp. </a:t>
            </a:r>
            <a:endParaRPr lang="vi-VN" sz="2600" dirty="0" smtClean="0"/>
          </a:p>
          <a:p>
            <a:pPr lvl="1">
              <a:buFont typeface="Wingdings" pitchFamily="2" charset="2"/>
              <a:buChar char="Ø"/>
            </a:pPr>
            <a:r>
              <a:rPr lang="vi-VN" sz="2600" dirty="0" smtClean="0"/>
              <a:t>Sau </a:t>
            </a:r>
            <a:r>
              <a:rPr lang="vi-VN" sz="2600" dirty="0"/>
              <a:t>đó chỉ cần tổng hợp lại các phép xử lý để có giải thuật của bài toán gốc.</a:t>
            </a:r>
            <a:endParaRPr lang="vi-VN" sz="2600" dirty="0" smtClean="0"/>
          </a:p>
        </p:txBody>
      </p:sp>
    </p:spTree>
    <p:extLst>
      <p:ext uri="{BB962C8B-B14F-4D97-AF65-F5344CB8AC3E}">
        <p14:creationId xmlns:p14="http://schemas.microsoft.com/office/powerpoint/2010/main" val="160182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85800"/>
            <a:ext cx="8229600" cy="667512"/>
          </a:xfrm>
        </p:spPr>
        <p:txBody>
          <a:bodyPr>
            <a:normAutofit/>
          </a:bodyPr>
          <a:lstStyle/>
          <a:p>
            <a:r>
              <a:rPr lang="vi-VN" sz="3000" b="1" dirty="0"/>
              <a:t>Thiết kế và phân tích giải thuật</a:t>
            </a:r>
            <a:endParaRPr lang="en-US" sz="3000" dirty="0"/>
          </a:p>
        </p:txBody>
      </p:sp>
      <p:sp>
        <p:nvSpPr>
          <p:cNvPr id="4" name="Rectangle 3"/>
          <p:cNvSpPr>
            <a:spLocks noGrp="1" noChangeArrowheads="1"/>
          </p:cNvSpPr>
          <p:nvPr>
            <p:ph idx="1"/>
          </p:nvPr>
        </p:nvSpPr>
        <p:spPr>
          <a:xfrm>
            <a:off x="381000" y="1600200"/>
            <a:ext cx="8305800" cy="4724400"/>
          </a:xfrm>
        </p:spPr>
        <p:txBody>
          <a:bodyPr>
            <a:normAutofit fontScale="92500" lnSpcReduction="10000"/>
          </a:bodyPr>
          <a:lstStyle/>
          <a:p>
            <a:r>
              <a:rPr lang="vi-VN" dirty="0"/>
              <a:t>Từ trên xuống (Top-Down Design</a:t>
            </a:r>
            <a:r>
              <a:rPr lang="vi-VN" dirty="0" smtClean="0"/>
              <a:t>):</a:t>
            </a:r>
          </a:p>
          <a:p>
            <a:pPr lvl="1">
              <a:buFont typeface="Wingdings" pitchFamily="2" charset="2"/>
              <a:buChar char="Ø"/>
            </a:pPr>
            <a:r>
              <a:rPr lang="vi-VN" sz="2600" dirty="0"/>
              <a:t>Để làm được những điều đó, đứng trước một bài toán, thông thường ta phải:</a:t>
            </a:r>
          </a:p>
          <a:p>
            <a:pPr lvl="1">
              <a:buFont typeface="Wingdings" pitchFamily="2" charset="2"/>
              <a:buChar char="Ø"/>
            </a:pPr>
            <a:r>
              <a:rPr lang="vi-VN" sz="2600" dirty="0"/>
              <a:t>Xác định được rõ dữ liệu và yêu cầu : cho biết cái gì ?(dữ liệu input) và đòi hỏi cái gì ? ( dữ liệu output).</a:t>
            </a:r>
          </a:p>
          <a:p>
            <a:pPr lvl="1">
              <a:buFont typeface="Wingdings" pitchFamily="2" charset="2"/>
              <a:buChar char="Ø"/>
            </a:pPr>
            <a:r>
              <a:rPr lang="vi-VN" sz="2600" dirty="0"/>
              <a:t>Để giải quyết được yêu cầu thì “phải làm gì ?” : ở đây mới chỉ phân hoạch hỏi cái gì ? ( dữ liệu output).</a:t>
            </a:r>
          </a:p>
          <a:p>
            <a:pPr lvl="1">
              <a:buFont typeface="Wingdings" pitchFamily="2" charset="2"/>
              <a:buChar char="Ø"/>
            </a:pPr>
            <a:r>
              <a:rPr lang="vi-VN" sz="2600" dirty="0"/>
              <a:t>Với mỗi công việc ấy thì “ phải làm thê nào “ ?</a:t>
            </a:r>
          </a:p>
          <a:p>
            <a:pPr lvl="1">
              <a:buFont typeface="Wingdings" pitchFamily="2" charset="2"/>
              <a:buChar char="Ø"/>
            </a:pPr>
            <a:r>
              <a:rPr lang="vi-VN" sz="2600" dirty="0"/>
              <a:t>Trên cơ sở đó mới cụ thể hóa dần dần các phép xử lí để xây dựng giải thuật cần thiết.</a:t>
            </a:r>
          </a:p>
          <a:p>
            <a:pPr lvl="1">
              <a:buFont typeface="Wingdings" pitchFamily="2" charset="2"/>
              <a:buChar char="Ø"/>
            </a:pPr>
            <a:r>
              <a:rPr lang="vi-VN" sz="2600" dirty="0"/>
              <a:t>Tất nhiên, khi giải quyết câu hỏi “ làm thế nào ?” thì dữ liệu input cũng phải được định hình về cấu trúc.</a:t>
            </a:r>
          </a:p>
        </p:txBody>
      </p:sp>
    </p:spTree>
    <p:extLst>
      <p:ext uri="{BB962C8B-B14F-4D97-AF65-F5344CB8AC3E}">
        <p14:creationId xmlns:p14="http://schemas.microsoft.com/office/powerpoint/2010/main" val="819365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85800"/>
            <a:ext cx="8229600" cy="667512"/>
          </a:xfrm>
        </p:spPr>
        <p:txBody>
          <a:bodyPr>
            <a:normAutofit/>
          </a:bodyPr>
          <a:lstStyle/>
          <a:p>
            <a:r>
              <a:rPr lang="vi-VN" sz="3000" b="1" dirty="0"/>
              <a:t>Đánh giá giải thuật</a:t>
            </a:r>
            <a:endParaRPr lang="en-US" sz="3000" dirty="0"/>
          </a:p>
        </p:txBody>
      </p:sp>
      <p:sp>
        <p:nvSpPr>
          <p:cNvPr id="4" name="Rectangle 3"/>
          <p:cNvSpPr>
            <a:spLocks noGrp="1" noChangeArrowheads="1"/>
          </p:cNvSpPr>
          <p:nvPr>
            <p:ph idx="1"/>
          </p:nvPr>
        </p:nvSpPr>
        <p:spPr>
          <a:xfrm>
            <a:off x="381000" y="1600200"/>
            <a:ext cx="8305800" cy="4724400"/>
          </a:xfrm>
        </p:spPr>
        <p:txBody>
          <a:bodyPr>
            <a:normAutofit/>
          </a:bodyPr>
          <a:lstStyle/>
          <a:p>
            <a:r>
              <a:rPr lang="vi-VN" dirty="0"/>
              <a:t>Thông thường ta dựa trên hai tiêu chuẩn sau đây:</a:t>
            </a:r>
          </a:p>
          <a:p>
            <a:pPr lvl="1">
              <a:buFont typeface="Wingdings" pitchFamily="2" charset="2"/>
              <a:buChar char="Ø"/>
            </a:pPr>
            <a:r>
              <a:rPr lang="vi-VN" dirty="0" smtClean="0"/>
              <a:t>Thuật </a:t>
            </a:r>
            <a:r>
              <a:rPr lang="vi-VN" dirty="0"/>
              <a:t>toán đơn giản, dễ hiểu, dễ cài đặt (dễ viết chương trình)</a:t>
            </a:r>
          </a:p>
          <a:p>
            <a:pPr lvl="1">
              <a:buFont typeface="Wingdings" pitchFamily="2" charset="2"/>
              <a:buChar char="Ø"/>
            </a:pPr>
            <a:r>
              <a:rPr lang="vi-VN" dirty="0" smtClean="0"/>
              <a:t>Thuật </a:t>
            </a:r>
            <a:r>
              <a:rPr lang="vi-VN" dirty="0"/>
              <a:t>toán sử dụng tiết kiện nhất nguồn tài nguyên của máy tính, và đặc biệt, chạy nhanh nhất có thể được</a:t>
            </a:r>
          </a:p>
          <a:p>
            <a:endParaRPr lang="vi-VN" sz="2600" dirty="0"/>
          </a:p>
        </p:txBody>
      </p:sp>
    </p:spTree>
    <p:extLst>
      <p:ext uri="{BB962C8B-B14F-4D97-AF65-F5344CB8AC3E}">
        <p14:creationId xmlns:p14="http://schemas.microsoft.com/office/powerpoint/2010/main" val="150346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85800"/>
            <a:ext cx="8229600" cy="667512"/>
          </a:xfrm>
        </p:spPr>
        <p:txBody>
          <a:bodyPr>
            <a:normAutofit/>
          </a:bodyPr>
          <a:lstStyle/>
          <a:p>
            <a:r>
              <a:rPr lang="vi-VN" sz="3000" b="1" dirty="0"/>
              <a:t>Các cách biểu diễn giải thuật</a:t>
            </a:r>
            <a:endParaRPr lang="en-US" sz="3000" dirty="0"/>
          </a:p>
        </p:txBody>
      </p:sp>
      <p:sp>
        <p:nvSpPr>
          <p:cNvPr id="4" name="Rectangle 3"/>
          <p:cNvSpPr>
            <a:spLocks noGrp="1" noChangeArrowheads="1"/>
          </p:cNvSpPr>
          <p:nvPr>
            <p:ph idx="1"/>
          </p:nvPr>
        </p:nvSpPr>
        <p:spPr>
          <a:xfrm>
            <a:off x="381000" y="1600200"/>
            <a:ext cx="8305800" cy="4724400"/>
          </a:xfrm>
        </p:spPr>
        <p:txBody>
          <a:bodyPr>
            <a:normAutofit/>
          </a:bodyPr>
          <a:lstStyle/>
          <a:p>
            <a:r>
              <a:rPr lang="vi-VN" dirty="0"/>
              <a:t>Ngôn ngữ tự nhiên</a:t>
            </a:r>
          </a:p>
          <a:p>
            <a:r>
              <a:rPr lang="vi-VN" dirty="0"/>
              <a:t>Lưu đồ (flow chart)</a:t>
            </a:r>
          </a:p>
          <a:p>
            <a:r>
              <a:rPr lang="vi-VN" dirty="0"/>
              <a:t>Mã giả (Pseudo code)</a:t>
            </a:r>
          </a:p>
          <a:p>
            <a:r>
              <a:rPr lang="vi-VN" dirty="0"/>
              <a:t>Ngôn ngữ lập trình</a:t>
            </a:r>
            <a:endParaRPr lang="vi-VN" sz="2600" dirty="0"/>
          </a:p>
        </p:txBody>
      </p:sp>
    </p:spTree>
    <p:extLst>
      <p:ext uri="{BB962C8B-B14F-4D97-AF65-F5344CB8AC3E}">
        <p14:creationId xmlns:p14="http://schemas.microsoft.com/office/powerpoint/2010/main" val="1797662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85800"/>
            <a:ext cx="8229600" cy="667512"/>
          </a:xfrm>
        </p:spPr>
        <p:txBody>
          <a:bodyPr>
            <a:normAutofit/>
          </a:bodyPr>
          <a:lstStyle/>
          <a:p>
            <a:r>
              <a:rPr lang="vi-VN" sz="3000" b="1" dirty="0"/>
              <a:t>Biểu diễn bằng ngôn ngữ tự nhiên</a:t>
            </a:r>
            <a:endParaRPr lang="en-US" sz="3000" dirty="0"/>
          </a:p>
        </p:txBody>
      </p:sp>
      <p:sp>
        <p:nvSpPr>
          <p:cNvPr id="4" name="Rectangle 3"/>
          <p:cNvSpPr>
            <a:spLocks noGrp="1" noChangeArrowheads="1"/>
          </p:cNvSpPr>
          <p:nvPr>
            <p:ph idx="1"/>
          </p:nvPr>
        </p:nvSpPr>
        <p:spPr>
          <a:xfrm>
            <a:off x="381000" y="1600200"/>
            <a:ext cx="8305800" cy="4724400"/>
          </a:xfrm>
        </p:spPr>
        <p:txBody>
          <a:bodyPr>
            <a:normAutofit/>
          </a:bodyPr>
          <a:lstStyle/>
          <a:p>
            <a:r>
              <a:rPr lang="vi-VN" dirty="0"/>
              <a:t>Liệt kê tuần tự các bước bằng ngôn ngữ tự nhiên </a:t>
            </a:r>
            <a:r>
              <a:rPr lang="vi-VN" dirty="0" smtClean="0"/>
              <a:t>để biễu </a:t>
            </a:r>
            <a:r>
              <a:rPr lang="vi-VN" dirty="0"/>
              <a:t>diễn thuật toán.</a:t>
            </a:r>
          </a:p>
          <a:p>
            <a:r>
              <a:rPr lang="vi-VN" dirty="0"/>
              <a:t>Ưu điểm</a:t>
            </a:r>
            <a:r>
              <a:rPr lang="vi-VN" dirty="0" smtClean="0"/>
              <a:t>: Đơn </a:t>
            </a:r>
            <a:r>
              <a:rPr lang="vi-VN" dirty="0"/>
              <a:t>giản, không cần kiến thức về cách biểu diễn (mã giả, </a:t>
            </a:r>
            <a:r>
              <a:rPr lang="vi-VN" dirty="0" smtClean="0"/>
              <a:t>lưu đồ</a:t>
            </a:r>
            <a:r>
              <a:rPr lang="vi-VN" dirty="0"/>
              <a:t>,...)</a:t>
            </a:r>
          </a:p>
          <a:p>
            <a:r>
              <a:rPr lang="vi-VN" dirty="0"/>
              <a:t>Nhược điểm</a:t>
            </a:r>
            <a:r>
              <a:rPr lang="vi-VN" dirty="0" smtClean="0"/>
              <a:t>: Dài </a:t>
            </a:r>
            <a:r>
              <a:rPr lang="vi-VN" dirty="0"/>
              <a:t>dòng, không cấu trúc</a:t>
            </a:r>
            <a:r>
              <a:rPr lang="vi-VN" dirty="0" smtClean="0"/>
              <a:t>. Đôi </a:t>
            </a:r>
            <a:r>
              <a:rPr lang="vi-VN" dirty="0"/>
              <a:t>lúc khó hiểu, không diễn đạt được thuật toán.</a:t>
            </a:r>
            <a:endParaRPr lang="vi-VN" sz="2600" dirty="0"/>
          </a:p>
        </p:txBody>
      </p:sp>
    </p:spTree>
    <p:extLst>
      <p:ext uri="{BB962C8B-B14F-4D97-AF65-F5344CB8AC3E}">
        <p14:creationId xmlns:p14="http://schemas.microsoft.com/office/powerpoint/2010/main" val="132407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85800"/>
            <a:ext cx="8229600" cy="667512"/>
          </a:xfrm>
        </p:spPr>
        <p:txBody>
          <a:bodyPr>
            <a:normAutofit/>
          </a:bodyPr>
          <a:lstStyle/>
          <a:p>
            <a:r>
              <a:rPr lang="vi-VN" sz="3000" b="1" dirty="0"/>
              <a:t>Biểu diễn bằng ngôn ngữ tự nhiên</a:t>
            </a:r>
            <a:endParaRPr lang="en-US" sz="3000" dirty="0"/>
          </a:p>
        </p:txBody>
      </p:sp>
      <p:sp>
        <p:nvSpPr>
          <p:cNvPr id="4" name="Rectangle 3"/>
          <p:cNvSpPr>
            <a:spLocks noGrp="1" noChangeArrowheads="1"/>
          </p:cNvSpPr>
          <p:nvPr>
            <p:ph idx="1"/>
          </p:nvPr>
        </p:nvSpPr>
        <p:spPr>
          <a:xfrm>
            <a:off x="381000" y="1600200"/>
            <a:ext cx="8305800" cy="4724400"/>
          </a:xfrm>
        </p:spPr>
        <p:txBody>
          <a:bodyPr>
            <a:normAutofit/>
          </a:bodyPr>
          <a:lstStyle/>
          <a:p>
            <a:r>
              <a:rPr lang="vi-VN" dirty="0" smtClean="0"/>
              <a:t>Ví dụ dùng </a:t>
            </a:r>
            <a:r>
              <a:rPr lang="vi-VN" dirty="0"/>
              <a:t>ngôn ngữ tự nhiên mô tả giải thuật tìm số lớn </a:t>
            </a:r>
            <a:r>
              <a:rPr lang="vi-VN" dirty="0" smtClean="0"/>
              <a:t>nhất trong </a:t>
            </a:r>
            <a:r>
              <a:rPr lang="vi-VN" dirty="0"/>
              <a:t>3 số a, b, c:</a:t>
            </a:r>
          </a:p>
          <a:p>
            <a:pPr lvl="1">
              <a:buFont typeface="Wingdings" pitchFamily="2" charset="2"/>
              <a:buChar char="Ø"/>
            </a:pPr>
            <a:r>
              <a:rPr lang="vi-VN" dirty="0"/>
              <a:t>Bước 1. Gán max = a;</a:t>
            </a:r>
          </a:p>
          <a:p>
            <a:pPr lvl="1">
              <a:buFont typeface="Wingdings" pitchFamily="2" charset="2"/>
              <a:buChar char="Ø"/>
            </a:pPr>
            <a:r>
              <a:rPr lang="vi-VN" dirty="0"/>
              <a:t>Bước 2. Nếu b &gt; max thì gán max = b;</a:t>
            </a:r>
          </a:p>
          <a:p>
            <a:pPr lvl="1">
              <a:buFont typeface="Wingdings" pitchFamily="2" charset="2"/>
              <a:buChar char="Ø"/>
            </a:pPr>
            <a:r>
              <a:rPr lang="vi-VN" dirty="0"/>
              <a:t>Bước 3. Nếu c &gt; max thì gán max = c;</a:t>
            </a:r>
            <a:endParaRPr lang="vi-VN" sz="2400" dirty="0"/>
          </a:p>
        </p:txBody>
      </p:sp>
    </p:spTree>
    <p:extLst>
      <p:ext uri="{BB962C8B-B14F-4D97-AF65-F5344CB8AC3E}">
        <p14:creationId xmlns:p14="http://schemas.microsoft.com/office/powerpoint/2010/main" val="1298801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85800"/>
            <a:ext cx="8229600" cy="667512"/>
          </a:xfrm>
        </p:spPr>
        <p:txBody>
          <a:bodyPr>
            <a:normAutofit/>
          </a:bodyPr>
          <a:lstStyle/>
          <a:p>
            <a:r>
              <a:rPr lang="vi-VN" sz="3000" b="1" dirty="0"/>
              <a:t>Biểu diễn bằng mã </a:t>
            </a:r>
            <a:r>
              <a:rPr lang="vi-VN" sz="3000" b="1" dirty="0" smtClean="0"/>
              <a:t>giả</a:t>
            </a:r>
            <a:endParaRPr lang="en-US" sz="3000" dirty="0"/>
          </a:p>
        </p:txBody>
      </p:sp>
      <p:sp>
        <p:nvSpPr>
          <p:cNvPr id="4" name="Rectangle 3"/>
          <p:cNvSpPr>
            <a:spLocks noGrp="1" noChangeArrowheads="1"/>
          </p:cNvSpPr>
          <p:nvPr>
            <p:ph idx="1"/>
          </p:nvPr>
        </p:nvSpPr>
        <p:spPr>
          <a:xfrm>
            <a:off x="381000" y="1600200"/>
            <a:ext cx="8305800" cy="4724400"/>
          </a:xfrm>
        </p:spPr>
        <p:txBody>
          <a:bodyPr>
            <a:normAutofit/>
          </a:bodyPr>
          <a:lstStyle/>
          <a:p>
            <a:r>
              <a:rPr lang="vi-VN" sz="2800" dirty="0"/>
              <a:t>Ngôn ngữ tựa ngôn ngữ lập trình:</a:t>
            </a:r>
          </a:p>
          <a:p>
            <a:pPr lvl="1">
              <a:buFont typeface="Wingdings" pitchFamily="2" charset="2"/>
              <a:buChar char="Ø"/>
            </a:pPr>
            <a:r>
              <a:rPr lang="vi-VN" sz="2800" dirty="0"/>
              <a:t>Dùng cấu trúc chuẩn hóa, chẳng hạn tựa Pascal, C.</a:t>
            </a:r>
          </a:p>
          <a:p>
            <a:pPr lvl="1">
              <a:buFont typeface="Wingdings" pitchFamily="2" charset="2"/>
              <a:buChar char="Ø"/>
            </a:pPr>
            <a:r>
              <a:rPr lang="vi-VN" sz="2800" dirty="0"/>
              <a:t>Dùng các ký hiệu toán học, biến, hàm.</a:t>
            </a:r>
          </a:p>
          <a:p>
            <a:r>
              <a:rPr lang="vi-VN" sz="2800" dirty="0"/>
              <a:t>Ưu điểm</a:t>
            </a:r>
            <a:r>
              <a:rPr lang="vi-VN" sz="2800" dirty="0" smtClean="0"/>
              <a:t>: Ít </a:t>
            </a:r>
            <a:r>
              <a:rPr lang="vi-VN" sz="2800" dirty="0"/>
              <a:t>cồng kềnh hơn lưu đồ khối.</a:t>
            </a:r>
          </a:p>
          <a:p>
            <a:r>
              <a:rPr lang="vi-VN" sz="2800" dirty="0"/>
              <a:t>Nhược điểm</a:t>
            </a:r>
            <a:r>
              <a:rPr lang="vi-VN" sz="2800" dirty="0" smtClean="0"/>
              <a:t>: Không </a:t>
            </a:r>
            <a:r>
              <a:rPr lang="vi-VN" sz="2800" dirty="0"/>
              <a:t>trực quan bằng lưu đồ khối.</a:t>
            </a:r>
          </a:p>
        </p:txBody>
      </p:sp>
    </p:spTree>
    <p:extLst>
      <p:ext uri="{BB962C8B-B14F-4D97-AF65-F5344CB8AC3E}">
        <p14:creationId xmlns:p14="http://schemas.microsoft.com/office/powerpoint/2010/main" val="261872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667512"/>
          </a:xfrm>
        </p:spPr>
        <p:txBody>
          <a:bodyPr>
            <a:normAutofit/>
          </a:bodyPr>
          <a:lstStyle/>
          <a:p>
            <a:r>
              <a:rPr lang="en-US" sz="3000" b="1" dirty="0" err="1" smtClean="0"/>
              <a:t>Khái</a:t>
            </a:r>
            <a:r>
              <a:rPr lang="en-US" sz="3000" b="1" dirty="0" smtClean="0"/>
              <a:t> </a:t>
            </a:r>
            <a:r>
              <a:rPr lang="en-US" sz="3000" b="1" dirty="0" err="1"/>
              <a:t>niệm</a:t>
            </a:r>
            <a:r>
              <a:rPr lang="en-US" sz="3000" b="1" dirty="0"/>
              <a:t> </a:t>
            </a:r>
            <a:r>
              <a:rPr lang="en-US" sz="3000" b="1" dirty="0" err="1"/>
              <a:t>giải</a:t>
            </a:r>
            <a:r>
              <a:rPr lang="en-US" sz="3000" b="1" dirty="0"/>
              <a:t> </a:t>
            </a:r>
            <a:r>
              <a:rPr lang="en-US" sz="3000" b="1" dirty="0" err="1"/>
              <a:t>thuật</a:t>
            </a:r>
            <a:r>
              <a:rPr lang="en-US" sz="3000" b="1" dirty="0"/>
              <a:t> </a:t>
            </a:r>
          </a:p>
        </p:txBody>
      </p:sp>
      <p:sp>
        <p:nvSpPr>
          <p:cNvPr id="2" name="Content Placeholder 1"/>
          <p:cNvSpPr>
            <a:spLocks noGrp="1"/>
          </p:cNvSpPr>
          <p:nvPr>
            <p:ph idx="1"/>
          </p:nvPr>
        </p:nvSpPr>
        <p:spPr>
          <a:xfrm>
            <a:off x="457200" y="1676400"/>
            <a:ext cx="8229600" cy="4648200"/>
          </a:xfrm>
        </p:spPr>
        <p:txBody>
          <a:bodyPr>
            <a:normAutofit/>
          </a:bodyPr>
          <a:lstStyle/>
          <a:p>
            <a:r>
              <a:rPr lang="pt-BR" b="1" dirty="0"/>
              <a:t>Giải thuật </a:t>
            </a:r>
            <a:r>
              <a:rPr lang="pt-BR" dirty="0"/>
              <a:t>thể hiện một giải pháp cụ thể, thực hiện từng bước một để đưa tới lời giải cho một bài </a:t>
            </a:r>
            <a:r>
              <a:rPr lang="pt-BR" dirty="0" smtClean="0"/>
              <a:t>toán</a:t>
            </a:r>
            <a:r>
              <a:rPr lang="vi-VN" dirty="0" smtClean="0"/>
              <a:t>.</a:t>
            </a:r>
          </a:p>
          <a:p>
            <a:r>
              <a:rPr lang="vi-VN" b="1" dirty="0" smtClean="0"/>
              <a:t>Các đặc trưng của giải thuật:</a:t>
            </a:r>
          </a:p>
          <a:p>
            <a:pPr marL="640080">
              <a:buFont typeface="Wingdings" pitchFamily="2" charset="2"/>
              <a:buChar char="Ø"/>
            </a:pPr>
            <a:r>
              <a:rPr lang="vi-VN" dirty="0" smtClean="0"/>
              <a:t>Có </a:t>
            </a:r>
            <a:r>
              <a:rPr lang="vi-VN" dirty="0"/>
              <a:t>dữ liệu Đầu vào (Input)</a:t>
            </a:r>
          </a:p>
          <a:p>
            <a:pPr marL="640080">
              <a:buFont typeface="Wingdings" pitchFamily="2" charset="2"/>
              <a:buChar char="Ø"/>
            </a:pPr>
            <a:r>
              <a:rPr lang="vi-VN" dirty="0"/>
              <a:t>Có dữ liệu kết quả Đầu ra (Output)</a:t>
            </a:r>
          </a:p>
          <a:p>
            <a:pPr marL="640080">
              <a:buFont typeface="Wingdings" pitchFamily="2" charset="2"/>
              <a:buChar char="Ø"/>
            </a:pPr>
            <a:r>
              <a:rPr lang="vi-VN" dirty="0"/>
              <a:t>Tính C</a:t>
            </a:r>
            <a:r>
              <a:rPr lang="vi-VN" dirty="0" smtClean="0"/>
              <a:t>hính </a:t>
            </a:r>
            <a:r>
              <a:rPr lang="vi-VN" dirty="0"/>
              <a:t>xác (Precision): Các bước của giải </a:t>
            </a:r>
            <a:r>
              <a:rPr lang="vi-VN" dirty="0" smtClean="0"/>
              <a:t>thuật được </a:t>
            </a:r>
            <a:r>
              <a:rPr lang="vi-VN" dirty="0"/>
              <a:t>mô tả chính xác.</a:t>
            </a:r>
          </a:p>
          <a:p>
            <a:pPr marL="640080">
              <a:buFont typeface="Wingdings" pitchFamily="2" charset="2"/>
              <a:buChar char="Ø"/>
            </a:pPr>
            <a:r>
              <a:rPr lang="vi-VN" dirty="0"/>
              <a:t>Tính Hữu hạn (Finiteness): Với mọi bộ dữ liệu vào thoả mãn các điều kiện của bài toán, thuật toán phải dừng lại sau một số hữu hạn các bước cần thực hiện.</a:t>
            </a:r>
            <a:endParaRPr lang="en-US" dirty="0"/>
          </a:p>
        </p:txBody>
      </p:sp>
    </p:spTree>
    <p:extLst>
      <p:ext uri="{BB962C8B-B14F-4D97-AF65-F5344CB8AC3E}">
        <p14:creationId xmlns:p14="http://schemas.microsoft.com/office/powerpoint/2010/main" val="29459515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vi-VN" sz="3000" b="1" dirty="0"/>
              <a:t>Biểu diễn bằng lưu </a:t>
            </a:r>
            <a:r>
              <a:rPr lang="vi-VN" sz="3000" b="1" dirty="0" smtClean="0"/>
              <a:t>đồ (sơ đồ khối)</a:t>
            </a:r>
            <a:endParaRPr lang="en-US" sz="3000" b="1" dirty="0"/>
          </a:p>
        </p:txBody>
      </p:sp>
      <p:sp>
        <p:nvSpPr>
          <p:cNvPr id="3" name="Content Placeholder 2"/>
          <p:cNvSpPr>
            <a:spLocks noGrp="1"/>
          </p:cNvSpPr>
          <p:nvPr>
            <p:ph idx="1"/>
          </p:nvPr>
        </p:nvSpPr>
        <p:spPr>
          <a:xfrm>
            <a:off x="2133600" y="1600200"/>
            <a:ext cx="6553200" cy="4572000"/>
          </a:xfrm>
        </p:spPr>
        <p:txBody>
          <a:bodyPr>
            <a:normAutofit/>
          </a:bodyPr>
          <a:lstStyle/>
          <a:p>
            <a:pPr>
              <a:lnSpc>
                <a:spcPct val="90000"/>
              </a:lnSpc>
              <a:buNone/>
            </a:pPr>
            <a:r>
              <a:rPr lang="en-US" sz="2200" b="1" dirty="0" err="1"/>
              <a:t>Các</a:t>
            </a:r>
            <a:r>
              <a:rPr lang="en-US" sz="2200" b="1" dirty="0"/>
              <a:t> </a:t>
            </a:r>
            <a:r>
              <a:rPr lang="vi-VN" sz="2200" b="1" dirty="0" smtClean="0"/>
              <a:t>ký hiệu</a:t>
            </a:r>
            <a:r>
              <a:rPr lang="en-US" sz="2200" b="1" dirty="0" smtClean="0"/>
              <a:t> </a:t>
            </a:r>
            <a:r>
              <a:rPr lang="en-US" sz="2200" b="1" dirty="0" err="1"/>
              <a:t>biểu</a:t>
            </a:r>
            <a:r>
              <a:rPr lang="en-US" sz="2200" b="1" dirty="0"/>
              <a:t> </a:t>
            </a:r>
            <a:r>
              <a:rPr lang="en-US" sz="2200" b="1" dirty="0" err="1"/>
              <a:t>diễn</a:t>
            </a:r>
            <a:r>
              <a:rPr lang="en-US" sz="2200" b="1" dirty="0"/>
              <a:t> </a:t>
            </a:r>
            <a:r>
              <a:rPr lang="en-US" sz="2200" b="1" dirty="0" err="1"/>
              <a:t>giải</a:t>
            </a:r>
            <a:r>
              <a:rPr lang="en-US" sz="2200" b="1" dirty="0"/>
              <a:t> </a:t>
            </a:r>
            <a:r>
              <a:rPr lang="en-US" sz="2200" b="1" dirty="0" err="1"/>
              <a:t>thuật</a:t>
            </a:r>
            <a:r>
              <a:rPr lang="en-US" sz="2200" b="1" dirty="0"/>
              <a:t> </a:t>
            </a:r>
            <a:r>
              <a:rPr lang="en-US" sz="2200" b="1" dirty="0" err="1"/>
              <a:t>bằng</a:t>
            </a:r>
            <a:r>
              <a:rPr lang="en-US" sz="2200" b="1" dirty="0"/>
              <a:t> </a:t>
            </a:r>
            <a:r>
              <a:rPr lang="en-US" sz="2200" b="1" dirty="0" err="1"/>
              <a:t>sơ</a:t>
            </a:r>
            <a:r>
              <a:rPr lang="en-US" sz="2200" b="1" dirty="0"/>
              <a:t> </a:t>
            </a:r>
            <a:r>
              <a:rPr lang="en-US" sz="2200" b="1" dirty="0" err="1"/>
              <a:t>đồ</a:t>
            </a:r>
            <a:r>
              <a:rPr lang="en-US" sz="2200" b="1" dirty="0"/>
              <a:t> </a:t>
            </a:r>
            <a:r>
              <a:rPr lang="en-US" sz="2200" b="1" dirty="0" err="1"/>
              <a:t>khối</a:t>
            </a:r>
            <a:endParaRPr lang="en-US" sz="2200" b="1" dirty="0"/>
          </a:p>
          <a:p>
            <a:pPr>
              <a:lnSpc>
                <a:spcPct val="90000"/>
              </a:lnSpc>
              <a:buNone/>
            </a:pPr>
            <a:endParaRPr lang="en-US" sz="2200" i="1" dirty="0"/>
          </a:p>
          <a:p>
            <a:pPr>
              <a:lnSpc>
                <a:spcPct val="90000"/>
              </a:lnSpc>
              <a:buNone/>
            </a:pPr>
            <a:r>
              <a:rPr lang="en-US" sz="2200" i="1" dirty="0"/>
              <a:t>	</a:t>
            </a:r>
            <a:r>
              <a:rPr lang="en-US" sz="2200" i="1" dirty="0" err="1" smtClean="0"/>
              <a:t>Nút</a:t>
            </a:r>
            <a:r>
              <a:rPr lang="en-US" sz="2200" i="1" dirty="0" smtClean="0"/>
              <a:t> </a:t>
            </a:r>
            <a:r>
              <a:rPr lang="en-US" sz="2200" i="1" dirty="0" err="1"/>
              <a:t>thao</a:t>
            </a:r>
            <a:r>
              <a:rPr lang="en-US" sz="2200" i="1" dirty="0"/>
              <a:t> </a:t>
            </a:r>
            <a:r>
              <a:rPr lang="en-US" sz="2200" i="1" dirty="0" err="1"/>
              <a:t>tác</a:t>
            </a:r>
            <a:r>
              <a:rPr lang="en-US" sz="2200" i="1" dirty="0"/>
              <a:t>:</a:t>
            </a:r>
            <a:endParaRPr lang="en-US" sz="2200" dirty="0"/>
          </a:p>
          <a:p>
            <a:pPr>
              <a:lnSpc>
                <a:spcPct val="90000"/>
              </a:lnSpc>
              <a:buNone/>
            </a:pPr>
            <a:endParaRPr lang="en-US" sz="2200" dirty="0"/>
          </a:p>
          <a:p>
            <a:pPr>
              <a:lnSpc>
                <a:spcPct val="90000"/>
              </a:lnSpc>
              <a:buNone/>
            </a:pPr>
            <a:r>
              <a:rPr lang="en-US" sz="2200" dirty="0"/>
              <a:t> 	</a:t>
            </a:r>
            <a:r>
              <a:rPr lang="en-US" sz="2200" i="1" dirty="0" err="1"/>
              <a:t>Nút</a:t>
            </a:r>
            <a:r>
              <a:rPr lang="en-US" sz="2200" i="1" dirty="0"/>
              <a:t> </a:t>
            </a:r>
            <a:r>
              <a:rPr lang="en-US" sz="2200" i="1" dirty="0" err="1"/>
              <a:t>điều</a:t>
            </a:r>
            <a:r>
              <a:rPr lang="en-US" sz="2200" i="1" dirty="0"/>
              <a:t> </a:t>
            </a:r>
            <a:r>
              <a:rPr lang="en-US" sz="2200" i="1" dirty="0" err="1"/>
              <a:t>khiển</a:t>
            </a:r>
            <a:r>
              <a:rPr lang="en-US" sz="2200" i="1" dirty="0" smtClean="0"/>
              <a:t>:</a:t>
            </a:r>
            <a:r>
              <a:rPr lang="vi-VN" sz="2200" i="1" dirty="0" smtClean="0"/>
              <a:t> </a:t>
            </a:r>
            <a:r>
              <a:rPr lang="en-US" sz="2200" dirty="0" err="1" smtClean="0"/>
              <a:t>trong</a:t>
            </a:r>
            <a:r>
              <a:rPr lang="en-US" sz="2200" dirty="0" smtClean="0"/>
              <a:t> </a:t>
            </a:r>
            <a:r>
              <a:rPr lang="en-US" sz="2200" dirty="0" err="1"/>
              <a:t>đó</a:t>
            </a:r>
            <a:r>
              <a:rPr lang="en-US" sz="2200" dirty="0"/>
              <a:t> </a:t>
            </a:r>
            <a:r>
              <a:rPr lang="en-US" sz="2200" dirty="0" err="1"/>
              <a:t>ghi</a:t>
            </a:r>
            <a:r>
              <a:rPr lang="en-US" sz="2200" dirty="0"/>
              <a:t> </a:t>
            </a:r>
            <a:r>
              <a:rPr lang="en-US" sz="2200" dirty="0" err="1"/>
              <a:t>điều</a:t>
            </a:r>
            <a:r>
              <a:rPr lang="en-US" sz="2200" dirty="0"/>
              <a:t> </a:t>
            </a:r>
            <a:r>
              <a:rPr lang="en-US" sz="2200" dirty="0" err="1"/>
              <a:t>kiện</a:t>
            </a:r>
            <a:r>
              <a:rPr lang="en-US" sz="2200" dirty="0"/>
              <a:t> </a:t>
            </a:r>
            <a:r>
              <a:rPr lang="en-US" sz="2200" dirty="0" err="1"/>
              <a:t>cần</a:t>
            </a:r>
            <a:r>
              <a:rPr lang="en-US" sz="2200" dirty="0"/>
              <a:t> </a:t>
            </a:r>
            <a:r>
              <a:rPr lang="en-US" sz="2200" dirty="0" err="1"/>
              <a:t>kiểm</a:t>
            </a:r>
            <a:r>
              <a:rPr lang="en-US" sz="2200" dirty="0"/>
              <a:t> </a:t>
            </a:r>
            <a:r>
              <a:rPr lang="en-US" sz="2200" dirty="0" err="1"/>
              <a:t>tra</a:t>
            </a:r>
            <a:r>
              <a:rPr lang="en-US" sz="2200" dirty="0"/>
              <a:t> </a:t>
            </a:r>
            <a:r>
              <a:rPr lang="en-US" sz="2200" dirty="0" err="1"/>
              <a:t>trong</a:t>
            </a:r>
            <a:r>
              <a:rPr lang="en-US" sz="2200" dirty="0"/>
              <a:t> </a:t>
            </a:r>
            <a:r>
              <a:rPr lang="en-US" sz="2200" dirty="0" err="1"/>
              <a:t>quá</a:t>
            </a:r>
            <a:r>
              <a:rPr lang="en-US" sz="2200" dirty="0"/>
              <a:t> </a:t>
            </a:r>
            <a:r>
              <a:rPr lang="en-US" sz="2200" dirty="0" err="1"/>
              <a:t>trình</a:t>
            </a:r>
            <a:r>
              <a:rPr lang="en-US" sz="2200" dirty="0"/>
              <a:t> </a:t>
            </a:r>
            <a:r>
              <a:rPr lang="en-US" sz="2200" dirty="0" err="1"/>
              <a:t>tính</a:t>
            </a:r>
            <a:r>
              <a:rPr lang="en-US" sz="2200" dirty="0"/>
              <a:t> </a:t>
            </a:r>
            <a:r>
              <a:rPr lang="en-US" sz="2200" dirty="0" err="1"/>
              <a:t>toán</a:t>
            </a:r>
            <a:r>
              <a:rPr lang="en-US" sz="2200" dirty="0"/>
              <a:t>. </a:t>
            </a:r>
          </a:p>
          <a:p>
            <a:pPr>
              <a:lnSpc>
                <a:spcPct val="90000"/>
              </a:lnSpc>
              <a:buNone/>
            </a:pPr>
            <a:endParaRPr lang="en-US" sz="2200" dirty="0"/>
          </a:p>
          <a:p>
            <a:pPr>
              <a:lnSpc>
                <a:spcPct val="90000"/>
              </a:lnSpc>
              <a:buNone/>
            </a:pPr>
            <a:r>
              <a:rPr lang="en-US" sz="2200" i="1" dirty="0"/>
              <a:t>	</a:t>
            </a:r>
            <a:endParaRPr lang="vi-VN" sz="2200" i="1" dirty="0" smtClean="0"/>
          </a:p>
          <a:p>
            <a:pPr>
              <a:lnSpc>
                <a:spcPct val="90000"/>
              </a:lnSpc>
              <a:buNone/>
            </a:pPr>
            <a:r>
              <a:rPr lang="vi-VN" sz="2200" i="1" dirty="0"/>
              <a:t> </a:t>
            </a:r>
            <a:r>
              <a:rPr lang="vi-VN" sz="2200" i="1" dirty="0" smtClean="0"/>
              <a:t>   </a:t>
            </a:r>
            <a:r>
              <a:rPr lang="en-US" sz="2200" i="1" dirty="0" err="1" smtClean="0"/>
              <a:t>Nút</a:t>
            </a:r>
            <a:r>
              <a:rPr lang="en-US" sz="2200" i="1" dirty="0" smtClean="0"/>
              <a:t> </a:t>
            </a:r>
            <a:r>
              <a:rPr lang="en-US" sz="2200" i="1" dirty="0" err="1"/>
              <a:t>khởi</a:t>
            </a:r>
            <a:r>
              <a:rPr lang="en-US" sz="2200" i="1" dirty="0"/>
              <a:t> </a:t>
            </a:r>
            <a:r>
              <a:rPr lang="en-US" sz="2200" i="1" dirty="0" err="1"/>
              <a:t>đầu</a:t>
            </a:r>
            <a:r>
              <a:rPr lang="en-US" sz="2200" i="1" dirty="0"/>
              <a:t> ,</a:t>
            </a:r>
            <a:r>
              <a:rPr lang="en-US" sz="2200" i="1" dirty="0" err="1"/>
              <a:t>kết</a:t>
            </a:r>
            <a:r>
              <a:rPr lang="en-US" sz="2200" i="1" dirty="0"/>
              <a:t> </a:t>
            </a:r>
            <a:r>
              <a:rPr lang="en-US" sz="2200" i="1" dirty="0" err="1"/>
              <a:t>thúc</a:t>
            </a:r>
            <a:r>
              <a:rPr lang="en-US" sz="2200" i="1" dirty="0"/>
              <a:t>:</a:t>
            </a:r>
            <a:endParaRPr lang="en-US" sz="2200" dirty="0"/>
          </a:p>
          <a:p>
            <a:pPr>
              <a:lnSpc>
                <a:spcPct val="90000"/>
              </a:lnSpc>
              <a:buNone/>
            </a:pPr>
            <a:endParaRPr lang="en-US" sz="2200" dirty="0"/>
          </a:p>
          <a:p>
            <a:pPr>
              <a:lnSpc>
                <a:spcPct val="90000"/>
              </a:lnSpc>
              <a:buNone/>
            </a:pPr>
            <a:r>
              <a:rPr lang="en-US" sz="2200" i="1" dirty="0"/>
              <a:t>	</a:t>
            </a:r>
            <a:r>
              <a:rPr lang="en-US" sz="2200" i="1" dirty="0" err="1"/>
              <a:t>Cung</a:t>
            </a:r>
            <a:r>
              <a:rPr lang="en-US" sz="2200" i="1" dirty="0"/>
              <a:t> </a:t>
            </a:r>
            <a:r>
              <a:rPr lang="vi-VN" sz="2200" i="1" dirty="0" smtClean="0"/>
              <a:t>tiến trình thực hiện</a:t>
            </a:r>
            <a:r>
              <a:rPr lang="en-US" sz="2200" i="1" dirty="0" smtClean="0"/>
              <a:t>:</a:t>
            </a:r>
            <a:r>
              <a:rPr lang="en-US" sz="2200" dirty="0" smtClean="0"/>
              <a:t> </a:t>
            </a:r>
            <a:endParaRPr lang="en-US" sz="2200" dirty="0"/>
          </a:p>
          <a:p>
            <a:endParaRPr lang="en-US" sz="2200" dirty="0"/>
          </a:p>
        </p:txBody>
      </p:sp>
      <p:grpSp>
        <p:nvGrpSpPr>
          <p:cNvPr id="4" name="Group 3"/>
          <p:cNvGrpSpPr/>
          <p:nvPr/>
        </p:nvGrpSpPr>
        <p:grpSpPr>
          <a:xfrm>
            <a:off x="533400" y="2286000"/>
            <a:ext cx="1600200" cy="3124200"/>
            <a:chOff x="533400" y="2362200"/>
            <a:chExt cx="1600200" cy="3124200"/>
          </a:xfrm>
        </p:grpSpPr>
        <p:sp>
          <p:nvSpPr>
            <p:cNvPr id="5" name="Rectangle 6"/>
            <p:cNvSpPr>
              <a:spLocks noChangeArrowheads="1"/>
            </p:cNvSpPr>
            <p:nvPr/>
          </p:nvSpPr>
          <p:spPr bwMode="auto">
            <a:xfrm>
              <a:off x="609600" y="2362200"/>
              <a:ext cx="15240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 name="AutoShape 7"/>
            <p:cNvSpPr>
              <a:spLocks noChangeArrowheads="1"/>
            </p:cNvSpPr>
            <p:nvPr/>
          </p:nvSpPr>
          <p:spPr bwMode="auto">
            <a:xfrm>
              <a:off x="533400" y="3200400"/>
              <a:ext cx="1524000" cy="533400"/>
            </a:xfrm>
            <a:prstGeom prst="flowChartDecision">
              <a:avLst/>
            </a:prstGeom>
            <a:solidFill>
              <a:schemeClr val="accent1"/>
            </a:solidFill>
            <a:ln w="9525">
              <a:solidFill>
                <a:schemeClr val="tx1"/>
              </a:solidFill>
              <a:miter lim="800000"/>
              <a:headEnd/>
              <a:tailEnd/>
            </a:ln>
          </p:spPr>
          <p:txBody>
            <a:bodyPr wrap="none" anchor="ctr"/>
            <a:lstStyle/>
            <a:p>
              <a:endParaRPr lang="en-US"/>
            </a:p>
          </p:txBody>
        </p:sp>
        <p:sp>
          <p:nvSpPr>
            <p:cNvPr id="7" name="Oval 9"/>
            <p:cNvSpPr>
              <a:spLocks noChangeArrowheads="1"/>
            </p:cNvSpPr>
            <p:nvPr/>
          </p:nvSpPr>
          <p:spPr bwMode="auto">
            <a:xfrm>
              <a:off x="533400" y="4191000"/>
              <a:ext cx="1524000" cy="685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 name="Line 10"/>
            <p:cNvSpPr>
              <a:spLocks noChangeShapeType="1"/>
            </p:cNvSpPr>
            <p:nvPr/>
          </p:nvSpPr>
          <p:spPr bwMode="auto">
            <a:xfrm>
              <a:off x="609600" y="5486400"/>
              <a:ext cx="1447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4145934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67512"/>
          </a:xfrm>
        </p:spPr>
        <p:txBody>
          <a:bodyPr>
            <a:noAutofit/>
          </a:bodyPr>
          <a:lstStyle/>
          <a:p>
            <a:r>
              <a:rPr lang="en-US" sz="2800" b="1" dirty="0" err="1"/>
              <a:t>Ví</a:t>
            </a:r>
            <a:r>
              <a:rPr lang="en-US" sz="2800" b="1" dirty="0"/>
              <a:t> </a:t>
            </a:r>
            <a:r>
              <a:rPr lang="en-US" sz="2800" b="1" dirty="0" err="1"/>
              <a:t>dụ</a:t>
            </a:r>
            <a:r>
              <a:rPr lang="en-US" sz="2800" b="1" dirty="0"/>
              <a:t> : </a:t>
            </a:r>
            <a:r>
              <a:rPr lang="en-US" sz="2800" b="1" dirty="0" err="1"/>
              <a:t>Giải</a:t>
            </a:r>
            <a:r>
              <a:rPr lang="en-US" sz="2800" b="1" dirty="0"/>
              <a:t> PT: ax</a:t>
            </a:r>
            <a:r>
              <a:rPr lang="en-US" sz="2800" b="1" baseline="30000" dirty="0"/>
              <a:t>2</a:t>
            </a:r>
            <a:r>
              <a:rPr lang="en-US" sz="2800" b="1" dirty="0"/>
              <a:t> + </a:t>
            </a:r>
            <a:r>
              <a:rPr lang="en-US" sz="2800" b="1" dirty="0" err="1"/>
              <a:t>bx</a:t>
            </a:r>
            <a:r>
              <a:rPr lang="en-US" sz="2800" b="1" dirty="0"/>
              <a:t> + c= 0, </a:t>
            </a:r>
            <a:r>
              <a:rPr lang="en-US" sz="2800" b="1" dirty="0" err="1"/>
              <a:t>giải</a:t>
            </a:r>
            <a:r>
              <a:rPr lang="en-US" sz="2800" b="1" dirty="0"/>
              <a:t> </a:t>
            </a:r>
            <a:r>
              <a:rPr lang="en-US" sz="2800" b="1" dirty="0" err="1"/>
              <a:t>thuật</a:t>
            </a:r>
            <a:r>
              <a:rPr lang="en-US" sz="2800" b="1" dirty="0"/>
              <a:t> </a:t>
            </a:r>
            <a:r>
              <a:rPr lang="en-US" sz="2800" b="1" dirty="0" err="1"/>
              <a:t>mô</a:t>
            </a:r>
            <a:r>
              <a:rPr lang="en-US" sz="2800" b="1" dirty="0"/>
              <a:t> </a:t>
            </a:r>
            <a:r>
              <a:rPr lang="en-US" sz="2800" b="1" dirty="0" err="1"/>
              <a:t>tả</a:t>
            </a:r>
            <a:r>
              <a:rPr lang="en-US" sz="2800" b="1" dirty="0"/>
              <a:t> </a:t>
            </a:r>
            <a:r>
              <a:rPr lang="en-US" sz="2800" b="1" dirty="0" err="1"/>
              <a:t>bằng</a:t>
            </a:r>
            <a:r>
              <a:rPr lang="en-US" sz="2800" b="1" dirty="0"/>
              <a:t> </a:t>
            </a:r>
            <a:r>
              <a:rPr lang="en-US" sz="2800" b="1" dirty="0" err="1"/>
              <a:t>sơ</a:t>
            </a:r>
            <a:r>
              <a:rPr lang="en-US" sz="2800" b="1" dirty="0"/>
              <a:t> </a:t>
            </a:r>
            <a:r>
              <a:rPr lang="en-US" sz="2800" b="1" dirty="0" err="1"/>
              <a:t>đồ</a:t>
            </a:r>
            <a:r>
              <a:rPr lang="en-US" sz="2800" b="1" dirty="0"/>
              <a:t> </a:t>
            </a:r>
            <a:r>
              <a:rPr lang="en-US" sz="2800" b="1" dirty="0" err="1" smtClean="0"/>
              <a:t>khối</a:t>
            </a:r>
            <a:r>
              <a:rPr lang="vi-VN" sz="2800" b="1" dirty="0" smtClean="0"/>
              <a:t>:</a:t>
            </a:r>
            <a:endParaRPr lang="en-US" sz="2800" b="1" dirty="0"/>
          </a:p>
        </p:txBody>
      </p:sp>
      <p:sp>
        <p:nvSpPr>
          <p:cNvPr id="3" name="Content Placeholder 2"/>
          <p:cNvSpPr>
            <a:spLocks noGrp="1"/>
          </p:cNvSpPr>
          <p:nvPr>
            <p:ph idx="1"/>
          </p:nvPr>
        </p:nvSpPr>
        <p:spPr>
          <a:xfrm>
            <a:off x="457200" y="1676400"/>
            <a:ext cx="8229600" cy="4648200"/>
          </a:xfrm>
        </p:spPr>
        <p:txBody>
          <a:bodyPr/>
          <a:lstStyle/>
          <a:p>
            <a:endParaRPr lang="en-US" dirty="0"/>
          </a:p>
        </p:txBody>
      </p:sp>
      <p:grpSp>
        <p:nvGrpSpPr>
          <p:cNvPr id="39" name="Group 38"/>
          <p:cNvGrpSpPr/>
          <p:nvPr/>
        </p:nvGrpSpPr>
        <p:grpSpPr>
          <a:xfrm>
            <a:off x="1066800" y="990600"/>
            <a:ext cx="7110413" cy="5486400"/>
            <a:chOff x="1066800" y="1033463"/>
            <a:chExt cx="7110413" cy="5486400"/>
          </a:xfrm>
        </p:grpSpPr>
        <p:grpSp>
          <p:nvGrpSpPr>
            <p:cNvPr id="4" name="Group 3"/>
            <p:cNvGrpSpPr/>
            <p:nvPr/>
          </p:nvGrpSpPr>
          <p:grpSpPr>
            <a:xfrm>
              <a:off x="1066800" y="1033463"/>
              <a:ext cx="7110413" cy="5486400"/>
              <a:chOff x="1066800" y="1033463"/>
              <a:chExt cx="7110413" cy="5486400"/>
            </a:xfrm>
          </p:grpSpPr>
          <p:sp>
            <p:nvSpPr>
              <p:cNvPr id="5" name="AutoShape 4"/>
              <p:cNvSpPr>
                <a:spLocks noChangeArrowheads="1"/>
              </p:cNvSpPr>
              <p:nvPr/>
            </p:nvSpPr>
            <p:spPr bwMode="auto">
              <a:xfrm>
                <a:off x="2362200" y="2616200"/>
                <a:ext cx="2209800" cy="474663"/>
              </a:xfrm>
              <a:prstGeom prst="flowChartDecision">
                <a:avLst/>
              </a:prstGeom>
              <a:solidFill>
                <a:schemeClr val="accent1"/>
              </a:solidFill>
              <a:ln w="9525">
                <a:solidFill>
                  <a:schemeClr val="tx1"/>
                </a:solidFill>
                <a:miter lim="800000"/>
                <a:headEnd/>
                <a:tailEnd/>
              </a:ln>
            </p:spPr>
            <p:txBody>
              <a:bodyPr wrap="none" anchor="ctr"/>
              <a:lstStyle/>
              <a:p>
                <a:pPr algn="ctr"/>
                <a:r>
                  <a:rPr lang="en-US" b="0">
                    <a:latin typeface="Arial Unicode MS" pitchFamily="34" charset="-128"/>
                  </a:rPr>
                  <a:t>a = 0</a:t>
                </a:r>
              </a:p>
            </p:txBody>
          </p:sp>
          <p:sp>
            <p:nvSpPr>
              <p:cNvPr id="6" name="Line 7"/>
              <p:cNvSpPr>
                <a:spLocks noChangeShapeType="1"/>
              </p:cNvSpPr>
              <p:nvPr/>
            </p:nvSpPr>
            <p:spPr bwMode="auto">
              <a:xfrm>
                <a:off x="3505200" y="1490663"/>
                <a:ext cx="0" cy="381000"/>
              </a:xfrm>
              <a:prstGeom prst="line">
                <a:avLst/>
              </a:prstGeom>
              <a:noFill/>
              <a:ln w="127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7" name="Oval 13"/>
              <p:cNvSpPr>
                <a:spLocks noChangeArrowheads="1"/>
              </p:cNvSpPr>
              <p:nvPr/>
            </p:nvSpPr>
            <p:spPr bwMode="auto">
              <a:xfrm>
                <a:off x="2819400" y="1033463"/>
                <a:ext cx="1295400" cy="457200"/>
              </a:xfrm>
              <a:prstGeom prst="ellipse">
                <a:avLst/>
              </a:prstGeom>
              <a:solidFill>
                <a:schemeClr val="accent1"/>
              </a:solidFill>
              <a:ln w="9525">
                <a:solidFill>
                  <a:schemeClr val="tx1"/>
                </a:solidFill>
                <a:round/>
                <a:headEnd/>
                <a:tailEnd/>
              </a:ln>
            </p:spPr>
            <p:txBody>
              <a:bodyPr wrap="none" anchor="ctr"/>
              <a:lstStyle/>
              <a:p>
                <a:pPr algn="ctr"/>
                <a:r>
                  <a:rPr lang="en-US" b="0" dirty="0"/>
                  <a:t>Begin</a:t>
                </a:r>
              </a:p>
            </p:txBody>
          </p:sp>
          <p:sp>
            <p:nvSpPr>
              <p:cNvPr id="8" name="Rectangle 14"/>
              <p:cNvSpPr>
                <a:spLocks noChangeArrowheads="1"/>
              </p:cNvSpPr>
              <p:nvPr/>
            </p:nvSpPr>
            <p:spPr bwMode="auto">
              <a:xfrm>
                <a:off x="2514600" y="1871663"/>
                <a:ext cx="1828800" cy="381000"/>
              </a:xfrm>
              <a:prstGeom prst="rect">
                <a:avLst/>
              </a:prstGeom>
              <a:solidFill>
                <a:schemeClr val="accent1"/>
              </a:solidFill>
              <a:ln w="9525">
                <a:solidFill>
                  <a:schemeClr val="tx1"/>
                </a:solidFill>
                <a:miter lim="800000"/>
                <a:headEnd/>
                <a:tailEnd/>
              </a:ln>
            </p:spPr>
            <p:txBody>
              <a:bodyPr wrap="none" anchor="ctr"/>
              <a:lstStyle/>
              <a:p>
                <a:pPr algn="ctr"/>
                <a:r>
                  <a:rPr lang="en-US" b="0" dirty="0" err="1"/>
                  <a:t>Nhập</a:t>
                </a:r>
                <a:r>
                  <a:rPr lang="en-US" b="0" dirty="0"/>
                  <a:t> a, b, c</a:t>
                </a:r>
              </a:p>
            </p:txBody>
          </p:sp>
          <p:sp>
            <p:nvSpPr>
              <p:cNvPr id="9" name="Line 16"/>
              <p:cNvSpPr>
                <a:spLocks noChangeShapeType="1"/>
              </p:cNvSpPr>
              <p:nvPr/>
            </p:nvSpPr>
            <p:spPr bwMode="auto">
              <a:xfrm>
                <a:off x="3505200" y="2252663"/>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8"/>
              <p:cNvSpPr>
                <a:spLocks noChangeShapeType="1"/>
              </p:cNvSpPr>
              <p:nvPr/>
            </p:nvSpPr>
            <p:spPr bwMode="auto">
              <a:xfrm flipV="1">
                <a:off x="1828800" y="2024063"/>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9"/>
              <p:cNvSpPr>
                <a:spLocks noChangeShapeType="1"/>
              </p:cNvSpPr>
              <p:nvPr/>
            </p:nvSpPr>
            <p:spPr bwMode="auto">
              <a:xfrm>
                <a:off x="1828800" y="2024063"/>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Rectangle 20"/>
              <p:cNvSpPr>
                <a:spLocks noChangeArrowheads="1"/>
              </p:cNvSpPr>
              <p:nvPr/>
            </p:nvSpPr>
            <p:spPr bwMode="auto">
              <a:xfrm>
                <a:off x="5181600" y="2633663"/>
                <a:ext cx="1752600" cy="381000"/>
              </a:xfrm>
              <a:prstGeom prst="rect">
                <a:avLst/>
              </a:prstGeom>
              <a:solidFill>
                <a:schemeClr val="accent1"/>
              </a:solidFill>
              <a:ln w="9525">
                <a:solidFill>
                  <a:schemeClr val="tx1"/>
                </a:solidFill>
                <a:miter lim="800000"/>
                <a:headEnd/>
                <a:tailEnd/>
              </a:ln>
            </p:spPr>
            <p:txBody>
              <a:bodyPr wrap="none" anchor="ctr"/>
              <a:lstStyle/>
              <a:p>
                <a:pPr algn="ctr"/>
                <a:r>
                  <a:rPr lang="en-US" b="0">
                    <a:sym typeface="Symbol" pitchFamily="18" charset="2"/>
                  </a:rPr>
                  <a:t> = b</a:t>
                </a:r>
                <a:r>
                  <a:rPr lang="en-US" b="0" baseline="30000">
                    <a:sym typeface="Symbol" pitchFamily="18" charset="2"/>
                  </a:rPr>
                  <a:t>2 </a:t>
                </a:r>
                <a:r>
                  <a:rPr lang="en-US" b="0">
                    <a:sym typeface="Symbol" pitchFamily="18" charset="2"/>
                  </a:rPr>
                  <a:t>– 4ac</a:t>
                </a:r>
              </a:p>
            </p:txBody>
          </p:sp>
          <p:sp>
            <p:nvSpPr>
              <p:cNvPr id="13" name="AutoShape 21"/>
              <p:cNvSpPr>
                <a:spLocks noChangeArrowheads="1"/>
              </p:cNvSpPr>
              <p:nvPr/>
            </p:nvSpPr>
            <p:spPr bwMode="auto">
              <a:xfrm>
                <a:off x="5334000" y="3471863"/>
                <a:ext cx="1600200" cy="457200"/>
              </a:xfrm>
              <a:prstGeom prst="flowChartDecision">
                <a:avLst/>
              </a:prstGeom>
              <a:solidFill>
                <a:schemeClr val="accent1"/>
              </a:solidFill>
              <a:ln w="9525">
                <a:solidFill>
                  <a:schemeClr val="tx1"/>
                </a:solidFill>
                <a:miter lim="800000"/>
                <a:headEnd/>
                <a:tailEnd/>
              </a:ln>
            </p:spPr>
            <p:txBody>
              <a:bodyPr wrap="none" anchor="ctr"/>
              <a:lstStyle/>
              <a:p>
                <a:pPr algn="ctr"/>
                <a:r>
                  <a:rPr lang="en-US" b="0">
                    <a:sym typeface="Symbol" pitchFamily="18" charset="2"/>
                  </a:rPr>
                  <a:t> &lt; 0</a:t>
                </a:r>
              </a:p>
            </p:txBody>
          </p:sp>
          <p:sp>
            <p:nvSpPr>
              <p:cNvPr id="14" name="Line 23"/>
              <p:cNvSpPr>
                <a:spLocks noChangeShapeType="1"/>
              </p:cNvSpPr>
              <p:nvPr/>
            </p:nvSpPr>
            <p:spPr bwMode="auto">
              <a:xfrm>
                <a:off x="6934200" y="370046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24"/>
              <p:cNvSpPr>
                <a:spLocks noChangeShapeType="1"/>
              </p:cNvSpPr>
              <p:nvPr/>
            </p:nvSpPr>
            <p:spPr bwMode="auto">
              <a:xfrm>
                <a:off x="7391400" y="3700463"/>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 Box 25"/>
              <p:cNvSpPr txBox="1">
                <a:spLocks noChangeArrowheads="1"/>
              </p:cNvSpPr>
              <p:nvPr/>
            </p:nvSpPr>
            <p:spPr bwMode="auto">
              <a:xfrm>
                <a:off x="1600200" y="2786063"/>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spcBef>
                    <a:spcPct val="50000"/>
                  </a:spcBef>
                </a:pPr>
                <a:r>
                  <a:rPr lang="en-US" b="0" i="1">
                    <a:latin typeface="Arial Unicode MS" pitchFamily="34" charset="-128"/>
                  </a:rPr>
                  <a:t>True</a:t>
                </a:r>
              </a:p>
            </p:txBody>
          </p:sp>
          <p:sp>
            <p:nvSpPr>
              <p:cNvPr id="17" name="Line 26"/>
              <p:cNvSpPr>
                <a:spLocks noChangeShapeType="1"/>
              </p:cNvSpPr>
              <p:nvPr/>
            </p:nvSpPr>
            <p:spPr bwMode="auto">
              <a:xfrm>
                <a:off x="4572000" y="2862263"/>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27"/>
              <p:cNvSpPr>
                <a:spLocks noChangeShapeType="1"/>
              </p:cNvSpPr>
              <p:nvPr/>
            </p:nvSpPr>
            <p:spPr bwMode="auto">
              <a:xfrm>
                <a:off x="6096000" y="3014663"/>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28"/>
              <p:cNvSpPr>
                <a:spLocks noChangeShapeType="1"/>
              </p:cNvSpPr>
              <p:nvPr/>
            </p:nvSpPr>
            <p:spPr bwMode="auto">
              <a:xfrm flipH="1">
                <a:off x="4572000" y="3700463"/>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AutoShape 29"/>
              <p:cNvSpPr>
                <a:spLocks noChangeArrowheads="1"/>
              </p:cNvSpPr>
              <p:nvPr/>
            </p:nvSpPr>
            <p:spPr bwMode="auto">
              <a:xfrm>
                <a:off x="2870200" y="3436938"/>
                <a:ext cx="1752600" cy="533400"/>
              </a:xfrm>
              <a:prstGeom prst="flowChartDecision">
                <a:avLst/>
              </a:prstGeom>
              <a:solidFill>
                <a:schemeClr val="accent1"/>
              </a:solidFill>
              <a:ln w="9525">
                <a:solidFill>
                  <a:schemeClr val="tx1"/>
                </a:solidFill>
                <a:miter lim="800000"/>
                <a:headEnd/>
                <a:tailEnd/>
              </a:ln>
            </p:spPr>
            <p:txBody>
              <a:bodyPr wrap="none" anchor="ctr"/>
              <a:lstStyle/>
              <a:p>
                <a:pPr algn="ctr"/>
                <a:r>
                  <a:rPr lang="en-US" b="0">
                    <a:sym typeface="Symbol" pitchFamily="18" charset="2"/>
                  </a:rPr>
                  <a:t> = 0</a:t>
                </a:r>
              </a:p>
            </p:txBody>
          </p:sp>
          <p:sp>
            <p:nvSpPr>
              <p:cNvPr id="21" name="Rectangle 30"/>
              <p:cNvSpPr>
                <a:spLocks noChangeArrowheads="1"/>
              </p:cNvSpPr>
              <p:nvPr/>
            </p:nvSpPr>
            <p:spPr bwMode="auto">
              <a:xfrm>
                <a:off x="6577013" y="4251325"/>
                <a:ext cx="1600200" cy="685800"/>
              </a:xfrm>
              <a:prstGeom prst="rect">
                <a:avLst/>
              </a:prstGeom>
              <a:solidFill>
                <a:schemeClr val="accent1"/>
              </a:solidFill>
              <a:ln w="9525">
                <a:solidFill>
                  <a:schemeClr val="tx1"/>
                </a:solidFill>
                <a:miter lim="800000"/>
                <a:headEnd/>
                <a:tailEnd/>
              </a:ln>
            </p:spPr>
            <p:txBody>
              <a:bodyPr wrap="none" anchor="ctr"/>
              <a:lstStyle/>
              <a:p>
                <a:pPr algn="ctr"/>
                <a:r>
                  <a:rPr lang="en-US" b="0"/>
                  <a:t>Vô nghiệm</a:t>
                </a:r>
              </a:p>
            </p:txBody>
          </p:sp>
          <p:sp>
            <p:nvSpPr>
              <p:cNvPr id="22" name="Line 31"/>
              <p:cNvSpPr>
                <a:spLocks noChangeShapeType="1"/>
              </p:cNvSpPr>
              <p:nvPr/>
            </p:nvSpPr>
            <p:spPr bwMode="auto">
              <a:xfrm flipH="1">
                <a:off x="1828800" y="3700463"/>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32"/>
              <p:cNvSpPr>
                <a:spLocks noChangeShapeType="1"/>
              </p:cNvSpPr>
              <p:nvPr/>
            </p:nvSpPr>
            <p:spPr bwMode="auto">
              <a:xfrm>
                <a:off x="1828800" y="3700463"/>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Text Box 33"/>
              <p:cNvSpPr txBox="1">
                <a:spLocks noChangeArrowheads="1"/>
              </p:cNvSpPr>
              <p:nvPr/>
            </p:nvSpPr>
            <p:spPr bwMode="auto">
              <a:xfrm>
                <a:off x="1600200" y="3319463"/>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spcBef>
                    <a:spcPct val="50000"/>
                  </a:spcBef>
                </a:pPr>
                <a:r>
                  <a:rPr lang="en-US" b="0" i="1">
                    <a:latin typeface="Arial Unicode MS" pitchFamily="34" charset="-128"/>
                  </a:rPr>
                  <a:t>True</a:t>
                </a:r>
              </a:p>
            </p:txBody>
          </p:sp>
          <p:sp>
            <p:nvSpPr>
              <p:cNvPr id="25" name="Rectangle 34"/>
              <p:cNvSpPr>
                <a:spLocks noChangeArrowheads="1"/>
              </p:cNvSpPr>
              <p:nvPr/>
            </p:nvSpPr>
            <p:spPr bwMode="auto">
              <a:xfrm>
                <a:off x="1066800" y="4233863"/>
                <a:ext cx="1593850" cy="685800"/>
              </a:xfrm>
              <a:prstGeom prst="rect">
                <a:avLst/>
              </a:prstGeom>
              <a:solidFill>
                <a:schemeClr val="accent1"/>
              </a:solidFill>
              <a:ln w="9525">
                <a:solidFill>
                  <a:schemeClr val="tx1"/>
                </a:solidFill>
                <a:miter lim="800000"/>
                <a:headEnd/>
                <a:tailEnd/>
              </a:ln>
            </p:spPr>
            <p:txBody>
              <a:bodyPr wrap="none" anchor="ctr"/>
              <a:lstStyle/>
              <a:p>
                <a:pPr algn="ctr"/>
                <a:r>
                  <a:rPr lang="en-US" b="0"/>
                  <a:t> Nghiệm kép</a:t>
                </a:r>
              </a:p>
            </p:txBody>
          </p:sp>
          <p:sp>
            <p:nvSpPr>
              <p:cNvPr id="26" name="Rectangle 35"/>
              <p:cNvSpPr>
                <a:spLocks noChangeArrowheads="1"/>
              </p:cNvSpPr>
              <p:nvPr/>
            </p:nvSpPr>
            <p:spPr bwMode="auto">
              <a:xfrm>
                <a:off x="2971800" y="4233863"/>
                <a:ext cx="2051050" cy="685800"/>
              </a:xfrm>
              <a:prstGeom prst="rect">
                <a:avLst/>
              </a:prstGeom>
              <a:solidFill>
                <a:schemeClr val="accent1"/>
              </a:solidFill>
              <a:ln w="9525">
                <a:solidFill>
                  <a:schemeClr val="tx1"/>
                </a:solidFill>
                <a:miter lim="800000"/>
                <a:headEnd/>
                <a:tailEnd/>
              </a:ln>
            </p:spPr>
            <p:txBody>
              <a:bodyPr wrap="none" anchor="ctr"/>
              <a:lstStyle/>
              <a:p>
                <a:pPr algn="ctr"/>
                <a:r>
                  <a:rPr lang="en-US" b="0"/>
                  <a:t> Hai nghiệm</a:t>
                </a:r>
              </a:p>
              <a:p>
                <a:pPr algn="ctr"/>
                <a:r>
                  <a:rPr lang="en-US" b="0"/>
                  <a:t>phân biệt</a:t>
                </a:r>
              </a:p>
            </p:txBody>
          </p:sp>
          <p:sp>
            <p:nvSpPr>
              <p:cNvPr id="27" name="Rectangle 36"/>
              <p:cNvSpPr>
                <a:spLocks noChangeArrowheads="1"/>
              </p:cNvSpPr>
              <p:nvPr/>
            </p:nvSpPr>
            <p:spPr bwMode="auto">
              <a:xfrm>
                <a:off x="3657600" y="5376863"/>
                <a:ext cx="2362200" cy="457200"/>
              </a:xfrm>
              <a:prstGeom prst="rect">
                <a:avLst/>
              </a:prstGeom>
              <a:solidFill>
                <a:schemeClr val="accent1"/>
              </a:solidFill>
              <a:ln w="9525">
                <a:solidFill>
                  <a:schemeClr val="tx1"/>
                </a:solidFill>
                <a:miter lim="800000"/>
                <a:headEnd/>
                <a:tailEnd/>
              </a:ln>
            </p:spPr>
            <p:txBody>
              <a:bodyPr wrap="none" anchor="ctr"/>
              <a:lstStyle/>
              <a:p>
                <a:pPr algn="ctr"/>
                <a:r>
                  <a:rPr lang="en-US" b="0"/>
                  <a:t>Thông báo nghiệm</a:t>
                </a:r>
              </a:p>
            </p:txBody>
          </p:sp>
          <p:sp>
            <p:nvSpPr>
              <p:cNvPr id="28" name="Line 37"/>
              <p:cNvSpPr>
                <a:spLocks noChangeShapeType="1"/>
              </p:cNvSpPr>
              <p:nvPr/>
            </p:nvSpPr>
            <p:spPr bwMode="auto">
              <a:xfrm>
                <a:off x="1828800" y="4919663"/>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38"/>
              <p:cNvSpPr>
                <a:spLocks noChangeShapeType="1"/>
              </p:cNvSpPr>
              <p:nvPr/>
            </p:nvSpPr>
            <p:spPr bwMode="auto">
              <a:xfrm>
                <a:off x="1828800" y="5529263"/>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39"/>
              <p:cNvSpPr>
                <a:spLocks noChangeShapeType="1"/>
              </p:cNvSpPr>
              <p:nvPr/>
            </p:nvSpPr>
            <p:spPr bwMode="auto">
              <a:xfrm>
                <a:off x="7391400" y="4919663"/>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40"/>
              <p:cNvSpPr>
                <a:spLocks noChangeShapeType="1"/>
              </p:cNvSpPr>
              <p:nvPr/>
            </p:nvSpPr>
            <p:spPr bwMode="auto">
              <a:xfrm flipH="1">
                <a:off x="6019800" y="5529263"/>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Line 41"/>
              <p:cNvSpPr>
                <a:spLocks noChangeShapeType="1"/>
              </p:cNvSpPr>
              <p:nvPr/>
            </p:nvSpPr>
            <p:spPr bwMode="auto">
              <a:xfrm>
                <a:off x="4343400" y="4919663"/>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Oval 42"/>
              <p:cNvSpPr>
                <a:spLocks noChangeArrowheads="1"/>
              </p:cNvSpPr>
              <p:nvPr/>
            </p:nvSpPr>
            <p:spPr bwMode="auto">
              <a:xfrm>
                <a:off x="4267200" y="6138863"/>
                <a:ext cx="1219200" cy="381000"/>
              </a:xfrm>
              <a:prstGeom prst="ellipse">
                <a:avLst/>
              </a:prstGeom>
              <a:solidFill>
                <a:schemeClr val="accent1"/>
              </a:solidFill>
              <a:ln w="9525">
                <a:solidFill>
                  <a:schemeClr val="tx1"/>
                </a:solidFill>
                <a:round/>
                <a:headEnd/>
                <a:tailEnd/>
              </a:ln>
            </p:spPr>
            <p:txBody>
              <a:bodyPr wrap="none" anchor="ctr"/>
              <a:lstStyle/>
              <a:p>
                <a:pPr algn="ctr"/>
                <a:r>
                  <a:rPr lang="en-US" b="0"/>
                  <a:t>End</a:t>
                </a:r>
              </a:p>
            </p:txBody>
          </p:sp>
          <p:sp>
            <p:nvSpPr>
              <p:cNvPr id="34" name="Line 43"/>
              <p:cNvSpPr>
                <a:spLocks noChangeShapeType="1"/>
              </p:cNvSpPr>
              <p:nvPr/>
            </p:nvSpPr>
            <p:spPr bwMode="auto">
              <a:xfrm>
                <a:off x="4876800" y="583406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Line 45"/>
              <p:cNvSpPr>
                <a:spLocks noChangeShapeType="1"/>
              </p:cNvSpPr>
              <p:nvPr/>
            </p:nvSpPr>
            <p:spPr bwMode="auto">
              <a:xfrm>
                <a:off x="3733800" y="4005263"/>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cxnSp>
          <p:nvCxnSpPr>
            <p:cNvPr id="37" name="Straight Connector 36"/>
            <p:cNvCxnSpPr>
              <a:stCxn id="5" idx="1"/>
            </p:cNvCxnSpPr>
            <p:nvPr/>
          </p:nvCxnSpPr>
          <p:spPr>
            <a:xfrm flipH="1">
              <a:off x="1863725" y="2853532"/>
              <a:ext cx="498475" cy="4365"/>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43118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000" b="1" dirty="0" err="1"/>
              <a:t>Biểu</a:t>
            </a:r>
            <a:r>
              <a:rPr lang="en-US" sz="3000" b="1" dirty="0"/>
              <a:t> </a:t>
            </a:r>
            <a:r>
              <a:rPr lang="en-US" sz="3000" b="1" dirty="0" err="1"/>
              <a:t>diễn</a:t>
            </a:r>
            <a:r>
              <a:rPr lang="en-US" sz="3000" b="1" dirty="0"/>
              <a:t> </a:t>
            </a:r>
            <a:r>
              <a:rPr lang="en-US" sz="3000" b="1" dirty="0" err="1"/>
              <a:t>bằng</a:t>
            </a:r>
            <a:r>
              <a:rPr lang="en-US" sz="3000" b="1" dirty="0"/>
              <a:t> </a:t>
            </a:r>
            <a:r>
              <a:rPr lang="en-US" sz="3000" b="1" dirty="0" err="1"/>
              <a:t>ngôn</a:t>
            </a:r>
            <a:r>
              <a:rPr lang="en-US" sz="3000" b="1" dirty="0"/>
              <a:t> </a:t>
            </a:r>
            <a:r>
              <a:rPr lang="en-US" sz="3000" b="1" dirty="0" err="1"/>
              <a:t>ngữ</a:t>
            </a:r>
            <a:r>
              <a:rPr lang="en-US" sz="3000" b="1" dirty="0"/>
              <a:t> </a:t>
            </a:r>
            <a:r>
              <a:rPr lang="en-US" sz="3000" b="1" dirty="0" err="1"/>
              <a:t>lập</a:t>
            </a:r>
            <a:r>
              <a:rPr lang="en-US" sz="3000" b="1" dirty="0"/>
              <a:t> </a:t>
            </a:r>
            <a:r>
              <a:rPr lang="en-US" sz="3000" b="1" dirty="0" err="1"/>
              <a:t>trình</a:t>
            </a:r>
            <a:endParaRPr lang="en-US" sz="3000" b="1" dirty="0"/>
          </a:p>
        </p:txBody>
      </p:sp>
      <p:sp>
        <p:nvSpPr>
          <p:cNvPr id="3" name="Content Placeholder 2"/>
          <p:cNvSpPr>
            <a:spLocks noGrp="1"/>
          </p:cNvSpPr>
          <p:nvPr>
            <p:ph idx="1"/>
          </p:nvPr>
        </p:nvSpPr>
        <p:spPr>
          <a:xfrm>
            <a:off x="457200" y="1600200"/>
            <a:ext cx="8229600" cy="4724400"/>
          </a:xfrm>
        </p:spPr>
        <p:txBody>
          <a:bodyPr/>
          <a:lstStyle/>
          <a:p>
            <a:r>
              <a:rPr lang="vi-VN" dirty="0"/>
              <a:t>Dùng ngôn ngữ máy tính (C, </a:t>
            </a:r>
            <a:r>
              <a:rPr lang="vi-VN" dirty="0" smtClean="0"/>
              <a:t>P</a:t>
            </a:r>
            <a:r>
              <a:rPr lang="en-US" dirty="0" err="1" smtClean="0"/>
              <a:t>ython</a:t>
            </a:r>
            <a:r>
              <a:rPr lang="vi-VN" dirty="0" smtClean="0"/>
              <a:t>,...) </a:t>
            </a:r>
            <a:r>
              <a:rPr lang="vi-VN" dirty="0"/>
              <a:t>để diễn tả </a:t>
            </a:r>
            <a:r>
              <a:rPr lang="vi-VN" dirty="0" smtClean="0"/>
              <a:t>thuật toán</a:t>
            </a:r>
            <a:r>
              <a:rPr lang="vi-VN" dirty="0"/>
              <a:t>, CTDL thành câu lệnh.</a:t>
            </a:r>
          </a:p>
          <a:p>
            <a:r>
              <a:rPr lang="vi-VN" dirty="0"/>
              <a:t>Để có kỹ năng lập trình đòi hỏi cần học tập và </a:t>
            </a:r>
            <a:r>
              <a:rPr lang="vi-VN" dirty="0" smtClean="0"/>
              <a:t>thực hành</a:t>
            </a:r>
            <a:r>
              <a:rPr lang="vi-VN" dirty="0"/>
              <a:t>.</a:t>
            </a:r>
          </a:p>
          <a:p>
            <a:r>
              <a:rPr lang="vi-VN" dirty="0"/>
              <a:t>Dùng phương pháp tinh chế từng bước để chuyển </a:t>
            </a:r>
            <a:r>
              <a:rPr lang="vi-VN" dirty="0" smtClean="0"/>
              <a:t>hoá bài </a:t>
            </a:r>
            <a:r>
              <a:rPr lang="vi-VN" dirty="0"/>
              <a:t>toán sang mã chương trình cụ thể.</a:t>
            </a:r>
            <a:endParaRPr lang="en-US" dirty="0"/>
          </a:p>
        </p:txBody>
      </p:sp>
    </p:spTree>
    <p:extLst>
      <p:ext uri="{BB962C8B-B14F-4D97-AF65-F5344CB8AC3E}">
        <p14:creationId xmlns:p14="http://schemas.microsoft.com/office/powerpoint/2010/main" val="3197479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vi-VN" sz="3000" b="1" dirty="0" smtClean="0"/>
              <a:t>Cũng cố kiến thức</a:t>
            </a:r>
            <a:endParaRPr lang="en-US" sz="3000" b="1" dirty="0"/>
          </a:p>
        </p:txBody>
      </p:sp>
      <p:sp>
        <p:nvSpPr>
          <p:cNvPr id="3" name="Content Placeholder 2"/>
          <p:cNvSpPr>
            <a:spLocks noGrp="1"/>
          </p:cNvSpPr>
          <p:nvPr>
            <p:ph idx="1"/>
          </p:nvPr>
        </p:nvSpPr>
        <p:spPr>
          <a:xfrm>
            <a:off x="457200" y="1600200"/>
            <a:ext cx="8229600" cy="4724400"/>
          </a:xfrm>
        </p:spPr>
        <p:txBody>
          <a:bodyPr>
            <a:normAutofit/>
          </a:bodyPr>
          <a:lstStyle/>
          <a:p>
            <a:r>
              <a:rPr lang="vi-VN" sz="2800" dirty="0">
                <a:solidFill>
                  <a:schemeClr val="accent5">
                    <a:lumMod val="75000"/>
                  </a:schemeClr>
                </a:solidFill>
              </a:rPr>
              <a:t>Cấu trúc dữ liệu là cách tổ chức các dữ liệu cơ bản </a:t>
            </a:r>
            <a:r>
              <a:rPr lang="vi-VN" sz="2800" dirty="0" smtClean="0">
                <a:solidFill>
                  <a:schemeClr val="accent5">
                    <a:lumMod val="75000"/>
                  </a:schemeClr>
                </a:solidFill>
              </a:rPr>
              <a:t>thành các </a:t>
            </a:r>
            <a:r>
              <a:rPr lang="vi-VN" sz="2800" dirty="0">
                <a:solidFill>
                  <a:schemeClr val="accent5">
                    <a:lumMod val="75000"/>
                  </a:schemeClr>
                </a:solidFill>
              </a:rPr>
              <a:t>cấu trúc như mảng, chuỗi, file</a:t>
            </a:r>
            <a:r>
              <a:rPr lang="vi-VN" sz="2800" dirty="0" smtClean="0">
                <a:solidFill>
                  <a:schemeClr val="accent5">
                    <a:lumMod val="75000"/>
                  </a:schemeClr>
                </a:solidFill>
              </a:rPr>
              <a:t>… </a:t>
            </a:r>
          </a:p>
          <a:p>
            <a:endParaRPr lang="vi-VN" sz="2800" dirty="0">
              <a:solidFill>
                <a:schemeClr val="accent5">
                  <a:lumMod val="75000"/>
                </a:schemeClr>
              </a:solidFill>
            </a:endParaRPr>
          </a:p>
          <a:p>
            <a:r>
              <a:rPr lang="vi-VN" sz="2800" dirty="0">
                <a:solidFill>
                  <a:schemeClr val="accent5">
                    <a:lumMod val="75000"/>
                  </a:schemeClr>
                </a:solidFill>
              </a:rPr>
              <a:t>Giải thuật là tập hữu hạn có thứ tự các bước tác </a:t>
            </a:r>
            <a:r>
              <a:rPr lang="vi-VN" sz="2800" dirty="0" smtClean="0">
                <a:solidFill>
                  <a:schemeClr val="accent5">
                    <a:lumMod val="75000"/>
                  </a:schemeClr>
                </a:solidFill>
              </a:rPr>
              <a:t>động lên </a:t>
            </a:r>
            <a:r>
              <a:rPr lang="vi-VN" sz="2800" dirty="0">
                <a:solidFill>
                  <a:schemeClr val="accent5">
                    <a:lumMod val="75000"/>
                  </a:schemeClr>
                </a:solidFill>
              </a:rPr>
              <a:t>dữ liệu nào đó để sau một số hữu hạn lần thực </a:t>
            </a:r>
            <a:r>
              <a:rPr lang="vi-VN" sz="2800" dirty="0" smtClean="0">
                <a:solidFill>
                  <a:schemeClr val="accent5">
                    <a:lumMod val="75000"/>
                  </a:schemeClr>
                </a:solidFill>
              </a:rPr>
              <a:t>hiện sẽ </a:t>
            </a:r>
            <a:r>
              <a:rPr lang="vi-VN" sz="2800" dirty="0">
                <a:solidFill>
                  <a:schemeClr val="accent5">
                    <a:lumMod val="75000"/>
                  </a:schemeClr>
                </a:solidFill>
              </a:rPr>
              <a:t>cho ta kết quả</a:t>
            </a:r>
            <a:r>
              <a:rPr lang="vi-VN" sz="2800" dirty="0" smtClean="0">
                <a:solidFill>
                  <a:schemeClr val="accent5">
                    <a:lumMod val="75000"/>
                  </a:schemeClr>
                </a:solidFill>
              </a:rPr>
              <a:t>.</a:t>
            </a:r>
          </a:p>
          <a:p>
            <a:endParaRPr lang="vi-VN" sz="2800" dirty="0">
              <a:solidFill>
                <a:schemeClr val="accent5">
                  <a:lumMod val="75000"/>
                </a:schemeClr>
              </a:solidFill>
            </a:endParaRPr>
          </a:p>
          <a:p>
            <a:r>
              <a:rPr lang="vi-VN" sz="2800" dirty="0">
                <a:solidFill>
                  <a:schemeClr val="accent5">
                    <a:lumMod val="75000"/>
                  </a:schemeClr>
                </a:solidFill>
              </a:rPr>
              <a:t>Việc lựa chọn cấu trúc dữ liệu và giải thuật cho bài </a:t>
            </a:r>
            <a:r>
              <a:rPr lang="vi-VN" sz="2800" dirty="0" smtClean="0">
                <a:solidFill>
                  <a:schemeClr val="accent5">
                    <a:lumMod val="75000"/>
                  </a:schemeClr>
                </a:solidFill>
              </a:rPr>
              <a:t>toán là </a:t>
            </a:r>
            <a:r>
              <a:rPr lang="vi-VN" sz="2800" dirty="0">
                <a:solidFill>
                  <a:schemeClr val="accent5">
                    <a:lumMod val="75000"/>
                  </a:schemeClr>
                </a:solidFill>
              </a:rPr>
              <a:t>rất quan trọng.</a:t>
            </a:r>
            <a:endParaRPr lang="en-US" sz="2800" dirty="0">
              <a:solidFill>
                <a:schemeClr val="accent5">
                  <a:lumMod val="75000"/>
                </a:schemeClr>
              </a:solidFill>
            </a:endParaRPr>
          </a:p>
        </p:txBody>
      </p:sp>
    </p:spTree>
    <p:extLst>
      <p:ext uri="{BB962C8B-B14F-4D97-AF65-F5344CB8AC3E}">
        <p14:creationId xmlns:p14="http://schemas.microsoft.com/office/powerpoint/2010/main" val="131126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000" b="1" dirty="0" err="1" smtClean="0"/>
              <a:t>Mối</a:t>
            </a:r>
            <a:r>
              <a:rPr lang="en-US" sz="3000" b="1" dirty="0" smtClean="0"/>
              <a:t> </a:t>
            </a:r>
            <a:r>
              <a:rPr lang="en-US" sz="3000" b="1" dirty="0" err="1"/>
              <a:t>liên</a:t>
            </a:r>
            <a:r>
              <a:rPr lang="en-US" sz="3000" b="1" dirty="0"/>
              <a:t> </a:t>
            </a:r>
            <a:r>
              <a:rPr lang="en-US" sz="3000" b="1" dirty="0" err="1"/>
              <a:t>hệ</a:t>
            </a:r>
            <a:r>
              <a:rPr lang="en-US" sz="3000" b="1" dirty="0"/>
              <a:t> </a:t>
            </a:r>
            <a:r>
              <a:rPr lang="en-US" sz="3000" b="1" dirty="0" err="1"/>
              <a:t>giải</a:t>
            </a:r>
            <a:r>
              <a:rPr lang="en-US" sz="3000" b="1" dirty="0"/>
              <a:t> </a:t>
            </a:r>
            <a:r>
              <a:rPr lang="en-US" sz="3000" b="1" dirty="0" err="1"/>
              <a:t>thuật</a:t>
            </a:r>
            <a:r>
              <a:rPr lang="en-US" sz="3000" b="1" dirty="0"/>
              <a:t> </a:t>
            </a:r>
            <a:r>
              <a:rPr lang="en-US" sz="3000" b="1" dirty="0" err="1"/>
              <a:t>và</a:t>
            </a:r>
            <a:r>
              <a:rPr lang="en-US" sz="3000" b="1" dirty="0"/>
              <a:t> </a:t>
            </a:r>
            <a:r>
              <a:rPr lang="en-US" sz="3000" b="1" dirty="0" err="1"/>
              <a:t>cấu</a:t>
            </a:r>
            <a:r>
              <a:rPr lang="en-US" sz="3000" b="1" dirty="0"/>
              <a:t> </a:t>
            </a:r>
            <a:r>
              <a:rPr lang="en-US" sz="3000" b="1" dirty="0" err="1"/>
              <a:t>trúc</a:t>
            </a:r>
            <a:r>
              <a:rPr lang="en-US" sz="3000" b="1" dirty="0"/>
              <a:t> </a:t>
            </a:r>
            <a:r>
              <a:rPr lang="en-US" sz="3000" b="1" dirty="0" err="1"/>
              <a:t>dữ</a:t>
            </a:r>
            <a:r>
              <a:rPr lang="en-US" sz="3000" b="1" dirty="0"/>
              <a:t> </a:t>
            </a:r>
            <a:r>
              <a:rPr lang="en-US" sz="3000" b="1" dirty="0" err="1"/>
              <a:t>liệu</a:t>
            </a:r>
            <a:endParaRPr lang="en-US" sz="3000" b="1" dirty="0"/>
          </a:p>
        </p:txBody>
      </p:sp>
      <p:sp>
        <p:nvSpPr>
          <p:cNvPr id="2" name="Content Placeholder 1"/>
          <p:cNvSpPr>
            <a:spLocks noGrp="1"/>
          </p:cNvSpPr>
          <p:nvPr>
            <p:ph idx="1"/>
          </p:nvPr>
        </p:nvSpPr>
        <p:spPr/>
        <p:txBody>
          <a:bodyPr/>
          <a:lstStyle/>
          <a:p>
            <a:r>
              <a:rPr lang="vi-VN" dirty="0"/>
              <a:t>Giải thuật = phép xử lý.</a:t>
            </a:r>
          </a:p>
          <a:p>
            <a:r>
              <a:rPr lang="vi-VN" dirty="0"/>
              <a:t>Đối tượng của giải thuật chính là dữ liệu được tổ </a:t>
            </a:r>
            <a:r>
              <a:rPr lang="vi-VN" dirty="0" smtClean="0"/>
              <a:t>chức thành </a:t>
            </a:r>
            <a:r>
              <a:rPr lang="vi-VN" dirty="0"/>
              <a:t>các cấu trúc.</a:t>
            </a:r>
          </a:p>
          <a:p>
            <a:r>
              <a:rPr lang="vi-VN" dirty="0"/>
              <a:t>CTDL &amp; GT gắn chặt với nhau. Niklaus Wirth đã </a:t>
            </a:r>
            <a:r>
              <a:rPr lang="vi-VN" dirty="0" smtClean="0"/>
              <a:t>tổng kết: </a:t>
            </a:r>
            <a:r>
              <a:rPr lang="vi-VN" b="1" dirty="0" smtClean="0">
                <a:solidFill>
                  <a:srgbClr val="FF0000"/>
                </a:solidFill>
              </a:rPr>
              <a:t>Cấu </a:t>
            </a:r>
            <a:r>
              <a:rPr lang="vi-VN" b="1" dirty="0">
                <a:solidFill>
                  <a:srgbClr val="FF0000"/>
                </a:solidFill>
              </a:rPr>
              <a:t>trúc dữ liệu + Giải thuật = Chương trình</a:t>
            </a:r>
          </a:p>
          <a:p>
            <a:r>
              <a:rPr lang="vi-VN" dirty="0"/>
              <a:t>Nếu thay đổi cấu trúc dữ liệu thì giải thuật cũng sẽ </a:t>
            </a:r>
            <a:r>
              <a:rPr lang="vi-VN" dirty="0" smtClean="0"/>
              <a:t>thay đổi </a:t>
            </a:r>
            <a:r>
              <a:rPr lang="vi-VN" dirty="0"/>
              <a:t>theo.</a:t>
            </a:r>
            <a:endParaRPr lang="en-US" dirty="0"/>
          </a:p>
        </p:txBody>
      </p:sp>
    </p:spTree>
    <p:extLst>
      <p:ext uri="{BB962C8B-B14F-4D97-AF65-F5344CB8AC3E}">
        <p14:creationId xmlns:p14="http://schemas.microsoft.com/office/powerpoint/2010/main" val="1913795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667512"/>
          </a:xfrm>
        </p:spPr>
        <p:txBody>
          <a:bodyPr>
            <a:normAutofit/>
          </a:bodyPr>
          <a:lstStyle/>
          <a:p>
            <a:r>
              <a:rPr lang="vi-VN" sz="3000" b="1" dirty="0" smtClean="0"/>
              <a:t>Cấu trúc dữ liệu là gì?</a:t>
            </a:r>
            <a:endParaRPr lang="en-US" sz="3000" b="1" dirty="0"/>
          </a:p>
        </p:txBody>
      </p:sp>
      <p:sp>
        <p:nvSpPr>
          <p:cNvPr id="2" name="Content Placeholder 1"/>
          <p:cNvSpPr>
            <a:spLocks noGrp="1"/>
          </p:cNvSpPr>
          <p:nvPr>
            <p:ph idx="1"/>
          </p:nvPr>
        </p:nvSpPr>
        <p:spPr>
          <a:xfrm>
            <a:off x="457200" y="1447800"/>
            <a:ext cx="8229600" cy="4876800"/>
          </a:xfrm>
        </p:spPr>
        <p:txBody>
          <a:bodyPr>
            <a:normAutofit/>
          </a:bodyPr>
          <a:lstStyle/>
          <a:p>
            <a:r>
              <a:rPr lang="vi-VN" dirty="0"/>
              <a:t>Cấu trúc dữ liệu (data structure) là một phương thức cụ thể </a:t>
            </a:r>
            <a:r>
              <a:rPr lang="vi-VN" dirty="0" smtClean="0"/>
              <a:t>để lưu </a:t>
            </a:r>
            <a:r>
              <a:rPr lang="vi-VN" dirty="0"/>
              <a:t>trữ và tổ chức dữ liệu trong máy tính để việc xử lý </a:t>
            </a:r>
            <a:r>
              <a:rPr lang="vi-VN" dirty="0" smtClean="0"/>
              <a:t>hiệu quả.</a:t>
            </a:r>
          </a:p>
          <a:p>
            <a:r>
              <a:rPr lang="vi-VN" dirty="0"/>
              <a:t>Một CTDL tốt phải thỏa mãn</a:t>
            </a:r>
            <a:r>
              <a:rPr lang="vi-VN" dirty="0" smtClean="0"/>
              <a:t>: Phản </a:t>
            </a:r>
            <a:r>
              <a:rPr lang="vi-VN" dirty="0"/>
              <a:t>ánh đúng thực </a:t>
            </a:r>
            <a:r>
              <a:rPr lang="vi-VN" dirty="0" smtClean="0"/>
              <a:t>tế, phù </a:t>
            </a:r>
            <a:r>
              <a:rPr lang="vi-VN" dirty="0"/>
              <a:t>hợp với các thao tác trên </a:t>
            </a:r>
            <a:r>
              <a:rPr lang="vi-VN" dirty="0" smtClean="0"/>
              <a:t>đó, tiết </a:t>
            </a:r>
            <a:r>
              <a:rPr lang="vi-VN" dirty="0"/>
              <a:t>kiệm tài nguyên hệ </a:t>
            </a:r>
            <a:r>
              <a:rPr lang="vi-VN" dirty="0" smtClean="0"/>
              <a:t>thống.</a:t>
            </a:r>
          </a:p>
          <a:p>
            <a:r>
              <a:rPr lang="vi-VN" dirty="0"/>
              <a:t>CTDL đóng vai trò quan trọng trong việc kết hợp </a:t>
            </a:r>
            <a:r>
              <a:rPr lang="vi-VN" dirty="0" smtClean="0"/>
              <a:t>thuật toán để </a:t>
            </a:r>
            <a:r>
              <a:rPr lang="vi-VN" dirty="0"/>
              <a:t>đưa ra </a:t>
            </a:r>
            <a:r>
              <a:rPr lang="vi-VN" dirty="0" smtClean="0"/>
              <a:t>cách giải </a:t>
            </a:r>
            <a:r>
              <a:rPr lang="vi-VN" dirty="0"/>
              <a:t>quyết bài toán.</a:t>
            </a:r>
          </a:p>
          <a:p>
            <a:r>
              <a:rPr lang="vi-VN" dirty="0"/>
              <a:t>CTDL hỗ trợ cho các thuật toán thao tác trên đối </a:t>
            </a:r>
            <a:r>
              <a:rPr lang="vi-VN" dirty="0" smtClean="0"/>
              <a:t>tượng được </a:t>
            </a:r>
            <a:r>
              <a:rPr lang="vi-VN" dirty="0"/>
              <a:t>hiệu quả hơn.</a:t>
            </a:r>
            <a:endParaRPr lang="vi-VN" dirty="0" smtClean="0"/>
          </a:p>
          <a:p>
            <a:endParaRPr lang="en-US" dirty="0"/>
          </a:p>
        </p:txBody>
      </p:sp>
    </p:spTree>
    <p:extLst>
      <p:ext uri="{BB962C8B-B14F-4D97-AF65-F5344CB8AC3E}">
        <p14:creationId xmlns:p14="http://schemas.microsoft.com/office/powerpoint/2010/main" val="3083956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743712"/>
          </a:xfrm>
        </p:spPr>
        <p:txBody>
          <a:bodyPr>
            <a:normAutofit/>
          </a:bodyPr>
          <a:lstStyle/>
          <a:p>
            <a:r>
              <a:rPr lang="en-US" sz="3000" b="1" dirty="0" err="1"/>
              <a:t>Kiểu</a:t>
            </a:r>
            <a:r>
              <a:rPr lang="en-US" sz="3000" b="1" dirty="0"/>
              <a:t> </a:t>
            </a:r>
            <a:r>
              <a:rPr lang="en-US" sz="3000" b="1" dirty="0" err="1"/>
              <a:t>dữ</a:t>
            </a:r>
            <a:r>
              <a:rPr lang="en-US" sz="3000" b="1" dirty="0"/>
              <a:t> </a:t>
            </a:r>
            <a:r>
              <a:rPr lang="en-US" sz="3000" b="1" dirty="0" err="1"/>
              <a:t>liệu</a:t>
            </a:r>
            <a:endParaRPr lang="en-US" sz="3000" dirty="0"/>
          </a:p>
        </p:txBody>
      </p:sp>
      <p:sp>
        <p:nvSpPr>
          <p:cNvPr id="2" name="Content Placeholder 1"/>
          <p:cNvSpPr>
            <a:spLocks noGrp="1"/>
          </p:cNvSpPr>
          <p:nvPr>
            <p:ph idx="1"/>
          </p:nvPr>
        </p:nvSpPr>
        <p:spPr>
          <a:xfrm>
            <a:off x="457200" y="1600200"/>
            <a:ext cx="8229600" cy="4724400"/>
          </a:xfrm>
        </p:spPr>
        <p:txBody>
          <a:bodyPr>
            <a:normAutofit/>
          </a:bodyPr>
          <a:lstStyle/>
          <a:p>
            <a:r>
              <a:rPr lang="pt-BR" dirty="0">
                <a:latin typeface="Times New Roman" pitchFamily="18" charset="0"/>
                <a:cs typeface="Times New Roman" pitchFamily="18" charset="0"/>
              </a:rPr>
              <a:t>Kiểu dữ liệu là một tập hợp các giá trị và một tập hợp các phép toán trên các giá trị đó. </a:t>
            </a:r>
            <a:endParaRPr lang="en-US" dirty="0">
              <a:latin typeface="Times New Roman" pitchFamily="18" charset="0"/>
              <a:cs typeface="Times New Roman" pitchFamily="18" charset="0"/>
            </a:endParaRPr>
          </a:p>
          <a:p>
            <a:r>
              <a:rPr lang="pt-BR" dirty="0">
                <a:latin typeface="Times New Roman" pitchFamily="18" charset="0"/>
                <a:cs typeface="Times New Roman" pitchFamily="18" charset="0"/>
              </a:rPr>
              <a:t>Ví dụ: Kiểu Int là tập hợp các số nguyên có giá trị từ -32768 đến 32767 cùng các phép toán như {+, -, *, /, ...}</a:t>
            </a:r>
            <a:endParaRPr lang="vi-VN" dirty="0" smtClean="0">
              <a:latin typeface="Times New Roman" pitchFamily="18" charset="0"/>
              <a:cs typeface="Times New Roman" pitchFamily="18" charset="0"/>
            </a:endParaRPr>
          </a:p>
          <a:p>
            <a:endParaRPr lang="vi-VN" dirty="0" smtClean="0">
              <a:latin typeface="Times New Roman" pitchFamily="18" charset="0"/>
              <a:cs typeface="Times New Roman" pitchFamily="18" charset="0"/>
            </a:endParaRPr>
          </a:p>
          <a:p>
            <a:r>
              <a:rPr lang="vi-VN" dirty="0" smtClean="0">
                <a:latin typeface="Times New Roman" pitchFamily="18" charset="0"/>
                <a:cs typeface="Times New Roman" pitchFamily="18" charset="0"/>
              </a:rPr>
              <a:t>Dữ </a:t>
            </a:r>
            <a:r>
              <a:rPr lang="vi-VN" dirty="0">
                <a:latin typeface="Times New Roman" pitchFamily="18" charset="0"/>
                <a:cs typeface="Times New Roman" pitchFamily="18" charset="0"/>
              </a:rPr>
              <a:t>liệu không có cấu trúc (kiểu dữ liệu đơn hay còn </a:t>
            </a:r>
            <a:r>
              <a:rPr lang="vi-VN" dirty="0" smtClean="0">
                <a:latin typeface="Times New Roman" pitchFamily="18" charset="0"/>
                <a:cs typeface="Times New Roman" pitchFamily="18" charset="0"/>
              </a:rPr>
              <a:t>gọi là </a:t>
            </a:r>
            <a:r>
              <a:rPr lang="vi-VN" dirty="0">
                <a:latin typeface="Times New Roman" pitchFamily="18" charset="0"/>
                <a:cs typeface="Times New Roman" pitchFamily="18" charset="0"/>
              </a:rPr>
              <a:t>kiểu dữ liệu cơ sở</a:t>
            </a:r>
            <a:r>
              <a:rPr lang="vi-VN" dirty="0" smtClean="0">
                <a:latin typeface="Times New Roman" pitchFamily="18" charset="0"/>
                <a:cs typeface="Times New Roman" pitchFamily="18" charset="0"/>
              </a:rPr>
              <a:t>): Mỗi </a:t>
            </a:r>
            <a:r>
              <a:rPr lang="vi-VN" dirty="0">
                <a:latin typeface="Times New Roman" pitchFamily="18" charset="0"/>
                <a:cs typeface="Times New Roman" pitchFamily="18" charset="0"/>
              </a:rPr>
              <a:t>đối tượng dữ liệu là một phần tử đơn </a:t>
            </a:r>
            <a:r>
              <a:rPr lang="vi-VN" dirty="0" smtClean="0">
                <a:latin typeface="Times New Roman" pitchFamily="18" charset="0"/>
                <a:cs typeface="Times New Roman" pitchFamily="18" charset="0"/>
              </a:rPr>
              <a:t>lẻ.</a:t>
            </a:r>
            <a:endParaRPr lang="vi-VN" dirty="0">
              <a:latin typeface="Times New Roman" pitchFamily="18" charset="0"/>
              <a:cs typeface="Times New Roman" pitchFamily="18" charset="0"/>
            </a:endParaRPr>
          </a:p>
          <a:p>
            <a:r>
              <a:rPr lang="vi-VN" dirty="0">
                <a:latin typeface="Times New Roman" pitchFamily="18" charset="0"/>
                <a:cs typeface="Times New Roman" pitchFamily="18" charset="0"/>
              </a:rPr>
              <a:t>Ví dụ: số nguyên</a:t>
            </a:r>
            <a:r>
              <a:rPr lang="vi-VN" dirty="0" smtClean="0">
                <a:latin typeface="Times New Roman" pitchFamily="18" charset="0"/>
                <a:cs typeface="Times New Roman" pitchFamily="18" charset="0"/>
              </a:rPr>
              <a:t>, số thực, </a:t>
            </a:r>
            <a:r>
              <a:rPr lang="vi-VN" dirty="0">
                <a:latin typeface="Times New Roman" pitchFamily="18" charset="0"/>
                <a:cs typeface="Times New Roman" pitchFamily="18" charset="0"/>
              </a:rPr>
              <a:t>ký tự, liệt kê, miền con</a:t>
            </a:r>
          </a:p>
        </p:txBody>
      </p:sp>
    </p:spTree>
    <p:extLst>
      <p:ext uri="{BB962C8B-B14F-4D97-AF65-F5344CB8AC3E}">
        <p14:creationId xmlns:p14="http://schemas.microsoft.com/office/powerpoint/2010/main" val="3988689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000" b="1" dirty="0" err="1"/>
              <a:t>Kiểu</a:t>
            </a:r>
            <a:r>
              <a:rPr lang="en-US" sz="3000" b="1" dirty="0"/>
              <a:t> </a:t>
            </a:r>
            <a:r>
              <a:rPr lang="en-US" sz="3000" b="1" dirty="0" err="1"/>
              <a:t>dữ</a:t>
            </a:r>
            <a:r>
              <a:rPr lang="en-US" sz="3000" b="1" dirty="0"/>
              <a:t> </a:t>
            </a:r>
            <a:r>
              <a:rPr lang="en-US" sz="3000" b="1" dirty="0" err="1"/>
              <a:t>liệu</a:t>
            </a:r>
            <a:endParaRPr lang="en-US" sz="3000" dirty="0"/>
          </a:p>
        </p:txBody>
      </p:sp>
      <p:sp>
        <p:nvSpPr>
          <p:cNvPr id="2" name="Content Placeholder 1"/>
          <p:cNvSpPr>
            <a:spLocks noGrp="1"/>
          </p:cNvSpPr>
          <p:nvPr>
            <p:ph idx="1"/>
          </p:nvPr>
        </p:nvSpPr>
        <p:spPr/>
        <p:txBody>
          <a:bodyPr>
            <a:normAutofit/>
          </a:bodyPr>
          <a:lstStyle/>
          <a:p>
            <a:r>
              <a:rPr lang="vi-VN" dirty="0">
                <a:latin typeface="Times New Roman" pitchFamily="18" charset="0"/>
                <a:cs typeface="Times New Roman" pitchFamily="18" charset="0"/>
              </a:rPr>
              <a:t>Dữ liệu có cấu trúc</a:t>
            </a:r>
            <a:r>
              <a:rPr lang="vi-VN" dirty="0" smtClean="0">
                <a:latin typeface="Times New Roman" pitchFamily="18" charset="0"/>
                <a:cs typeface="Times New Roman" pitchFamily="18" charset="0"/>
              </a:rPr>
              <a:t>: Được </a:t>
            </a:r>
            <a:r>
              <a:rPr lang="vi-VN" dirty="0">
                <a:latin typeface="Times New Roman" pitchFamily="18" charset="0"/>
                <a:cs typeface="Times New Roman" pitchFamily="18" charset="0"/>
              </a:rPr>
              <a:t>cấu thành bởi các phần tử dữ liệu cơ sở</a:t>
            </a:r>
          </a:p>
          <a:p>
            <a:r>
              <a:rPr lang="vi-VN" dirty="0">
                <a:latin typeface="Times New Roman" pitchFamily="18" charset="0"/>
                <a:cs typeface="Times New Roman" pitchFamily="18" charset="0"/>
              </a:rPr>
              <a:t>Ví dụ: Mảng </a:t>
            </a:r>
            <a:r>
              <a:rPr lang="vi-V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List</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chuỗi (</a:t>
            </a:r>
            <a:r>
              <a:rPr lang="vi-VN" dirty="0" smtClean="0">
                <a:latin typeface="Times New Roman" pitchFamily="18" charset="0"/>
                <a:cs typeface="Times New Roman" pitchFamily="18" charset="0"/>
              </a:rPr>
              <a:t>str), đối </a:t>
            </a:r>
            <a:r>
              <a:rPr lang="vi-VN" dirty="0">
                <a:latin typeface="Times New Roman" pitchFamily="18" charset="0"/>
                <a:cs typeface="Times New Roman" pitchFamily="18" charset="0"/>
              </a:rPr>
              <a:t>tượng (object</a:t>
            </a:r>
            <a:r>
              <a:rPr lang="vi-V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vi-VN" dirty="0" smtClean="0">
              <a:latin typeface="Times New Roman" pitchFamily="18" charset="0"/>
              <a:cs typeface="Times New Roman" pitchFamily="18" charset="0"/>
            </a:endParaRPr>
          </a:p>
          <a:p>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1793074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667512"/>
          </a:xfrm>
        </p:spPr>
        <p:txBody>
          <a:bodyPr>
            <a:normAutofit/>
          </a:bodyPr>
          <a:lstStyle/>
          <a:p>
            <a:r>
              <a:rPr lang="en-US" sz="3000" b="1" dirty="0" err="1"/>
              <a:t>Mô</a:t>
            </a:r>
            <a:r>
              <a:rPr lang="en-US" sz="3000" b="1" dirty="0"/>
              <a:t> </a:t>
            </a:r>
            <a:r>
              <a:rPr lang="en-US" sz="3000" b="1" dirty="0" err="1"/>
              <a:t>hình</a:t>
            </a:r>
            <a:r>
              <a:rPr lang="en-US" sz="3000" b="1" dirty="0"/>
              <a:t> </a:t>
            </a:r>
            <a:r>
              <a:rPr lang="en-US" sz="3000" b="1" dirty="0" err="1"/>
              <a:t>dữ</a:t>
            </a:r>
            <a:r>
              <a:rPr lang="en-US" sz="3000" b="1" dirty="0"/>
              <a:t> </a:t>
            </a:r>
            <a:r>
              <a:rPr lang="en-US" sz="3000" b="1" dirty="0" err="1"/>
              <a:t>liệu</a:t>
            </a:r>
            <a:endParaRPr lang="en-US" sz="3000" dirty="0"/>
          </a:p>
        </p:txBody>
      </p:sp>
      <p:sp>
        <p:nvSpPr>
          <p:cNvPr id="2" name="Content Placeholder 1"/>
          <p:cNvSpPr>
            <a:spLocks noGrp="1"/>
          </p:cNvSpPr>
          <p:nvPr>
            <p:ph idx="1"/>
          </p:nvPr>
        </p:nvSpPr>
        <p:spPr>
          <a:xfrm>
            <a:off x="457200" y="1600200"/>
            <a:ext cx="8229600" cy="4724400"/>
          </a:xfrm>
        </p:spPr>
        <p:txBody>
          <a:bodyPr>
            <a:normAutofit/>
          </a:bodyPr>
          <a:lstStyle/>
          <a:p>
            <a:r>
              <a:rPr lang="vi-VN" dirty="0">
                <a:latin typeface="Times New Roman" pitchFamily="18" charset="0"/>
                <a:cs typeface="Times New Roman" pitchFamily="18" charset="0"/>
              </a:rPr>
              <a:t>Mô hình dữ liệu là bao gồm một tập hợp các cấu trúc dữ liệu, một tập các phép toán để thao tác với các dữ liệu, một tập các ràng buộc về dữ liệu.</a:t>
            </a:r>
          </a:p>
          <a:p>
            <a:r>
              <a:rPr lang="vi-VN" dirty="0">
                <a:latin typeface="Times New Roman" pitchFamily="18" charset="0"/>
                <a:cs typeface="Times New Roman" pitchFamily="18" charset="0"/>
              </a:rPr>
              <a:t>Một vài mô hình dữ liệu như: mô hình phân cấp, mô hình quan hệ, mô hình thực thể liên kết, mô hình hướng đối tượng, mô hình mạng, mô hình dữ liệu của XML. </a:t>
            </a:r>
          </a:p>
          <a:p>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3147231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667512"/>
          </a:xfrm>
        </p:spPr>
        <p:txBody>
          <a:bodyPr>
            <a:normAutofit/>
          </a:bodyPr>
          <a:lstStyle/>
          <a:p>
            <a:r>
              <a:rPr lang="vi-VN" sz="3000" b="1" dirty="0"/>
              <a:t>Kiểu dữ liệu trừu tượng</a:t>
            </a:r>
            <a:endParaRPr lang="en-US" sz="3000" dirty="0"/>
          </a:p>
        </p:txBody>
      </p:sp>
      <p:sp>
        <p:nvSpPr>
          <p:cNvPr id="2" name="Content Placeholder 1"/>
          <p:cNvSpPr>
            <a:spLocks noGrp="1"/>
          </p:cNvSpPr>
          <p:nvPr>
            <p:ph idx="1"/>
          </p:nvPr>
        </p:nvSpPr>
        <p:spPr>
          <a:xfrm>
            <a:off x="457200" y="1600200"/>
            <a:ext cx="8229600" cy="4724400"/>
          </a:xfrm>
        </p:spPr>
        <p:txBody>
          <a:bodyPr>
            <a:normAutofit/>
          </a:bodyPr>
          <a:lstStyle/>
          <a:p>
            <a:r>
              <a:rPr lang="vi-VN" dirty="0">
                <a:latin typeface="Times New Roman" pitchFamily="18" charset="0"/>
                <a:cs typeface="Times New Roman" pitchFamily="18" charset="0"/>
              </a:rPr>
              <a:t>Kiểu dữ liệu trừu tượng là một mô hình toán học cùng một tập hợp các phép toán trừu tượng được định nghĩa trên mô hình đó. </a:t>
            </a:r>
            <a:endParaRPr lang="vi-VN" dirty="0" smtClean="0">
              <a:latin typeface="Times New Roman" pitchFamily="18" charset="0"/>
              <a:cs typeface="Times New Roman" pitchFamily="18" charset="0"/>
            </a:endParaRPr>
          </a:p>
          <a:p>
            <a:r>
              <a:rPr lang="vi-VN" dirty="0" smtClean="0">
                <a:latin typeface="Times New Roman" pitchFamily="18" charset="0"/>
                <a:cs typeface="Times New Roman" pitchFamily="18" charset="0"/>
              </a:rPr>
              <a:t>Khi </a:t>
            </a:r>
            <a:r>
              <a:rPr lang="vi-VN" dirty="0">
                <a:latin typeface="Times New Roman" pitchFamily="18" charset="0"/>
                <a:cs typeface="Times New Roman" pitchFamily="18" charset="0"/>
              </a:rPr>
              <a:t>cài đặt một kiểu dữ liệu trừu tượng trên một ngôn ngữ lập trình ta thực hiện hai nhiệm vụ:</a:t>
            </a:r>
          </a:p>
          <a:p>
            <a:pPr lvl="1">
              <a:buFont typeface="Wingdings" pitchFamily="2" charset="2"/>
              <a:buChar char="Ø"/>
            </a:pPr>
            <a:r>
              <a:rPr lang="vi-VN" dirty="0" smtClean="0">
                <a:latin typeface="Times New Roman" pitchFamily="18" charset="0"/>
                <a:cs typeface="Times New Roman" pitchFamily="18" charset="0"/>
              </a:rPr>
              <a:t>Biểu </a:t>
            </a:r>
            <a:r>
              <a:rPr lang="vi-VN" dirty="0">
                <a:latin typeface="Times New Roman" pitchFamily="18" charset="0"/>
                <a:cs typeface="Times New Roman" pitchFamily="18" charset="0"/>
              </a:rPr>
              <a:t>diễn kiểu dữ liệu trừu tượng bằng một cấu trúc dữ liệu hoặc bằng một kiểu dữ liệu trừu tượng khác đã được cài đặt.</a:t>
            </a:r>
          </a:p>
          <a:p>
            <a:pPr lvl="1">
              <a:buFont typeface="Wingdings" pitchFamily="2" charset="2"/>
              <a:buChar char="Ø"/>
            </a:pPr>
            <a:r>
              <a:rPr lang="vi-VN" dirty="0" smtClean="0">
                <a:latin typeface="Times New Roman" pitchFamily="18" charset="0"/>
                <a:cs typeface="Times New Roman" pitchFamily="18" charset="0"/>
              </a:rPr>
              <a:t>Viết </a:t>
            </a:r>
            <a:r>
              <a:rPr lang="vi-VN" dirty="0">
                <a:latin typeface="Times New Roman" pitchFamily="18" charset="0"/>
                <a:cs typeface="Times New Roman" pitchFamily="18" charset="0"/>
              </a:rPr>
              <a:t>chương trình con thực hiện các phép toán trên kiểu dữ liệu trừu tượng</a:t>
            </a:r>
          </a:p>
          <a:p>
            <a:r>
              <a:rPr lang="vi-VN" dirty="0">
                <a:latin typeface="Times New Roman" pitchFamily="18" charset="0"/>
                <a:cs typeface="Times New Roman" pitchFamily="18" charset="0"/>
              </a:rPr>
              <a:t>Một số kiểu dữ liệu trừu tượng: Danh sách, cây, đồ thị,...</a:t>
            </a:r>
          </a:p>
          <a:p>
            <a:endParaRPr lang="vi-VN" dirty="0">
              <a:latin typeface="Times New Roman" pitchFamily="18" charset="0"/>
              <a:cs typeface="Times New Roman" pitchFamily="18" charset="0"/>
            </a:endParaRPr>
          </a:p>
        </p:txBody>
      </p:sp>
    </p:spTree>
    <p:extLst>
      <p:ext uri="{BB962C8B-B14F-4D97-AF65-F5344CB8AC3E}">
        <p14:creationId xmlns:p14="http://schemas.microsoft.com/office/powerpoint/2010/main" val="608484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85800"/>
            <a:ext cx="8229600" cy="667512"/>
          </a:xfrm>
        </p:spPr>
        <p:txBody>
          <a:bodyPr>
            <a:normAutofit/>
          </a:bodyPr>
          <a:lstStyle/>
          <a:p>
            <a:r>
              <a:rPr lang="vi-VN" sz="3000" b="1" dirty="0"/>
              <a:t>Thiết </a:t>
            </a:r>
            <a:r>
              <a:rPr lang="vi-VN" sz="3000" b="1" dirty="0" smtClean="0"/>
              <a:t>kế và phân tích giải thuật</a:t>
            </a:r>
            <a:endParaRPr lang="en-US" sz="3000" dirty="0"/>
          </a:p>
        </p:txBody>
      </p:sp>
      <p:sp>
        <p:nvSpPr>
          <p:cNvPr id="4" name="Rectangle 3"/>
          <p:cNvSpPr>
            <a:spLocks noGrp="1" noChangeArrowheads="1"/>
          </p:cNvSpPr>
          <p:nvPr>
            <p:ph idx="1"/>
          </p:nvPr>
        </p:nvSpPr>
        <p:spPr>
          <a:xfrm>
            <a:off x="457200" y="1600200"/>
            <a:ext cx="8229600" cy="4724400"/>
          </a:xfrm>
        </p:spPr>
        <p:txBody>
          <a:bodyPr/>
          <a:lstStyle/>
          <a:p>
            <a:pPr eaLnBrk="1" hangingPunct="1"/>
            <a:r>
              <a:rPr lang="en-US" dirty="0" err="1" smtClean="0"/>
              <a:t>Từ</a:t>
            </a:r>
            <a:r>
              <a:rPr lang="en-US" dirty="0" smtClean="0"/>
              <a:t> </a:t>
            </a:r>
            <a:r>
              <a:rPr lang="en-US" dirty="0" err="1" smtClean="0"/>
              <a:t>bài</a:t>
            </a:r>
            <a:r>
              <a:rPr lang="en-US" dirty="0" smtClean="0"/>
              <a:t> </a:t>
            </a:r>
            <a:r>
              <a:rPr lang="en-US" dirty="0" err="1" smtClean="0"/>
              <a:t>toán</a:t>
            </a:r>
            <a:r>
              <a:rPr lang="en-US" dirty="0" smtClean="0"/>
              <a:t> </a:t>
            </a:r>
            <a:r>
              <a:rPr lang="en-US" dirty="0" err="1" smtClean="0"/>
              <a:t>đến</a:t>
            </a:r>
            <a:r>
              <a:rPr lang="en-US" dirty="0" smtClean="0"/>
              <a:t> </a:t>
            </a:r>
            <a:r>
              <a:rPr lang="en-US" dirty="0" err="1" smtClean="0"/>
              <a:t>chương</a:t>
            </a:r>
            <a:r>
              <a:rPr lang="en-US" dirty="0" smtClean="0"/>
              <a:t> </a:t>
            </a:r>
            <a:r>
              <a:rPr lang="en-US" dirty="0" err="1" smtClean="0"/>
              <a:t>trình</a:t>
            </a:r>
            <a:endParaRPr lang="en-US" dirty="0" smtClean="0"/>
          </a:p>
        </p:txBody>
      </p:sp>
      <p:grpSp>
        <p:nvGrpSpPr>
          <p:cNvPr id="20" name="Group 19"/>
          <p:cNvGrpSpPr/>
          <p:nvPr/>
        </p:nvGrpSpPr>
        <p:grpSpPr>
          <a:xfrm>
            <a:off x="685800" y="2362200"/>
            <a:ext cx="7589838" cy="3581400"/>
            <a:chOff x="685800" y="2362200"/>
            <a:chExt cx="7589838" cy="3581400"/>
          </a:xfrm>
        </p:grpSpPr>
        <p:sp>
          <p:nvSpPr>
            <p:cNvPr id="21" name="AutoShape 12"/>
            <p:cNvSpPr>
              <a:spLocks noChangeArrowheads="1"/>
            </p:cNvSpPr>
            <p:nvPr/>
          </p:nvSpPr>
          <p:spPr bwMode="auto">
            <a:xfrm>
              <a:off x="5002213" y="3557588"/>
              <a:ext cx="444500" cy="215900"/>
            </a:xfrm>
            <a:prstGeom prst="flowChartProcess">
              <a:avLst/>
            </a:prstGeom>
            <a:solidFill>
              <a:srgbClr val="FF99CC"/>
            </a:solidFill>
            <a:ln w="9525">
              <a:solidFill>
                <a:schemeClr val="tx1"/>
              </a:solidFill>
              <a:miter lim="800000"/>
              <a:headEnd/>
              <a:tailEnd/>
            </a:ln>
          </p:spPr>
          <p:txBody>
            <a:bodyPr/>
            <a:lstStyle/>
            <a:p>
              <a:endParaRPr lang="en-US"/>
            </a:p>
          </p:txBody>
        </p:sp>
        <p:sp>
          <p:nvSpPr>
            <p:cNvPr id="22" name="Freeform 13"/>
            <p:cNvSpPr>
              <a:spLocks/>
            </p:cNvSpPr>
            <p:nvPr/>
          </p:nvSpPr>
          <p:spPr bwMode="auto">
            <a:xfrm>
              <a:off x="4591050" y="2914650"/>
              <a:ext cx="406400" cy="773113"/>
            </a:xfrm>
            <a:custGeom>
              <a:avLst/>
              <a:gdLst>
                <a:gd name="T0" fmla="*/ 0 w 443"/>
                <a:gd name="T1" fmla="*/ 0 h 300"/>
                <a:gd name="T2" fmla="*/ 0 w 443"/>
                <a:gd name="T3" fmla="*/ 2147483647 h 300"/>
                <a:gd name="T4" fmla="*/ 2147483647 w 443"/>
                <a:gd name="T5" fmla="*/ 2147483647 h 300"/>
                <a:gd name="T6" fmla="*/ 0 60000 65536"/>
                <a:gd name="T7" fmla="*/ 0 60000 65536"/>
                <a:gd name="T8" fmla="*/ 0 60000 65536"/>
                <a:gd name="T9" fmla="*/ 0 w 443"/>
                <a:gd name="T10" fmla="*/ 0 h 300"/>
                <a:gd name="T11" fmla="*/ 443 w 443"/>
                <a:gd name="T12" fmla="*/ 300 h 300"/>
              </a:gdLst>
              <a:ahLst/>
              <a:cxnLst>
                <a:cxn ang="T6">
                  <a:pos x="T0" y="T1"/>
                </a:cxn>
                <a:cxn ang="T7">
                  <a:pos x="T2" y="T3"/>
                </a:cxn>
                <a:cxn ang="T8">
                  <a:pos x="T4" y="T5"/>
                </a:cxn>
              </a:cxnLst>
              <a:rect l="T9" t="T10" r="T11" b="T12"/>
              <a:pathLst>
                <a:path w="443" h="300">
                  <a:moveTo>
                    <a:pt x="0" y="0"/>
                  </a:moveTo>
                  <a:cubicBezTo>
                    <a:pt x="0" y="100"/>
                    <a:pt x="0" y="200"/>
                    <a:pt x="0" y="300"/>
                  </a:cubicBezTo>
                  <a:lnTo>
                    <a:pt x="443" y="30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AutoShape 14"/>
            <p:cNvSpPr>
              <a:spLocks noChangeArrowheads="1"/>
            </p:cNvSpPr>
            <p:nvPr/>
          </p:nvSpPr>
          <p:spPr bwMode="auto">
            <a:xfrm>
              <a:off x="4291013" y="3584575"/>
              <a:ext cx="623887" cy="215900"/>
            </a:xfrm>
            <a:prstGeom prst="flowChartDecision">
              <a:avLst/>
            </a:prstGeom>
            <a:solidFill>
              <a:srgbClr val="FFCC00"/>
            </a:solidFill>
            <a:ln w="9525">
              <a:solidFill>
                <a:schemeClr val="tx1"/>
              </a:solidFill>
              <a:miter lim="800000"/>
              <a:headEnd/>
              <a:tailEnd/>
            </a:ln>
          </p:spPr>
          <p:txBody>
            <a:bodyPr/>
            <a:lstStyle/>
            <a:p>
              <a:endParaRPr lang="en-US"/>
            </a:p>
          </p:txBody>
        </p:sp>
        <p:sp>
          <p:nvSpPr>
            <p:cNvPr id="24" name="Oval 15"/>
            <p:cNvSpPr>
              <a:spLocks noChangeArrowheads="1"/>
            </p:cNvSpPr>
            <p:nvPr/>
          </p:nvSpPr>
          <p:spPr bwMode="auto">
            <a:xfrm>
              <a:off x="4451350" y="2682875"/>
              <a:ext cx="268288" cy="215900"/>
            </a:xfrm>
            <a:prstGeom prst="ellipse">
              <a:avLst/>
            </a:prstGeom>
            <a:solidFill>
              <a:srgbClr val="0000FF"/>
            </a:solidFill>
            <a:ln w="9525">
              <a:solidFill>
                <a:schemeClr val="tx1"/>
              </a:solidFill>
              <a:round/>
              <a:headEnd/>
              <a:tailEnd/>
            </a:ln>
          </p:spPr>
          <p:txBody>
            <a:bodyPr/>
            <a:lstStyle/>
            <a:p>
              <a:endParaRPr lang="en-US"/>
            </a:p>
          </p:txBody>
        </p:sp>
        <p:sp>
          <p:nvSpPr>
            <p:cNvPr id="25" name="AutoShape 16"/>
            <p:cNvSpPr>
              <a:spLocks noChangeArrowheads="1"/>
            </p:cNvSpPr>
            <p:nvPr/>
          </p:nvSpPr>
          <p:spPr bwMode="auto">
            <a:xfrm>
              <a:off x="4281488" y="3121025"/>
              <a:ext cx="625475" cy="215900"/>
            </a:xfrm>
            <a:prstGeom prst="flowChartAlternateProcess">
              <a:avLst/>
            </a:prstGeom>
            <a:solidFill>
              <a:srgbClr val="99CCFF"/>
            </a:solidFill>
            <a:ln w="9525">
              <a:solidFill>
                <a:schemeClr val="tx1"/>
              </a:solidFill>
              <a:miter lim="800000"/>
              <a:headEnd/>
              <a:tailEnd/>
            </a:ln>
          </p:spPr>
          <p:txBody>
            <a:bodyPr/>
            <a:lstStyle/>
            <a:p>
              <a:endParaRPr lang="en-US"/>
            </a:p>
          </p:txBody>
        </p:sp>
        <p:sp>
          <p:nvSpPr>
            <p:cNvPr id="26" name="AutoShape 5"/>
            <p:cNvSpPr>
              <a:spLocks noChangeArrowheads="1"/>
            </p:cNvSpPr>
            <p:nvPr/>
          </p:nvSpPr>
          <p:spPr bwMode="auto">
            <a:xfrm>
              <a:off x="685800" y="2365375"/>
              <a:ext cx="1963738" cy="1727200"/>
            </a:xfrm>
            <a:prstGeom prst="irregularSeal1">
              <a:avLst/>
            </a:prstGeom>
            <a:solidFill>
              <a:srgbClr val="CCFFFF"/>
            </a:solidFill>
            <a:ln w="9525">
              <a:solidFill>
                <a:srgbClr val="000000"/>
              </a:solidFill>
              <a:miter lim="800000"/>
              <a:headEnd/>
              <a:tailEnd/>
            </a:ln>
          </p:spPr>
          <p:txBody>
            <a:bodyPr/>
            <a:lstStyle/>
            <a:p>
              <a:pPr algn="ctr">
                <a:spcBef>
                  <a:spcPct val="20000"/>
                </a:spcBef>
              </a:pPr>
              <a:r>
                <a:rPr lang="en-US" sz="1600" dirty="0" err="1">
                  <a:solidFill>
                    <a:srgbClr val="000000"/>
                  </a:solidFill>
                  <a:latin typeface="Tahoma" charset="0"/>
                </a:rPr>
                <a:t>Bài</a:t>
              </a:r>
              <a:r>
                <a:rPr lang="en-US" sz="1600" dirty="0">
                  <a:solidFill>
                    <a:srgbClr val="000000"/>
                  </a:solidFill>
                  <a:latin typeface="Tahoma" charset="0"/>
                </a:rPr>
                <a:t> </a:t>
              </a:r>
              <a:r>
                <a:rPr lang="en-US" sz="1600" dirty="0" err="1">
                  <a:solidFill>
                    <a:srgbClr val="000000"/>
                  </a:solidFill>
                  <a:latin typeface="Tahoma" charset="0"/>
                </a:rPr>
                <a:t>toán</a:t>
              </a:r>
              <a:r>
                <a:rPr lang="en-US" sz="1600" dirty="0">
                  <a:solidFill>
                    <a:srgbClr val="000000"/>
                  </a:solidFill>
                  <a:latin typeface="Tahoma" charset="0"/>
                </a:rPr>
                <a:t> </a:t>
              </a:r>
              <a:r>
                <a:rPr lang="en-US" sz="1600" dirty="0" err="1">
                  <a:solidFill>
                    <a:srgbClr val="000000"/>
                  </a:solidFill>
                  <a:latin typeface="Tahoma" charset="0"/>
                </a:rPr>
                <a:t>thực</a:t>
              </a:r>
              <a:r>
                <a:rPr lang="en-US" sz="1600" dirty="0">
                  <a:solidFill>
                    <a:srgbClr val="000000"/>
                  </a:solidFill>
                  <a:latin typeface="Tahoma" charset="0"/>
                </a:rPr>
                <a:t> </a:t>
              </a:r>
              <a:r>
                <a:rPr lang="en-US" sz="1600" dirty="0" err="1">
                  <a:solidFill>
                    <a:srgbClr val="000000"/>
                  </a:solidFill>
                  <a:latin typeface="Tahoma" charset="0"/>
                </a:rPr>
                <a:t>tế</a:t>
              </a:r>
              <a:endParaRPr lang="en-US" sz="1600" b="0" dirty="0">
                <a:latin typeface="Arial" charset="0"/>
              </a:endParaRPr>
            </a:p>
          </p:txBody>
        </p:sp>
        <p:grpSp>
          <p:nvGrpSpPr>
            <p:cNvPr id="27" name="Group 6"/>
            <p:cNvGrpSpPr>
              <a:grpSpLocks/>
            </p:cNvGrpSpPr>
            <p:nvPr/>
          </p:nvGrpSpPr>
          <p:grpSpPr bwMode="auto">
            <a:xfrm>
              <a:off x="2679700" y="2582863"/>
              <a:ext cx="1128713" cy="850900"/>
              <a:chOff x="3720" y="5226"/>
              <a:chExt cx="1227" cy="710"/>
            </a:xfrm>
          </p:grpSpPr>
          <p:sp>
            <p:nvSpPr>
              <p:cNvPr id="38" name="AutoShape 7"/>
              <p:cNvSpPr>
                <a:spLocks noChangeArrowheads="1"/>
              </p:cNvSpPr>
              <p:nvPr/>
            </p:nvSpPr>
            <p:spPr bwMode="auto">
              <a:xfrm>
                <a:off x="3874" y="5582"/>
                <a:ext cx="1073" cy="354"/>
              </a:xfrm>
              <a:prstGeom prst="rightArrow">
                <a:avLst>
                  <a:gd name="adj1" fmla="val 50000"/>
                  <a:gd name="adj2" fmla="val 75777"/>
                </a:avLst>
              </a:prstGeom>
              <a:solidFill>
                <a:srgbClr val="FFFFFF"/>
              </a:solidFill>
              <a:ln w="9525">
                <a:solidFill>
                  <a:srgbClr val="000000"/>
                </a:solidFill>
                <a:miter lim="800000"/>
                <a:headEnd/>
                <a:tailEnd/>
              </a:ln>
            </p:spPr>
            <p:txBody>
              <a:bodyPr/>
              <a:lstStyle/>
              <a:p>
                <a:endParaRPr lang="en-US"/>
              </a:p>
            </p:txBody>
          </p:sp>
          <p:sp>
            <p:nvSpPr>
              <p:cNvPr id="39" name="Text Box 8"/>
              <p:cNvSpPr txBox="1">
                <a:spLocks noChangeArrowheads="1"/>
              </p:cNvSpPr>
              <p:nvPr/>
            </p:nvSpPr>
            <p:spPr bwMode="auto">
              <a:xfrm>
                <a:off x="3720" y="5226"/>
                <a:ext cx="116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spcBef>
                    <a:spcPct val="20000"/>
                  </a:spcBef>
                </a:pPr>
                <a:r>
                  <a:rPr lang="en-US" sz="1600" b="0">
                    <a:latin typeface="Tahoma" charset="0"/>
                  </a:rPr>
                  <a:t>Thiết kế</a:t>
                </a:r>
                <a:endParaRPr lang="en-US" sz="1600" b="0">
                  <a:latin typeface="Arial" charset="0"/>
                </a:endParaRPr>
              </a:p>
            </p:txBody>
          </p:sp>
        </p:grpSp>
        <p:grpSp>
          <p:nvGrpSpPr>
            <p:cNvPr id="28" name="Group 9"/>
            <p:cNvGrpSpPr>
              <a:grpSpLocks/>
            </p:cNvGrpSpPr>
            <p:nvPr/>
          </p:nvGrpSpPr>
          <p:grpSpPr bwMode="auto">
            <a:xfrm>
              <a:off x="5567363" y="2581275"/>
              <a:ext cx="1104900" cy="852488"/>
              <a:chOff x="6754" y="5224"/>
              <a:chExt cx="1200" cy="712"/>
            </a:xfrm>
          </p:grpSpPr>
          <p:sp>
            <p:nvSpPr>
              <p:cNvPr id="36" name="AutoShape 10"/>
              <p:cNvSpPr>
                <a:spLocks noChangeArrowheads="1"/>
              </p:cNvSpPr>
              <p:nvPr/>
            </p:nvSpPr>
            <p:spPr bwMode="auto">
              <a:xfrm>
                <a:off x="6881" y="5582"/>
                <a:ext cx="1073" cy="354"/>
              </a:xfrm>
              <a:prstGeom prst="rightArrow">
                <a:avLst>
                  <a:gd name="adj1" fmla="val 50000"/>
                  <a:gd name="adj2" fmla="val 75777"/>
                </a:avLst>
              </a:prstGeom>
              <a:solidFill>
                <a:srgbClr val="FFFFFF"/>
              </a:solidFill>
              <a:ln w="9525">
                <a:solidFill>
                  <a:srgbClr val="000000"/>
                </a:solidFill>
                <a:miter lim="800000"/>
                <a:headEnd/>
                <a:tailEnd/>
              </a:ln>
            </p:spPr>
            <p:txBody>
              <a:bodyPr/>
              <a:lstStyle/>
              <a:p>
                <a:endParaRPr lang="en-US"/>
              </a:p>
            </p:txBody>
          </p:sp>
          <p:sp>
            <p:nvSpPr>
              <p:cNvPr id="37" name="Text Box 11"/>
              <p:cNvSpPr txBox="1">
                <a:spLocks noChangeArrowheads="1"/>
              </p:cNvSpPr>
              <p:nvPr/>
            </p:nvSpPr>
            <p:spPr bwMode="auto">
              <a:xfrm>
                <a:off x="6754" y="5224"/>
                <a:ext cx="116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spcBef>
                    <a:spcPct val="20000"/>
                  </a:spcBef>
                </a:pPr>
                <a:r>
                  <a:rPr lang="en-US" sz="1600" b="0">
                    <a:latin typeface="Tahoma" charset="0"/>
                  </a:rPr>
                  <a:t>Lập trình</a:t>
                </a:r>
                <a:endParaRPr lang="en-US" sz="1600" b="0">
                  <a:latin typeface="Arial" charset="0"/>
                </a:endParaRPr>
              </a:p>
            </p:txBody>
          </p:sp>
        </p:grpSp>
        <p:sp>
          <p:nvSpPr>
            <p:cNvPr id="29" name="Rectangle 17"/>
            <p:cNvSpPr>
              <a:spLocks noChangeArrowheads="1"/>
            </p:cNvSpPr>
            <p:nvPr/>
          </p:nvSpPr>
          <p:spPr bwMode="auto">
            <a:xfrm>
              <a:off x="4078288" y="2362200"/>
              <a:ext cx="1427162" cy="172402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Text Box 18"/>
            <p:cNvSpPr txBox="1">
              <a:spLocks noChangeArrowheads="1"/>
            </p:cNvSpPr>
            <p:nvPr/>
          </p:nvSpPr>
          <p:spPr bwMode="auto">
            <a:xfrm>
              <a:off x="4262438" y="4089400"/>
              <a:ext cx="1069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spcBef>
                  <a:spcPct val="20000"/>
                </a:spcBef>
              </a:pPr>
              <a:r>
                <a:rPr lang="en-US" sz="1600" b="0" dirty="0" err="1">
                  <a:latin typeface="Tahoma" charset="0"/>
                </a:rPr>
                <a:t>Giải</a:t>
              </a:r>
              <a:r>
                <a:rPr lang="en-US" sz="1600" b="0" dirty="0">
                  <a:latin typeface="Tahoma" charset="0"/>
                </a:rPr>
                <a:t> </a:t>
              </a:r>
              <a:r>
                <a:rPr lang="en-US" sz="1600" b="0" dirty="0" err="1">
                  <a:latin typeface="Tahoma" charset="0"/>
                </a:rPr>
                <a:t>thuật</a:t>
              </a:r>
              <a:endParaRPr lang="en-US" sz="1600" b="0" dirty="0">
                <a:latin typeface="Arial" charset="0"/>
              </a:endParaRPr>
            </a:p>
          </p:txBody>
        </p:sp>
        <p:grpSp>
          <p:nvGrpSpPr>
            <p:cNvPr id="31" name="Group 19"/>
            <p:cNvGrpSpPr>
              <a:grpSpLocks/>
            </p:cNvGrpSpPr>
            <p:nvPr/>
          </p:nvGrpSpPr>
          <p:grpSpPr bwMode="auto">
            <a:xfrm>
              <a:off x="6781800" y="2362200"/>
              <a:ext cx="1493838" cy="2378075"/>
              <a:chOff x="7942" y="5042"/>
              <a:chExt cx="1458" cy="1982"/>
            </a:xfrm>
          </p:grpSpPr>
          <p:sp>
            <p:nvSpPr>
              <p:cNvPr id="34" name="AutoShape 20"/>
              <p:cNvSpPr>
                <a:spLocks noChangeArrowheads="1"/>
              </p:cNvSpPr>
              <p:nvPr/>
            </p:nvSpPr>
            <p:spPr bwMode="auto">
              <a:xfrm>
                <a:off x="8042" y="5042"/>
                <a:ext cx="1261" cy="1446"/>
              </a:xfrm>
              <a:prstGeom prst="flowChartMultidocument">
                <a:avLst/>
              </a:prstGeom>
              <a:solidFill>
                <a:srgbClr val="FFFFFF"/>
              </a:solidFill>
              <a:ln w="9525">
                <a:solidFill>
                  <a:srgbClr val="000000"/>
                </a:solidFill>
                <a:miter lim="800000"/>
                <a:headEnd/>
                <a:tailEnd/>
              </a:ln>
            </p:spPr>
            <p:txBody>
              <a:bodyPr/>
              <a:lstStyle/>
              <a:p>
                <a:pPr>
                  <a:spcBef>
                    <a:spcPct val="20000"/>
                  </a:spcBef>
                </a:pPr>
                <a:r>
                  <a:rPr lang="en-US" sz="1400" b="0" dirty="0">
                    <a:solidFill>
                      <a:srgbClr val="008080"/>
                    </a:solidFill>
                    <a:latin typeface="Courier New" pitchFamily="49" charset="0"/>
                  </a:rPr>
                  <a:t>#include …</a:t>
                </a:r>
                <a:endParaRPr lang="en-US" sz="1400" b="0" dirty="0">
                  <a:latin typeface="Arial" charset="0"/>
                </a:endParaRPr>
              </a:p>
            </p:txBody>
          </p:sp>
          <p:sp>
            <p:nvSpPr>
              <p:cNvPr id="35" name="Text Box 21"/>
              <p:cNvSpPr txBox="1">
                <a:spLocks noChangeArrowheads="1"/>
              </p:cNvSpPr>
              <p:nvPr/>
            </p:nvSpPr>
            <p:spPr bwMode="auto">
              <a:xfrm>
                <a:off x="7942" y="6484"/>
                <a:ext cx="1458"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spcBef>
                    <a:spcPct val="20000"/>
                  </a:spcBef>
                </a:pPr>
                <a:r>
                  <a:rPr lang="en-US" sz="1600" b="0">
                    <a:latin typeface="Tahoma" charset="0"/>
                  </a:rPr>
                  <a:t>Chương trình</a:t>
                </a:r>
                <a:endParaRPr lang="en-US" sz="1600" b="0">
                  <a:latin typeface="Arial" charset="0"/>
                </a:endParaRPr>
              </a:p>
            </p:txBody>
          </p:sp>
        </p:grpSp>
        <p:sp>
          <p:nvSpPr>
            <p:cNvPr id="32" name="AutoShape 22"/>
            <p:cNvSpPr>
              <a:spLocks noChangeArrowheads="1"/>
            </p:cNvSpPr>
            <p:nvPr/>
          </p:nvSpPr>
          <p:spPr bwMode="auto">
            <a:xfrm>
              <a:off x="1935163" y="3443288"/>
              <a:ext cx="2497137" cy="2500312"/>
            </a:xfrm>
            <a:prstGeom prst="upArrowCallout">
              <a:avLst>
                <a:gd name="adj1" fmla="val 9870"/>
                <a:gd name="adj2" fmla="val 9352"/>
                <a:gd name="adj3" fmla="val 13100"/>
                <a:gd name="adj4" fmla="val 55412"/>
              </a:avLst>
            </a:prstGeom>
            <a:solidFill>
              <a:srgbClr val="FFFF99"/>
            </a:solidFill>
            <a:ln w="38100" cmpd="dbl">
              <a:solidFill>
                <a:srgbClr val="FF0000"/>
              </a:solidFill>
              <a:miter lim="800000"/>
              <a:headEnd/>
              <a:tailEnd/>
            </a:ln>
          </p:spPr>
          <p:txBody>
            <a:bodyPr tIns="182880" bIns="91440"/>
            <a:lstStyle/>
            <a:p>
              <a:pPr algn="just">
                <a:spcBef>
                  <a:spcPct val="20000"/>
                </a:spcBef>
              </a:pPr>
              <a:r>
                <a:rPr lang="en-US" sz="1600" dirty="0" err="1">
                  <a:solidFill>
                    <a:srgbClr val="0000FF"/>
                  </a:solidFill>
                  <a:latin typeface="Tahoma" charset="0"/>
                </a:rPr>
                <a:t>Kỹ</a:t>
              </a:r>
              <a:r>
                <a:rPr lang="en-US" sz="1600" dirty="0">
                  <a:solidFill>
                    <a:srgbClr val="0000FF"/>
                  </a:solidFill>
                  <a:latin typeface="Tahoma" charset="0"/>
                </a:rPr>
                <a:t> </a:t>
              </a:r>
              <a:r>
                <a:rPr lang="en-US" sz="1600" dirty="0" err="1">
                  <a:solidFill>
                    <a:srgbClr val="0000FF"/>
                  </a:solidFill>
                  <a:latin typeface="Tahoma" charset="0"/>
                </a:rPr>
                <a:t>thuật</a:t>
              </a:r>
              <a:r>
                <a:rPr lang="en-US" sz="1600" dirty="0">
                  <a:solidFill>
                    <a:srgbClr val="0000FF"/>
                  </a:solidFill>
                  <a:latin typeface="Tahoma" charset="0"/>
                </a:rPr>
                <a:t> </a:t>
              </a:r>
              <a:r>
                <a:rPr lang="en-US" sz="1600" dirty="0" err="1">
                  <a:solidFill>
                    <a:srgbClr val="0000FF"/>
                  </a:solidFill>
                  <a:latin typeface="Tahoma" charset="0"/>
                </a:rPr>
                <a:t>thiết</a:t>
              </a:r>
              <a:r>
                <a:rPr lang="en-US" sz="1600" dirty="0">
                  <a:solidFill>
                    <a:srgbClr val="0000FF"/>
                  </a:solidFill>
                  <a:latin typeface="Tahoma" charset="0"/>
                </a:rPr>
                <a:t> </a:t>
              </a:r>
              <a:r>
                <a:rPr lang="en-US" sz="1600" dirty="0" err="1">
                  <a:solidFill>
                    <a:srgbClr val="0000FF"/>
                  </a:solidFill>
                  <a:latin typeface="Tahoma" charset="0"/>
                </a:rPr>
                <a:t>kế</a:t>
              </a:r>
              <a:r>
                <a:rPr lang="en-US" sz="1600" dirty="0">
                  <a:solidFill>
                    <a:srgbClr val="0000FF"/>
                  </a:solidFill>
                  <a:latin typeface="Tahoma" charset="0"/>
                </a:rPr>
                <a:t> </a:t>
              </a:r>
              <a:r>
                <a:rPr lang="en-US" sz="1600" dirty="0" err="1">
                  <a:solidFill>
                    <a:srgbClr val="0000FF"/>
                  </a:solidFill>
                  <a:latin typeface="Tahoma" charset="0"/>
                </a:rPr>
                <a:t>giải</a:t>
              </a:r>
              <a:r>
                <a:rPr lang="en-US" sz="1600" dirty="0">
                  <a:solidFill>
                    <a:srgbClr val="0000FF"/>
                  </a:solidFill>
                  <a:latin typeface="Tahoma" charset="0"/>
                </a:rPr>
                <a:t> </a:t>
              </a:r>
              <a:r>
                <a:rPr lang="en-US" sz="1600" dirty="0" err="1">
                  <a:solidFill>
                    <a:srgbClr val="0000FF"/>
                  </a:solidFill>
                  <a:latin typeface="Tahoma" charset="0"/>
                </a:rPr>
                <a:t>thuật</a:t>
              </a:r>
              <a:r>
                <a:rPr lang="en-US" sz="1600" dirty="0">
                  <a:solidFill>
                    <a:srgbClr val="0000FF"/>
                  </a:solidFill>
                  <a:latin typeface="Tahoma" charset="0"/>
                </a:rPr>
                <a:t>:</a:t>
              </a:r>
            </a:p>
            <a:p>
              <a:pPr algn="just">
                <a:spcBef>
                  <a:spcPct val="20000"/>
                </a:spcBef>
              </a:pPr>
              <a:r>
                <a:rPr lang="en-US" sz="1600" dirty="0">
                  <a:solidFill>
                    <a:srgbClr val="0000FF"/>
                  </a:solidFill>
                  <a:latin typeface="Tahoma" charset="0"/>
                </a:rPr>
                <a:t>Chia </a:t>
              </a:r>
              <a:r>
                <a:rPr lang="en-US" sz="1600" dirty="0" err="1">
                  <a:solidFill>
                    <a:srgbClr val="0000FF"/>
                  </a:solidFill>
                  <a:latin typeface="Tahoma" charset="0"/>
                </a:rPr>
                <a:t>để</a:t>
              </a:r>
              <a:r>
                <a:rPr lang="en-US" sz="1600" dirty="0">
                  <a:solidFill>
                    <a:srgbClr val="0000FF"/>
                  </a:solidFill>
                  <a:latin typeface="Tahoma" charset="0"/>
                </a:rPr>
                <a:t> </a:t>
              </a:r>
              <a:r>
                <a:rPr lang="en-US" sz="1600" dirty="0" err="1">
                  <a:solidFill>
                    <a:srgbClr val="0000FF"/>
                  </a:solidFill>
                  <a:latin typeface="Tahoma" charset="0"/>
                </a:rPr>
                <a:t>trị</a:t>
              </a:r>
              <a:r>
                <a:rPr lang="en-US" sz="1600" dirty="0">
                  <a:solidFill>
                    <a:srgbClr val="0000FF"/>
                  </a:solidFill>
                  <a:latin typeface="Tahoma" charset="0"/>
                </a:rPr>
                <a:t>, </a:t>
              </a:r>
              <a:r>
                <a:rPr lang="en-US" sz="1600" dirty="0" err="1">
                  <a:solidFill>
                    <a:srgbClr val="0000FF"/>
                  </a:solidFill>
                  <a:latin typeface="Tahoma" charset="0"/>
                </a:rPr>
                <a:t>quy</a:t>
              </a:r>
              <a:r>
                <a:rPr lang="en-US" sz="1600" dirty="0">
                  <a:solidFill>
                    <a:srgbClr val="0000FF"/>
                  </a:solidFill>
                  <a:latin typeface="Tahoma" charset="0"/>
                </a:rPr>
                <a:t> </a:t>
              </a:r>
              <a:r>
                <a:rPr lang="en-US" sz="1600" dirty="0" err="1">
                  <a:solidFill>
                    <a:srgbClr val="0000FF"/>
                  </a:solidFill>
                  <a:latin typeface="Tahoma" charset="0"/>
                </a:rPr>
                <a:t>hoạch</a:t>
              </a:r>
              <a:r>
                <a:rPr lang="en-US" sz="1600" dirty="0">
                  <a:solidFill>
                    <a:srgbClr val="0000FF"/>
                  </a:solidFill>
                  <a:latin typeface="Tahoma" charset="0"/>
                </a:rPr>
                <a:t> </a:t>
              </a:r>
              <a:r>
                <a:rPr lang="en-US" sz="1600" dirty="0" err="1">
                  <a:solidFill>
                    <a:srgbClr val="0000FF"/>
                  </a:solidFill>
                  <a:latin typeface="Tahoma" charset="0"/>
                </a:rPr>
                <a:t>động</a:t>
              </a:r>
              <a:r>
                <a:rPr lang="en-US" sz="1600" dirty="0">
                  <a:solidFill>
                    <a:srgbClr val="0000FF"/>
                  </a:solidFill>
                  <a:latin typeface="Tahoma" charset="0"/>
                </a:rPr>
                <a:t>, backtracking ..</a:t>
              </a:r>
              <a:r>
                <a:rPr lang="en-US" sz="1600" dirty="0" err="1">
                  <a:solidFill>
                    <a:srgbClr val="0000FF"/>
                  </a:solidFill>
                  <a:latin typeface="Tahoma" charset="0"/>
                </a:rPr>
                <a:t>vv</a:t>
              </a:r>
              <a:endParaRPr lang="en-US" sz="1600" b="0" dirty="0">
                <a:latin typeface="Arial" charset="0"/>
              </a:endParaRPr>
            </a:p>
          </p:txBody>
        </p:sp>
        <p:sp>
          <p:nvSpPr>
            <p:cNvPr id="33" name="AutoShape 23"/>
            <p:cNvSpPr>
              <a:spLocks noChangeArrowheads="1"/>
            </p:cNvSpPr>
            <p:nvPr/>
          </p:nvSpPr>
          <p:spPr bwMode="auto">
            <a:xfrm>
              <a:off x="5059363" y="3440113"/>
              <a:ext cx="2046287" cy="2503487"/>
            </a:xfrm>
            <a:prstGeom prst="upArrowCallout">
              <a:avLst>
                <a:gd name="adj1" fmla="val 8787"/>
                <a:gd name="adj2" fmla="val 9694"/>
                <a:gd name="adj3" fmla="val 18334"/>
                <a:gd name="adj4" fmla="val 55412"/>
              </a:avLst>
            </a:prstGeom>
            <a:solidFill>
              <a:srgbClr val="FFFFFF"/>
            </a:solidFill>
            <a:ln w="9525">
              <a:solidFill>
                <a:srgbClr val="000000"/>
              </a:solidFill>
              <a:miter lim="800000"/>
              <a:headEnd/>
              <a:tailEnd/>
            </a:ln>
          </p:spPr>
          <p:txBody>
            <a:bodyPr tIns="182880" bIns="91440"/>
            <a:lstStyle/>
            <a:p>
              <a:pPr>
                <a:spcBef>
                  <a:spcPct val="20000"/>
                </a:spcBef>
                <a:buFontTx/>
                <a:buChar char="•"/>
              </a:pPr>
              <a:r>
                <a:rPr lang="en-US" sz="1600" dirty="0" err="1">
                  <a:solidFill>
                    <a:srgbClr val="0066FF"/>
                  </a:solidFill>
                  <a:latin typeface="Tahoma" charset="0"/>
                </a:rPr>
                <a:t>Ngôn</a:t>
              </a:r>
              <a:r>
                <a:rPr lang="en-US" sz="1600" dirty="0">
                  <a:solidFill>
                    <a:srgbClr val="0066FF"/>
                  </a:solidFill>
                  <a:latin typeface="Tahoma" charset="0"/>
                </a:rPr>
                <a:t> </a:t>
              </a:r>
              <a:r>
                <a:rPr lang="en-US" sz="1600" dirty="0" err="1">
                  <a:solidFill>
                    <a:srgbClr val="0066FF"/>
                  </a:solidFill>
                  <a:latin typeface="Tahoma" charset="0"/>
                </a:rPr>
                <a:t>ngữ</a:t>
              </a:r>
              <a:r>
                <a:rPr lang="en-US" sz="1600" dirty="0">
                  <a:solidFill>
                    <a:srgbClr val="0066FF"/>
                  </a:solidFill>
                  <a:latin typeface="Tahoma" charset="0"/>
                </a:rPr>
                <a:t> </a:t>
              </a:r>
              <a:r>
                <a:rPr lang="en-US" sz="1600" dirty="0" err="1">
                  <a:solidFill>
                    <a:srgbClr val="0066FF"/>
                  </a:solidFill>
                  <a:latin typeface="Tahoma" charset="0"/>
                </a:rPr>
                <a:t>lập</a:t>
              </a:r>
              <a:r>
                <a:rPr lang="en-US" sz="1600" dirty="0">
                  <a:solidFill>
                    <a:srgbClr val="0066FF"/>
                  </a:solidFill>
                  <a:latin typeface="Tahoma" charset="0"/>
                </a:rPr>
                <a:t> </a:t>
              </a:r>
              <a:r>
                <a:rPr lang="en-US" sz="1600" dirty="0" err="1">
                  <a:solidFill>
                    <a:srgbClr val="0066FF"/>
                  </a:solidFill>
                  <a:latin typeface="Tahoma" charset="0"/>
                </a:rPr>
                <a:t>trình</a:t>
              </a:r>
              <a:r>
                <a:rPr lang="en-US" sz="1600" dirty="0">
                  <a:solidFill>
                    <a:srgbClr val="0066FF"/>
                  </a:solidFill>
                  <a:latin typeface="Tahoma" charset="0"/>
                </a:rPr>
                <a:t>:</a:t>
              </a:r>
            </a:p>
            <a:p>
              <a:pPr>
                <a:spcBef>
                  <a:spcPct val="20000"/>
                </a:spcBef>
                <a:buFontTx/>
                <a:buChar char="•"/>
              </a:pPr>
              <a:r>
                <a:rPr lang="en-US" sz="1600" dirty="0">
                  <a:solidFill>
                    <a:srgbClr val="0066FF"/>
                  </a:solidFill>
                  <a:latin typeface="Tahoma" charset="0"/>
                </a:rPr>
                <a:t>PASCAL, C/C++, JAVA,</a:t>
              </a:r>
              <a:r>
                <a:rPr lang="en-US" sz="1000" dirty="0">
                  <a:solidFill>
                    <a:srgbClr val="0066FF"/>
                  </a:solidFill>
                  <a:latin typeface="Tahoma" charset="0"/>
                </a:rPr>
                <a:t> </a:t>
              </a:r>
              <a:r>
                <a:rPr lang="en-US" sz="1600" dirty="0">
                  <a:solidFill>
                    <a:srgbClr val="0066FF"/>
                  </a:solidFill>
                  <a:latin typeface="Tahoma" charset="0"/>
                </a:rPr>
                <a:t>C#</a:t>
              </a:r>
            </a:p>
          </p:txBody>
        </p:sp>
      </p:grpSp>
    </p:spTree>
    <p:extLst>
      <p:ext uri="{BB962C8B-B14F-4D97-AF65-F5344CB8AC3E}">
        <p14:creationId xmlns:p14="http://schemas.microsoft.com/office/powerpoint/2010/main" val="40796654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7560</TotalTime>
  <Words>1600</Words>
  <Application>Microsoft Office PowerPoint</Application>
  <PresentationFormat>On-screen Show (4:3)</PresentationFormat>
  <Paragraphs>142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Môn học: Cấu trúc dữ liệu và giải thuật</vt:lpstr>
      <vt:lpstr>Khái niệm giải thuật </vt:lpstr>
      <vt:lpstr>Mối liên hệ giải thuật và cấu trúc dữ liệu</vt:lpstr>
      <vt:lpstr>Cấu trúc dữ liệu là gì?</vt:lpstr>
      <vt:lpstr>Kiểu dữ liệu</vt:lpstr>
      <vt:lpstr>Kiểu dữ liệu</vt:lpstr>
      <vt:lpstr>Mô hình dữ liệu</vt:lpstr>
      <vt:lpstr>Kiểu dữ liệu trừu tượng</vt:lpstr>
      <vt:lpstr>Thiết kế và phân tích giải thuật</vt:lpstr>
      <vt:lpstr>Thiết kế và phân tích giải thuật</vt:lpstr>
      <vt:lpstr>Thiết kế và phân tích giải thuật</vt:lpstr>
      <vt:lpstr>Thiết kế và phân tích giải thuật</vt:lpstr>
      <vt:lpstr>Thiết kế và phân tích giải thuật</vt:lpstr>
      <vt:lpstr>Thiết kế và phân tích giải thuật</vt:lpstr>
      <vt:lpstr>Đánh giá giải thuật</vt:lpstr>
      <vt:lpstr>Các cách biểu diễn giải thuật</vt:lpstr>
      <vt:lpstr>Biểu diễn bằng ngôn ngữ tự nhiên</vt:lpstr>
      <vt:lpstr>Biểu diễn bằng ngôn ngữ tự nhiên</vt:lpstr>
      <vt:lpstr>Biểu diễn bằng mã giả</vt:lpstr>
      <vt:lpstr>Biểu diễn bằng lưu đồ (sơ đồ khối)</vt:lpstr>
      <vt:lpstr>Ví dụ : Giải PT: ax2 + bx + c= 0, giải thuật mô tả bằng sơ đồ khối:</vt:lpstr>
      <vt:lpstr>Biểu diễn bằng ngôn ngữ lập trình</vt:lpstr>
      <vt:lpstr>Cũng cố kiến thức</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trúc dữ liệu và giải thuật</dc:title>
  <dc:creator>PHONG VU</dc:creator>
  <cp:lastModifiedBy>PHONG VU</cp:lastModifiedBy>
  <cp:revision>34</cp:revision>
  <dcterms:created xsi:type="dcterms:W3CDTF">2020-03-23T07:15:52Z</dcterms:created>
  <dcterms:modified xsi:type="dcterms:W3CDTF">2023-01-30T08:09:18Z</dcterms:modified>
</cp:coreProperties>
</file>